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66" r:id="rId5"/>
  </p:sldMasterIdLst>
  <p:notesMasterIdLst>
    <p:notesMasterId r:id="rId50"/>
  </p:notesMasterIdLst>
  <p:handoutMasterIdLst>
    <p:handoutMasterId r:id="rId51"/>
  </p:handoutMasterIdLst>
  <p:sldIdLst>
    <p:sldId id="322" r:id="rId6"/>
    <p:sldId id="335" r:id="rId7"/>
    <p:sldId id="336" r:id="rId8"/>
    <p:sldId id="337" r:id="rId9"/>
    <p:sldId id="338" r:id="rId10"/>
    <p:sldId id="339" r:id="rId11"/>
    <p:sldId id="340" r:id="rId12"/>
    <p:sldId id="342" r:id="rId13"/>
    <p:sldId id="373" r:id="rId14"/>
    <p:sldId id="374" r:id="rId15"/>
    <p:sldId id="345" r:id="rId16"/>
    <p:sldId id="346" r:id="rId17"/>
    <p:sldId id="347" r:id="rId18"/>
    <p:sldId id="348" r:id="rId19"/>
    <p:sldId id="349" r:id="rId20"/>
    <p:sldId id="350" r:id="rId21"/>
    <p:sldId id="351" r:id="rId22"/>
    <p:sldId id="352" r:id="rId23"/>
    <p:sldId id="353" r:id="rId24"/>
    <p:sldId id="354" r:id="rId25"/>
    <p:sldId id="355" r:id="rId26"/>
    <p:sldId id="356" r:id="rId27"/>
    <p:sldId id="357" r:id="rId28"/>
    <p:sldId id="358" r:id="rId29"/>
    <p:sldId id="359" r:id="rId30"/>
    <p:sldId id="360" r:id="rId31"/>
    <p:sldId id="361" r:id="rId32"/>
    <p:sldId id="362" r:id="rId33"/>
    <p:sldId id="363" r:id="rId34"/>
    <p:sldId id="364" r:id="rId35"/>
    <p:sldId id="365" r:id="rId36"/>
    <p:sldId id="366" r:id="rId37"/>
    <p:sldId id="372" r:id="rId38"/>
    <p:sldId id="367" r:id="rId39"/>
    <p:sldId id="368" r:id="rId40"/>
    <p:sldId id="369" r:id="rId41"/>
    <p:sldId id="370" r:id="rId42"/>
    <p:sldId id="371" r:id="rId43"/>
    <p:sldId id="375" r:id="rId44"/>
    <p:sldId id="376" r:id="rId45"/>
    <p:sldId id="377" r:id="rId46"/>
    <p:sldId id="378" r:id="rId47"/>
    <p:sldId id="271" r:id="rId48"/>
    <p:sldId id="319" r:id="rId4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endParaRPr lang="en-US"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17</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18</a:t>
            </a:fld>
            <a:endParaRPr lang="en-US"/>
          </a:p>
        </p:txBody>
      </p:sp>
    </p:spTree>
    <p:extLst>
      <p:ext uri="{BB962C8B-B14F-4D97-AF65-F5344CB8AC3E}">
        <p14:creationId xmlns:p14="http://schemas.microsoft.com/office/powerpoint/2010/main" val="2425858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19</a:t>
            </a:fld>
            <a:endParaRPr lang="en-US"/>
          </a:p>
        </p:txBody>
      </p:sp>
    </p:spTree>
    <p:extLst>
      <p:ext uri="{BB962C8B-B14F-4D97-AF65-F5344CB8AC3E}">
        <p14:creationId xmlns:p14="http://schemas.microsoft.com/office/powerpoint/2010/main" val="2425858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20</a:t>
            </a:fld>
            <a:endParaRPr lang="en-US"/>
          </a:p>
        </p:txBody>
      </p:sp>
    </p:spTree>
    <p:extLst>
      <p:ext uri="{BB962C8B-B14F-4D97-AF65-F5344CB8AC3E}">
        <p14:creationId xmlns:p14="http://schemas.microsoft.com/office/powerpoint/2010/main" val="2425858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22</a:t>
            </a:fld>
            <a:endParaRPr lang="en-US"/>
          </a:p>
        </p:txBody>
      </p:sp>
    </p:spTree>
    <p:extLst>
      <p:ext uri="{BB962C8B-B14F-4D97-AF65-F5344CB8AC3E}">
        <p14:creationId xmlns:p14="http://schemas.microsoft.com/office/powerpoint/2010/main" val="3065655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24</a:t>
            </a:fld>
            <a:endParaRPr lang="en-US"/>
          </a:p>
        </p:txBody>
      </p:sp>
    </p:spTree>
    <p:extLst>
      <p:ext uri="{BB962C8B-B14F-4D97-AF65-F5344CB8AC3E}">
        <p14:creationId xmlns:p14="http://schemas.microsoft.com/office/powerpoint/2010/main" val="2436145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3538171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26</a:t>
            </a:fld>
            <a:endParaRPr lang="en-US"/>
          </a:p>
        </p:txBody>
      </p:sp>
    </p:spTree>
    <p:extLst>
      <p:ext uri="{BB962C8B-B14F-4D97-AF65-F5344CB8AC3E}">
        <p14:creationId xmlns:p14="http://schemas.microsoft.com/office/powerpoint/2010/main" val="2259185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27</a:t>
            </a:fld>
            <a:endParaRPr lang="en-US"/>
          </a:p>
        </p:txBody>
      </p:sp>
    </p:spTree>
    <p:extLst>
      <p:ext uri="{BB962C8B-B14F-4D97-AF65-F5344CB8AC3E}">
        <p14:creationId xmlns:p14="http://schemas.microsoft.com/office/powerpoint/2010/main" val="2259185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3726241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28</a:t>
            </a:fld>
            <a:endParaRPr lang="en-US"/>
          </a:p>
        </p:txBody>
      </p:sp>
    </p:spTree>
    <p:extLst>
      <p:ext uri="{BB962C8B-B14F-4D97-AF65-F5344CB8AC3E}">
        <p14:creationId xmlns:p14="http://schemas.microsoft.com/office/powerpoint/2010/main" val="3697625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5381711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30</a:t>
            </a:fld>
            <a:endParaRPr lang="en-US"/>
          </a:p>
        </p:txBody>
      </p:sp>
    </p:spTree>
    <p:extLst>
      <p:ext uri="{BB962C8B-B14F-4D97-AF65-F5344CB8AC3E}">
        <p14:creationId xmlns:p14="http://schemas.microsoft.com/office/powerpoint/2010/main" val="4180140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961AF5-2DD7-4292-A00C-E786F1BBDA1F}" type="slidenum">
              <a:rPr lang="en-US" smtClean="0"/>
              <a:pPr/>
              <a:t>31</a:t>
            </a:fld>
            <a:endParaRPr lang="en-US"/>
          </a:p>
        </p:txBody>
      </p:sp>
    </p:spTree>
    <p:extLst>
      <p:ext uri="{BB962C8B-B14F-4D97-AF65-F5344CB8AC3E}">
        <p14:creationId xmlns:p14="http://schemas.microsoft.com/office/powerpoint/2010/main" val="44467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3543375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622514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266936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792CCC-FFA7-4770-9C58-44908B31E953}"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43</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p:txBody>
          <a:bodyPr wrap="square" numCol="1" anchor="t" anchorCtr="0" compatLnSpc="1">
            <a:prstTxWarp prst="textNoShape">
              <a:avLst/>
            </a:prstTxWarp>
            <a:normAutofit fontScale="92500" lnSpcReduction="20000"/>
          </a:bodyPr>
          <a:lstStyle/>
          <a:p>
            <a:pPr>
              <a:defRPr/>
            </a:pPr>
            <a:endParaRPr lang="en-US"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1431" fontAlgn="base">
              <a:spcBef>
                <a:spcPct val="0"/>
              </a:spcBef>
              <a:spcAft>
                <a:spcPct val="0"/>
              </a:spcAft>
            </a:pPr>
            <a:fld id="{9DDEDCFF-4DEF-4E8C-91EF-849BE42ACCCD}" type="slidenum">
              <a:rPr lang="en-US" smtClean="0">
                <a:latin typeface="Segoe UI" charset="0"/>
              </a:rPr>
              <a:pPr defTabSz="911431" fontAlgn="base">
                <a:spcBef>
                  <a:spcPct val="0"/>
                </a:spcBef>
                <a:spcAft>
                  <a:spcPct val="0"/>
                </a:spcAft>
              </a:pPr>
              <a:t>4</a:t>
            </a:fld>
            <a:endParaRPr lang="en-US" smtClean="0">
              <a:latin typeface="Segoe U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endParaRPr lang="en-CA" dirty="0"/>
          </a:p>
        </p:txBody>
      </p:sp>
      <p:sp>
        <p:nvSpPr>
          <p:cNvPr id="4" name="Slide Number Placeholder 3"/>
          <p:cNvSpPr>
            <a:spLocks noGrp="1"/>
          </p:cNvSpPr>
          <p:nvPr>
            <p:ph type="sldNum" sz="quarter" idx="10"/>
          </p:nvPr>
        </p:nvSpPr>
        <p:spPr/>
        <p:txBody>
          <a:bodyPr/>
          <a:lstStyle/>
          <a:p>
            <a:fld id="{CBA51E74-1CFC-4645-84E8-EF551D6E6787}" type="slidenum">
              <a:rPr lang="en-CA" smtClean="0"/>
              <a:pPr/>
              <a:t>13</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5381711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31880289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383497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390923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033599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12718131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941876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9320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924137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61531611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222635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706154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1350920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1001" y="1573927"/>
            <a:ext cx="11375136" cy="4654296"/>
          </a:xfrm>
          <a:prstGeom prst="rect">
            <a:avLst/>
          </a:prstGeom>
        </p:spPr>
        <p:txBody>
          <a:bodyPr lIns="91436" tIns="45719" rIns="91436" bIns="45719">
            <a:noAutofit/>
          </a:bodyPr>
          <a:lstStyle>
            <a:lvl1pPr>
              <a:spcBef>
                <a:spcPts val="1600"/>
              </a:spcBef>
              <a:spcAft>
                <a:spcPts val="0"/>
              </a:spcAft>
              <a:buClr>
                <a:schemeClr val="bg1">
                  <a:lumMod val="50000"/>
                </a:schemeClr>
              </a:buClr>
              <a:buSzPct val="100000"/>
              <a:buFont typeface="Arial" pitchFamily="34" charset="0"/>
              <a:buChar char="•"/>
              <a:defRPr sz="3200" b="0" baseline="0">
                <a:solidFill>
                  <a:srgbClr val="4D4F53"/>
                </a:solidFill>
                <a:latin typeface="+mj-lt"/>
              </a:defRPr>
            </a:lvl1pPr>
            <a:lvl2pPr marL="398446" indent="-171443">
              <a:spcBef>
                <a:spcPts val="200"/>
              </a:spcBef>
              <a:buClr>
                <a:schemeClr val="bg1">
                  <a:lumMod val="50000"/>
                </a:schemeClr>
              </a:buClr>
              <a:buSzPct val="100000"/>
              <a:buFont typeface="Arial" pitchFamily="34" charset="0"/>
              <a:buChar char="•"/>
              <a:defRPr sz="2400" b="0" baseline="0">
                <a:solidFill>
                  <a:srgbClr val="4D4F53"/>
                </a:solidFill>
                <a:latin typeface="+mj-lt"/>
              </a:defRPr>
            </a:lvl2pPr>
            <a:lvl3pPr marL="569890" indent="-171443">
              <a:buClr>
                <a:schemeClr val="bg1">
                  <a:lumMod val="50000"/>
                </a:schemeClr>
              </a:buClr>
              <a:buSzPct val="115000"/>
              <a:buFont typeface="Arial" pitchFamily="34" charset="0"/>
              <a:buChar char="•"/>
              <a:tabLst>
                <a:tab pos="914361" algn="l"/>
              </a:tabLst>
              <a:defRPr sz="2000" b="0">
                <a:solidFill>
                  <a:srgbClr val="4D4F53"/>
                </a:solidFill>
                <a:latin typeface="Calibri" pitchFamily="34" charset="0"/>
              </a:defRPr>
            </a:lvl3pPr>
            <a:lvl4pPr marL="742919" indent="-173031">
              <a:buClr>
                <a:schemeClr val="bg1">
                  <a:lumMod val="50000"/>
                </a:schemeClr>
              </a:buClr>
              <a:buSzPct val="115000"/>
              <a:buFont typeface="Arial" pitchFamily="34" charset="0"/>
              <a:buChar char="•"/>
              <a:defRPr sz="1600" b="0">
                <a:solidFill>
                  <a:srgbClr val="4D4F53"/>
                </a:solidFill>
                <a:latin typeface="Calibri" pitchFamily="34" charset="0"/>
              </a:defRPr>
            </a:lvl4pPr>
            <a:lvl5pPr marL="914361" indent="-171443">
              <a:buClr>
                <a:schemeClr val="bg1">
                  <a:lumMod val="50000"/>
                </a:schemeClr>
              </a:buClr>
              <a:buSzPct val="115000"/>
              <a:buFont typeface="Arial" pitchFamily="34" charset="0"/>
              <a:buChar char="•"/>
              <a:defRPr sz="1600" b="0">
                <a:solidFill>
                  <a:srgbClr val="4D4F53"/>
                </a:solidFill>
                <a:latin typeface="Calibri" pitchFamily="34" charset="0"/>
              </a:defRPr>
            </a:lvl5pPr>
          </a:lstStyle>
          <a:p>
            <a:pPr lvl="0"/>
            <a:r>
              <a:rPr lang="en-US" dirty="0" smtClean="0"/>
              <a:t>Click to edit master style</a:t>
            </a:r>
          </a:p>
          <a:p>
            <a:pPr lvl="1"/>
            <a:r>
              <a:rPr lang="en-US" dirty="0" smtClean="0"/>
              <a:t>Click to edit master style</a:t>
            </a:r>
          </a:p>
          <a:p>
            <a:pPr lvl="0"/>
            <a:r>
              <a:rPr lang="en-US" dirty="0" smtClean="0"/>
              <a:t>Click to edit master style</a:t>
            </a:r>
          </a:p>
          <a:p>
            <a:pPr lvl="1"/>
            <a:r>
              <a:rPr lang="en-US" dirty="0" smtClean="0"/>
              <a:t>Click to edit master style</a:t>
            </a:r>
          </a:p>
          <a:p>
            <a:pPr lvl="1"/>
            <a:endParaRPr lang="en-US" dirty="0" smtClean="0"/>
          </a:p>
        </p:txBody>
      </p:sp>
      <p:sp>
        <p:nvSpPr>
          <p:cNvPr id="26" name="Title 1"/>
          <p:cNvSpPr>
            <a:spLocks noGrp="1"/>
          </p:cNvSpPr>
          <p:nvPr>
            <p:ph type="title"/>
          </p:nvPr>
        </p:nvSpPr>
        <p:spPr>
          <a:xfrm>
            <a:off x="381001" y="618909"/>
            <a:ext cx="11375136" cy="506413"/>
          </a:xfrm>
        </p:spPr>
        <p:txBody>
          <a:bodyPr>
            <a:noAutofit/>
          </a:bodyPr>
          <a:lstStyle>
            <a:lvl1pPr>
              <a:defRPr sz="3500" b="1"/>
            </a:lvl1pPr>
          </a:lstStyle>
          <a:p>
            <a:r>
              <a:rPr lang="en-US" smtClean="0"/>
              <a:t>Click to edit Master title style</a:t>
            </a:r>
            <a:endParaRPr lang="en-US" dirty="0"/>
          </a:p>
        </p:txBody>
      </p:sp>
    </p:spTree>
    <p:extLst>
      <p:ext uri="{BB962C8B-B14F-4D97-AF65-F5344CB8AC3E}">
        <p14:creationId xmlns:p14="http://schemas.microsoft.com/office/powerpoint/2010/main" val="151241052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extLst>
      <p:ext uri="{BB962C8B-B14F-4D97-AF65-F5344CB8AC3E}">
        <p14:creationId xmlns:p14="http://schemas.microsoft.com/office/powerpoint/2010/main" val="2259283875"/>
      </p:ext>
    </p:extLst>
  </p:cSld>
  <p:clrMapOvr>
    <a:masterClrMapping/>
  </p:clrMapOvr>
  <p:transition advClick="0">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636200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0827353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2815111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649120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76639396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3850075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5635840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280763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500922"/>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3949961"/>
      </p:ext>
    </p:extLst>
  </p:cSld>
  <p:clrMap bg1="dk1" tx1="lt1" bg2="dk2" tx2="lt2" accent1="accent1" accent2="accent2" accent3="accent3" accent4="accent4" accent5="accent5" accent6="accent6" hlink="hlink" folHlink="folHlink"/>
  <p:sldLayoutIdLst>
    <p:sldLayoutId id="2147483767"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en.wikipedia.org/wiki/IOPS" TargetMode="External"/><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hyperlink" Target="http://www.microsoft.com/whdc/system/sysperf/Perf_tun_srv-R2.mspx" TargetMode="External"/><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hyperlink" Target="http://www.google.com/imgres?imgurl=http://www.underconsideration.com/brandnew/archives/hp_logo.jpg&amp;imgrefurl=http://www.qbn.com/topics/563878/&amp;h=200&amp;w=470&amp;sz=51&amp;tbnid=ZIqx3BPFE2bU9M:&amp;tbnh=55&amp;tbnw=129&amp;prev=/images?q=hp+logo&amp;zoom=1&amp;q=hp+logo&amp;usg=__EAZtwYXXA3ZaMs4WNzGBIqZq2Is=&amp;sa=X&amp;ei=nvjFTLavNo-isAPB2qWoDQ&amp;ved=0CBsQ9QEwAg" TargetMode="External"/><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3.jpeg"/><Relationship Id="rId11" Type="http://schemas.openxmlformats.org/officeDocument/2006/relationships/image" Target="../media/image26.png"/><Relationship Id="rId5" Type="http://schemas.openxmlformats.org/officeDocument/2006/relationships/hyperlink" Target="http://blogs.msdn.com/blogfiles/rds/WindowsLiveWriter/AeroGlassRemotinginWindowsServer2008R2_115D3/clip_image006_2.jpg" TargetMode="External"/><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hyperlink" Target="http://www.google.com/imgres?imgurl=http://www.ethiopianreview.com/wp-content/uploads/2009/09/HP-logo.JPG&amp;imgrefurl=http://www.ethiopianreview.com/?attachment_id=29790&amp;h=263&amp;w=350&amp;sz=16&amp;tbnid=k4SAavQ58ZUXQM:&amp;tbnh=90&amp;tbnw=120&amp;prev=/images?q=hp+logo&amp;zoom=1&amp;q=hp+logo&amp;usg=__KU-pydYlHBt2lgqFs6z2Lv2BoPo=&amp;sa=X&amp;ei=nvjFTLavNo-isAPB2qWoDQ&amp;ved=0CBkQ9QEwAQ"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59.emf"/><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8.emf"/><Relationship Id="rId5" Type="http://schemas.openxmlformats.org/officeDocument/2006/relationships/image" Target="../media/image49.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hyperlink" Target="http://msdn.microsoft.com/en-us/library/cc146756.aspx"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vmware.com/files/pdf/EMA-VMware-View-StatelessVirtualDesktop-WP.pdf?src=ie9tr"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4.png"/><Relationship Id="rId5" Type="http://schemas.openxmlformats.org/officeDocument/2006/relationships/hyperlink" Target="http://www.microsoft.com/learning" TargetMode="External"/><Relationship Id="rId10" Type="http://schemas.openxmlformats.org/officeDocument/2006/relationships/image" Target="../media/image63.emf"/><Relationship Id="rId4" Type="http://schemas.openxmlformats.org/officeDocument/2006/relationships/image" Target="../media/image60.png"/><Relationship Id="rId9" Type="http://schemas.openxmlformats.org/officeDocument/2006/relationships/image" Target="../media/image62.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s>
</file>

<file path=ppt/slides/_rels/slide42.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microsoft.com/downloads/en/details.aspx?FamilyID=679193cb-9b74-4590-a2be-00bde429c990" TargetMode="Externa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Planning and Deploying VDI and Remote Desktop </a:t>
            </a:r>
            <a:r>
              <a:rPr lang="en-US" dirty="0" smtClean="0"/>
              <a:t>Services</a:t>
            </a:r>
            <a:endParaRPr lang="en-US" dirty="0"/>
          </a:p>
        </p:txBody>
      </p:sp>
      <p:sp>
        <p:nvSpPr>
          <p:cNvPr id="3" name="Subtitle 2"/>
          <p:cNvSpPr>
            <a:spLocks noGrp="1"/>
          </p:cNvSpPr>
          <p:nvPr>
            <p:ph type="subTitle" idx="1"/>
          </p:nvPr>
        </p:nvSpPr>
        <p:spPr/>
        <p:txBody>
          <a:bodyPr/>
          <a:lstStyle/>
          <a:p>
            <a:r>
              <a:rPr lang="en-US" smtClean="0"/>
              <a:t>Michael Kleef</a:t>
            </a:r>
          </a:p>
          <a:p>
            <a:r>
              <a:rPr lang="en-US" smtClean="0"/>
              <a:t>Senior Technical Product Manager</a:t>
            </a:r>
          </a:p>
          <a:p>
            <a:r>
              <a:rPr lang="en-US" smtClean="0"/>
              <a:t>Microsoft</a:t>
            </a:r>
            <a:endParaRPr lang="en-US" dirty="0"/>
          </a:p>
        </p:txBody>
      </p:sp>
      <p:sp>
        <p:nvSpPr>
          <p:cNvPr id="7" name="Text Placeholder 6"/>
          <p:cNvSpPr>
            <a:spLocks noGrp="1"/>
          </p:cNvSpPr>
          <p:nvPr>
            <p:ph type="body" sz="quarter" idx="10"/>
          </p:nvPr>
        </p:nvSpPr>
        <p:spPr/>
        <p:txBody>
          <a:bodyPr/>
          <a:lstStyle/>
          <a:p>
            <a:r>
              <a:rPr lang="en-US" dirty="0" smtClean="0"/>
              <a:t>VIR311-R</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Known good hardware and issues</a:t>
            </a:r>
            <a:endParaRPr lang="en-US" dirty="0"/>
          </a:p>
        </p:txBody>
      </p:sp>
      <p:sp>
        <p:nvSpPr>
          <p:cNvPr id="3" name="Text Placeholder 2"/>
          <p:cNvSpPr>
            <a:spLocks noGrp="1"/>
          </p:cNvSpPr>
          <p:nvPr>
            <p:ph type="body" sz="quarter" idx="10"/>
          </p:nvPr>
        </p:nvSpPr>
        <p:spPr>
          <a:xfrm>
            <a:off x="519112" y="1447799"/>
            <a:ext cx="11149013" cy="5038302"/>
          </a:xfrm>
        </p:spPr>
        <p:txBody>
          <a:bodyPr/>
          <a:lstStyle/>
          <a:p>
            <a:r>
              <a:rPr lang="en-US" sz="2400" dirty="0" smtClean="0"/>
              <a:t>GPUS</a:t>
            </a:r>
          </a:p>
          <a:p>
            <a:pPr lvl="1"/>
            <a:r>
              <a:rPr lang="en-US" sz="2000" dirty="0" err="1" smtClean="0"/>
              <a:t>nVidia</a:t>
            </a:r>
            <a:endParaRPr lang="en-US" sz="2000" dirty="0" smtClean="0"/>
          </a:p>
          <a:p>
            <a:pPr lvl="2"/>
            <a:r>
              <a:rPr lang="en-US" sz="1800" dirty="0" err="1" smtClean="0"/>
              <a:t>Quadro</a:t>
            </a:r>
            <a:r>
              <a:rPr lang="en-US" sz="1800" dirty="0" smtClean="0"/>
              <a:t> FX5800, FX4800 and FX3800</a:t>
            </a:r>
          </a:p>
          <a:p>
            <a:pPr lvl="2"/>
            <a:r>
              <a:rPr lang="en-US" sz="1800" dirty="0" err="1" smtClean="0"/>
              <a:t>Quadro</a:t>
            </a:r>
            <a:r>
              <a:rPr lang="en-US" sz="1800" dirty="0" smtClean="0"/>
              <a:t> 6000, 5000, 4000</a:t>
            </a:r>
          </a:p>
          <a:p>
            <a:pPr lvl="2"/>
            <a:r>
              <a:rPr lang="en-US" sz="1800" dirty="0" err="1" smtClean="0"/>
              <a:t>Quadroplex</a:t>
            </a:r>
            <a:r>
              <a:rPr lang="en-US" sz="1800" dirty="0" smtClean="0"/>
              <a:t> 2200 S4 </a:t>
            </a:r>
          </a:p>
          <a:p>
            <a:pPr lvl="2"/>
            <a:r>
              <a:rPr lang="en-US" sz="1800" dirty="0" smtClean="0"/>
              <a:t>Tesla S2050 and S2070</a:t>
            </a:r>
          </a:p>
          <a:p>
            <a:pPr lvl="1"/>
            <a:r>
              <a:rPr lang="en-US" sz="2000" dirty="0" smtClean="0"/>
              <a:t>ATI</a:t>
            </a:r>
          </a:p>
          <a:p>
            <a:pPr lvl="2"/>
            <a:r>
              <a:rPr lang="en-US" sz="1800" dirty="0" err="1" smtClean="0"/>
              <a:t>FirePro</a:t>
            </a:r>
            <a:r>
              <a:rPr lang="en-US" sz="1800" dirty="0" smtClean="0"/>
              <a:t> V5800, v7800, v8800</a:t>
            </a:r>
          </a:p>
          <a:p>
            <a:r>
              <a:rPr lang="en-US" sz="2400" dirty="0" smtClean="0"/>
              <a:t>Servers</a:t>
            </a:r>
          </a:p>
          <a:p>
            <a:pPr lvl="1"/>
            <a:r>
              <a:rPr lang="en-US" sz="2000" dirty="0" smtClean="0"/>
              <a:t>IBM </a:t>
            </a:r>
            <a:r>
              <a:rPr lang="en-US" sz="2000" dirty="0" err="1" smtClean="0"/>
              <a:t>iDataPlex</a:t>
            </a:r>
            <a:endParaRPr lang="en-US" sz="2000" dirty="0" smtClean="0"/>
          </a:p>
          <a:p>
            <a:pPr lvl="1"/>
            <a:r>
              <a:rPr lang="en-US" sz="2000" dirty="0" smtClean="0"/>
              <a:t>Dell PowerEdge R610, R710, M610x</a:t>
            </a:r>
          </a:p>
          <a:p>
            <a:pPr lvl="1"/>
            <a:r>
              <a:rPr lang="en-US" sz="2000" dirty="0" smtClean="0"/>
              <a:t>HP DL/ML 370, WS460c</a:t>
            </a:r>
          </a:p>
          <a:p>
            <a:r>
              <a:rPr lang="en-US" sz="2400" dirty="0" smtClean="0"/>
              <a:t>Don’t do: </a:t>
            </a:r>
          </a:p>
          <a:p>
            <a:pPr lvl="1"/>
            <a:r>
              <a:rPr lang="en-US" sz="2000" dirty="0" smtClean="0"/>
              <a:t>Use Crossfire and </a:t>
            </a:r>
            <a:r>
              <a:rPr lang="en-US" sz="2000" dirty="0" err="1" smtClean="0"/>
              <a:t>nVidia</a:t>
            </a:r>
            <a:r>
              <a:rPr lang="en-US" sz="2000" dirty="0" smtClean="0"/>
              <a:t> SLI extensions or even connect cards together</a:t>
            </a:r>
          </a:p>
          <a:p>
            <a:pPr lvl="1"/>
            <a:endParaRPr lang="en-US" sz="2000" dirty="0"/>
          </a:p>
        </p:txBody>
      </p:sp>
    </p:spTree>
    <p:extLst>
      <p:ext uri="{BB962C8B-B14F-4D97-AF65-F5344CB8AC3E}">
        <p14:creationId xmlns:p14="http://schemas.microsoft.com/office/powerpoint/2010/main" val="22849417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VRAM requirement per VM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87451004"/>
              </p:ext>
            </p:extLst>
          </p:nvPr>
        </p:nvGraphicFramePr>
        <p:xfrm>
          <a:off x="303212" y="1524000"/>
          <a:ext cx="11430000" cy="4419600"/>
        </p:xfrm>
        <a:graphic>
          <a:graphicData uri="http://schemas.openxmlformats.org/drawingml/2006/table">
            <a:tbl>
              <a:tblPr>
                <a:tableStyleId>{284E427A-3D55-4303-BF80-6455036E1DE7}</a:tableStyleId>
              </a:tblPr>
              <a:tblGrid>
                <a:gridCol w="2286000"/>
                <a:gridCol w="2286000"/>
                <a:gridCol w="2286000"/>
                <a:gridCol w="2286000"/>
                <a:gridCol w="2286000"/>
              </a:tblGrid>
              <a:tr h="736600">
                <a:tc rowSpan="2">
                  <a:txBody>
                    <a:bodyPr/>
                    <a:lstStyle/>
                    <a:p>
                      <a:pPr rtl="0"/>
                      <a:r>
                        <a:rPr lang="en-US" sz="2400"/>
                        <a:t>Maximum resolution </a:t>
                      </a:r>
                    </a:p>
                  </a:txBody>
                  <a:tcPr marL="83344" marR="83344" marT="41672" marB="41672" anchor="ctr"/>
                </a:tc>
                <a:tc gridSpan="4">
                  <a:txBody>
                    <a:bodyPr/>
                    <a:lstStyle/>
                    <a:p>
                      <a:pPr rtl="0"/>
                      <a:r>
                        <a:rPr lang="en-US" sz="2400"/>
                        <a:t>Maximum number of monitors in virtual machine setting </a:t>
                      </a:r>
                    </a:p>
                  </a:txBody>
                  <a:tcPr marL="83344" marR="83344" marT="41672" marB="41672" anchor="ctr"/>
                </a:tc>
                <a:tc hMerge="1">
                  <a:txBody>
                    <a:bodyPr/>
                    <a:lstStyle/>
                    <a:p>
                      <a:endParaRPr lang="en-US"/>
                    </a:p>
                  </a:txBody>
                  <a:tcPr/>
                </a:tc>
                <a:tc hMerge="1">
                  <a:txBody>
                    <a:bodyPr/>
                    <a:lstStyle/>
                    <a:p>
                      <a:endParaRPr lang="en-US"/>
                    </a:p>
                  </a:txBody>
                  <a:tcPr/>
                </a:tc>
                <a:tc hMerge="1">
                  <a:txBody>
                    <a:bodyPr/>
                    <a:lstStyle/>
                    <a:p>
                      <a:endParaRPr lang="en-US"/>
                    </a:p>
                  </a:txBody>
                  <a:tcPr/>
                </a:tc>
              </a:tr>
              <a:tr h="736600">
                <a:tc vMerge="1">
                  <a:txBody>
                    <a:bodyPr/>
                    <a:lstStyle/>
                    <a:p>
                      <a:endParaRPr lang="en-US"/>
                    </a:p>
                  </a:txBody>
                  <a:tcPr/>
                </a:tc>
                <a:tc>
                  <a:txBody>
                    <a:bodyPr/>
                    <a:lstStyle/>
                    <a:p>
                      <a:pPr rtl="0"/>
                      <a:r>
                        <a:rPr lang="en-US" sz="2400"/>
                        <a:t>1 monitor</a:t>
                      </a:r>
                    </a:p>
                  </a:txBody>
                  <a:tcPr marL="83344" marR="83344" marT="41672" marB="41672" anchor="ctr"/>
                </a:tc>
                <a:tc>
                  <a:txBody>
                    <a:bodyPr/>
                    <a:lstStyle/>
                    <a:p>
                      <a:pPr rtl="0"/>
                      <a:r>
                        <a:rPr lang="en-US" sz="2400"/>
                        <a:t>2 monitors</a:t>
                      </a:r>
                    </a:p>
                  </a:txBody>
                  <a:tcPr marL="83344" marR="83344" marT="41672" marB="41672" anchor="ctr"/>
                </a:tc>
                <a:tc>
                  <a:txBody>
                    <a:bodyPr/>
                    <a:lstStyle/>
                    <a:p>
                      <a:pPr rtl="0"/>
                      <a:r>
                        <a:rPr lang="en-US" sz="2400"/>
                        <a:t>3 monitors</a:t>
                      </a:r>
                    </a:p>
                  </a:txBody>
                  <a:tcPr marL="83344" marR="83344" marT="41672" marB="41672" anchor="ctr"/>
                </a:tc>
                <a:tc>
                  <a:txBody>
                    <a:bodyPr/>
                    <a:lstStyle/>
                    <a:p>
                      <a:pPr rtl="0"/>
                      <a:r>
                        <a:rPr lang="en-US" sz="2400"/>
                        <a:t>4 monitors</a:t>
                      </a:r>
                    </a:p>
                  </a:txBody>
                  <a:tcPr marL="83344" marR="83344" marT="41672" marB="41672" anchor="ctr"/>
                </a:tc>
              </a:tr>
              <a:tr h="736600">
                <a:tc>
                  <a:txBody>
                    <a:bodyPr/>
                    <a:lstStyle/>
                    <a:p>
                      <a:pPr rtl="0"/>
                      <a:r>
                        <a:rPr lang="en-US" sz="2400"/>
                        <a:t>1024 x 768</a:t>
                      </a:r>
                    </a:p>
                  </a:txBody>
                  <a:tcPr marL="83344" marR="83344" marT="41672" marB="41672" anchor="ctr"/>
                </a:tc>
                <a:tc>
                  <a:txBody>
                    <a:bodyPr/>
                    <a:lstStyle/>
                    <a:p>
                      <a:pPr rtl="0"/>
                      <a:r>
                        <a:rPr lang="en-US" sz="2400"/>
                        <a:t>75 MB</a:t>
                      </a:r>
                    </a:p>
                  </a:txBody>
                  <a:tcPr marL="83344" marR="83344" marT="41672" marB="41672" anchor="ctr"/>
                </a:tc>
                <a:tc>
                  <a:txBody>
                    <a:bodyPr/>
                    <a:lstStyle/>
                    <a:p>
                      <a:pPr rtl="0"/>
                      <a:r>
                        <a:rPr lang="en-US" sz="2400"/>
                        <a:t>105 MB</a:t>
                      </a:r>
                    </a:p>
                  </a:txBody>
                  <a:tcPr marL="83344" marR="83344" marT="41672" marB="41672" anchor="ctr"/>
                </a:tc>
                <a:tc>
                  <a:txBody>
                    <a:bodyPr/>
                    <a:lstStyle/>
                    <a:p>
                      <a:pPr rtl="0"/>
                      <a:r>
                        <a:rPr lang="en-US" sz="2400"/>
                        <a:t>135 MB</a:t>
                      </a:r>
                    </a:p>
                  </a:txBody>
                  <a:tcPr marL="83344" marR="83344" marT="41672" marB="41672" anchor="ctr"/>
                </a:tc>
                <a:tc>
                  <a:txBody>
                    <a:bodyPr/>
                    <a:lstStyle/>
                    <a:p>
                      <a:pPr rtl="0"/>
                      <a:r>
                        <a:rPr lang="en-US" sz="2400"/>
                        <a:t>165 MB</a:t>
                      </a:r>
                    </a:p>
                  </a:txBody>
                  <a:tcPr marL="83344" marR="83344" marT="41672" marB="41672" anchor="ctr"/>
                </a:tc>
              </a:tr>
              <a:tr h="736600">
                <a:tc>
                  <a:txBody>
                    <a:bodyPr/>
                    <a:lstStyle/>
                    <a:p>
                      <a:pPr rtl="0"/>
                      <a:r>
                        <a:rPr lang="en-US" sz="2400"/>
                        <a:t>1280 x 1024</a:t>
                      </a:r>
                    </a:p>
                  </a:txBody>
                  <a:tcPr marL="83344" marR="83344" marT="41672" marB="41672" anchor="ctr"/>
                </a:tc>
                <a:tc>
                  <a:txBody>
                    <a:bodyPr/>
                    <a:lstStyle/>
                    <a:p>
                      <a:pPr rtl="0"/>
                      <a:r>
                        <a:rPr lang="en-US" sz="2400"/>
                        <a:t>125 MB</a:t>
                      </a:r>
                    </a:p>
                  </a:txBody>
                  <a:tcPr marL="83344" marR="83344" marT="41672" marB="41672" anchor="ctr"/>
                </a:tc>
                <a:tc>
                  <a:txBody>
                    <a:bodyPr/>
                    <a:lstStyle/>
                    <a:p>
                      <a:pPr rtl="0"/>
                      <a:r>
                        <a:rPr lang="en-US" sz="2400"/>
                        <a:t>175 MB</a:t>
                      </a:r>
                    </a:p>
                  </a:txBody>
                  <a:tcPr marL="83344" marR="83344" marT="41672" marB="41672" anchor="ctr"/>
                </a:tc>
                <a:tc>
                  <a:txBody>
                    <a:bodyPr/>
                    <a:lstStyle/>
                    <a:p>
                      <a:pPr rtl="0"/>
                      <a:r>
                        <a:rPr lang="en-US" sz="2400"/>
                        <a:t>225 MB</a:t>
                      </a:r>
                    </a:p>
                  </a:txBody>
                  <a:tcPr marL="83344" marR="83344" marT="41672" marB="41672" anchor="ctr"/>
                </a:tc>
                <a:tc>
                  <a:txBody>
                    <a:bodyPr/>
                    <a:lstStyle/>
                    <a:p>
                      <a:pPr rtl="0"/>
                      <a:r>
                        <a:rPr lang="en-US" sz="2400"/>
                        <a:t>275 MB</a:t>
                      </a:r>
                    </a:p>
                  </a:txBody>
                  <a:tcPr marL="83344" marR="83344" marT="41672" marB="41672" anchor="ctr"/>
                </a:tc>
              </a:tr>
              <a:tr h="736600">
                <a:tc>
                  <a:txBody>
                    <a:bodyPr/>
                    <a:lstStyle/>
                    <a:p>
                      <a:pPr rtl="0"/>
                      <a:r>
                        <a:rPr lang="en-US" sz="2400"/>
                        <a:t>1600 x 1200</a:t>
                      </a:r>
                    </a:p>
                  </a:txBody>
                  <a:tcPr marL="83344" marR="83344" marT="41672" marB="41672" anchor="ctr"/>
                </a:tc>
                <a:tc>
                  <a:txBody>
                    <a:bodyPr/>
                    <a:lstStyle/>
                    <a:p>
                      <a:pPr rtl="0"/>
                      <a:r>
                        <a:rPr lang="en-US" sz="2400"/>
                        <a:t>184 MB</a:t>
                      </a:r>
                    </a:p>
                  </a:txBody>
                  <a:tcPr marL="83344" marR="83344" marT="41672" marB="41672" anchor="ctr"/>
                </a:tc>
                <a:tc>
                  <a:txBody>
                    <a:bodyPr/>
                    <a:lstStyle/>
                    <a:p>
                      <a:pPr rtl="0"/>
                      <a:r>
                        <a:rPr lang="en-US" sz="2400"/>
                        <a:t>257 MB</a:t>
                      </a:r>
                    </a:p>
                  </a:txBody>
                  <a:tcPr marL="83344" marR="83344" marT="41672" marB="41672" anchor="ctr"/>
                </a:tc>
                <a:tc>
                  <a:txBody>
                    <a:bodyPr/>
                    <a:lstStyle/>
                    <a:p>
                      <a:pPr rtl="0"/>
                      <a:r>
                        <a:rPr lang="en-US" sz="2400"/>
                        <a:t>330 MB</a:t>
                      </a:r>
                    </a:p>
                  </a:txBody>
                  <a:tcPr marL="83344" marR="83344" marT="41672" marB="41672" anchor="ctr"/>
                </a:tc>
                <a:tc>
                  <a:txBody>
                    <a:bodyPr/>
                    <a:lstStyle/>
                    <a:p>
                      <a:pPr rtl="0"/>
                      <a:r>
                        <a:rPr lang="en-US" sz="2400"/>
                        <a:t>N/A</a:t>
                      </a:r>
                    </a:p>
                  </a:txBody>
                  <a:tcPr marL="83344" marR="83344" marT="41672" marB="41672" anchor="ctr"/>
                </a:tc>
              </a:tr>
              <a:tr h="736600">
                <a:tc>
                  <a:txBody>
                    <a:bodyPr/>
                    <a:lstStyle/>
                    <a:p>
                      <a:pPr rtl="0"/>
                      <a:r>
                        <a:rPr lang="en-US" sz="2400"/>
                        <a:t>1920 x 1200</a:t>
                      </a:r>
                    </a:p>
                  </a:txBody>
                  <a:tcPr marL="83344" marR="83344" marT="41672" marB="41672" anchor="ctr"/>
                </a:tc>
                <a:tc>
                  <a:txBody>
                    <a:bodyPr/>
                    <a:lstStyle/>
                    <a:p>
                      <a:pPr rtl="0"/>
                      <a:r>
                        <a:rPr lang="en-US" sz="2400"/>
                        <a:t>220 MB</a:t>
                      </a:r>
                    </a:p>
                  </a:txBody>
                  <a:tcPr marL="83344" marR="83344" marT="41672" marB="41672" anchor="ctr"/>
                </a:tc>
                <a:tc>
                  <a:txBody>
                    <a:bodyPr/>
                    <a:lstStyle/>
                    <a:p>
                      <a:pPr rtl="0"/>
                      <a:r>
                        <a:rPr lang="en-US" sz="2400"/>
                        <a:t>308 MB</a:t>
                      </a:r>
                    </a:p>
                  </a:txBody>
                  <a:tcPr marL="83344" marR="83344" marT="41672" marB="41672" anchor="ctr"/>
                </a:tc>
                <a:tc>
                  <a:txBody>
                    <a:bodyPr/>
                    <a:lstStyle/>
                    <a:p>
                      <a:pPr rtl="0"/>
                      <a:r>
                        <a:rPr lang="en-US" sz="2400"/>
                        <a:t>N/A</a:t>
                      </a:r>
                    </a:p>
                  </a:txBody>
                  <a:tcPr marL="83344" marR="83344" marT="41672" marB="41672" anchor="ctr"/>
                </a:tc>
                <a:tc>
                  <a:txBody>
                    <a:bodyPr/>
                    <a:lstStyle/>
                    <a:p>
                      <a:pPr rtl="0"/>
                      <a:r>
                        <a:rPr lang="en-US" sz="2400" dirty="0"/>
                        <a:t>N/A</a:t>
                      </a:r>
                    </a:p>
                  </a:txBody>
                  <a:tcPr marL="83344" marR="83344" marT="41672" marB="41672" anchor="ctr"/>
                </a:tc>
              </a:tr>
            </a:tbl>
          </a:graphicData>
        </a:graphic>
      </p:graphicFrame>
    </p:spTree>
    <p:extLst>
      <p:ext uri="{BB962C8B-B14F-4D97-AF65-F5344CB8AC3E}">
        <p14:creationId xmlns:p14="http://schemas.microsoft.com/office/powerpoint/2010/main" val="369584905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1440730"/>
            <a:ext cx="11149013" cy="609398"/>
          </a:xfrm>
        </p:spPr>
        <p:txBody>
          <a:bodyPr/>
          <a:lstStyle/>
          <a:p>
            <a:r>
              <a:rPr lang="en-US" dirty="0" smtClean="0"/>
              <a:t>VDI and Sessions Sizing</a:t>
            </a:r>
            <a:endParaRPr lang="en-US" dirty="0"/>
          </a:p>
        </p:txBody>
      </p:sp>
    </p:spTree>
    <p:extLst>
      <p:ext uri="{BB962C8B-B14F-4D97-AF65-F5344CB8AC3E}">
        <p14:creationId xmlns:p14="http://schemas.microsoft.com/office/powerpoint/2010/main" val="96747322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07868" y="230191"/>
            <a:ext cx="11173090" cy="886397"/>
          </a:xfrm>
        </p:spPr>
        <p:txBody>
          <a:bodyPr>
            <a:normAutofit fontScale="90000"/>
          </a:bodyPr>
          <a:lstStyle/>
          <a:p>
            <a:r>
              <a:rPr lang="en-CA" sz="3200" b="1" dirty="0"/>
              <a:t>Windows Server 2008 R2: </a:t>
            </a:r>
            <a:br>
              <a:rPr lang="en-CA" sz="3200" b="1" dirty="0"/>
            </a:br>
            <a:r>
              <a:rPr lang="en-CA" sz="3100" b="1" dirty="0"/>
              <a:t>The core of VDI  - Remote Desktop Services and VDI Architecture</a:t>
            </a:r>
          </a:p>
        </p:txBody>
      </p:sp>
      <p:pic>
        <p:nvPicPr>
          <p:cNvPr id="5" name="Picture 17" descr="C:\Users\Public\Pictures\Artwork_Imagery\Shapes\Arrows\Straight\6 Point Arrow.png"/>
          <p:cNvPicPr>
            <a:picLocks noChangeAspect="1" noChangeArrowheads="1"/>
          </p:cNvPicPr>
          <p:nvPr/>
        </p:nvPicPr>
        <p:blipFill>
          <a:blip r:embed="rId3" cstate="print"/>
          <a:srcRect/>
          <a:stretch>
            <a:fillRect/>
          </a:stretch>
        </p:blipFill>
        <p:spPr bwMode="auto">
          <a:xfrm>
            <a:off x="4495134" y="2878841"/>
            <a:ext cx="4189938" cy="2633888"/>
          </a:xfrm>
          <a:prstGeom prst="rect">
            <a:avLst/>
          </a:prstGeom>
          <a:noFill/>
        </p:spPr>
      </p:pic>
      <p:sp>
        <p:nvSpPr>
          <p:cNvPr id="6" name="Oval 5"/>
          <p:cNvSpPr/>
          <p:nvPr/>
        </p:nvSpPr>
        <p:spPr>
          <a:xfrm>
            <a:off x="3161972" y="2093023"/>
            <a:ext cx="2666324" cy="928695"/>
          </a:xfrm>
          <a:prstGeom prst="ellipse">
            <a:avLst/>
          </a:prstGeom>
        </p:spPr>
        <p:style>
          <a:lnRef idx="0">
            <a:schemeClr val="accent6"/>
          </a:lnRef>
          <a:fillRef idx="3">
            <a:schemeClr val="accent6"/>
          </a:fillRef>
          <a:effectRef idx="3">
            <a:schemeClr val="accent6"/>
          </a:effectRef>
          <a:fontRef idx="minor">
            <a:schemeClr val="lt1"/>
          </a:fontRef>
        </p:style>
        <p:txBody>
          <a:bodyPr lIns="121899" tIns="60949" rIns="121899" bIns="60949" rtlCol="0" anchor="ctr"/>
          <a:lstStyle/>
          <a:p>
            <a:pPr algn="ctr"/>
            <a:endParaRPr lang="en-CA">
              <a:solidFill>
                <a:schemeClr val="tx1"/>
              </a:solidFill>
            </a:endParaRPr>
          </a:p>
        </p:txBody>
      </p:sp>
      <p:grpSp>
        <p:nvGrpSpPr>
          <p:cNvPr id="7" name="Group 14"/>
          <p:cNvGrpSpPr/>
          <p:nvPr/>
        </p:nvGrpSpPr>
        <p:grpSpPr>
          <a:xfrm>
            <a:off x="3542878" y="1235767"/>
            <a:ext cx="1233408" cy="1214447"/>
            <a:chOff x="2282587" y="642918"/>
            <a:chExt cx="925297" cy="1214446"/>
          </a:xfrm>
        </p:grpSpPr>
        <p:pic>
          <p:nvPicPr>
            <p:cNvPr id="8"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2282587" y="642918"/>
              <a:ext cx="743730" cy="1214446"/>
            </a:xfrm>
            <a:prstGeom prst="rect">
              <a:avLst/>
            </a:prstGeom>
            <a:noFill/>
          </p:spPr>
        </p:pic>
        <p:pic>
          <p:nvPicPr>
            <p:cNvPr id="9" name="Picture 6" descr="C:\Users\Public\Pictures\Artwork_Imagery\Icons - Illustrations\_WINDOWS SERVER ICONS\Search\Globe earth internet world web 2.png"/>
            <p:cNvPicPr>
              <a:picLocks noChangeAspect="1" noChangeArrowheads="1"/>
            </p:cNvPicPr>
            <p:nvPr/>
          </p:nvPicPr>
          <p:blipFill>
            <a:blip r:embed="rId5" cstate="print"/>
            <a:srcRect/>
            <a:stretch>
              <a:fillRect/>
            </a:stretch>
          </p:blipFill>
          <p:spPr bwMode="auto">
            <a:xfrm>
              <a:off x="2854091" y="1357298"/>
              <a:ext cx="353793" cy="387342"/>
            </a:xfrm>
            <a:prstGeom prst="rect">
              <a:avLst/>
            </a:prstGeom>
            <a:noFill/>
          </p:spPr>
        </p:pic>
      </p:grpSp>
      <p:sp>
        <p:nvSpPr>
          <p:cNvPr id="10" name="TextBox 9"/>
          <p:cNvSpPr txBox="1"/>
          <p:nvPr/>
        </p:nvSpPr>
        <p:spPr>
          <a:xfrm>
            <a:off x="3542877" y="2530407"/>
            <a:ext cx="1904517" cy="369332"/>
          </a:xfrm>
          <a:prstGeom prst="rect">
            <a:avLst/>
          </a:prstGeom>
          <a:noFill/>
        </p:spPr>
        <p:txBody>
          <a:bodyPr wrap="square" lIns="121899" tIns="60949" rIns="121899" bIns="60949" rtlCol="0">
            <a:spAutoFit/>
          </a:bodyPr>
          <a:lstStyle/>
          <a:p>
            <a:pPr algn="ctr"/>
            <a:r>
              <a:rPr lang="en-CA" sz="1600" b="1" dirty="0">
                <a:solidFill>
                  <a:schemeClr val="bg1"/>
                </a:solidFill>
                <a:latin typeface="Segoe Light" charset="0"/>
              </a:rPr>
              <a:t>RD Web Access</a:t>
            </a:r>
          </a:p>
        </p:txBody>
      </p:sp>
      <p:grpSp>
        <p:nvGrpSpPr>
          <p:cNvPr id="11" name="Group 10"/>
          <p:cNvGrpSpPr/>
          <p:nvPr/>
        </p:nvGrpSpPr>
        <p:grpSpPr>
          <a:xfrm>
            <a:off x="1924036" y="3164593"/>
            <a:ext cx="2571098" cy="1500199"/>
            <a:chOff x="2500298" y="2714620"/>
            <a:chExt cx="1928826" cy="1500198"/>
          </a:xfrm>
        </p:grpSpPr>
        <p:sp>
          <p:nvSpPr>
            <p:cNvPr id="12" name="Oval 11"/>
            <p:cNvSpPr/>
            <p:nvPr/>
          </p:nvSpPr>
          <p:spPr>
            <a:xfrm>
              <a:off x="2500298" y="3357562"/>
              <a:ext cx="1928826" cy="85725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CA">
                <a:solidFill>
                  <a:schemeClr val="tx1"/>
                </a:solidFill>
              </a:endParaRPr>
            </a:p>
          </p:txBody>
        </p:sp>
        <p:grpSp>
          <p:nvGrpSpPr>
            <p:cNvPr id="13" name="Group 15"/>
            <p:cNvGrpSpPr/>
            <p:nvPr/>
          </p:nvGrpSpPr>
          <p:grpSpPr>
            <a:xfrm>
              <a:off x="2919950" y="2714620"/>
              <a:ext cx="1080546" cy="1214446"/>
              <a:chOff x="3205702" y="2714620"/>
              <a:chExt cx="1080546" cy="1214446"/>
            </a:xfrm>
          </p:grpSpPr>
          <p:pic>
            <p:nvPicPr>
              <p:cNvPr id="15" name="Picture 2" descr="C:\Users\Public\Pictures\Artwork_Imagery\Icons - Illustrations\_WINDOWS SERVER ICONS\Security\Brick Wall firewall fire secure security.png"/>
              <p:cNvPicPr>
                <a:picLocks noChangeAspect="1" noChangeArrowheads="1"/>
              </p:cNvPicPr>
              <p:nvPr/>
            </p:nvPicPr>
            <p:blipFill>
              <a:blip r:embed="rId6" cstate="print"/>
              <a:srcRect/>
              <a:stretch>
                <a:fillRect/>
              </a:stretch>
            </p:blipFill>
            <p:spPr bwMode="auto">
              <a:xfrm>
                <a:off x="3920083" y="3357562"/>
                <a:ext cx="366165" cy="357190"/>
              </a:xfrm>
              <a:prstGeom prst="rect">
                <a:avLst/>
              </a:prstGeom>
              <a:noFill/>
            </p:spPr>
          </p:pic>
          <p:pic>
            <p:nvPicPr>
              <p:cNvPr id="16"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3205702" y="2714620"/>
                <a:ext cx="743730" cy="1214446"/>
              </a:xfrm>
              <a:prstGeom prst="rect">
                <a:avLst/>
              </a:prstGeom>
              <a:noFill/>
            </p:spPr>
          </p:pic>
        </p:grpSp>
        <p:sp>
          <p:nvSpPr>
            <p:cNvPr id="14" name="TextBox 13"/>
            <p:cNvSpPr txBox="1"/>
            <p:nvPr/>
          </p:nvSpPr>
          <p:spPr>
            <a:xfrm>
              <a:off x="2770212" y="3857628"/>
              <a:ext cx="1428760" cy="338554"/>
            </a:xfrm>
            <a:prstGeom prst="rect">
              <a:avLst/>
            </a:prstGeom>
            <a:noFill/>
          </p:spPr>
          <p:txBody>
            <a:bodyPr wrap="square" rtlCol="0">
              <a:spAutoFit/>
            </a:bodyPr>
            <a:lstStyle/>
            <a:p>
              <a:pPr algn="ctr"/>
              <a:r>
                <a:rPr lang="en-CA" sz="1600" b="1" dirty="0">
                  <a:solidFill>
                    <a:schemeClr val="bg1"/>
                  </a:solidFill>
                  <a:latin typeface="Segoe Light" charset="0"/>
                </a:rPr>
                <a:t>RD Gateway</a:t>
              </a:r>
            </a:p>
          </p:txBody>
        </p:sp>
      </p:grpSp>
      <p:grpSp>
        <p:nvGrpSpPr>
          <p:cNvPr id="17" name="Group 16"/>
          <p:cNvGrpSpPr/>
          <p:nvPr/>
        </p:nvGrpSpPr>
        <p:grpSpPr>
          <a:xfrm>
            <a:off x="5352167" y="3093156"/>
            <a:ext cx="2571098" cy="1571636"/>
            <a:chOff x="4286248" y="2786058"/>
            <a:chExt cx="1928826" cy="1571636"/>
          </a:xfrm>
        </p:grpSpPr>
        <p:sp>
          <p:nvSpPr>
            <p:cNvPr id="18" name="Oval 17"/>
            <p:cNvSpPr/>
            <p:nvPr/>
          </p:nvSpPr>
          <p:spPr>
            <a:xfrm>
              <a:off x="4286248" y="3429000"/>
              <a:ext cx="1928826" cy="928694"/>
            </a:xfrm>
            <a:prstGeom prst="ellipse">
              <a:avLst/>
            </a:prstGeom>
            <a:gradFill>
              <a:gsLst>
                <a:gs pos="0">
                  <a:schemeClr val="accent5">
                    <a:shade val="51000"/>
                    <a:satMod val="130000"/>
                    <a:alpha val="79000"/>
                  </a:schemeClr>
                </a:gs>
                <a:gs pos="80000">
                  <a:schemeClr val="accent5">
                    <a:shade val="93000"/>
                    <a:satMod val="130000"/>
                  </a:schemeClr>
                </a:gs>
                <a:gs pos="100000">
                  <a:schemeClr val="accent5">
                    <a:shade val="94000"/>
                    <a:satMod val="135000"/>
                  </a:schemeClr>
                </a:gs>
              </a:gsLst>
            </a:gra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CA">
                <a:solidFill>
                  <a:schemeClr val="tx1"/>
                </a:solidFill>
              </a:endParaRPr>
            </a:p>
          </p:txBody>
        </p:sp>
        <p:grpSp>
          <p:nvGrpSpPr>
            <p:cNvPr id="19" name="Group 18"/>
            <p:cNvGrpSpPr/>
            <p:nvPr/>
          </p:nvGrpSpPr>
          <p:grpSpPr>
            <a:xfrm>
              <a:off x="4500562" y="2786058"/>
              <a:ext cx="1571636" cy="1448525"/>
              <a:chOff x="5072066" y="2143116"/>
              <a:chExt cx="1571636" cy="1448525"/>
            </a:xfrm>
          </p:grpSpPr>
          <p:grpSp>
            <p:nvGrpSpPr>
              <p:cNvPr id="20" name="Group 16"/>
              <p:cNvGrpSpPr/>
              <p:nvPr/>
            </p:nvGrpSpPr>
            <p:grpSpPr>
              <a:xfrm>
                <a:off x="5471344" y="2143116"/>
                <a:ext cx="1100920" cy="1214446"/>
                <a:chOff x="5114154" y="1571612"/>
                <a:chExt cx="1100920" cy="1214446"/>
              </a:xfrm>
            </p:grpSpPr>
            <p:pic>
              <p:nvPicPr>
                <p:cNvPr id="22"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5114154" y="1571612"/>
                  <a:ext cx="743730" cy="1214446"/>
                </a:xfrm>
                <a:prstGeom prst="rect">
                  <a:avLst/>
                </a:prstGeom>
                <a:noFill/>
              </p:spPr>
            </p:pic>
            <p:pic>
              <p:nvPicPr>
                <p:cNvPr id="23" name="Picture 5" descr="C:\Users\Public\Pictures\Artwork_Imagery\Icons - Illustrations\_WINDOWS SERVER ICONS\Tools\Pipes connected metal pipeline.png"/>
                <p:cNvPicPr>
                  <a:picLocks noChangeAspect="1" noChangeArrowheads="1"/>
                </p:cNvPicPr>
                <p:nvPr/>
              </p:nvPicPr>
              <p:blipFill>
                <a:blip r:embed="rId7" cstate="print"/>
                <a:srcRect/>
                <a:stretch>
                  <a:fillRect/>
                </a:stretch>
              </p:blipFill>
              <p:spPr bwMode="auto">
                <a:xfrm>
                  <a:off x="5485476" y="2214554"/>
                  <a:ext cx="729598" cy="366729"/>
                </a:xfrm>
                <a:prstGeom prst="rect">
                  <a:avLst/>
                </a:prstGeom>
                <a:noFill/>
              </p:spPr>
            </p:pic>
          </p:grpSp>
          <p:sp>
            <p:nvSpPr>
              <p:cNvPr id="21" name="TextBox 20"/>
              <p:cNvSpPr txBox="1"/>
              <p:nvPr/>
            </p:nvSpPr>
            <p:spPr>
              <a:xfrm>
                <a:off x="5072066" y="3253087"/>
                <a:ext cx="1571636" cy="338554"/>
              </a:xfrm>
              <a:prstGeom prst="rect">
                <a:avLst/>
              </a:prstGeom>
              <a:noFill/>
            </p:spPr>
            <p:txBody>
              <a:bodyPr wrap="square" rtlCol="0">
                <a:spAutoFit/>
              </a:bodyPr>
              <a:lstStyle/>
              <a:p>
                <a:pPr algn="ctr"/>
                <a:r>
                  <a:rPr lang="en-CA" sz="1600" b="1" dirty="0">
                    <a:latin typeface="Segoe Light" charset="0"/>
                  </a:rPr>
                  <a:t>RD Connection Broker</a:t>
                </a:r>
              </a:p>
            </p:txBody>
          </p:sp>
        </p:grpSp>
      </p:grpSp>
      <p:grpSp>
        <p:nvGrpSpPr>
          <p:cNvPr id="24" name="Group 23"/>
          <p:cNvGrpSpPr/>
          <p:nvPr/>
        </p:nvGrpSpPr>
        <p:grpSpPr>
          <a:xfrm>
            <a:off x="4114231" y="5450614"/>
            <a:ext cx="2055846" cy="838621"/>
            <a:chOff x="4714876" y="4643446"/>
            <a:chExt cx="1542286" cy="838620"/>
          </a:xfrm>
        </p:grpSpPr>
        <p:pic>
          <p:nvPicPr>
            <p:cNvPr id="25" name="Picture 7" descr="C:\Users\Public\Pictures\Artwork_Imagery\Icons - Illustrations\_WINDOWS SERVER ICONS\Documents\Phone Book active directory 2.png"/>
            <p:cNvPicPr>
              <a:picLocks noChangeAspect="1" noChangeArrowheads="1"/>
            </p:cNvPicPr>
            <p:nvPr/>
          </p:nvPicPr>
          <p:blipFill>
            <a:blip r:embed="rId8" cstate="print"/>
            <a:srcRect/>
            <a:stretch>
              <a:fillRect/>
            </a:stretch>
          </p:blipFill>
          <p:spPr bwMode="auto">
            <a:xfrm>
              <a:off x="5000628" y="4643446"/>
              <a:ext cx="857256" cy="455417"/>
            </a:xfrm>
            <a:prstGeom prst="rect">
              <a:avLst/>
            </a:prstGeom>
            <a:noFill/>
          </p:spPr>
        </p:pic>
        <p:sp>
          <p:nvSpPr>
            <p:cNvPr id="26" name="TextBox 25"/>
            <p:cNvSpPr txBox="1"/>
            <p:nvPr/>
          </p:nvSpPr>
          <p:spPr>
            <a:xfrm>
              <a:off x="4714876" y="5143512"/>
              <a:ext cx="1542286" cy="338554"/>
            </a:xfrm>
            <a:prstGeom prst="rect">
              <a:avLst/>
            </a:prstGeom>
            <a:noFill/>
          </p:spPr>
          <p:txBody>
            <a:bodyPr wrap="square" rtlCol="0">
              <a:spAutoFit/>
            </a:bodyPr>
            <a:lstStyle/>
            <a:p>
              <a:pPr algn="ctr"/>
              <a:r>
                <a:rPr lang="en-CA" sz="1600" b="1" dirty="0">
                  <a:latin typeface="Segoe Light" charset="0"/>
                </a:rPr>
                <a:t>Active Directory®</a:t>
              </a:r>
            </a:p>
          </p:txBody>
        </p:sp>
      </p:grpSp>
      <p:grpSp>
        <p:nvGrpSpPr>
          <p:cNvPr id="27" name="Group 26"/>
          <p:cNvGrpSpPr/>
          <p:nvPr/>
        </p:nvGrpSpPr>
        <p:grpSpPr>
          <a:xfrm>
            <a:off x="7752375" y="5282061"/>
            <a:ext cx="1904517" cy="981497"/>
            <a:chOff x="6715140" y="4357694"/>
            <a:chExt cx="1428760" cy="981496"/>
          </a:xfrm>
        </p:grpSpPr>
        <p:grpSp>
          <p:nvGrpSpPr>
            <p:cNvPr id="28" name="Group 17"/>
            <p:cNvGrpSpPr/>
            <p:nvPr/>
          </p:nvGrpSpPr>
          <p:grpSpPr>
            <a:xfrm>
              <a:off x="7143768" y="4357694"/>
              <a:ext cx="572075" cy="642942"/>
              <a:chOff x="6858016" y="2285992"/>
              <a:chExt cx="572075" cy="642942"/>
            </a:xfrm>
          </p:grpSpPr>
          <p:pic>
            <p:nvPicPr>
              <p:cNvPr id="30" name="Picture 3" descr="C:\Users\Public\Pictures\Artwork_Imagery\Icons - Illustrations\_WINDOWS SERVER ICONS\Hardware\Virtual Servers 2.png"/>
              <p:cNvPicPr>
                <a:picLocks noChangeAspect="1" noChangeArrowheads="1"/>
              </p:cNvPicPr>
              <p:nvPr/>
            </p:nvPicPr>
            <p:blipFill>
              <a:blip r:embed="rId9" cstate="print"/>
              <a:srcRect/>
              <a:stretch>
                <a:fillRect/>
              </a:stretch>
            </p:blipFill>
            <p:spPr bwMode="auto">
              <a:xfrm>
                <a:off x="6858016" y="2285992"/>
                <a:ext cx="393739" cy="642942"/>
              </a:xfrm>
              <a:prstGeom prst="rect">
                <a:avLst/>
              </a:prstGeom>
              <a:noFill/>
            </p:spPr>
          </p:pic>
          <p:pic>
            <p:nvPicPr>
              <p:cNvPr id="31" name="Picture 4" descr="C:\Users\Public\Pictures\Artwork_Imagery\Icons - Illustrations\_WINDOWS SERVER ICONS\Documents\Certificate award Vertical.png"/>
              <p:cNvPicPr>
                <a:picLocks noChangeAspect="1" noChangeArrowheads="1"/>
              </p:cNvPicPr>
              <p:nvPr/>
            </p:nvPicPr>
            <p:blipFill>
              <a:blip r:embed="rId10" cstate="print"/>
              <a:srcRect/>
              <a:stretch>
                <a:fillRect/>
              </a:stretch>
            </p:blipFill>
            <p:spPr bwMode="auto">
              <a:xfrm>
                <a:off x="7215206" y="2500306"/>
                <a:ext cx="214885" cy="285752"/>
              </a:xfrm>
              <a:prstGeom prst="rect">
                <a:avLst/>
              </a:prstGeom>
              <a:noFill/>
            </p:spPr>
          </p:pic>
        </p:grpSp>
        <p:sp>
          <p:nvSpPr>
            <p:cNvPr id="29" name="TextBox 28"/>
            <p:cNvSpPr txBox="1"/>
            <p:nvPr/>
          </p:nvSpPr>
          <p:spPr>
            <a:xfrm>
              <a:off x="6715140" y="5000636"/>
              <a:ext cx="1428760" cy="338554"/>
            </a:xfrm>
            <a:prstGeom prst="rect">
              <a:avLst/>
            </a:prstGeom>
            <a:noFill/>
          </p:spPr>
          <p:txBody>
            <a:bodyPr wrap="square" rtlCol="0">
              <a:spAutoFit/>
            </a:bodyPr>
            <a:lstStyle/>
            <a:p>
              <a:pPr algn="ctr"/>
              <a:r>
                <a:rPr lang="en-CA" sz="1600" b="1" dirty="0">
                  <a:latin typeface="Segoe Light" charset="0"/>
                </a:rPr>
                <a:t>Licensing Server</a:t>
              </a:r>
            </a:p>
          </p:txBody>
        </p:sp>
      </p:grpSp>
      <p:grpSp>
        <p:nvGrpSpPr>
          <p:cNvPr id="32" name="Group 31"/>
          <p:cNvGrpSpPr/>
          <p:nvPr/>
        </p:nvGrpSpPr>
        <p:grpSpPr>
          <a:xfrm>
            <a:off x="8589846" y="3093155"/>
            <a:ext cx="2952002" cy="1785951"/>
            <a:chOff x="6715140" y="2571744"/>
            <a:chExt cx="2214578" cy="1785950"/>
          </a:xfrm>
        </p:grpSpPr>
        <p:sp>
          <p:nvSpPr>
            <p:cNvPr id="33" name="Oval 32"/>
            <p:cNvSpPr/>
            <p:nvPr/>
          </p:nvSpPr>
          <p:spPr>
            <a:xfrm>
              <a:off x="6715140" y="3286124"/>
              <a:ext cx="2214578" cy="10715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CA">
                <a:solidFill>
                  <a:schemeClr val="tx1"/>
                </a:solidFill>
              </a:endParaRPr>
            </a:p>
          </p:txBody>
        </p:sp>
        <p:grpSp>
          <p:nvGrpSpPr>
            <p:cNvPr id="34" name="Group 36"/>
            <p:cNvGrpSpPr/>
            <p:nvPr/>
          </p:nvGrpSpPr>
          <p:grpSpPr>
            <a:xfrm>
              <a:off x="6858016" y="2571744"/>
              <a:ext cx="1857388" cy="1624439"/>
              <a:chOff x="6715140" y="1866117"/>
              <a:chExt cx="1857388" cy="1624439"/>
            </a:xfrm>
          </p:grpSpPr>
          <p:pic>
            <p:nvPicPr>
              <p:cNvPr id="35"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429520" y="1866117"/>
                <a:ext cx="573324" cy="357190"/>
              </a:xfrm>
              <a:prstGeom prst="rect">
                <a:avLst/>
              </a:prstGeom>
              <a:noFill/>
            </p:spPr>
          </p:pic>
          <p:pic>
            <p:nvPicPr>
              <p:cNvPr id="36"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6715140" y="1866117"/>
                <a:ext cx="743730" cy="1214446"/>
              </a:xfrm>
              <a:prstGeom prst="rect">
                <a:avLst/>
              </a:prstGeom>
              <a:noFill/>
            </p:spPr>
          </p:pic>
          <p:pic>
            <p:nvPicPr>
              <p:cNvPr id="37"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429520" y="2151869"/>
                <a:ext cx="573324" cy="357190"/>
              </a:xfrm>
              <a:prstGeom prst="rect">
                <a:avLst/>
              </a:prstGeom>
              <a:noFill/>
            </p:spPr>
          </p:pic>
          <p:pic>
            <p:nvPicPr>
              <p:cNvPr id="38"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429520" y="2437621"/>
                <a:ext cx="573324" cy="357190"/>
              </a:xfrm>
              <a:prstGeom prst="rect">
                <a:avLst/>
              </a:prstGeom>
              <a:noFill/>
            </p:spPr>
          </p:pic>
          <p:pic>
            <p:nvPicPr>
              <p:cNvPr id="39"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929586" y="1937555"/>
                <a:ext cx="573324" cy="357190"/>
              </a:xfrm>
              <a:prstGeom prst="rect">
                <a:avLst/>
              </a:prstGeom>
              <a:noFill/>
            </p:spPr>
          </p:pic>
          <p:pic>
            <p:nvPicPr>
              <p:cNvPr id="40"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929586" y="2223307"/>
                <a:ext cx="573324" cy="357190"/>
              </a:xfrm>
              <a:prstGeom prst="rect">
                <a:avLst/>
              </a:prstGeom>
              <a:noFill/>
            </p:spPr>
          </p:pic>
          <p:pic>
            <p:nvPicPr>
              <p:cNvPr id="41" name="Picture 9" descr="C:\Users\Public\Pictures\Artwork_Imagery\Icons - Illustrations\_VIRTUALIZATION ICONS\Desktop Virtualization.png"/>
              <p:cNvPicPr>
                <a:picLocks noChangeAspect="1" noChangeArrowheads="1"/>
              </p:cNvPicPr>
              <p:nvPr/>
            </p:nvPicPr>
            <p:blipFill>
              <a:blip r:embed="rId11" cstate="print"/>
              <a:srcRect/>
              <a:stretch>
                <a:fillRect/>
              </a:stretch>
            </p:blipFill>
            <p:spPr bwMode="auto">
              <a:xfrm>
                <a:off x="7929586" y="2509059"/>
                <a:ext cx="573324" cy="357190"/>
              </a:xfrm>
              <a:prstGeom prst="rect">
                <a:avLst/>
              </a:prstGeom>
              <a:noFill/>
            </p:spPr>
          </p:pic>
          <p:sp>
            <p:nvSpPr>
              <p:cNvPr id="42" name="TextBox 32"/>
              <p:cNvSpPr txBox="1"/>
              <p:nvPr/>
            </p:nvSpPr>
            <p:spPr>
              <a:xfrm>
                <a:off x="6786578" y="3152002"/>
                <a:ext cx="1785950" cy="338554"/>
              </a:xfrm>
              <a:prstGeom prst="rect">
                <a:avLst/>
              </a:prstGeom>
              <a:noFill/>
            </p:spPr>
            <p:txBody>
              <a:bodyPr wrap="square" rtlCol="0">
                <a:spAutoFit/>
              </a:bodyPr>
              <a:lstStyle/>
              <a:p>
                <a:pPr algn="ctr"/>
                <a:r>
                  <a:rPr lang="en-CA" sz="1600" b="1" dirty="0">
                    <a:solidFill>
                      <a:schemeClr val="bg1"/>
                    </a:solidFill>
                    <a:latin typeface="Segoe Light" charset="0"/>
                  </a:rPr>
                  <a:t>RD Virtualization Host</a:t>
                </a:r>
              </a:p>
            </p:txBody>
          </p:sp>
        </p:grpSp>
      </p:grpSp>
      <p:sp>
        <p:nvSpPr>
          <p:cNvPr id="43" name="Oval 42"/>
          <p:cNvSpPr/>
          <p:nvPr/>
        </p:nvSpPr>
        <p:spPr>
          <a:xfrm>
            <a:off x="7256684" y="1950148"/>
            <a:ext cx="2761550" cy="1000132"/>
          </a:xfrm>
          <a:prstGeom prst="ellipse">
            <a:avLst/>
          </a:prstGeom>
        </p:spPr>
        <p:style>
          <a:lnRef idx="0">
            <a:schemeClr val="accent6"/>
          </a:lnRef>
          <a:fillRef idx="3">
            <a:schemeClr val="accent6"/>
          </a:fillRef>
          <a:effectRef idx="3">
            <a:schemeClr val="accent6"/>
          </a:effectRef>
          <a:fontRef idx="minor">
            <a:schemeClr val="lt1"/>
          </a:fontRef>
        </p:style>
        <p:txBody>
          <a:bodyPr lIns="121899" tIns="60949" rIns="121899" bIns="60949" rtlCol="0" anchor="ctr"/>
          <a:lstStyle/>
          <a:p>
            <a:pPr algn="ctr"/>
            <a:endParaRPr lang="en-CA">
              <a:solidFill>
                <a:schemeClr val="tx1"/>
              </a:solidFill>
            </a:endParaRPr>
          </a:p>
        </p:txBody>
      </p:sp>
      <p:pic>
        <p:nvPicPr>
          <p:cNvPr id="44"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7637588" y="1092891"/>
            <a:ext cx="991382" cy="1214447"/>
          </a:xfrm>
          <a:prstGeom prst="rect">
            <a:avLst/>
          </a:prstGeom>
          <a:noFill/>
        </p:spPr>
      </p:pic>
      <p:sp>
        <p:nvSpPr>
          <p:cNvPr id="45" name="TextBox 44"/>
          <p:cNvSpPr txBox="1"/>
          <p:nvPr/>
        </p:nvSpPr>
        <p:spPr>
          <a:xfrm>
            <a:off x="7637589" y="2307338"/>
            <a:ext cx="2094969" cy="615553"/>
          </a:xfrm>
          <a:prstGeom prst="rect">
            <a:avLst/>
          </a:prstGeom>
          <a:noFill/>
        </p:spPr>
        <p:txBody>
          <a:bodyPr wrap="square" lIns="121899" tIns="60949" rIns="121899" bIns="60949" rtlCol="0">
            <a:spAutoFit/>
          </a:bodyPr>
          <a:lstStyle/>
          <a:p>
            <a:pPr algn="ctr"/>
            <a:r>
              <a:rPr lang="en-CA" sz="1600" b="1" dirty="0">
                <a:solidFill>
                  <a:schemeClr val="bg1"/>
                </a:solidFill>
                <a:latin typeface="Segoe Light" charset="0"/>
              </a:rPr>
              <a:t>RD Session Host with </a:t>
            </a:r>
            <a:r>
              <a:rPr lang="en-CA" sz="1600" b="1" dirty="0" err="1">
                <a:solidFill>
                  <a:schemeClr val="bg1"/>
                </a:solidFill>
                <a:latin typeface="Segoe Light" charset="0"/>
              </a:rPr>
              <a:t>RemoteApp</a:t>
            </a:r>
            <a:endParaRPr lang="en-CA" sz="1600" b="1" dirty="0">
              <a:solidFill>
                <a:schemeClr val="bg1"/>
              </a:solidFill>
              <a:latin typeface="Segoe Light" charset="0"/>
            </a:endParaRPr>
          </a:p>
        </p:txBody>
      </p:sp>
      <p:pic>
        <p:nvPicPr>
          <p:cNvPr id="46" name="Picture 14" descr="C:\Users\Public\Pictures\Artwork_Imagery\Shapes\Arrows\Straight\double-arrow.png"/>
          <p:cNvPicPr>
            <a:picLocks noChangeAspect="1" noChangeArrowheads="1"/>
          </p:cNvPicPr>
          <p:nvPr/>
        </p:nvPicPr>
        <p:blipFill>
          <a:blip r:embed="rId12" cstate="print"/>
          <a:srcRect/>
          <a:stretch>
            <a:fillRect/>
          </a:stretch>
        </p:blipFill>
        <p:spPr bwMode="auto">
          <a:xfrm rot="1418683">
            <a:off x="1961919" y="2168944"/>
            <a:ext cx="950615" cy="1003464"/>
          </a:xfrm>
          <a:prstGeom prst="rect">
            <a:avLst/>
          </a:prstGeom>
          <a:noFill/>
        </p:spPr>
      </p:pic>
      <p:grpSp>
        <p:nvGrpSpPr>
          <p:cNvPr id="47" name="Group 46"/>
          <p:cNvGrpSpPr/>
          <p:nvPr/>
        </p:nvGrpSpPr>
        <p:grpSpPr>
          <a:xfrm>
            <a:off x="465972" y="1735836"/>
            <a:ext cx="1802162" cy="1481562"/>
            <a:chOff x="357158" y="1428736"/>
            <a:chExt cx="1615461" cy="1481562"/>
          </a:xfrm>
        </p:grpSpPr>
        <p:pic>
          <p:nvPicPr>
            <p:cNvPr id="48" name="Picture 8" descr="C:\Users\Public\Pictures\Artwork_Imagery\Icons - Illustrations\_VIRTUALIZATION ICONS\Presenation Virtualization 2.png"/>
            <p:cNvPicPr>
              <a:picLocks noChangeAspect="1" noChangeArrowheads="1"/>
            </p:cNvPicPr>
            <p:nvPr/>
          </p:nvPicPr>
          <p:blipFill>
            <a:blip r:embed="rId13" cstate="print"/>
            <a:srcRect/>
            <a:stretch>
              <a:fillRect/>
            </a:stretch>
          </p:blipFill>
          <p:spPr bwMode="auto">
            <a:xfrm>
              <a:off x="357158" y="1428736"/>
              <a:ext cx="1615461" cy="1006458"/>
            </a:xfrm>
            <a:prstGeom prst="rect">
              <a:avLst/>
            </a:prstGeom>
            <a:noFill/>
          </p:spPr>
        </p:pic>
        <p:sp>
          <p:nvSpPr>
            <p:cNvPr id="49" name="TextBox 48"/>
            <p:cNvSpPr txBox="1"/>
            <p:nvPr/>
          </p:nvSpPr>
          <p:spPr>
            <a:xfrm>
              <a:off x="357158" y="2571744"/>
              <a:ext cx="1428760" cy="338554"/>
            </a:xfrm>
            <a:prstGeom prst="rect">
              <a:avLst/>
            </a:prstGeom>
            <a:noFill/>
          </p:spPr>
          <p:txBody>
            <a:bodyPr wrap="square" rtlCol="0">
              <a:spAutoFit/>
            </a:bodyPr>
            <a:lstStyle/>
            <a:p>
              <a:pPr algn="ctr"/>
              <a:r>
                <a:rPr lang="en-CA" sz="1600" b="1" dirty="0">
                  <a:latin typeface="Segoe Light" charset="0"/>
                </a:rPr>
                <a:t>RD Client</a:t>
              </a:r>
            </a:p>
          </p:txBody>
        </p:sp>
      </p:grpSp>
      <p:pic>
        <p:nvPicPr>
          <p:cNvPr id="50"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8251925" y="1061692"/>
            <a:ext cx="991382" cy="1214447"/>
          </a:xfrm>
          <a:prstGeom prst="rect">
            <a:avLst/>
          </a:prstGeom>
          <a:noFill/>
        </p:spPr>
      </p:pic>
      <p:pic>
        <p:nvPicPr>
          <p:cNvPr id="51" name="Picture 10" descr="D:\DVD_ART35\Logos\Microsoft Office 2007 - all products\Word 2007\Office Word 2007 Product Icon.png"/>
          <p:cNvPicPr>
            <a:picLocks noChangeAspect="1" noChangeArrowheads="1"/>
          </p:cNvPicPr>
          <p:nvPr/>
        </p:nvPicPr>
        <p:blipFill>
          <a:blip r:embed="rId14" cstate="print"/>
          <a:srcRect/>
          <a:stretch>
            <a:fillRect/>
          </a:stretch>
        </p:blipFill>
        <p:spPr bwMode="auto">
          <a:xfrm>
            <a:off x="8875524" y="1950149"/>
            <a:ext cx="476129" cy="355293"/>
          </a:xfrm>
          <a:prstGeom prst="rect">
            <a:avLst/>
          </a:prstGeom>
          <a:noFill/>
        </p:spPr>
      </p:pic>
      <p:pic>
        <p:nvPicPr>
          <p:cNvPr id="52" name="Picture 11" descr="D:\DVD_ART35\Logos\Microsoft Office 2007 - all products\Excel 2007\Office Excel 2007 Product Icon.png"/>
          <p:cNvPicPr>
            <a:picLocks noChangeAspect="1" noChangeArrowheads="1"/>
          </p:cNvPicPr>
          <p:nvPr/>
        </p:nvPicPr>
        <p:blipFill>
          <a:blip r:embed="rId15" cstate="print"/>
          <a:srcRect/>
          <a:stretch>
            <a:fillRect/>
          </a:stretch>
        </p:blipFill>
        <p:spPr bwMode="auto">
          <a:xfrm>
            <a:off x="9351653" y="1950147"/>
            <a:ext cx="491797" cy="357191"/>
          </a:xfrm>
          <a:prstGeom prst="rect">
            <a:avLst/>
          </a:prstGeom>
          <a:noFill/>
        </p:spPr>
      </p:pic>
      <p:pic>
        <p:nvPicPr>
          <p:cNvPr id="53" name="Picture 3" descr="C:\Users\Public\Pictures\Artwork_Imagery\Icons - Illustrations\_WINDOWS SERVER ICONS\Hardware\Virtual Servers 2.png"/>
          <p:cNvPicPr>
            <a:picLocks noChangeAspect="1" noChangeArrowheads="1"/>
          </p:cNvPicPr>
          <p:nvPr/>
        </p:nvPicPr>
        <p:blipFill>
          <a:blip r:embed="rId4" cstate="print"/>
          <a:srcRect/>
          <a:stretch>
            <a:fillRect/>
          </a:stretch>
        </p:blipFill>
        <p:spPr bwMode="auto">
          <a:xfrm>
            <a:off x="10824281" y="1342927"/>
            <a:ext cx="495691" cy="607223"/>
          </a:xfrm>
          <a:prstGeom prst="rect">
            <a:avLst/>
          </a:prstGeom>
          <a:noFill/>
        </p:spPr>
      </p:pic>
      <p:sp>
        <p:nvSpPr>
          <p:cNvPr id="54" name="TextBox 53"/>
          <p:cNvSpPr txBox="1"/>
          <p:nvPr/>
        </p:nvSpPr>
        <p:spPr>
          <a:xfrm>
            <a:off x="10119864" y="1953747"/>
            <a:ext cx="1904517" cy="615553"/>
          </a:xfrm>
          <a:prstGeom prst="rect">
            <a:avLst/>
          </a:prstGeom>
          <a:noFill/>
        </p:spPr>
        <p:txBody>
          <a:bodyPr wrap="square" lIns="121899" tIns="60949" rIns="121899" bIns="60949" rtlCol="0">
            <a:spAutoFit/>
          </a:bodyPr>
          <a:lstStyle/>
          <a:p>
            <a:pPr algn="ctr"/>
            <a:r>
              <a:rPr lang="en-CA" sz="1600" b="1" dirty="0">
                <a:latin typeface="Segoe Light" charset="0"/>
              </a:rPr>
              <a:t>System Center and App-V</a:t>
            </a:r>
          </a:p>
        </p:txBody>
      </p:sp>
      <p:pic>
        <p:nvPicPr>
          <p:cNvPr id="55" name="Picture 14" descr="C:\Users\Public\Pictures\Artwork_Imagery\Shapes\Arrows\Straight\double-arrow.png"/>
          <p:cNvPicPr>
            <a:picLocks noChangeAspect="1" noChangeArrowheads="1"/>
          </p:cNvPicPr>
          <p:nvPr/>
        </p:nvPicPr>
        <p:blipFill>
          <a:blip r:embed="rId12" cstate="print"/>
          <a:srcRect/>
          <a:stretch>
            <a:fillRect/>
          </a:stretch>
        </p:blipFill>
        <p:spPr bwMode="auto">
          <a:xfrm rot="8411118">
            <a:off x="9911067" y="2083992"/>
            <a:ext cx="950615" cy="1003464"/>
          </a:xfrm>
          <a:prstGeom prst="rect">
            <a:avLst/>
          </a:prstGeom>
          <a:noFill/>
        </p:spPr>
      </p:pic>
    </p:spTree>
    <p:extLst>
      <p:ext uri="{BB962C8B-B14F-4D97-AF65-F5344CB8AC3E}">
        <p14:creationId xmlns:p14="http://schemas.microsoft.com/office/powerpoint/2010/main" val="2777101794"/>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2000"/>
                                        <p:tgtEl>
                                          <p:spTgt spid="17"/>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0"/>
                                        <p:tgtEl>
                                          <p:spTgt spid="24"/>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0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2000"/>
                                        <p:tgtEl>
                                          <p:spTgt spid="47"/>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2000"/>
                                        <p:tgtEl>
                                          <p:spTgt spid="46"/>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2000"/>
                                        <p:tgtEl>
                                          <p:spTgt spid="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value of layering</a:t>
            </a:r>
            <a:endParaRPr lang="en-US" dirty="0"/>
          </a:p>
        </p:txBody>
      </p:sp>
      <p:sp>
        <p:nvSpPr>
          <p:cNvPr id="3" name="Text Placeholder 2"/>
          <p:cNvSpPr>
            <a:spLocks noGrp="1"/>
          </p:cNvSpPr>
          <p:nvPr>
            <p:ph type="body" idx="1"/>
          </p:nvPr>
        </p:nvSpPr>
        <p:spPr>
          <a:xfrm>
            <a:off x="6170611" y="1219200"/>
            <a:ext cx="5497513" cy="1526572"/>
          </a:xfrm>
        </p:spPr>
        <p:txBody>
          <a:bodyPr/>
          <a:lstStyle/>
          <a:p>
            <a:r>
              <a:rPr lang="en-US" dirty="0" err="1" smtClean="0"/>
              <a:t>AppSense</a:t>
            </a:r>
            <a:endParaRPr lang="en-US" dirty="0" smtClean="0"/>
          </a:p>
          <a:p>
            <a:r>
              <a:rPr lang="en-US" dirty="0" smtClean="0"/>
              <a:t>RES</a:t>
            </a:r>
          </a:p>
          <a:p>
            <a:r>
              <a:rPr lang="en-US" dirty="0" smtClean="0"/>
              <a:t>Citrix Profile Manager</a:t>
            </a:r>
            <a:endParaRPr lang="en-US" dirty="0"/>
          </a:p>
        </p:txBody>
      </p:sp>
      <p:sp>
        <p:nvSpPr>
          <p:cNvPr id="4" name="Text Placeholder 2"/>
          <p:cNvSpPr txBox="1">
            <a:spLocks/>
          </p:cNvSpPr>
          <p:nvPr/>
        </p:nvSpPr>
        <p:spPr>
          <a:xfrm>
            <a:off x="6170611" y="3124200"/>
            <a:ext cx="5497513" cy="142808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App-V 4.6</a:t>
            </a:r>
          </a:p>
          <a:p>
            <a:r>
              <a:rPr lang="en-US" dirty="0" smtClean="0"/>
              <a:t>SCCM 2007 R2 (Currently personal only)</a:t>
            </a:r>
            <a:endParaRPr lang="en-US" dirty="0"/>
          </a:p>
        </p:txBody>
      </p:sp>
      <p:sp>
        <p:nvSpPr>
          <p:cNvPr id="5" name="Text Placeholder 2"/>
          <p:cNvSpPr txBox="1">
            <a:spLocks/>
          </p:cNvSpPr>
          <p:nvPr/>
        </p:nvSpPr>
        <p:spPr>
          <a:xfrm>
            <a:off x="6170611" y="4814171"/>
            <a:ext cx="5497513" cy="206825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Sessions</a:t>
            </a:r>
          </a:p>
          <a:p>
            <a:r>
              <a:rPr lang="en-US" dirty="0" smtClean="0"/>
              <a:t>Individual VHDs</a:t>
            </a:r>
          </a:p>
          <a:p>
            <a:r>
              <a:rPr lang="en-US" dirty="0" smtClean="0"/>
              <a:t>Differenced VHD</a:t>
            </a:r>
          </a:p>
          <a:p>
            <a:r>
              <a:rPr lang="en-US" dirty="0" smtClean="0"/>
              <a:t>Citrix Provisioning Services</a:t>
            </a:r>
            <a:endParaRPr lang="en-US" dirty="0"/>
          </a:p>
        </p:txBody>
      </p:sp>
      <p:sp>
        <p:nvSpPr>
          <p:cNvPr id="6" name="Rounded Rectangle 5"/>
          <p:cNvSpPr/>
          <p:nvPr/>
        </p:nvSpPr>
        <p:spPr bwMode="auto">
          <a:xfrm>
            <a:off x="684212" y="3387964"/>
            <a:ext cx="4040508" cy="721101"/>
          </a:xfrm>
          <a:prstGeom prst="roundRect">
            <a:avLst>
              <a:gd name="adj" fmla="val 3773"/>
            </a:avLst>
          </a:prstGeom>
          <a:gradFill flip="none" rotWithShape="1">
            <a:gsLst>
              <a:gs pos="0">
                <a:srgbClr val="005825">
                  <a:alpha val="90000"/>
                </a:srgbClr>
              </a:gs>
              <a:gs pos="63000">
                <a:srgbClr val="6BC646"/>
              </a:gs>
              <a:gs pos="100000">
                <a:schemeClr val="accent3">
                  <a:lumMod val="60000"/>
                  <a:lumOff val="40000"/>
                </a:schemeClr>
              </a:gs>
            </a:gsLst>
            <a:lin ang="1620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a:bevelT w="101600"/>
          </a:sp3d>
        </p:spPr>
        <p:txBody>
          <a:bodyPr vert="horz" wrap="square" lIns="91440" tIns="91440" rIns="91440" bIns="91440" numCol="1" rtlCol="0" anchor="ctr" anchorCtr="0" compatLnSpc="1">
            <a:prstTxWarp prst="textNoShape">
              <a:avLst/>
            </a:prstTxWarp>
          </a:bodyPr>
          <a:lstStyle/>
          <a:p>
            <a:pPr algn="ctr" defTabSz="914328">
              <a:lnSpc>
                <a:spcPct val="88000"/>
              </a:lnSpc>
              <a:defRPr/>
            </a:pPr>
            <a:r>
              <a:rPr lang="en-US" altLang="zh-CN" sz="2000" dirty="0" smtClean="0">
                <a:solidFill>
                  <a:srgbClr val="FFFFFF"/>
                </a:solidFill>
                <a:latin typeface="+mj-lt"/>
              </a:rPr>
              <a:t>   Applications</a:t>
            </a:r>
          </a:p>
        </p:txBody>
      </p:sp>
      <p:sp>
        <p:nvSpPr>
          <p:cNvPr id="7" name="Rounded Rectangle 6"/>
          <p:cNvSpPr/>
          <p:nvPr/>
        </p:nvSpPr>
        <p:spPr bwMode="auto">
          <a:xfrm>
            <a:off x="684212" y="1406488"/>
            <a:ext cx="4038600" cy="721101"/>
          </a:xfrm>
          <a:prstGeom prst="roundRect">
            <a:avLst>
              <a:gd name="adj" fmla="val 3773"/>
            </a:avLst>
          </a:prstGeom>
          <a:gradFill flip="none" rotWithShape="1">
            <a:gsLst>
              <a:gs pos="5000">
                <a:schemeClr val="tx2">
                  <a:lumMod val="75000"/>
                </a:schemeClr>
              </a:gs>
              <a:gs pos="68000">
                <a:srgbClr val="0463CC">
                  <a:alpha val="82000"/>
                </a:srgbClr>
              </a:gs>
              <a:gs pos="100000">
                <a:schemeClr val="tx2">
                  <a:lumMod val="60000"/>
                  <a:lumOff val="40000"/>
                </a:schemeClr>
              </a:gs>
            </a:gsLst>
            <a:lin ang="1620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a:bevelT w="101600"/>
          </a:sp3d>
        </p:spPr>
        <p:txBody>
          <a:bodyPr vert="horz" wrap="square" lIns="91440" tIns="91440" rIns="91440" bIns="91440" numCol="1" rtlCol="0" anchor="ctr" anchorCtr="0" compatLnSpc="1">
            <a:prstTxWarp prst="textNoShape">
              <a:avLst/>
            </a:prstTxWarp>
          </a:bodyPr>
          <a:lstStyle/>
          <a:p>
            <a:pPr algn="ctr" defTabSz="914328">
              <a:lnSpc>
                <a:spcPct val="88000"/>
              </a:lnSpc>
              <a:defRPr/>
            </a:pPr>
            <a:r>
              <a:rPr lang="en-US" altLang="zh-CN" sz="2000" dirty="0" smtClean="0">
                <a:solidFill>
                  <a:srgbClr val="FFFFFF"/>
                </a:solidFill>
                <a:latin typeface="+mj-lt"/>
              </a:rPr>
              <a:t>Data &amp; </a:t>
            </a:r>
            <a:br>
              <a:rPr lang="en-US" altLang="zh-CN" sz="2000" dirty="0" smtClean="0">
                <a:solidFill>
                  <a:srgbClr val="FFFFFF"/>
                </a:solidFill>
                <a:latin typeface="+mj-lt"/>
              </a:rPr>
            </a:br>
            <a:r>
              <a:rPr lang="en-US" altLang="zh-CN" sz="2000" dirty="0" smtClean="0">
                <a:solidFill>
                  <a:srgbClr val="FFFFFF"/>
                </a:solidFill>
                <a:latin typeface="+mj-lt"/>
              </a:rPr>
              <a:t>User Settings</a:t>
            </a:r>
          </a:p>
        </p:txBody>
      </p:sp>
      <p:sp>
        <p:nvSpPr>
          <p:cNvPr id="8" name="Rounded Rectangle 22"/>
          <p:cNvSpPr/>
          <p:nvPr/>
        </p:nvSpPr>
        <p:spPr bwMode="auto">
          <a:xfrm>
            <a:off x="671191" y="5485607"/>
            <a:ext cx="4040508" cy="721101"/>
          </a:xfrm>
          <a:prstGeom prst="roundRect">
            <a:avLst>
              <a:gd name="adj" fmla="val 3773"/>
            </a:avLst>
          </a:prstGeom>
          <a:gradFill flip="none" rotWithShape="1">
            <a:gsLst>
              <a:gs pos="5000">
                <a:srgbClr val="800000">
                  <a:alpha val="90000"/>
                </a:srgbClr>
              </a:gs>
              <a:gs pos="97000">
                <a:schemeClr val="accent2">
                  <a:alpha val="50000"/>
                </a:schemeClr>
              </a:gs>
              <a:gs pos="49000">
                <a:srgbClr val="C82F3F"/>
              </a:gs>
            </a:gsLst>
            <a:lin ang="16680000" scaled="0"/>
            <a:tileRect/>
          </a:gradFill>
          <a:ln w="3175" cap="flat" cmpd="sng" algn="ctr">
            <a:solidFill>
              <a:srgbClr val="FFFFFF">
                <a:alpha val="29000"/>
              </a:srgbClr>
            </a:soli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threePt" dir="t"/>
          </a:scene3d>
          <a:sp3d>
            <a:bevelT w="101600"/>
          </a:sp3d>
        </p:spPr>
        <p:txBody>
          <a:bodyPr vert="horz" wrap="square" lIns="91440" tIns="91440" rIns="91440" bIns="91440" numCol="1" rtlCol="0" anchor="ctr" anchorCtr="0" compatLnSpc="1">
            <a:prstTxWarp prst="textNoShape">
              <a:avLst/>
            </a:prstTxWarp>
          </a:bodyPr>
          <a:lstStyle/>
          <a:p>
            <a:pPr algn="ctr" defTabSz="914328">
              <a:lnSpc>
                <a:spcPct val="88000"/>
              </a:lnSpc>
              <a:defRPr/>
            </a:pPr>
            <a:r>
              <a:rPr lang="en-US" altLang="zh-CN" dirty="0" smtClean="0">
                <a:solidFill>
                  <a:srgbClr val="FFFFFF"/>
                </a:solidFill>
                <a:latin typeface="+mj-lt"/>
              </a:rPr>
              <a:t>Operating </a:t>
            </a:r>
            <a:br>
              <a:rPr lang="en-US" altLang="zh-CN" dirty="0" smtClean="0">
                <a:solidFill>
                  <a:srgbClr val="FFFFFF"/>
                </a:solidFill>
                <a:latin typeface="+mj-lt"/>
              </a:rPr>
            </a:br>
            <a:r>
              <a:rPr lang="en-US" altLang="zh-CN" dirty="0" smtClean="0">
                <a:solidFill>
                  <a:srgbClr val="FFFFFF"/>
                </a:solidFill>
                <a:latin typeface="+mj-lt"/>
              </a:rPr>
              <a:t>System</a:t>
            </a:r>
          </a:p>
        </p:txBody>
      </p:sp>
    </p:spTree>
    <p:extLst>
      <p:ext uri="{BB962C8B-B14F-4D97-AF65-F5344CB8AC3E}">
        <p14:creationId xmlns:p14="http://schemas.microsoft.com/office/powerpoint/2010/main" val="3026672742"/>
      </p:ext>
    </p:extLst>
  </p:cSld>
  <p:clrMapOvr>
    <a:masterClrMapping/>
  </p:clrMapOvr>
  <p:transition advClick="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Windows Server 2008 R2:</a:t>
            </a:r>
            <a:br>
              <a:rPr lang="en-US" sz="3200" b="1" dirty="0"/>
            </a:br>
            <a:r>
              <a:rPr lang="en-US" sz="4100" b="1" dirty="0"/>
              <a:t>Why Sessions?</a:t>
            </a:r>
          </a:p>
        </p:txBody>
      </p:sp>
      <p:sp>
        <p:nvSpPr>
          <p:cNvPr id="3" name="Content Placeholder 2"/>
          <p:cNvSpPr>
            <a:spLocks noGrp="1"/>
          </p:cNvSpPr>
          <p:nvPr>
            <p:ph idx="1"/>
          </p:nvPr>
        </p:nvSpPr>
        <p:spPr>
          <a:xfrm>
            <a:off x="496297" y="1175159"/>
            <a:ext cx="9031450" cy="5445634"/>
          </a:xfrm>
        </p:spPr>
        <p:txBody>
          <a:bodyPr>
            <a:normAutofit fontScale="70000" lnSpcReduction="20000"/>
          </a:bodyPr>
          <a:lstStyle/>
          <a:p>
            <a:pPr>
              <a:buNone/>
            </a:pPr>
            <a:endParaRPr lang="en-US" dirty="0"/>
          </a:p>
          <a:p>
            <a:r>
              <a:rPr lang="en-US" dirty="0" smtClean="0"/>
              <a:t>Session Virtualization </a:t>
            </a:r>
            <a:r>
              <a:rPr lang="en-US" u="sng" dirty="0" smtClean="0"/>
              <a:t>scales more users per server</a:t>
            </a:r>
            <a:r>
              <a:rPr lang="en-US" dirty="0" smtClean="0"/>
              <a:t> than VDI</a:t>
            </a:r>
          </a:p>
          <a:p>
            <a:r>
              <a:rPr lang="en-US" dirty="0" smtClean="0"/>
              <a:t>App-V works in both VDI and Sessions</a:t>
            </a:r>
          </a:p>
          <a:p>
            <a:r>
              <a:rPr lang="en-US" dirty="0" smtClean="0"/>
              <a:t>The same RDP connection protocol is used in both</a:t>
            </a:r>
          </a:p>
          <a:p>
            <a:r>
              <a:rPr lang="en-US" dirty="0" smtClean="0"/>
              <a:t>Much of the service infrastructure is shared</a:t>
            </a:r>
          </a:p>
          <a:p>
            <a:endParaRPr lang="en-US" dirty="0" smtClean="0"/>
          </a:p>
          <a:p>
            <a:r>
              <a:rPr lang="en-US" dirty="0" smtClean="0"/>
              <a:t>Upsides for VDI:</a:t>
            </a:r>
          </a:p>
          <a:p>
            <a:pPr lvl="1"/>
            <a:r>
              <a:rPr lang="en-US" dirty="0" smtClean="0"/>
              <a:t>VDI offers better user operating system isolation</a:t>
            </a:r>
          </a:p>
          <a:p>
            <a:pPr lvl="1"/>
            <a:r>
              <a:rPr lang="en-US" dirty="0" smtClean="0"/>
              <a:t>VDI has better native application compatibility</a:t>
            </a:r>
          </a:p>
          <a:p>
            <a:pPr lvl="1"/>
            <a:r>
              <a:rPr lang="en-US" dirty="0" smtClean="0"/>
              <a:t>VDI allows users to be admins of their own images</a:t>
            </a:r>
          </a:p>
          <a:p>
            <a:pPr lvl="1"/>
            <a:endParaRPr lang="en-US" dirty="0" smtClean="0"/>
          </a:p>
          <a:p>
            <a:r>
              <a:rPr lang="en-US" dirty="0" smtClean="0"/>
              <a:t>Upsides for Session Virtualization:</a:t>
            </a:r>
          </a:p>
          <a:p>
            <a:pPr lvl="1"/>
            <a:r>
              <a:rPr lang="en-US" dirty="0" smtClean="0"/>
              <a:t>Session Virtualization requires less hardware than VDI</a:t>
            </a:r>
          </a:p>
          <a:p>
            <a:pPr lvl="1"/>
            <a:r>
              <a:rPr lang="en-US" dirty="0" smtClean="0"/>
              <a:t>Sessions are cheaper than VDI desktops</a:t>
            </a:r>
          </a:p>
          <a:p>
            <a:pPr lvl="1"/>
            <a:r>
              <a:rPr lang="en-US" dirty="0" smtClean="0"/>
              <a:t>Server management is less than VDI</a:t>
            </a:r>
          </a:p>
          <a:p>
            <a:pPr lvl="1"/>
            <a:r>
              <a:rPr lang="en-US" dirty="0" smtClean="0"/>
              <a:t>Way less complicated to deploy…don’t underestimate</a:t>
            </a:r>
          </a:p>
          <a:p>
            <a:pPr marL="613726" lvl="1" indent="0">
              <a:buNone/>
            </a:pPr>
            <a:endParaRPr lang="en-US" dirty="0"/>
          </a:p>
          <a:p>
            <a:pPr marL="613726" lvl="1" indent="0">
              <a:buNone/>
            </a:pPr>
            <a:r>
              <a:rPr lang="en-US" i="1" dirty="0" smtClean="0"/>
              <a:t>Remote </a:t>
            </a:r>
            <a:r>
              <a:rPr lang="en-US" i="1" dirty="0"/>
              <a:t>Desktop Services enables both session virtualization and VDI! </a:t>
            </a:r>
          </a:p>
          <a:p>
            <a:pPr lvl="1"/>
            <a:endParaRPr lang="en-US" dirty="0" smtClean="0"/>
          </a:p>
        </p:txBody>
      </p:sp>
      <p:grpSp>
        <p:nvGrpSpPr>
          <p:cNvPr id="12" name="Group 11"/>
          <p:cNvGrpSpPr/>
          <p:nvPr/>
        </p:nvGrpSpPr>
        <p:grpSpPr>
          <a:xfrm>
            <a:off x="9026475" y="838200"/>
            <a:ext cx="2706198" cy="2345539"/>
            <a:chOff x="7959393" y="662198"/>
            <a:chExt cx="2243478" cy="2817749"/>
          </a:xfrm>
        </p:grpSpPr>
        <p:pic>
          <p:nvPicPr>
            <p:cNvPr id="13" name="Picture 15" descr="Server-Physical-Single"/>
            <p:cNvPicPr>
              <a:picLocks noChangeAspect="1" noChangeArrowheads="1"/>
            </p:cNvPicPr>
            <p:nvPr/>
          </p:nvPicPr>
          <p:blipFill>
            <a:blip r:embed="rId3" cstate="print"/>
            <a:srcRect/>
            <a:stretch>
              <a:fillRect/>
            </a:stretch>
          </p:blipFill>
          <p:spPr bwMode="auto">
            <a:xfrm>
              <a:off x="7959393" y="1590010"/>
              <a:ext cx="2243478" cy="1889937"/>
            </a:xfrm>
            <a:prstGeom prst="rect">
              <a:avLst/>
            </a:prstGeom>
            <a:noFill/>
            <a:ln w="9525">
              <a:noFill/>
              <a:miter lim="800000"/>
              <a:headEnd/>
              <a:tailEnd/>
            </a:ln>
          </p:spPr>
        </p:pic>
        <p:pic>
          <p:nvPicPr>
            <p:cNvPr id="14" name="Picture 16" descr="Servers-Virtual-Two"/>
            <p:cNvPicPr>
              <a:picLocks noChangeAspect="1" noChangeArrowheads="1"/>
            </p:cNvPicPr>
            <p:nvPr/>
          </p:nvPicPr>
          <p:blipFill>
            <a:blip r:embed="rId4" cstate="print"/>
            <a:srcRect/>
            <a:stretch>
              <a:fillRect/>
            </a:stretch>
          </p:blipFill>
          <p:spPr bwMode="auto">
            <a:xfrm>
              <a:off x="7959798" y="662198"/>
              <a:ext cx="2140396" cy="2107141"/>
            </a:xfrm>
            <a:prstGeom prst="rect">
              <a:avLst/>
            </a:prstGeom>
            <a:noFill/>
            <a:ln w="9525">
              <a:noFill/>
              <a:miter lim="800000"/>
              <a:headEnd/>
              <a:tailEnd/>
            </a:ln>
          </p:spPr>
        </p:pic>
        <p:pic>
          <p:nvPicPr>
            <p:cNvPr id="15" name="Picture 6" descr="Desktop-TS-Client"/>
            <p:cNvPicPr>
              <a:picLocks noChangeAspect="1" noChangeArrowheads="1"/>
            </p:cNvPicPr>
            <p:nvPr/>
          </p:nvPicPr>
          <p:blipFill>
            <a:blip r:embed="rId5" cstate="print"/>
            <a:srcRect/>
            <a:stretch>
              <a:fillRect/>
            </a:stretch>
          </p:blipFill>
          <p:spPr bwMode="auto">
            <a:xfrm>
              <a:off x="8267636" y="987720"/>
              <a:ext cx="947233" cy="1091430"/>
            </a:xfrm>
            <a:prstGeom prst="rect">
              <a:avLst/>
            </a:prstGeom>
            <a:noFill/>
            <a:ln w="9525">
              <a:noFill/>
              <a:miter lim="800000"/>
              <a:headEnd/>
              <a:tailEnd/>
            </a:ln>
          </p:spPr>
        </p:pic>
        <p:pic>
          <p:nvPicPr>
            <p:cNvPr id="16" name="Picture 6" descr="Desktop-TS-Client"/>
            <p:cNvPicPr>
              <a:picLocks noChangeAspect="1" noChangeArrowheads="1"/>
            </p:cNvPicPr>
            <p:nvPr/>
          </p:nvPicPr>
          <p:blipFill>
            <a:blip r:embed="rId6" cstate="print"/>
            <a:srcRect/>
            <a:stretch>
              <a:fillRect/>
            </a:stretch>
          </p:blipFill>
          <p:spPr bwMode="auto">
            <a:xfrm>
              <a:off x="8868237" y="758566"/>
              <a:ext cx="960118" cy="1106275"/>
            </a:xfrm>
            <a:prstGeom prst="rect">
              <a:avLst/>
            </a:prstGeom>
            <a:noFill/>
            <a:ln w="9525">
              <a:noFill/>
              <a:miter lim="800000"/>
              <a:headEnd/>
              <a:tailEnd/>
            </a:ln>
          </p:spPr>
        </p:pic>
        <p:pic>
          <p:nvPicPr>
            <p:cNvPr id="1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8685774" y="1370316"/>
              <a:ext cx="345491" cy="310546"/>
            </a:xfrm>
            <a:prstGeom prst="rect">
              <a:avLst/>
            </a:prstGeom>
            <a:noFill/>
            <a:ln w="9525">
              <a:noFill/>
              <a:miter lim="800000"/>
              <a:headEnd/>
              <a:tailEnd/>
            </a:ln>
          </p:spPr>
        </p:pic>
        <p:pic>
          <p:nvPicPr>
            <p:cNvPr id="1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276585" y="1134409"/>
              <a:ext cx="345491" cy="310546"/>
            </a:xfrm>
            <a:prstGeom prst="rect">
              <a:avLst/>
            </a:prstGeom>
            <a:noFill/>
            <a:ln w="9525">
              <a:noFill/>
              <a:miter lim="800000"/>
              <a:headEnd/>
              <a:tailEnd/>
            </a:ln>
          </p:spPr>
        </p:pic>
      </p:grpSp>
      <p:grpSp>
        <p:nvGrpSpPr>
          <p:cNvPr id="19" name="Group 18"/>
          <p:cNvGrpSpPr/>
          <p:nvPr/>
        </p:nvGrpSpPr>
        <p:grpSpPr>
          <a:xfrm>
            <a:off x="9398289" y="4990156"/>
            <a:ext cx="3136788" cy="1453801"/>
            <a:chOff x="8118131" y="4813222"/>
            <a:chExt cx="2600444" cy="1746485"/>
          </a:xfrm>
        </p:grpSpPr>
        <p:pic>
          <p:nvPicPr>
            <p:cNvPr id="20" name="Picture 19" descr="Picture1-fixed.png"/>
            <p:cNvPicPr>
              <a:picLocks noChangeAspect="1"/>
            </p:cNvPicPr>
            <p:nvPr/>
          </p:nvPicPr>
          <p:blipFill>
            <a:blip r:embed="rId8" cstate="print"/>
            <a:stretch>
              <a:fillRect/>
            </a:stretch>
          </p:blipFill>
          <p:spPr>
            <a:xfrm>
              <a:off x="8118131" y="4813222"/>
              <a:ext cx="2600444" cy="1746485"/>
            </a:xfrm>
            <a:prstGeom prst="rect">
              <a:avLst/>
            </a:prstGeom>
          </p:spPr>
        </p:pic>
        <p:pic>
          <p:nvPicPr>
            <p:cNvPr id="21"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052258" y="5248405"/>
              <a:ext cx="443935" cy="399033"/>
            </a:xfrm>
            <a:prstGeom prst="rect">
              <a:avLst/>
            </a:prstGeom>
            <a:noFill/>
            <a:ln w="9525">
              <a:noFill/>
              <a:miter lim="800000"/>
              <a:headEnd/>
              <a:tailEnd/>
            </a:ln>
          </p:spPr>
        </p:pic>
      </p:grpSp>
      <p:pic>
        <p:nvPicPr>
          <p:cNvPr id="22" name="Picture 19" descr="C:\Program Files\Microsoft Resource DVD Artwork\DVD_ART\Artwork_Imagery\HARDWARE_IMAGERY\Photos - OEM Hardware\Server Computer\HP AlphaServer SC4.png"/>
          <p:cNvPicPr>
            <a:picLocks noChangeAspect="1" noChangeArrowheads="1"/>
          </p:cNvPicPr>
          <p:nvPr/>
        </p:nvPicPr>
        <p:blipFill>
          <a:blip r:embed="rId9" cstate="print"/>
          <a:srcRect/>
          <a:stretch>
            <a:fillRect/>
          </a:stretch>
        </p:blipFill>
        <p:spPr bwMode="auto">
          <a:xfrm>
            <a:off x="9466104" y="3458580"/>
            <a:ext cx="2436288" cy="1044243"/>
          </a:xfrm>
          <a:prstGeom prst="rect">
            <a:avLst/>
          </a:prstGeom>
          <a:noFill/>
          <a:ln w="9525">
            <a:noFill/>
            <a:miter lim="800000"/>
            <a:headEnd/>
            <a:tailEnd/>
          </a:ln>
        </p:spPr>
      </p:pic>
      <p:pic>
        <p:nvPicPr>
          <p:cNvPr id="23" name="Picture 7" descr="C:\Program Files\Microsoft Resource DVD Artwork\DVD_ART\Artwork_Imagery\Shapes and Graphics\Connectors\connector stars - gold 2.png"/>
          <p:cNvPicPr>
            <a:picLocks noChangeAspect="1" noChangeArrowheads="1"/>
          </p:cNvPicPr>
          <p:nvPr/>
        </p:nvPicPr>
        <p:blipFill>
          <a:blip r:embed="rId10" cstate="print"/>
          <a:srcRect r="-14761"/>
          <a:stretch>
            <a:fillRect/>
          </a:stretch>
        </p:blipFill>
        <p:spPr bwMode="auto">
          <a:xfrm rot="10800000">
            <a:off x="10710450" y="2584853"/>
            <a:ext cx="777459" cy="1312143"/>
          </a:xfrm>
          <a:prstGeom prst="rect">
            <a:avLst/>
          </a:prstGeom>
          <a:noFill/>
          <a:ln w="9525">
            <a:noFill/>
            <a:miter lim="800000"/>
            <a:headEnd/>
            <a:tailEnd/>
          </a:ln>
        </p:spPr>
      </p:pic>
      <p:pic>
        <p:nvPicPr>
          <p:cNvPr id="24" name="Picture 7" descr="C:\Program Files\Microsoft Resource DVD Artwork\DVD_ART\Artwork_Imagery\Shapes and Graphics\Connectors\connector stars - gold 2.png"/>
          <p:cNvPicPr>
            <a:picLocks noChangeAspect="1" noChangeArrowheads="1"/>
          </p:cNvPicPr>
          <p:nvPr/>
        </p:nvPicPr>
        <p:blipFill>
          <a:blip r:embed="rId10" cstate="print"/>
          <a:srcRect r="-14761"/>
          <a:stretch>
            <a:fillRect/>
          </a:stretch>
        </p:blipFill>
        <p:spPr bwMode="auto">
          <a:xfrm>
            <a:off x="9527747" y="3852069"/>
            <a:ext cx="777459" cy="1312143"/>
          </a:xfrm>
          <a:prstGeom prst="rect">
            <a:avLst/>
          </a:prstGeom>
          <a:noFill/>
          <a:ln w="9525">
            <a:noFill/>
            <a:miter lim="800000"/>
            <a:headEnd/>
            <a:tailEnd/>
          </a:ln>
        </p:spPr>
      </p:pic>
    </p:spTree>
    <p:extLst>
      <p:ext uri="{BB962C8B-B14F-4D97-AF65-F5344CB8AC3E}">
        <p14:creationId xmlns:p14="http://schemas.microsoft.com/office/powerpoint/2010/main" val="3075526660"/>
      </p:ext>
    </p:extLst>
  </p:cSld>
  <p:clrMapOvr>
    <a:masterClrMapping/>
  </p:clrMapOvr>
  <p:transition advClick="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2900" b="1" dirty="0"/>
              <a:t>Windows Server 2008 R2:</a:t>
            </a:r>
            <a:r>
              <a:rPr lang="en-US" sz="5300" b="1" dirty="0"/>
              <a:t/>
            </a:r>
            <a:br>
              <a:rPr lang="en-US" sz="5300" b="1" dirty="0"/>
            </a:br>
            <a:r>
              <a:rPr lang="en-US" sz="3700" b="1" dirty="0"/>
              <a:t>Desktop Centralization Choices</a:t>
            </a:r>
            <a:endParaRPr lang="en-US" sz="3700" spc="-200" dirty="0">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endParaRPr>
          </a:p>
        </p:txBody>
      </p:sp>
      <p:sp>
        <p:nvSpPr>
          <p:cNvPr id="2" name="Text Placeholder 1"/>
          <p:cNvSpPr>
            <a:spLocks noGrp="1"/>
          </p:cNvSpPr>
          <p:nvPr>
            <p:ph type="body" idx="1"/>
          </p:nvPr>
        </p:nvSpPr>
        <p:spPr>
          <a:xfrm>
            <a:off x="139666" y="1328441"/>
            <a:ext cx="6157896" cy="747897"/>
          </a:xfrm>
        </p:spPr>
        <p:txBody>
          <a:bodyPr/>
          <a:lstStyle/>
          <a:p>
            <a:r>
              <a:rPr lang="en-US" sz="2700" dirty="0"/>
              <a:t>Windows Server 2008 R2 Session Virtualization</a:t>
            </a:r>
          </a:p>
        </p:txBody>
      </p:sp>
      <p:pic>
        <p:nvPicPr>
          <p:cNvPr id="6" name="Picture 2" descr="image001"/>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tretch>
            <a:fillRect/>
          </a:stretch>
        </p:blipFill>
        <p:spPr bwMode="auto">
          <a:xfrm>
            <a:off x="0" y="2357438"/>
            <a:ext cx="4645025" cy="34925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4294967295"/>
          </p:nvPr>
        </p:nvSpPr>
        <p:spPr>
          <a:xfrm>
            <a:off x="6457950" y="1290638"/>
            <a:ext cx="5730875" cy="747712"/>
          </a:xfrm>
        </p:spPr>
        <p:txBody>
          <a:bodyPr>
            <a:noAutofit/>
          </a:bodyPr>
          <a:lstStyle/>
          <a:p>
            <a:r>
              <a:rPr lang="en-US" sz="2700" dirty="0"/>
              <a:t>Windows 7 Desktop or Virtual Desktop (VDI)</a:t>
            </a:r>
          </a:p>
        </p:txBody>
      </p:sp>
      <p:pic>
        <p:nvPicPr>
          <p:cNvPr id="7" name="Picture 2"/>
          <p:cNvPicPr>
            <a:picLocks noGrp="1" noChangeAspect="1" noChangeArrowheads="1"/>
          </p:cNvPicPr>
          <p:nvPr>
            <p:ph sz="quarter" idx="4294967295"/>
          </p:nvPr>
        </p:nvPicPr>
        <p:blipFill>
          <a:blip r:embed="rId3" cstate="email">
            <a:extLst>
              <a:ext uri="{28A0092B-C50C-407E-A947-70E740481C1C}">
                <a14:useLocalDpi xmlns:a14="http://schemas.microsoft.com/office/drawing/2010/main"/>
              </a:ext>
            </a:extLst>
          </a:blip>
          <a:stretch>
            <a:fillRect/>
          </a:stretch>
        </p:blipFill>
        <p:spPr bwMode="auto">
          <a:xfrm>
            <a:off x="7631113" y="2344738"/>
            <a:ext cx="4557712" cy="34194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5" name="TextBox 4"/>
          <p:cNvSpPr txBox="1"/>
          <p:nvPr/>
        </p:nvSpPr>
        <p:spPr>
          <a:xfrm>
            <a:off x="535394" y="6022036"/>
            <a:ext cx="11096904" cy="630920"/>
          </a:xfrm>
          <a:prstGeom prst="rect">
            <a:avLst/>
          </a:prstGeom>
        </p:spPr>
        <p:style>
          <a:lnRef idx="1">
            <a:schemeClr val="accent4"/>
          </a:lnRef>
          <a:fillRef idx="3">
            <a:schemeClr val="accent4"/>
          </a:fillRef>
          <a:effectRef idx="2">
            <a:schemeClr val="accent4"/>
          </a:effectRef>
          <a:fontRef idx="minor">
            <a:schemeClr val="lt1"/>
          </a:fontRef>
        </p:style>
        <p:txBody>
          <a:bodyPr wrap="square" lIns="121899" tIns="60949" rIns="121899" bIns="60949" rtlCol="0">
            <a:spAutoFit/>
          </a:bodyPr>
          <a:lstStyle/>
          <a:p>
            <a:pPr algn="ctr"/>
            <a:r>
              <a:rPr lang="en-US" sz="3300" b="1" spc="-100" dirty="0" smtClean="0">
                <a:ln w="3175">
                  <a:noFill/>
                </a:ln>
                <a:gradFill flip="none" rotWithShape="1">
                  <a:gsLst>
                    <a:gs pos="0">
                      <a:schemeClr val="tx1"/>
                    </a:gs>
                    <a:gs pos="86000">
                      <a:schemeClr val="tx1"/>
                    </a:gs>
                  </a:gsLst>
                  <a:lin ang="5400000" scaled="0"/>
                  <a:tileRect/>
                </a:gradFill>
                <a:latin typeface="Segoe Light" pitchFamily="34" charset="0"/>
                <a:cs typeface="Arial" charset="0"/>
              </a:rPr>
              <a:t>Session </a:t>
            </a:r>
            <a:r>
              <a:rPr lang="en-US" sz="3300" b="1" spc="-100" dirty="0" err="1" smtClean="0">
                <a:ln w="3175">
                  <a:noFill/>
                </a:ln>
                <a:gradFill flip="none" rotWithShape="1">
                  <a:gsLst>
                    <a:gs pos="0">
                      <a:schemeClr val="tx1"/>
                    </a:gs>
                    <a:gs pos="86000">
                      <a:schemeClr val="tx1"/>
                    </a:gs>
                  </a:gsLst>
                  <a:lin ang="5400000" scaled="0"/>
                  <a:tileRect/>
                </a:gradFill>
                <a:latin typeface="Segoe Light" pitchFamily="34" charset="0"/>
                <a:cs typeface="Arial" charset="0"/>
              </a:rPr>
              <a:t>Virt</a:t>
            </a:r>
            <a:r>
              <a:rPr lang="en-US" sz="3300" b="1" spc="-100" dirty="0" smtClean="0">
                <a:ln w="3175">
                  <a:noFill/>
                </a:ln>
                <a:gradFill flip="none" rotWithShape="1">
                  <a:gsLst>
                    <a:gs pos="0">
                      <a:schemeClr val="tx1"/>
                    </a:gs>
                    <a:gs pos="86000">
                      <a:schemeClr val="tx1"/>
                    </a:gs>
                  </a:gsLst>
                  <a:lin ang="5400000" scaled="0"/>
                  <a:tileRect/>
                </a:gradFill>
                <a:latin typeface="Segoe Light" pitchFamily="34" charset="0"/>
                <a:cs typeface="Arial" charset="0"/>
              </a:rPr>
              <a:t> </a:t>
            </a:r>
            <a:r>
              <a:rPr lang="en-US" sz="3300" b="1" spc="-100" dirty="0">
                <a:ln w="3175">
                  <a:noFill/>
                </a:ln>
                <a:gradFill flip="none" rotWithShape="1">
                  <a:gsLst>
                    <a:gs pos="0">
                      <a:schemeClr val="tx1"/>
                    </a:gs>
                    <a:gs pos="86000">
                      <a:schemeClr val="tx1"/>
                    </a:gs>
                  </a:gsLst>
                  <a:lin ang="5400000" scaled="0"/>
                  <a:tileRect/>
                </a:gradFill>
                <a:latin typeface="Segoe Light" pitchFamily="34" charset="0"/>
                <a:cs typeface="Arial" charset="0"/>
              </a:rPr>
              <a:t>has </a:t>
            </a:r>
            <a:r>
              <a:rPr lang="en-US" sz="3300" b="1" spc="-100" dirty="0" smtClean="0">
                <a:ln w="3175">
                  <a:noFill/>
                </a:ln>
                <a:gradFill flip="none" rotWithShape="1">
                  <a:gsLst>
                    <a:gs pos="0">
                      <a:schemeClr val="tx1"/>
                    </a:gs>
                    <a:gs pos="86000">
                      <a:schemeClr val="tx1"/>
                    </a:gs>
                  </a:gsLst>
                  <a:lin ang="5400000" scaled="0"/>
                  <a:tileRect/>
                </a:gradFill>
                <a:latin typeface="Segoe Light" pitchFamily="34" charset="0"/>
                <a:cs typeface="Arial" charset="0"/>
              </a:rPr>
              <a:t>at least 2x scalability </a:t>
            </a:r>
            <a:r>
              <a:rPr lang="en-US" sz="3300" b="1" spc="-100" dirty="0">
                <a:ln w="3175">
                  <a:noFill/>
                </a:ln>
                <a:gradFill flip="none" rotWithShape="1">
                  <a:gsLst>
                    <a:gs pos="0">
                      <a:schemeClr val="tx1"/>
                    </a:gs>
                    <a:gs pos="86000">
                      <a:schemeClr val="tx1"/>
                    </a:gs>
                  </a:gsLst>
                  <a:lin ang="5400000" scaled="0"/>
                  <a:tileRect/>
                </a:gradFill>
                <a:latin typeface="Segoe Light" pitchFamily="34" charset="0"/>
                <a:cs typeface="Arial" charset="0"/>
              </a:rPr>
              <a:t>over VDI</a:t>
            </a:r>
          </a:p>
        </p:txBody>
      </p:sp>
    </p:spTree>
    <p:extLst>
      <p:ext uri="{BB962C8B-B14F-4D97-AF65-F5344CB8AC3E}">
        <p14:creationId xmlns:p14="http://schemas.microsoft.com/office/powerpoint/2010/main" val="1476428773"/>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 calcmode="lin" valueType="num">
                                      <p:cBhvr>
                                        <p:cTn id="2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09441" y="279273"/>
            <a:ext cx="10969943" cy="914400"/>
          </a:xfrm>
        </p:spPr>
        <p:txBody>
          <a:bodyPr>
            <a:normAutofit fontScale="90000"/>
          </a:bodyPr>
          <a:lstStyle/>
          <a:p>
            <a:r>
              <a:rPr lang="en-US" sz="3200" b="1" dirty="0"/>
              <a:t>VDI Guest VM Considerations</a:t>
            </a:r>
            <a:r>
              <a:rPr lang="en-CA" sz="3200" b="1" dirty="0"/>
              <a:t/>
            </a:r>
            <a:br>
              <a:rPr lang="en-CA" sz="3200" b="1" dirty="0"/>
            </a:br>
            <a:r>
              <a:rPr lang="en-CA" sz="4300" b="1" dirty="0"/>
              <a:t>Deployment Choices</a:t>
            </a:r>
            <a:r>
              <a:rPr b="1" dirty="0"/>
              <a:t/>
            </a:r>
            <a:br>
              <a:rPr b="1" dirty="0"/>
            </a:br>
            <a:endParaRPr lang="en-US" b="1" dirty="0"/>
          </a:p>
        </p:txBody>
      </p:sp>
      <p:sp>
        <p:nvSpPr>
          <p:cNvPr id="10" name="Rounded Rectangle 9"/>
          <p:cNvSpPr/>
          <p:nvPr/>
        </p:nvSpPr>
        <p:spPr bwMode="auto">
          <a:xfrm>
            <a:off x="487553" y="1415143"/>
            <a:ext cx="11213719" cy="2318657"/>
          </a:xfrm>
          <a:prstGeom prst="roundRect">
            <a:avLst>
              <a:gd name="adj" fmla="val 9728"/>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03" tIns="60907" rIns="121803" bIns="60907" numCol="1" rtlCol="0" anchor="ctr" anchorCtr="0" compatLnSpc="1">
            <a:prstTxWarp prst="textNoShape">
              <a:avLst/>
            </a:prstTxWarp>
          </a:bodyPr>
          <a:lstStyle/>
          <a:p>
            <a:pPr algn="ctr" defTabSz="1217707"/>
            <a:endParaRPr lang="en-US" dirty="0" smtClean="0">
              <a:solidFill>
                <a:schemeClr val="tx1"/>
              </a:solidFill>
              <a:latin typeface="Segoe" pitchFamily="34" charset="0"/>
            </a:endParaRPr>
          </a:p>
        </p:txBody>
      </p:sp>
      <p:sp>
        <p:nvSpPr>
          <p:cNvPr id="11" name="Rectangle 10"/>
          <p:cNvSpPr/>
          <p:nvPr/>
        </p:nvSpPr>
        <p:spPr>
          <a:xfrm>
            <a:off x="3412871" y="1660071"/>
            <a:ext cx="8166513" cy="1828800"/>
          </a:xfrm>
          <a:prstGeom prst="rect">
            <a:avLst/>
          </a:prstGeom>
        </p:spPr>
        <p:txBody>
          <a:bodyPr wrap="square" lIns="121899" tIns="60949" rIns="121899" bIns="60949" anchor="ctr">
            <a:noAutofit/>
          </a:bodyPr>
          <a:lstStyle/>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Provides virtual machine-based, centralized desktops for individual users that can be fully customized based on user profiles </a:t>
            </a:r>
          </a:p>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Allows users to perform specialized tasks that require administrator access to their desktop</a:t>
            </a:r>
          </a:p>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Enables users to access their personalized desktop from any computer while retaining the last saved state</a:t>
            </a:r>
          </a:p>
        </p:txBody>
      </p:sp>
      <p:sp>
        <p:nvSpPr>
          <p:cNvPr id="12" name="Rounded Rectangle 11"/>
          <p:cNvSpPr/>
          <p:nvPr/>
        </p:nvSpPr>
        <p:spPr bwMode="auto">
          <a:xfrm>
            <a:off x="1007728" y="1751511"/>
            <a:ext cx="2315877" cy="1645920"/>
          </a:xfrm>
          <a:prstGeom prst="roundRect">
            <a:avLst>
              <a:gd name="adj" fmla="val 11867"/>
            </a:avLst>
          </a:prstGeom>
          <a:solidFill>
            <a:schemeClr val="bg2"/>
          </a:solidFill>
          <a:ln/>
        </p:spPr>
        <p:style>
          <a:lnRef idx="0">
            <a:schemeClr val="accent3"/>
          </a:lnRef>
          <a:fillRef idx="3">
            <a:schemeClr val="accent3"/>
          </a:fillRef>
          <a:effectRef idx="3">
            <a:schemeClr val="accent3"/>
          </a:effectRef>
          <a:fontRef idx="minor">
            <a:schemeClr val="lt1"/>
          </a:fontRef>
        </p:style>
        <p:txBody>
          <a:bodyPr vert="horz" wrap="square" lIns="121899" tIns="0" rIns="121899" bIns="121899" numCol="1" rtlCol="0" anchor="ctr" anchorCtr="0" compatLnSpc="1">
            <a:prstTxWarp prst="textNoShape">
              <a:avLst/>
            </a:prstTxWarp>
          </a:bodyPr>
          <a:lstStyle/>
          <a:p>
            <a:pPr algn="ctr" defTabSz="1462361"/>
            <a:r>
              <a:rPr lang="en-US" sz="3200" dirty="0">
                <a:solidFill>
                  <a:schemeClr val="tx1"/>
                </a:solidFill>
                <a:effectLst>
                  <a:outerShdw blurRad="38100" dist="38100" dir="2700000" algn="tl">
                    <a:srgbClr val="000000">
                      <a:alpha val="43137"/>
                    </a:srgbClr>
                  </a:outerShdw>
                </a:effectLst>
                <a:latin typeface="Segoe Light" charset="0"/>
              </a:rPr>
              <a:t>Personal Virtual Desktop</a:t>
            </a:r>
          </a:p>
        </p:txBody>
      </p:sp>
      <p:sp>
        <p:nvSpPr>
          <p:cNvPr id="13" name="Rounded Rectangle 12"/>
          <p:cNvSpPr/>
          <p:nvPr/>
        </p:nvSpPr>
        <p:spPr bwMode="auto">
          <a:xfrm>
            <a:off x="487553" y="4114800"/>
            <a:ext cx="11213719" cy="2438400"/>
          </a:xfrm>
          <a:prstGeom prst="roundRect">
            <a:avLst>
              <a:gd name="adj" fmla="val 9728"/>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1803" tIns="60907" rIns="121803" bIns="60907" numCol="1" rtlCol="0" anchor="ctr" anchorCtr="0" compatLnSpc="1">
            <a:prstTxWarp prst="textNoShape">
              <a:avLst/>
            </a:prstTxWarp>
          </a:bodyPr>
          <a:lstStyle/>
          <a:p>
            <a:pPr algn="ctr" defTabSz="1217707"/>
            <a:endParaRPr lang="en-US" dirty="0" smtClean="0">
              <a:solidFill>
                <a:schemeClr val="tx1"/>
              </a:solidFill>
              <a:latin typeface="Segoe" pitchFamily="34" charset="0"/>
            </a:endParaRPr>
          </a:p>
        </p:txBody>
      </p:sp>
      <p:sp>
        <p:nvSpPr>
          <p:cNvPr id="14" name="Rectangle 13"/>
          <p:cNvSpPr/>
          <p:nvPr/>
        </p:nvSpPr>
        <p:spPr>
          <a:xfrm>
            <a:off x="3517619" y="4419600"/>
            <a:ext cx="8166513" cy="1828800"/>
          </a:xfrm>
          <a:prstGeom prst="rect">
            <a:avLst/>
          </a:prstGeom>
        </p:spPr>
        <p:txBody>
          <a:bodyPr wrap="square" lIns="121899" tIns="60949" rIns="121899" bIns="60949" anchor="ctr">
            <a:noAutofit/>
          </a:bodyPr>
          <a:lstStyle/>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Provides virtual machine-based, centralized desktop based on a pool of virtual machines that are shared by multiple users</a:t>
            </a:r>
          </a:p>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Allows users to perform standardized routine tasks and have access to common applications (such as Microsoft Office)</a:t>
            </a:r>
          </a:p>
          <a:p>
            <a:pPr marL="304747" indent="-304747" defTabSz="1015702">
              <a:lnSpc>
                <a:spcPct val="90000"/>
              </a:lnSpc>
              <a:spcBef>
                <a:spcPts val="800"/>
              </a:spcBef>
              <a:buSzPct val="100000"/>
              <a:buFont typeface="Arial" pitchFamily="34" charset="0"/>
              <a:buChar char="•"/>
              <a:defRPr/>
            </a:pPr>
            <a:r>
              <a:rPr lang="en-US" altLang="zh-CN" sz="2000" dirty="0">
                <a:latin typeface="Segoe Light" charset="0"/>
              </a:rPr>
              <a:t>Rolls back the state upon logoff to provide a “clean” desktop for the next user’s session, but the previous user’s state can be saved offline</a:t>
            </a:r>
          </a:p>
        </p:txBody>
      </p:sp>
      <p:sp>
        <p:nvSpPr>
          <p:cNvPr id="17" name="Rounded Rectangle 16"/>
          <p:cNvSpPr/>
          <p:nvPr/>
        </p:nvSpPr>
        <p:spPr bwMode="auto">
          <a:xfrm>
            <a:off x="1007730" y="4511040"/>
            <a:ext cx="2315877" cy="1645920"/>
          </a:xfrm>
          <a:prstGeom prst="roundRect">
            <a:avLst>
              <a:gd name="adj" fmla="val 11867"/>
            </a:avLst>
          </a:prstGeom>
          <a:solidFill>
            <a:schemeClr val="bg2"/>
          </a:solidFill>
          <a:ln>
            <a:solidFill>
              <a:schemeClr val="accent1"/>
            </a:solidFill>
          </a:ln>
        </p:spPr>
        <p:style>
          <a:lnRef idx="0">
            <a:schemeClr val="accent3"/>
          </a:lnRef>
          <a:fillRef idx="3">
            <a:schemeClr val="accent3"/>
          </a:fillRef>
          <a:effectRef idx="3">
            <a:schemeClr val="accent3"/>
          </a:effectRef>
          <a:fontRef idx="minor">
            <a:schemeClr val="lt1"/>
          </a:fontRef>
        </p:style>
        <p:txBody>
          <a:bodyPr vert="horz" wrap="square" lIns="121899" tIns="0" rIns="121899" bIns="121899" numCol="1" rtlCol="0" anchor="ctr" anchorCtr="0" compatLnSpc="1">
            <a:prstTxWarp prst="textNoShape">
              <a:avLst/>
            </a:prstTxWarp>
          </a:bodyPr>
          <a:lstStyle/>
          <a:p>
            <a:pPr algn="ctr" defTabSz="1462361"/>
            <a:r>
              <a:rPr lang="en-US" sz="3200" dirty="0">
                <a:solidFill>
                  <a:schemeClr val="tx1"/>
                </a:solidFill>
                <a:effectLst>
                  <a:outerShdw blurRad="38100" dist="38100" dir="2700000" algn="tl">
                    <a:srgbClr val="000000">
                      <a:alpha val="43137"/>
                    </a:srgbClr>
                  </a:outerShdw>
                </a:effectLst>
                <a:latin typeface="Segoe Light" charset="0"/>
              </a:rPr>
              <a:t>Pooled Virtual Desktop</a:t>
            </a:r>
          </a:p>
        </p:txBody>
      </p:sp>
    </p:spTree>
    <p:extLst>
      <p:ext uri="{BB962C8B-B14F-4D97-AF65-F5344CB8AC3E}">
        <p14:creationId xmlns:p14="http://schemas.microsoft.com/office/powerpoint/2010/main" val="113532202"/>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096" y="304801"/>
            <a:ext cx="11173090" cy="443199"/>
          </a:xfrm>
        </p:spPr>
        <p:txBody>
          <a:bodyPr>
            <a:normAutofit fontScale="90000"/>
          </a:bodyPr>
          <a:lstStyle/>
          <a:p>
            <a:r>
              <a:rPr lang="en-US" sz="3200" b="1" dirty="0"/>
              <a:t>Guest VM Considerations</a:t>
            </a:r>
            <a:br>
              <a:rPr lang="en-US" sz="3200" b="1" dirty="0"/>
            </a:br>
            <a:r>
              <a:rPr lang="en-US" b="1" dirty="0"/>
              <a:t>The </a:t>
            </a:r>
            <a:r>
              <a:rPr lang="en-US" b="1" dirty="0" smtClean="0"/>
              <a:t>case for Personal Virtual Desktops</a:t>
            </a:r>
            <a:endParaRPr lang="en-US" dirty="0"/>
          </a:p>
        </p:txBody>
      </p:sp>
      <p:sp>
        <p:nvSpPr>
          <p:cNvPr id="3" name="Content Placeholder 2"/>
          <p:cNvSpPr>
            <a:spLocks noGrp="1"/>
          </p:cNvSpPr>
          <p:nvPr>
            <p:ph idx="1"/>
          </p:nvPr>
        </p:nvSpPr>
        <p:spPr>
          <a:xfrm>
            <a:off x="563716" y="1317707"/>
            <a:ext cx="11537089" cy="5334000"/>
          </a:xfrm>
        </p:spPr>
        <p:txBody>
          <a:bodyPr>
            <a:normAutofit fontScale="70000" lnSpcReduction="20000"/>
          </a:bodyPr>
          <a:lstStyle/>
          <a:p>
            <a:pPr indent="0">
              <a:buNone/>
            </a:pPr>
            <a:endParaRPr lang="en-US" dirty="0"/>
          </a:p>
          <a:p>
            <a:pPr marL="0" indent="0">
              <a:buNone/>
            </a:pPr>
            <a:r>
              <a:rPr lang="en-US" dirty="0" smtClean="0"/>
              <a:t>Pros:</a:t>
            </a:r>
          </a:p>
          <a:p>
            <a:pPr>
              <a:buFont typeface="Arial" pitchFamily="34" charset="0"/>
              <a:buChar char="•"/>
            </a:pPr>
            <a:r>
              <a:rPr lang="en-US" dirty="0" smtClean="0"/>
              <a:t>Managed through existing enterprise </a:t>
            </a:r>
            <a:r>
              <a:rPr lang="en-US" dirty="0"/>
              <a:t>management </a:t>
            </a:r>
            <a:r>
              <a:rPr lang="en-US" dirty="0" smtClean="0"/>
              <a:t>tools</a:t>
            </a:r>
          </a:p>
          <a:p>
            <a:pPr>
              <a:buFont typeface="Arial" pitchFamily="34" charset="0"/>
              <a:buChar char="•"/>
            </a:pPr>
            <a:r>
              <a:rPr lang="en-US" dirty="0" smtClean="0"/>
              <a:t>Enables single pane of glass management</a:t>
            </a:r>
          </a:p>
          <a:p>
            <a:pPr>
              <a:buFont typeface="Arial" pitchFamily="34" charset="0"/>
              <a:buChar char="•"/>
            </a:pPr>
            <a:r>
              <a:rPr lang="en-US" dirty="0" smtClean="0"/>
              <a:t>Allows for local admin access</a:t>
            </a:r>
          </a:p>
          <a:p>
            <a:pPr>
              <a:buFont typeface="Arial" pitchFamily="34" charset="0"/>
              <a:buChar char="•"/>
            </a:pPr>
            <a:r>
              <a:rPr lang="en-US" dirty="0" smtClean="0"/>
              <a:t>You don’t have to layer </a:t>
            </a:r>
            <a:r>
              <a:rPr lang="en-US" i="1" dirty="0" smtClean="0"/>
              <a:t>everything</a:t>
            </a:r>
          </a:p>
          <a:p>
            <a:pPr>
              <a:buFont typeface="Arial" pitchFamily="34" charset="0"/>
              <a:buChar char="•"/>
            </a:pPr>
            <a:endParaRPr lang="en-US" dirty="0"/>
          </a:p>
          <a:p>
            <a:pPr marL="0" indent="0">
              <a:buNone/>
            </a:pPr>
            <a:r>
              <a:rPr lang="en-US" dirty="0" smtClean="0"/>
              <a:t>Cons:</a:t>
            </a:r>
          </a:p>
          <a:p>
            <a:pPr>
              <a:buFont typeface="Arial" pitchFamily="34" charset="0"/>
              <a:buChar char="•"/>
            </a:pPr>
            <a:r>
              <a:rPr lang="en-US" dirty="0" smtClean="0"/>
              <a:t>Images are 1:1 to the user, thus duplication occurs</a:t>
            </a:r>
          </a:p>
          <a:p>
            <a:pPr>
              <a:buFont typeface="Arial" pitchFamily="34" charset="0"/>
              <a:buChar char="•"/>
            </a:pPr>
            <a:r>
              <a:rPr lang="en-US" dirty="0" smtClean="0"/>
              <a:t>You have to think about clustering/DR strategies</a:t>
            </a:r>
          </a:p>
          <a:p>
            <a:pPr>
              <a:buFont typeface="Arial" pitchFamily="34" charset="0"/>
              <a:buChar char="•"/>
            </a:pPr>
            <a:endParaRPr lang="en-US" dirty="0"/>
          </a:p>
          <a:p>
            <a:pPr marL="0" indent="0">
              <a:buNone/>
            </a:pPr>
            <a:r>
              <a:rPr lang="en-US" dirty="0" smtClean="0"/>
              <a:t>Common Mistakes:</a:t>
            </a:r>
          </a:p>
          <a:p>
            <a:pPr>
              <a:buFont typeface="Arial" pitchFamily="34" charset="0"/>
              <a:buChar char="•"/>
            </a:pPr>
            <a:r>
              <a:rPr lang="en-US" dirty="0" smtClean="0"/>
              <a:t>Taking a current SOE and putting into VDI</a:t>
            </a:r>
          </a:p>
          <a:p>
            <a:pPr>
              <a:buFont typeface="Arial" pitchFamily="34" charset="0"/>
              <a:buChar char="•"/>
            </a:pPr>
            <a:r>
              <a:rPr lang="en-US" dirty="0" smtClean="0"/>
              <a:t>Failure to virtualize the app layer</a:t>
            </a:r>
          </a:p>
          <a:p>
            <a:pPr marL="990427" lvl="1" indent="0">
              <a:buNone/>
            </a:pPr>
            <a:endParaRPr lang="en-US" dirty="0" smtClean="0"/>
          </a:p>
          <a:p>
            <a:pPr indent="0">
              <a:buNone/>
            </a:pPr>
            <a:r>
              <a:rPr lang="en-US" i="1" dirty="0" smtClean="0"/>
              <a:t>Result: Easier to manage, more personalized and integrated with current tools</a:t>
            </a:r>
          </a:p>
          <a:p>
            <a:pPr indent="0">
              <a:buNone/>
            </a:pPr>
            <a:endParaRPr lang="en-US" dirty="0" smtClean="0"/>
          </a:p>
        </p:txBody>
      </p:sp>
      <p:grpSp>
        <p:nvGrpSpPr>
          <p:cNvPr id="12" name="Group 11"/>
          <p:cNvGrpSpPr/>
          <p:nvPr/>
        </p:nvGrpSpPr>
        <p:grpSpPr>
          <a:xfrm>
            <a:off x="10073904" y="304800"/>
            <a:ext cx="2026901" cy="1524000"/>
            <a:chOff x="7959393" y="662198"/>
            <a:chExt cx="2243478" cy="2817749"/>
          </a:xfrm>
        </p:grpSpPr>
        <p:pic>
          <p:nvPicPr>
            <p:cNvPr id="13" name="Picture 15" descr="Server-Physical-Single"/>
            <p:cNvPicPr>
              <a:picLocks noChangeAspect="1" noChangeArrowheads="1"/>
            </p:cNvPicPr>
            <p:nvPr/>
          </p:nvPicPr>
          <p:blipFill>
            <a:blip r:embed="rId3" cstate="print"/>
            <a:srcRect/>
            <a:stretch>
              <a:fillRect/>
            </a:stretch>
          </p:blipFill>
          <p:spPr bwMode="auto">
            <a:xfrm>
              <a:off x="7959393" y="1590010"/>
              <a:ext cx="2243478" cy="1889937"/>
            </a:xfrm>
            <a:prstGeom prst="rect">
              <a:avLst/>
            </a:prstGeom>
            <a:noFill/>
            <a:ln w="9525">
              <a:noFill/>
              <a:miter lim="800000"/>
              <a:headEnd/>
              <a:tailEnd/>
            </a:ln>
          </p:spPr>
        </p:pic>
        <p:pic>
          <p:nvPicPr>
            <p:cNvPr id="14" name="Picture 16" descr="Servers-Virtual-Two"/>
            <p:cNvPicPr>
              <a:picLocks noChangeAspect="1" noChangeArrowheads="1"/>
            </p:cNvPicPr>
            <p:nvPr/>
          </p:nvPicPr>
          <p:blipFill>
            <a:blip r:embed="rId4" cstate="print"/>
            <a:srcRect/>
            <a:stretch>
              <a:fillRect/>
            </a:stretch>
          </p:blipFill>
          <p:spPr bwMode="auto">
            <a:xfrm>
              <a:off x="7959798" y="662198"/>
              <a:ext cx="2140396" cy="2107141"/>
            </a:xfrm>
            <a:prstGeom prst="rect">
              <a:avLst/>
            </a:prstGeom>
            <a:noFill/>
            <a:ln w="9525">
              <a:noFill/>
              <a:miter lim="800000"/>
              <a:headEnd/>
              <a:tailEnd/>
            </a:ln>
          </p:spPr>
        </p:pic>
        <p:pic>
          <p:nvPicPr>
            <p:cNvPr id="15" name="Picture 6" descr="Desktop-TS-Client"/>
            <p:cNvPicPr>
              <a:picLocks noChangeAspect="1" noChangeArrowheads="1"/>
            </p:cNvPicPr>
            <p:nvPr/>
          </p:nvPicPr>
          <p:blipFill>
            <a:blip r:embed="rId5" cstate="print"/>
            <a:srcRect/>
            <a:stretch>
              <a:fillRect/>
            </a:stretch>
          </p:blipFill>
          <p:spPr bwMode="auto">
            <a:xfrm>
              <a:off x="8267636" y="987720"/>
              <a:ext cx="947233" cy="1091430"/>
            </a:xfrm>
            <a:prstGeom prst="rect">
              <a:avLst/>
            </a:prstGeom>
            <a:noFill/>
            <a:ln w="9525">
              <a:noFill/>
              <a:miter lim="800000"/>
              <a:headEnd/>
              <a:tailEnd/>
            </a:ln>
          </p:spPr>
        </p:pic>
        <p:pic>
          <p:nvPicPr>
            <p:cNvPr id="16" name="Picture 6" descr="Desktop-TS-Client"/>
            <p:cNvPicPr>
              <a:picLocks noChangeAspect="1" noChangeArrowheads="1"/>
            </p:cNvPicPr>
            <p:nvPr/>
          </p:nvPicPr>
          <p:blipFill>
            <a:blip r:embed="rId6" cstate="print"/>
            <a:srcRect/>
            <a:stretch>
              <a:fillRect/>
            </a:stretch>
          </p:blipFill>
          <p:spPr bwMode="auto">
            <a:xfrm>
              <a:off x="8868237" y="758566"/>
              <a:ext cx="960118" cy="1106275"/>
            </a:xfrm>
            <a:prstGeom prst="rect">
              <a:avLst/>
            </a:prstGeom>
            <a:noFill/>
            <a:ln w="9525">
              <a:noFill/>
              <a:miter lim="800000"/>
              <a:headEnd/>
              <a:tailEnd/>
            </a:ln>
          </p:spPr>
        </p:pic>
        <p:pic>
          <p:nvPicPr>
            <p:cNvPr id="1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8685774" y="1370316"/>
              <a:ext cx="345491" cy="310546"/>
            </a:xfrm>
            <a:prstGeom prst="rect">
              <a:avLst/>
            </a:prstGeom>
            <a:noFill/>
            <a:ln w="9525">
              <a:noFill/>
              <a:miter lim="800000"/>
              <a:headEnd/>
              <a:tailEnd/>
            </a:ln>
          </p:spPr>
        </p:pic>
        <p:pic>
          <p:nvPicPr>
            <p:cNvPr id="1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276585" y="1134409"/>
              <a:ext cx="345491" cy="310546"/>
            </a:xfrm>
            <a:prstGeom prst="rect">
              <a:avLst/>
            </a:prstGeom>
            <a:noFill/>
            <a:ln w="9525">
              <a:noFill/>
              <a:miter lim="800000"/>
              <a:headEnd/>
              <a:tailEnd/>
            </a:ln>
          </p:spPr>
        </p:pic>
      </p:grpSp>
    </p:spTree>
    <p:extLst>
      <p:ext uri="{BB962C8B-B14F-4D97-AF65-F5344CB8AC3E}">
        <p14:creationId xmlns:p14="http://schemas.microsoft.com/office/powerpoint/2010/main" val="1015363917"/>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8927" y="298550"/>
            <a:ext cx="10691210" cy="609600"/>
          </a:xfrm>
        </p:spPr>
        <p:txBody>
          <a:bodyPr>
            <a:normAutofit fontScale="90000"/>
          </a:bodyPr>
          <a:lstStyle/>
          <a:p>
            <a:r>
              <a:rPr lang="en-US" sz="3200" b="1" dirty="0"/>
              <a:t>Guest VM Considerations</a:t>
            </a:r>
            <a:br>
              <a:rPr lang="en-US" sz="3200" b="1" dirty="0"/>
            </a:br>
            <a:r>
              <a:rPr lang="en-US" b="1" dirty="0" smtClean="0"/>
              <a:t>The </a:t>
            </a:r>
            <a:r>
              <a:rPr lang="en-US" b="1" dirty="0"/>
              <a:t>case for Pooled </a:t>
            </a:r>
            <a:r>
              <a:rPr lang="en-US" b="1" dirty="0" smtClean="0"/>
              <a:t>Virtual Desktops</a:t>
            </a:r>
            <a:endParaRPr lang="en-US" dirty="0"/>
          </a:p>
        </p:txBody>
      </p:sp>
      <p:sp>
        <p:nvSpPr>
          <p:cNvPr id="3" name="Content Placeholder 2"/>
          <p:cNvSpPr>
            <a:spLocks noGrp="1"/>
          </p:cNvSpPr>
          <p:nvPr>
            <p:ph idx="1"/>
          </p:nvPr>
        </p:nvSpPr>
        <p:spPr>
          <a:xfrm>
            <a:off x="914161" y="1307476"/>
            <a:ext cx="10280955" cy="5474324"/>
          </a:xfrm>
        </p:spPr>
        <p:txBody>
          <a:bodyPr>
            <a:normAutofit fontScale="62500" lnSpcReduction="20000"/>
          </a:bodyPr>
          <a:lstStyle/>
          <a:p>
            <a:pPr indent="0">
              <a:buNone/>
            </a:pPr>
            <a:endParaRPr lang="en-US" dirty="0"/>
          </a:p>
          <a:p>
            <a:pPr marL="0" indent="0">
              <a:buNone/>
            </a:pPr>
            <a:r>
              <a:rPr lang="en-US" i="1" dirty="0"/>
              <a:t>First bear in mind, Windows was never designed to be </a:t>
            </a:r>
            <a:r>
              <a:rPr lang="en-US" i="1" dirty="0" err="1"/>
              <a:t>composable</a:t>
            </a:r>
            <a:endParaRPr lang="en-US" i="1" dirty="0"/>
          </a:p>
          <a:p>
            <a:pPr marL="0" indent="0">
              <a:buNone/>
            </a:pPr>
            <a:endParaRPr lang="en-US" dirty="0" smtClean="0"/>
          </a:p>
          <a:p>
            <a:pPr marL="0" indent="0">
              <a:buNone/>
            </a:pPr>
            <a:r>
              <a:rPr lang="en-US" dirty="0" smtClean="0"/>
              <a:t>Pros:</a:t>
            </a:r>
          </a:p>
          <a:p>
            <a:pPr>
              <a:buFont typeface="Arial" pitchFamily="34" charset="0"/>
              <a:buChar char="•"/>
            </a:pPr>
            <a:r>
              <a:rPr lang="en-US" dirty="0" smtClean="0"/>
              <a:t>Enables a “throw away” image</a:t>
            </a:r>
          </a:p>
          <a:p>
            <a:pPr>
              <a:buFont typeface="Arial" pitchFamily="34" charset="0"/>
              <a:buChar char="•"/>
            </a:pPr>
            <a:r>
              <a:rPr lang="en-US" dirty="0" smtClean="0"/>
              <a:t>Great for call centers</a:t>
            </a:r>
          </a:p>
          <a:p>
            <a:pPr>
              <a:buFont typeface="Arial" pitchFamily="34" charset="0"/>
              <a:buChar char="•"/>
            </a:pPr>
            <a:r>
              <a:rPr lang="en-US" dirty="0"/>
              <a:t>Clustering generally doesn’t matter</a:t>
            </a:r>
          </a:p>
          <a:p>
            <a:pPr>
              <a:buFont typeface="Arial" pitchFamily="34" charset="0"/>
              <a:buChar char="•"/>
            </a:pPr>
            <a:r>
              <a:rPr lang="en-US" dirty="0"/>
              <a:t>With Citrix, in some cases, the SAN doesn’t even matter</a:t>
            </a:r>
          </a:p>
          <a:p>
            <a:pPr marL="0" indent="0">
              <a:buNone/>
            </a:pPr>
            <a:endParaRPr lang="en-US" dirty="0"/>
          </a:p>
          <a:p>
            <a:pPr marL="0" indent="0">
              <a:buNone/>
            </a:pPr>
            <a:r>
              <a:rPr lang="en-US" dirty="0" smtClean="0"/>
              <a:t>Cons:</a:t>
            </a:r>
          </a:p>
          <a:p>
            <a:pPr>
              <a:buFont typeface="Arial" pitchFamily="34" charset="0"/>
              <a:buChar char="•"/>
            </a:pPr>
            <a:r>
              <a:rPr lang="en-US" dirty="0" smtClean="0"/>
              <a:t>You are </a:t>
            </a:r>
            <a:r>
              <a:rPr lang="en-US" u="sng" dirty="0" smtClean="0"/>
              <a:t>forced</a:t>
            </a:r>
            <a:r>
              <a:rPr lang="en-US" dirty="0" smtClean="0"/>
              <a:t> to layer everything</a:t>
            </a:r>
          </a:p>
          <a:p>
            <a:pPr>
              <a:buFont typeface="Arial" pitchFamily="34" charset="0"/>
              <a:buChar char="•"/>
            </a:pPr>
            <a:r>
              <a:rPr lang="en-US" dirty="0" smtClean="0"/>
              <a:t>Two management infrastructures are now required</a:t>
            </a:r>
          </a:p>
          <a:p>
            <a:pPr>
              <a:buFont typeface="Arial" pitchFamily="34" charset="0"/>
              <a:buChar char="•"/>
            </a:pPr>
            <a:r>
              <a:rPr lang="en-US" dirty="0" smtClean="0"/>
              <a:t>Can’t deliver local admin access</a:t>
            </a:r>
          </a:p>
          <a:p>
            <a:pPr marL="0" indent="0">
              <a:buNone/>
            </a:pPr>
            <a:endParaRPr lang="en-US" dirty="0"/>
          </a:p>
          <a:p>
            <a:pPr marL="0" indent="0">
              <a:buNone/>
            </a:pPr>
            <a:r>
              <a:rPr lang="en-US" dirty="0" smtClean="0"/>
              <a:t>Common Mistakes:</a:t>
            </a:r>
            <a:endParaRPr lang="en-US" dirty="0"/>
          </a:p>
          <a:p>
            <a:pPr>
              <a:buFont typeface="Arial" pitchFamily="34" charset="0"/>
              <a:buChar char="•"/>
            </a:pPr>
            <a:r>
              <a:rPr lang="en-US" sz="3800" dirty="0" smtClean="0"/>
              <a:t>Ignoring the fact that the same </a:t>
            </a:r>
            <a:r>
              <a:rPr lang="en-US" sz="3800" dirty="0"/>
              <a:t>scenario can also be delivered through Session Virtualization, and </a:t>
            </a:r>
            <a:r>
              <a:rPr lang="en-US" sz="3800" dirty="0" err="1" smtClean="0"/>
              <a:t>waaayyy</a:t>
            </a:r>
            <a:r>
              <a:rPr lang="en-US" sz="3800" dirty="0" smtClean="0"/>
              <a:t> cheaper</a:t>
            </a:r>
            <a:endParaRPr lang="en-US" sz="3800" dirty="0"/>
          </a:p>
          <a:p>
            <a:pPr marL="0" indent="0">
              <a:buNone/>
            </a:pPr>
            <a:endParaRPr lang="en-US" dirty="0" smtClean="0"/>
          </a:p>
          <a:p>
            <a:pPr marL="0" indent="0">
              <a:buNone/>
            </a:pPr>
            <a:endParaRPr lang="en-US" dirty="0"/>
          </a:p>
          <a:p>
            <a:pPr indent="0">
              <a:buNone/>
            </a:pPr>
            <a:r>
              <a:rPr lang="en-US" i="1" dirty="0"/>
              <a:t>Result: </a:t>
            </a:r>
            <a:r>
              <a:rPr lang="en-US" i="1" dirty="0" smtClean="0"/>
              <a:t>Potentially more complicated, less personalized and more difficult to manage</a:t>
            </a:r>
            <a:endParaRPr lang="en-US" dirty="0" smtClean="0"/>
          </a:p>
        </p:txBody>
      </p:sp>
      <p:grpSp>
        <p:nvGrpSpPr>
          <p:cNvPr id="12" name="Group 11"/>
          <p:cNvGrpSpPr/>
          <p:nvPr/>
        </p:nvGrpSpPr>
        <p:grpSpPr>
          <a:xfrm>
            <a:off x="10013076" y="238965"/>
            <a:ext cx="2013284" cy="1742236"/>
            <a:chOff x="7959393" y="662198"/>
            <a:chExt cx="2243478" cy="2817749"/>
          </a:xfrm>
        </p:grpSpPr>
        <p:pic>
          <p:nvPicPr>
            <p:cNvPr id="13" name="Picture 15" descr="Server-Physical-Single"/>
            <p:cNvPicPr>
              <a:picLocks noChangeAspect="1" noChangeArrowheads="1"/>
            </p:cNvPicPr>
            <p:nvPr/>
          </p:nvPicPr>
          <p:blipFill>
            <a:blip r:embed="rId3" cstate="print"/>
            <a:srcRect/>
            <a:stretch>
              <a:fillRect/>
            </a:stretch>
          </p:blipFill>
          <p:spPr bwMode="auto">
            <a:xfrm>
              <a:off x="7959393" y="1590010"/>
              <a:ext cx="2243478" cy="1889937"/>
            </a:xfrm>
            <a:prstGeom prst="rect">
              <a:avLst/>
            </a:prstGeom>
            <a:noFill/>
            <a:ln w="9525">
              <a:noFill/>
              <a:miter lim="800000"/>
              <a:headEnd/>
              <a:tailEnd/>
            </a:ln>
          </p:spPr>
        </p:pic>
        <p:pic>
          <p:nvPicPr>
            <p:cNvPr id="14" name="Picture 16" descr="Servers-Virtual-Two"/>
            <p:cNvPicPr>
              <a:picLocks noChangeAspect="1" noChangeArrowheads="1"/>
            </p:cNvPicPr>
            <p:nvPr/>
          </p:nvPicPr>
          <p:blipFill>
            <a:blip r:embed="rId4" cstate="print"/>
            <a:srcRect/>
            <a:stretch>
              <a:fillRect/>
            </a:stretch>
          </p:blipFill>
          <p:spPr bwMode="auto">
            <a:xfrm>
              <a:off x="7959798" y="662198"/>
              <a:ext cx="2140396" cy="2107141"/>
            </a:xfrm>
            <a:prstGeom prst="rect">
              <a:avLst/>
            </a:prstGeom>
            <a:noFill/>
            <a:ln w="9525">
              <a:noFill/>
              <a:miter lim="800000"/>
              <a:headEnd/>
              <a:tailEnd/>
            </a:ln>
          </p:spPr>
        </p:pic>
        <p:pic>
          <p:nvPicPr>
            <p:cNvPr id="15" name="Picture 6" descr="Desktop-TS-Client"/>
            <p:cNvPicPr>
              <a:picLocks noChangeAspect="1" noChangeArrowheads="1"/>
            </p:cNvPicPr>
            <p:nvPr/>
          </p:nvPicPr>
          <p:blipFill>
            <a:blip r:embed="rId5" cstate="print"/>
            <a:srcRect/>
            <a:stretch>
              <a:fillRect/>
            </a:stretch>
          </p:blipFill>
          <p:spPr bwMode="auto">
            <a:xfrm>
              <a:off x="8267636" y="987720"/>
              <a:ext cx="947233" cy="1091430"/>
            </a:xfrm>
            <a:prstGeom prst="rect">
              <a:avLst/>
            </a:prstGeom>
            <a:noFill/>
            <a:ln w="9525">
              <a:noFill/>
              <a:miter lim="800000"/>
              <a:headEnd/>
              <a:tailEnd/>
            </a:ln>
          </p:spPr>
        </p:pic>
        <p:pic>
          <p:nvPicPr>
            <p:cNvPr id="16" name="Picture 6" descr="Desktop-TS-Client"/>
            <p:cNvPicPr>
              <a:picLocks noChangeAspect="1" noChangeArrowheads="1"/>
            </p:cNvPicPr>
            <p:nvPr/>
          </p:nvPicPr>
          <p:blipFill>
            <a:blip r:embed="rId6" cstate="print"/>
            <a:srcRect/>
            <a:stretch>
              <a:fillRect/>
            </a:stretch>
          </p:blipFill>
          <p:spPr bwMode="auto">
            <a:xfrm>
              <a:off x="8868237" y="758566"/>
              <a:ext cx="960118" cy="1106275"/>
            </a:xfrm>
            <a:prstGeom prst="rect">
              <a:avLst/>
            </a:prstGeom>
            <a:noFill/>
            <a:ln w="9525">
              <a:noFill/>
              <a:miter lim="800000"/>
              <a:headEnd/>
              <a:tailEnd/>
            </a:ln>
          </p:spPr>
        </p:pic>
        <p:pic>
          <p:nvPicPr>
            <p:cNvPr id="1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8685774" y="1370316"/>
              <a:ext cx="345491" cy="310546"/>
            </a:xfrm>
            <a:prstGeom prst="rect">
              <a:avLst/>
            </a:prstGeom>
            <a:noFill/>
            <a:ln w="9525">
              <a:noFill/>
              <a:miter lim="800000"/>
              <a:headEnd/>
              <a:tailEnd/>
            </a:ln>
          </p:spPr>
        </p:pic>
        <p:pic>
          <p:nvPicPr>
            <p:cNvPr id="1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276585" y="1134409"/>
              <a:ext cx="345491" cy="310546"/>
            </a:xfrm>
            <a:prstGeom prst="rect">
              <a:avLst/>
            </a:prstGeom>
            <a:noFill/>
            <a:ln w="9525">
              <a:noFill/>
              <a:miter lim="800000"/>
              <a:headEnd/>
              <a:tailEnd/>
            </a:ln>
          </p:spPr>
        </p:pic>
      </p:grpSp>
    </p:spTree>
    <p:extLst>
      <p:ext uri="{BB962C8B-B14F-4D97-AF65-F5344CB8AC3E}">
        <p14:creationId xmlns:p14="http://schemas.microsoft.com/office/powerpoint/2010/main" val="2172110272"/>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Content Placeholder 2"/>
          <p:cNvSpPr>
            <a:spLocks noGrp="1"/>
          </p:cNvSpPr>
          <p:nvPr>
            <p:ph idx="1"/>
          </p:nvPr>
        </p:nvSpPr>
        <p:spPr/>
        <p:txBody>
          <a:bodyPr/>
          <a:lstStyle/>
          <a:p>
            <a:r>
              <a:rPr lang="en-US" smtClean="0"/>
              <a:t>Recap on Windows Server 2008 R2 SP1</a:t>
            </a:r>
          </a:p>
          <a:p>
            <a:r>
              <a:rPr lang="en-US" smtClean="0"/>
              <a:t>RemoteFX planning</a:t>
            </a:r>
          </a:p>
          <a:p>
            <a:r>
              <a:rPr lang="en-US" smtClean="0"/>
              <a:t>Sessions and VDI planning</a:t>
            </a:r>
          </a:p>
          <a:p>
            <a:r>
              <a:rPr lang="en-US" smtClean="0"/>
              <a:t>Management integration</a:t>
            </a:r>
          </a:p>
          <a:p>
            <a:r>
              <a:rPr lang="en-US" smtClean="0"/>
              <a:t>Close</a:t>
            </a:r>
          </a:p>
          <a:p>
            <a:endParaRPr lang="en-US" smtClean="0"/>
          </a:p>
          <a:p>
            <a:endParaRPr lang="en-US" smtClean="0"/>
          </a:p>
          <a:p>
            <a:r>
              <a:rPr lang="en-US" smtClean="0"/>
              <a:t>Assumptions: You already know what VDI is </a:t>
            </a:r>
          </a:p>
          <a:p>
            <a:pPr lvl="1"/>
            <a:endParaRPr lang="en-US" smtClean="0"/>
          </a:p>
          <a:p>
            <a:pPr lvl="1"/>
            <a:endParaRPr lang="en-US" dirty="0"/>
          </a:p>
        </p:txBody>
      </p:sp>
    </p:spTree>
    <p:extLst>
      <p:ext uri="{BB962C8B-B14F-4D97-AF65-F5344CB8AC3E}">
        <p14:creationId xmlns:p14="http://schemas.microsoft.com/office/powerpoint/2010/main" val="329837032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7936" y="280560"/>
            <a:ext cx="10691210" cy="685800"/>
          </a:xfrm>
        </p:spPr>
        <p:txBody>
          <a:bodyPr>
            <a:normAutofit fontScale="90000"/>
          </a:bodyPr>
          <a:lstStyle/>
          <a:p>
            <a:r>
              <a:rPr lang="en-US" sz="3600" b="1" dirty="0"/>
              <a:t>Guest VM Considerations</a:t>
            </a:r>
            <a:r>
              <a:rPr lang="en-US" sz="3200" b="1" dirty="0"/>
              <a:t/>
            </a:r>
            <a:br>
              <a:rPr lang="en-US" sz="3200" b="1" dirty="0"/>
            </a:br>
            <a:r>
              <a:rPr lang="en-US" b="1" dirty="0"/>
              <a:t>Why </a:t>
            </a:r>
            <a:r>
              <a:rPr lang="en-US" b="1" dirty="0" smtClean="0"/>
              <a:t>can Pooled be difficult?</a:t>
            </a:r>
            <a:endParaRPr lang="en-US" dirty="0"/>
          </a:p>
        </p:txBody>
      </p:sp>
      <p:sp>
        <p:nvSpPr>
          <p:cNvPr id="3" name="Content Placeholder 2"/>
          <p:cNvSpPr>
            <a:spLocks noGrp="1"/>
          </p:cNvSpPr>
          <p:nvPr>
            <p:ph idx="1"/>
          </p:nvPr>
        </p:nvSpPr>
        <p:spPr>
          <a:xfrm>
            <a:off x="519113" y="1594969"/>
            <a:ext cx="10096861" cy="4914688"/>
          </a:xfrm>
        </p:spPr>
        <p:txBody>
          <a:bodyPr>
            <a:normAutofit fontScale="85000" lnSpcReduction="20000"/>
          </a:bodyPr>
          <a:lstStyle/>
          <a:p>
            <a:pPr indent="0">
              <a:buNone/>
            </a:pPr>
            <a:r>
              <a:rPr lang="en-US" sz="2700" b="1" i="1" dirty="0"/>
              <a:t>Will a single master image and separation of the user state with linked clones work?</a:t>
            </a:r>
          </a:p>
          <a:p>
            <a:pPr indent="0">
              <a:buNone/>
            </a:pPr>
            <a:endParaRPr lang="en-US" sz="2700" dirty="0"/>
          </a:p>
          <a:p>
            <a:pPr lvl="1"/>
            <a:r>
              <a:rPr lang="en-US" dirty="0" smtClean="0"/>
              <a:t>Customer reports </a:t>
            </a:r>
            <a:r>
              <a:rPr lang="en-US" dirty="0"/>
              <a:t>are highlighting that </a:t>
            </a:r>
            <a:r>
              <a:rPr lang="en-US" dirty="0" smtClean="0"/>
              <a:t>updating single </a:t>
            </a:r>
            <a:r>
              <a:rPr lang="en-US" dirty="0"/>
              <a:t>master/linked </a:t>
            </a:r>
            <a:r>
              <a:rPr lang="en-US" dirty="0" smtClean="0"/>
              <a:t>clone desktops </a:t>
            </a:r>
            <a:r>
              <a:rPr lang="en-US" u="sng" dirty="0" smtClean="0"/>
              <a:t>aren’t </a:t>
            </a:r>
            <a:r>
              <a:rPr lang="en-US" u="sng" dirty="0"/>
              <a:t>working </a:t>
            </a:r>
            <a:r>
              <a:rPr lang="en-US" dirty="0"/>
              <a:t>as expected</a:t>
            </a:r>
          </a:p>
          <a:p>
            <a:pPr marL="1371360" lvl="1" indent="-380933"/>
            <a:r>
              <a:rPr lang="en-US" dirty="0" smtClean="0"/>
              <a:t>Nasty corruption problems</a:t>
            </a:r>
          </a:p>
          <a:p>
            <a:pPr marL="1371360" lvl="1" indent="-380933"/>
            <a:r>
              <a:rPr lang="en-US" dirty="0" smtClean="0"/>
              <a:t>Some customers switching from pooled to PVD</a:t>
            </a:r>
          </a:p>
          <a:p>
            <a:pPr marL="1908899" lvl="2" indent="-380933"/>
            <a:r>
              <a:rPr lang="en-US" dirty="0" smtClean="0"/>
              <a:t>Bad story: switching and leaving the linked clone architecture in place</a:t>
            </a:r>
          </a:p>
          <a:p>
            <a:pPr marL="1371360" lvl="1" indent="-380933"/>
            <a:endParaRPr lang="en-US" dirty="0" smtClean="0"/>
          </a:p>
          <a:p>
            <a:pPr marL="976072" indent="-380933"/>
            <a:r>
              <a:rPr lang="en-US" sz="2600" dirty="0"/>
              <a:t>However: Citrix </a:t>
            </a:r>
            <a:r>
              <a:rPr lang="en-US" sz="2600" dirty="0" err="1"/>
              <a:t>XenDesktop</a:t>
            </a:r>
            <a:r>
              <a:rPr lang="en-US" sz="2600" dirty="0"/>
              <a:t> on Hyper-V does the pooled model very well with its provisioning server</a:t>
            </a:r>
          </a:p>
          <a:p>
            <a:pPr marL="990427" lvl="1" indent="0">
              <a:buNone/>
            </a:pPr>
            <a:endParaRPr lang="en-US" dirty="0"/>
          </a:p>
          <a:p>
            <a:pPr marL="990427" lvl="1" indent="0">
              <a:buNone/>
            </a:pPr>
            <a:endParaRPr lang="en-US" dirty="0" smtClean="0"/>
          </a:p>
          <a:p>
            <a:pPr marL="990427" lvl="1" indent="0">
              <a:buNone/>
            </a:pPr>
            <a:r>
              <a:rPr lang="en-US" dirty="0" smtClean="0"/>
              <a:t/>
            </a:r>
            <a:br>
              <a:rPr lang="en-US" dirty="0" smtClean="0"/>
            </a:br>
            <a:endParaRPr lang="en-US" dirty="0" smtClean="0"/>
          </a:p>
          <a:p>
            <a:pPr indent="0">
              <a:buNone/>
            </a:pPr>
            <a:endParaRPr lang="en-US" dirty="0" smtClean="0"/>
          </a:p>
        </p:txBody>
      </p:sp>
      <p:grpSp>
        <p:nvGrpSpPr>
          <p:cNvPr id="12" name="Group 11"/>
          <p:cNvGrpSpPr/>
          <p:nvPr/>
        </p:nvGrpSpPr>
        <p:grpSpPr>
          <a:xfrm>
            <a:off x="10133012" y="159827"/>
            <a:ext cx="1871675" cy="1668973"/>
            <a:chOff x="7959393" y="662198"/>
            <a:chExt cx="2243478" cy="2817749"/>
          </a:xfrm>
        </p:grpSpPr>
        <p:pic>
          <p:nvPicPr>
            <p:cNvPr id="13" name="Picture 15" descr="Server-Physical-Single"/>
            <p:cNvPicPr>
              <a:picLocks noChangeAspect="1" noChangeArrowheads="1"/>
            </p:cNvPicPr>
            <p:nvPr/>
          </p:nvPicPr>
          <p:blipFill>
            <a:blip r:embed="rId3" cstate="print"/>
            <a:srcRect/>
            <a:stretch>
              <a:fillRect/>
            </a:stretch>
          </p:blipFill>
          <p:spPr bwMode="auto">
            <a:xfrm>
              <a:off x="7959393" y="1590010"/>
              <a:ext cx="2243478" cy="1889937"/>
            </a:xfrm>
            <a:prstGeom prst="rect">
              <a:avLst/>
            </a:prstGeom>
            <a:noFill/>
            <a:ln w="9525">
              <a:noFill/>
              <a:miter lim="800000"/>
              <a:headEnd/>
              <a:tailEnd/>
            </a:ln>
          </p:spPr>
        </p:pic>
        <p:pic>
          <p:nvPicPr>
            <p:cNvPr id="14" name="Picture 16" descr="Servers-Virtual-Two"/>
            <p:cNvPicPr>
              <a:picLocks noChangeAspect="1" noChangeArrowheads="1"/>
            </p:cNvPicPr>
            <p:nvPr/>
          </p:nvPicPr>
          <p:blipFill>
            <a:blip r:embed="rId4" cstate="print"/>
            <a:srcRect/>
            <a:stretch>
              <a:fillRect/>
            </a:stretch>
          </p:blipFill>
          <p:spPr bwMode="auto">
            <a:xfrm>
              <a:off x="7959798" y="662198"/>
              <a:ext cx="2140396" cy="2107141"/>
            </a:xfrm>
            <a:prstGeom prst="rect">
              <a:avLst/>
            </a:prstGeom>
            <a:noFill/>
            <a:ln w="9525">
              <a:noFill/>
              <a:miter lim="800000"/>
              <a:headEnd/>
              <a:tailEnd/>
            </a:ln>
          </p:spPr>
        </p:pic>
        <p:pic>
          <p:nvPicPr>
            <p:cNvPr id="15" name="Picture 6" descr="Desktop-TS-Client"/>
            <p:cNvPicPr>
              <a:picLocks noChangeAspect="1" noChangeArrowheads="1"/>
            </p:cNvPicPr>
            <p:nvPr/>
          </p:nvPicPr>
          <p:blipFill>
            <a:blip r:embed="rId5" cstate="print"/>
            <a:srcRect/>
            <a:stretch>
              <a:fillRect/>
            </a:stretch>
          </p:blipFill>
          <p:spPr bwMode="auto">
            <a:xfrm>
              <a:off x="8267636" y="987720"/>
              <a:ext cx="947233" cy="1091430"/>
            </a:xfrm>
            <a:prstGeom prst="rect">
              <a:avLst/>
            </a:prstGeom>
            <a:noFill/>
            <a:ln w="9525">
              <a:noFill/>
              <a:miter lim="800000"/>
              <a:headEnd/>
              <a:tailEnd/>
            </a:ln>
          </p:spPr>
        </p:pic>
        <p:pic>
          <p:nvPicPr>
            <p:cNvPr id="16" name="Picture 6" descr="Desktop-TS-Client"/>
            <p:cNvPicPr>
              <a:picLocks noChangeAspect="1" noChangeArrowheads="1"/>
            </p:cNvPicPr>
            <p:nvPr/>
          </p:nvPicPr>
          <p:blipFill>
            <a:blip r:embed="rId6" cstate="print"/>
            <a:srcRect/>
            <a:stretch>
              <a:fillRect/>
            </a:stretch>
          </p:blipFill>
          <p:spPr bwMode="auto">
            <a:xfrm>
              <a:off x="8868237" y="758566"/>
              <a:ext cx="960118" cy="1106275"/>
            </a:xfrm>
            <a:prstGeom prst="rect">
              <a:avLst/>
            </a:prstGeom>
            <a:noFill/>
            <a:ln w="9525">
              <a:noFill/>
              <a:miter lim="800000"/>
              <a:headEnd/>
              <a:tailEnd/>
            </a:ln>
          </p:spPr>
        </p:pic>
        <p:pic>
          <p:nvPicPr>
            <p:cNvPr id="1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8685774" y="1370316"/>
              <a:ext cx="345491" cy="310546"/>
            </a:xfrm>
            <a:prstGeom prst="rect">
              <a:avLst/>
            </a:prstGeom>
            <a:noFill/>
            <a:ln w="9525">
              <a:noFill/>
              <a:miter lim="800000"/>
              <a:headEnd/>
              <a:tailEnd/>
            </a:ln>
          </p:spPr>
        </p:pic>
        <p:pic>
          <p:nvPicPr>
            <p:cNvPr id="1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276585" y="1134409"/>
              <a:ext cx="345491" cy="310546"/>
            </a:xfrm>
            <a:prstGeom prst="rect">
              <a:avLst/>
            </a:prstGeom>
            <a:noFill/>
            <a:ln w="9525">
              <a:noFill/>
              <a:miter lim="800000"/>
              <a:headEnd/>
              <a:tailEnd/>
            </a:ln>
          </p:spPr>
        </p:pic>
      </p:grpSp>
    </p:spTree>
    <p:extLst>
      <p:ext uri="{BB962C8B-B14F-4D97-AF65-F5344CB8AC3E}">
        <p14:creationId xmlns:p14="http://schemas.microsoft.com/office/powerpoint/2010/main" val="704857729"/>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mtClean="0"/>
              <a:t>DEMO</a:t>
            </a:r>
            <a:endParaRPr lang="en-US" dirty="0"/>
          </a:p>
        </p:txBody>
      </p:sp>
      <p:sp>
        <p:nvSpPr>
          <p:cNvPr id="3" name="Title 2"/>
          <p:cNvSpPr>
            <a:spLocks noGrp="1"/>
          </p:cNvSpPr>
          <p:nvPr>
            <p:ph type="ctrTitle"/>
          </p:nvPr>
        </p:nvSpPr>
        <p:spPr/>
        <p:txBody>
          <a:bodyPr/>
          <a:lstStyle/>
          <a:p>
            <a:r>
              <a:rPr lang="en-US" smtClean="0"/>
              <a:t>Architecture Review &amp; User Experience Comparison</a:t>
            </a:r>
            <a:br>
              <a:rPr lang="en-US" smtClean="0"/>
            </a:b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5757184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VDI Capacity </a:t>
            </a:r>
            <a:r>
              <a:rPr lang="en-US" sz="3200" b="1" dirty="0" smtClean="0"/>
              <a:t>Planning: Initial Performance Data</a:t>
            </a:r>
            <a:r>
              <a:rPr lang="en-US" sz="3200" b="1" dirty="0"/>
              <a:t/>
            </a:r>
            <a:br>
              <a:rPr lang="en-US" sz="3200" b="1" dirty="0"/>
            </a:br>
            <a:r>
              <a:rPr lang="en-US" sz="4100" b="1" dirty="0"/>
              <a:t>Caveats and Objectives</a:t>
            </a:r>
          </a:p>
        </p:txBody>
      </p:sp>
      <p:sp>
        <p:nvSpPr>
          <p:cNvPr id="3" name="Content Placeholder 2"/>
          <p:cNvSpPr>
            <a:spLocks noGrp="1"/>
          </p:cNvSpPr>
          <p:nvPr>
            <p:ph idx="1"/>
          </p:nvPr>
        </p:nvSpPr>
        <p:spPr>
          <a:xfrm>
            <a:off x="672915" y="1175656"/>
            <a:ext cx="11173090" cy="5682343"/>
          </a:xfrm>
        </p:spPr>
        <p:txBody>
          <a:bodyPr>
            <a:normAutofit fontScale="62500" lnSpcReduction="20000"/>
          </a:bodyPr>
          <a:lstStyle/>
          <a:p>
            <a:pPr indent="0">
              <a:buNone/>
            </a:pPr>
            <a:r>
              <a:rPr lang="en-US" b="1" i="1" dirty="0" smtClean="0"/>
              <a:t>Performance is very subjective with many variables </a:t>
            </a:r>
          </a:p>
          <a:p>
            <a:pPr indent="0">
              <a:buNone/>
            </a:pPr>
            <a:endParaRPr lang="en-US" b="1" dirty="0"/>
          </a:p>
          <a:p>
            <a:r>
              <a:rPr lang="en-US" dirty="0" smtClean="0"/>
              <a:t>Caveats</a:t>
            </a:r>
          </a:p>
          <a:p>
            <a:pPr lvl="1"/>
            <a:r>
              <a:rPr lang="en-US" i="1" dirty="0"/>
              <a:t>Data provided is based on benchmark results and is not reflective of many real-life deployment </a:t>
            </a:r>
            <a:r>
              <a:rPr lang="en-US" i="1" dirty="0" smtClean="0"/>
              <a:t>considerations:</a:t>
            </a:r>
            <a:endParaRPr lang="en-US" i="1" dirty="0"/>
          </a:p>
          <a:p>
            <a:pPr lvl="2"/>
            <a:r>
              <a:rPr lang="en-US" dirty="0"/>
              <a:t>Is based on specific usage scenarios</a:t>
            </a:r>
          </a:p>
          <a:p>
            <a:pPr lvl="2"/>
            <a:r>
              <a:rPr lang="en-US" dirty="0"/>
              <a:t>Does not account for necessary “cushion” to deal with temporary peaks in resource usage</a:t>
            </a:r>
          </a:p>
          <a:p>
            <a:pPr lvl="1"/>
            <a:r>
              <a:rPr lang="en-US" dirty="0" smtClean="0"/>
              <a:t>Recommend piloting for performance planning</a:t>
            </a:r>
            <a:endParaRPr lang="en-US" dirty="0"/>
          </a:p>
          <a:p>
            <a:pPr lvl="1"/>
            <a:r>
              <a:rPr lang="en-US" dirty="0"/>
              <a:t>Multiple factors determine actual performance</a:t>
            </a:r>
          </a:p>
          <a:p>
            <a:pPr lvl="2"/>
            <a:r>
              <a:rPr lang="en-US" dirty="0"/>
              <a:t>Variations in hardware</a:t>
            </a:r>
          </a:p>
          <a:p>
            <a:pPr lvl="2"/>
            <a:r>
              <a:rPr lang="en-US" dirty="0"/>
              <a:t>Driver </a:t>
            </a:r>
            <a:r>
              <a:rPr lang="en-US" dirty="0" smtClean="0"/>
              <a:t>versions</a:t>
            </a:r>
          </a:p>
          <a:p>
            <a:pPr lvl="2"/>
            <a:r>
              <a:rPr lang="en-US" dirty="0" smtClean="0"/>
              <a:t>Desktop Workloads</a:t>
            </a:r>
          </a:p>
          <a:p>
            <a:pPr lvl="2"/>
            <a:r>
              <a:rPr lang="en-US" dirty="0" smtClean="0"/>
              <a:t>Application quality</a:t>
            </a:r>
          </a:p>
          <a:p>
            <a:pPr indent="0">
              <a:buNone/>
            </a:pPr>
            <a:endParaRPr lang="en-US" dirty="0"/>
          </a:p>
          <a:p>
            <a:r>
              <a:rPr lang="en-US" dirty="0" smtClean="0"/>
              <a:t>What we used:</a:t>
            </a:r>
          </a:p>
          <a:p>
            <a:pPr lvl="1"/>
            <a:r>
              <a:rPr lang="en-US" dirty="0" smtClean="0"/>
              <a:t>Two differently configured AMD servers</a:t>
            </a:r>
          </a:p>
          <a:p>
            <a:pPr lvl="1"/>
            <a:r>
              <a:rPr lang="en-US" dirty="0" smtClean="0"/>
              <a:t>Fiber Channel SAN</a:t>
            </a:r>
          </a:p>
          <a:p>
            <a:pPr marL="746629" lvl="1" indent="0">
              <a:buNone/>
            </a:pPr>
            <a:endParaRPr lang="en-US" dirty="0" smtClean="0"/>
          </a:p>
          <a:p>
            <a:r>
              <a:rPr lang="en-US" dirty="0" smtClean="0"/>
              <a:t>Objectives to be determined:</a:t>
            </a:r>
          </a:p>
          <a:p>
            <a:pPr lvl="1"/>
            <a:r>
              <a:rPr lang="en-US" dirty="0" smtClean="0"/>
              <a:t>An indication of VM’s per server that could VDI scale to, before Dynamic Memory came along</a:t>
            </a:r>
          </a:p>
          <a:p>
            <a:pPr lvl="2"/>
            <a:r>
              <a:rPr lang="en-US" dirty="0" smtClean="0"/>
              <a:t>Processor, Disk and Memory requirements</a:t>
            </a:r>
          </a:p>
          <a:p>
            <a:pPr lvl="2"/>
            <a:r>
              <a:rPr lang="en-US" dirty="0" smtClean="0"/>
              <a:t>Network requirements</a:t>
            </a:r>
          </a:p>
          <a:p>
            <a:pPr lvl="1"/>
            <a:r>
              <a:rPr lang="en-US" dirty="0" smtClean="0"/>
              <a:t>Service Placement</a:t>
            </a:r>
          </a:p>
          <a:p>
            <a:pPr lvl="1"/>
            <a:r>
              <a:rPr lang="en-US" dirty="0" smtClean="0"/>
              <a:t>Comparison against Session Virtualization scale on same hardware</a:t>
            </a:r>
          </a:p>
        </p:txBody>
      </p:sp>
    </p:spTree>
    <p:extLst>
      <p:ext uri="{BB962C8B-B14F-4D97-AF65-F5344CB8AC3E}">
        <p14:creationId xmlns:p14="http://schemas.microsoft.com/office/powerpoint/2010/main" val="852765803"/>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IO bottlenecks do you hit first?	</a:t>
            </a:r>
            <a:endParaRPr lang="en-US" dirty="0"/>
          </a:p>
        </p:txBody>
      </p:sp>
      <p:sp>
        <p:nvSpPr>
          <p:cNvPr id="3" name="Content Placeholder 2"/>
          <p:cNvSpPr>
            <a:spLocks noGrp="1"/>
          </p:cNvSpPr>
          <p:nvPr>
            <p:ph idx="1"/>
          </p:nvPr>
        </p:nvSpPr>
        <p:spPr>
          <a:xfrm>
            <a:off x="540525" y="1359127"/>
            <a:ext cx="10214561" cy="4010329"/>
          </a:xfrm>
        </p:spPr>
        <p:txBody>
          <a:bodyPr/>
          <a:lstStyle/>
          <a:p>
            <a:r>
              <a:rPr lang="en-US" dirty="0" smtClean="0"/>
              <a:t>In order, generally that is:</a:t>
            </a:r>
          </a:p>
          <a:p>
            <a:pPr lvl="1"/>
            <a:r>
              <a:rPr lang="en-US" dirty="0" smtClean="0"/>
              <a:t>Disk IO</a:t>
            </a:r>
          </a:p>
          <a:p>
            <a:pPr lvl="1"/>
            <a:r>
              <a:rPr lang="en-US" dirty="0" smtClean="0"/>
              <a:t>Memory pressure</a:t>
            </a:r>
          </a:p>
          <a:p>
            <a:pPr lvl="1"/>
            <a:r>
              <a:rPr lang="en-US" dirty="0" smtClean="0"/>
              <a:t>Processor</a:t>
            </a:r>
          </a:p>
          <a:p>
            <a:pPr marL="460375" lvl="1" indent="0">
              <a:buNone/>
            </a:pPr>
            <a:endParaRPr lang="en-US" dirty="0" smtClean="0"/>
          </a:p>
          <a:p>
            <a:r>
              <a:rPr lang="en-US" dirty="0" smtClean="0"/>
              <a:t>Disk IO is a performance and density related impact</a:t>
            </a:r>
          </a:p>
          <a:p>
            <a:r>
              <a:rPr lang="en-US" dirty="0" smtClean="0"/>
              <a:t>Memory is a density impact</a:t>
            </a:r>
          </a:p>
          <a:p>
            <a:r>
              <a:rPr lang="en-US" dirty="0" smtClean="0"/>
              <a:t>Processor </a:t>
            </a:r>
            <a:r>
              <a:rPr lang="en-US" dirty="0"/>
              <a:t>is a performance and density related impact</a:t>
            </a:r>
          </a:p>
          <a:p>
            <a:pPr marL="460375" lvl="1" indent="0">
              <a:buNone/>
            </a:pPr>
            <a:endParaRPr lang="en-US" dirty="0"/>
          </a:p>
        </p:txBody>
      </p:sp>
    </p:spTree>
    <p:extLst>
      <p:ext uri="{BB962C8B-B14F-4D97-AF65-F5344CB8AC3E}">
        <p14:creationId xmlns:p14="http://schemas.microsoft.com/office/powerpoint/2010/main" val="383031244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654" y="199292"/>
            <a:ext cx="10691210" cy="609600"/>
          </a:xfrm>
        </p:spPr>
        <p:txBody>
          <a:bodyPr>
            <a:normAutofit fontScale="90000"/>
          </a:bodyPr>
          <a:lstStyle/>
          <a:p>
            <a:r>
              <a:rPr lang="en-US" sz="3600" b="1" dirty="0"/>
              <a:t>VDI Capacity Planning</a:t>
            </a:r>
            <a:r>
              <a:rPr lang="en-US" b="1" dirty="0"/>
              <a:t/>
            </a:r>
            <a:br>
              <a:rPr lang="en-US" b="1" dirty="0"/>
            </a:br>
            <a:r>
              <a:rPr lang="en-US" sz="4300" b="1" dirty="0"/>
              <a:t>Disk IO</a:t>
            </a:r>
          </a:p>
        </p:txBody>
      </p:sp>
      <p:sp>
        <p:nvSpPr>
          <p:cNvPr id="3" name="Content Placeholder 2"/>
          <p:cNvSpPr>
            <a:spLocks noGrp="1"/>
          </p:cNvSpPr>
          <p:nvPr>
            <p:ph idx="1"/>
          </p:nvPr>
        </p:nvSpPr>
        <p:spPr>
          <a:xfrm>
            <a:off x="711017" y="1207840"/>
            <a:ext cx="9955211" cy="5421560"/>
          </a:xfrm>
        </p:spPr>
        <p:txBody>
          <a:bodyPr>
            <a:normAutofit fontScale="62500" lnSpcReduction="20000"/>
          </a:bodyPr>
          <a:lstStyle/>
          <a:p>
            <a:pPr indent="0">
              <a:buNone/>
            </a:pPr>
            <a:r>
              <a:rPr lang="en-US" i="1" dirty="0" smtClean="0"/>
              <a:t>Rule of thumb: SANs are your new best friends</a:t>
            </a:r>
          </a:p>
          <a:p>
            <a:pPr indent="0">
              <a:buNone/>
            </a:pPr>
            <a:endParaRPr lang="en-US" dirty="0" smtClean="0"/>
          </a:p>
          <a:p>
            <a:r>
              <a:rPr lang="en-US" u="sng" dirty="0" smtClean="0"/>
              <a:t>Disk performance is the most critical factor </a:t>
            </a:r>
            <a:r>
              <a:rPr lang="en-US" dirty="0" smtClean="0"/>
              <a:t>in achieving density</a:t>
            </a:r>
          </a:p>
          <a:p>
            <a:r>
              <a:rPr lang="en-US" dirty="0" smtClean="0"/>
              <a:t>Internal testing showed Windows 7 having lower Disk IO than Windows XP, after boot up</a:t>
            </a:r>
          </a:p>
          <a:p>
            <a:pPr lvl="1"/>
            <a:r>
              <a:rPr lang="en-US" dirty="0" smtClean="0"/>
              <a:t>So did </a:t>
            </a:r>
            <a:r>
              <a:rPr lang="en-US" dirty="0" err="1" smtClean="0"/>
              <a:t>ProjectVRC’s</a:t>
            </a:r>
            <a:r>
              <a:rPr lang="en-US" dirty="0" smtClean="0"/>
              <a:t> recent testing</a:t>
            </a:r>
          </a:p>
          <a:p>
            <a:endParaRPr lang="en-US" dirty="0" smtClean="0"/>
          </a:p>
          <a:p>
            <a:r>
              <a:rPr lang="en-US" dirty="0" smtClean="0"/>
              <a:t>SAN is of critical importance. Highly recommended</a:t>
            </a:r>
          </a:p>
          <a:p>
            <a:pPr lvl="1"/>
            <a:r>
              <a:rPr lang="en-US" dirty="0" smtClean="0"/>
              <a:t>Plenty of cache</a:t>
            </a:r>
          </a:p>
          <a:p>
            <a:pPr lvl="1"/>
            <a:r>
              <a:rPr lang="en-US" dirty="0" smtClean="0"/>
              <a:t>Consider de-duplication support especially if persistent</a:t>
            </a:r>
          </a:p>
          <a:p>
            <a:pPr lvl="1"/>
            <a:r>
              <a:rPr lang="en-US" dirty="0" smtClean="0"/>
              <a:t>De-duplication allows the benefits of individual images at the cost of differencing disk</a:t>
            </a:r>
          </a:p>
          <a:p>
            <a:pPr lvl="1"/>
            <a:r>
              <a:rPr lang="en-US" dirty="0" smtClean="0"/>
              <a:t>Managing images on a SAN is way faster and easier than over network (provisioning is faster)</a:t>
            </a:r>
          </a:p>
          <a:p>
            <a:pPr lvl="1"/>
            <a:r>
              <a:rPr lang="en-US" dirty="0" smtClean="0"/>
              <a:t>We mean real SAN (</a:t>
            </a:r>
            <a:r>
              <a:rPr lang="en-US" dirty="0" err="1" smtClean="0"/>
              <a:t>iSCSI</a:t>
            </a:r>
            <a:r>
              <a:rPr lang="en-US" dirty="0" smtClean="0"/>
              <a:t> or FC) not NAS across the network…</a:t>
            </a:r>
          </a:p>
          <a:p>
            <a:pPr lvl="1"/>
            <a:r>
              <a:rPr lang="en-US" dirty="0" smtClean="0"/>
              <a:t>Remember RDS does not require this huge SAN investment…</a:t>
            </a:r>
          </a:p>
          <a:p>
            <a:pPr marL="746629" lvl="1" indent="0">
              <a:buNone/>
            </a:pPr>
            <a:endParaRPr lang="en-US" dirty="0" smtClean="0"/>
          </a:p>
          <a:p>
            <a:r>
              <a:rPr lang="en-US" dirty="0" smtClean="0"/>
              <a:t>If you have low complexity requirements:</a:t>
            </a:r>
          </a:p>
          <a:p>
            <a:pPr lvl="1"/>
            <a:r>
              <a:rPr lang="en-US" dirty="0" smtClean="0"/>
              <a:t>Think about cheaper DAS </a:t>
            </a:r>
          </a:p>
          <a:p>
            <a:pPr lvl="1"/>
            <a:r>
              <a:rPr lang="en-US" dirty="0" smtClean="0"/>
              <a:t>RAID 0+1 offers better read and write performance than RAID 5</a:t>
            </a:r>
          </a:p>
          <a:p>
            <a:pPr lvl="1"/>
            <a:r>
              <a:rPr lang="en-US" dirty="0" smtClean="0"/>
              <a:t>Make sure to consider RDS</a:t>
            </a:r>
          </a:p>
        </p:txBody>
      </p:sp>
      <p:grpSp>
        <p:nvGrpSpPr>
          <p:cNvPr id="4" name="Group 3"/>
          <p:cNvGrpSpPr/>
          <p:nvPr/>
        </p:nvGrpSpPr>
        <p:grpSpPr>
          <a:xfrm>
            <a:off x="9720559" y="4157171"/>
            <a:ext cx="2334380" cy="2074568"/>
            <a:chOff x="7959393" y="662198"/>
            <a:chExt cx="2243478" cy="2817749"/>
          </a:xfrm>
        </p:grpSpPr>
        <p:pic>
          <p:nvPicPr>
            <p:cNvPr id="5" name="Picture 15" descr="Server-Physical-Single"/>
            <p:cNvPicPr>
              <a:picLocks noChangeAspect="1" noChangeArrowheads="1"/>
            </p:cNvPicPr>
            <p:nvPr/>
          </p:nvPicPr>
          <p:blipFill>
            <a:blip r:embed="rId3" cstate="print"/>
            <a:srcRect/>
            <a:stretch>
              <a:fillRect/>
            </a:stretch>
          </p:blipFill>
          <p:spPr bwMode="auto">
            <a:xfrm>
              <a:off x="7959393" y="1590010"/>
              <a:ext cx="2243478" cy="1889937"/>
            </a:xfrm>
            <a:prstGeom prst="rect">
              <a:avLst/>
            </a:prstGeom>
            <a:noFill/>
            <a:ln w="9525">
              <a:noFill/>
              <a:miter lim="800000"/>
              <a:headEnd/>
              <a:tailEnd/>
            </a:ln>
          </p:spPr>
        </p:pic>
        <p:pic>
          <p:nvPicPr>
            <p:cNvPr id="6" name="Picture 16" descr="Servers-Virtual-Two"/>
            <p:cNvPicPr>
              <a:picLocks noChangeAspect="1" noChangeArrowheads="1"/>
            </p:cNvPicPr>
            <p:nvPr/>
          </p:nvPicPr>
          <p:blipFill>
            <a:blip r:embed="rId4" cstate="print"/>
            <a:srcRect/>
            <a:stretch>
              <a:fillRect/>
            </a:stretch>
          </p:blipFill>
          <p:spPr bwMode="auto">
            <a:xfrm>
              <a:off x="7959798" y="662198"/>
              <a:ext cx="2140396" cy="2107141"/>
            </a:xfrm>
            <a:prstGeom prst="rect">
              <a:avLst/>
            </a:prstGeom>
            <a:noFill/>
            <a:ln w="9525">
              <a:noFill/>
              <a:miter lim="800000"/>
              <a:headEnd/>
              <a:tailEnd/>
            </a:ln>
          </p:spPr>
        </p:pic>
        <p:pic>
          <p:nvPicPr>
            <p:cNvPr id="7" name="Picture 6" descr="Desktop-TS-Client"/>
            <p:cNvPicPr>
              <a:picLocks noChangeAspect="1" noChangeArrowheads="1"/>
            </p:cNvPicPr>
            <p:nvPr/>
          </p:nvPicPr>
          <p:blipFill>
            <a:blip r:embed="rId5" cstate="print"/>
            <a:srcRect/>
            <a:stretch>
              <a:fillRect/>
            </a:stretch>
          </p:blipFill>
          <p:spPr bwMode="auto">
            <a:xfrm>
              <a:off x="8267636" y="987720"/>
              <a:ext cx="947233" cy="1091430"/>
            </a:xfrm>
            <a:prstGeom prst="rect">
              <a:avLst/>
            </a:prstGeom>
            <a:noFill/>
            <a:ln w="9525">
              <a:noFill/>
              <a:miter lim="800000"/>
              <a:headEnd/>
              <a:tailEnd/>
            </a:ln>
          </p:spPr>
        </p:pic>
        <p:pic>
          <p:nvPicPr>
            <p:cNvPr id="8" name="Picture 6" descr="Desktop-TS-Client"/>
            <p:cNvPicPr>
              <a:picLocks noChangeAspect="1" noChangeArrowheads="1"/>
            </p:cNvPicPr>
            <p:nvPr/>
          </p:nvPicPr>
          <p:blipFill>
            <a:blip r:embed="rId6" cstate="print"/>
            <a:srcRect/>
            <a:stretch>
              <a:fillRect/>
            </a:stretch>
          </p:blipFill>
          <p:spPr bwMode="auto">
            <a:xfrm>
              <a:off x="8868237" y="758566"/>
              <a:ext cx="960118" cy="1106275"/>
            </a:xfrm>
            <a:prstGeom prst="rect">
              <a:avLst/>
            </a:prstGeom>
            <a:noFill/>
            <a:ln w="9525">
              <a:noFill/>
              <a:miter lim="800000"/>
              <a:headEnd/>
              <a:tailEnd/>
            </a:ln>
          </p:spPr>
        </p:pic>
        <p:pic>
          <p:nvPicPr>
            <p:cNvPr id="9"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8685774" y="1370316"/>
              <a:ext cx="345491" cy="310546"/>
            </a:xfrm>
            <a:prstGeom prst="rect">
              <a:avLst/>
            </a:prstGeom>
            <a:noFill/>
            <a:ln w="9525">
              <a:noFill/>
              <a:miter lim="800000"/>
              <a:headEnd/>
              <a:tailEnd/>
            </a:ln>
          </p:spPr>
        </p:pic>
        <p:pic>
          <p:nvPicPr>
            <p:cNvPr id="10"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7" cstate="print"/>
            <a:srcRect/>
            <a:stretch>
              <a:fillRect/>
            </a:stretch>
          </p:blipFill>
          <p:spPr bwMode="auto">
            <a:xfrm>
              <a:off x="9276585" y="1134409"/>
              <a:ext cx="345491" cy="310546"/>
            </a:xfrm>
            <a:prstGeom prst="rect">
              <a:avLst/>
            </a:prstGeom>
            <a:noFill/>
            <a:ln w="9525">
              <a:noFill/>
              <a:miter lim="800000"/>
              <a:headEnd/>
              <a:tailEnd/>
            </a:ln>
          </p:spPr>
        </p:pic>
      </p:grpSp>
    </p:spTree>
    <p:extLst>
      <p:ext uri="{BB962C8B-B14F-4D97-AF65-F5344CB8AC3E}">
        <p14:creationId xmlns:p14="http://schemas.microsoft.com/office/powerpoint/2010/main" val="3875801183"/>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813" y="316523"/>
            <a:ext cx="10691210" cy="609600"/>
          </a:xfrm>
        </p:spPr>
        <p:txBody>
          <a:bodyPr>
            <a:normAutofit fontScale="90000"/>
          </a:bodyPr>
          <a:lstStyle/>
          <a:p>
            <a:r>
              <a:rPr lang="en-US" sz="3600" b="1" dirty="0"/>
              <a:t>VDI Capacity Planning</a:t>
            </a:r>
            <a:r>
              <a:rPr lang="en-US" b="1" dirty="0"/>
              <a:t/>
            </a:r>
            <a:br>
              <a:rPr lang="en-US" b="1" dirty="0"/>
            </a:br>
            <a:r>
              <a:rPr lang="en-US" sz="4300" b="1" dirty="0"/>
              <a:t>Disk IO</a:t>
            </a:r>
            <a:endParaRPr lang="en-US" sz="4300" dirty="0"/>
          </a:p>
        </p:txBody>
      </p:sp>
      <p:sp>
        <p:nvSpPr>
          <p:cNvPr id="6" name="Content Placeholder 5"/>
          <p:cNvSpPr>
            <a:spLocks noGrp="1"/>
          </p:cNvSpPr>
          <p:nvPr>
            <p:ph idx="1"/>
          </p:nvPr>
        </p:nvSpPr>
        <p:spPr>
          <a:xfrm>
            <a:off x="472298" y="2877449"/>
            <a:ext cx="9130854" cy="3570533"/>
          </a:xfrm>
        </p:spPr>
        <p:txBody>
          <a:bodyPr>
            <a:normAutofit fontScale="70000" lnSpcReduction="20000"/>
          </a:bodyPr>
          <a:lstStyle/>
          <a:p>
            <a:r>
              <a:rPr lang="en-US" dirty="0" smtClean="0"/>
              <a:t>Peak of read/write @ 3500 IOPs on single un-clustered server </a:t>
            </a:r>
            <a:r>
              <a:rPr lang="en-US" dirty="0"/>
              <a:t>(Starting 64 VMs </a:t>
            </a:r>
            <a:r>
              <a:rPr lang="en-US" dirty="0" smtClean="0"/>
              <a:t>simultaneously)</a:t>
            </a:r>
          </a:p>
          <a:p>
            <a:pPr lvl="1"/>
            <a:r>
              <a:rPr lang="en-US" dirty="0" smtClean="0"/>
              <a:t>Multiply that by number of servers</a:t>
            </a:r>
          </a:p>
          <a:p>
            <a:pPr lvl="1"/>
            <a:r>
              <a:rPr lang="en-US" dirty="0" smtClean="0"/>
              <a:t>Result is the rough guidance for the maximum SAN disk IOPS you need</a:t>
            </a:r>
          </a:p>
          <a:p>
            <a:pPr lvl="1"/>
            <a:r>
              <a:rPr lang="en-US" dirty="0"/>
              <a:t>Test </a:t>
            </a:r>
            <a:r>
              <a:rPr lang="en-US" dirty="0" smtClean="0"/>
              <a:t>for </a:t>
            </a:r>
            <a:r>
              <a:rPr lang="en-US" dirty="0"/>
              <a:t>the most demanding user logon pattern (for example: 9 am scenario)</a:t>
            </a:r>
          </a:p>
          <a:p>
            <a:pPr lvl="1"/>
            <a:r>
              <a:rPr lang="en-US" dirty="0" smtClean="0"/>
              <a:t>This test based on Windows 7 Enterprise</a:t>
            </a:r>
          </a:p>
          <a:p>
            <a:pPr marL="746629" lvl="1" indent="0">
              <a:buNone/>
            </a:pPr>
            <a:endParaRPr lang="en-US" dirty="0" smtClean="0"/>
          </a:p>
          <a:p>
            <a:r>
              <a:rPr lang="en-US" dirty="0" smtClean="0"/>
              <a:t>Why use IOPS as a measurement?</a:t>
            </a:r>
          </a:p>
          <a:p>
            <a:pPr lvl="1"/>
            <a:r>
              <a:rPr lang="en-US" dirty="0" smtClean="0"/>
              <a:t>Trying to calculate drive </a:t>
            </a:r>
            <a:r>
              <a:rPr lang="en-US" dirty="0" err="1" smtClean="0"/>
              <a:t>perf</a:t>
            </a:r>
            <a:r>
              <a:rPr lang="en-US" dirty="0" smtClean="0"/>
              <a:t> differences based on seek, latency and transfer rate is hard</a:t>
            </a:r>
          </a:p>
          <a:p>
            <a:pPr lvl="1"/>
            <a:r>
              <a:rPr lang="en-US" dirty="0" smtClean="0"/>
              <a:t>IOPS is an easier way of understanding disk/SAN performance</a:t>
            </a:r>
          </a:p>
          <a:p>
            <a:pPr lvl="1"/>
            <a:r>
              <a:rPr lang="en-US" dirty="0"/>
              <a:t>Reference: </a:t>
            </a:r>
            <a:r>
              <a:rPr lang="en-US" dirty="0">
                <a:hlinkClick r:id="rId3"/>
              </a:rPr>
              <a:t>http://</a:t>
            </a:r>
            <a:r>
              <a:rPr lang="en-US" dirty="0" smtClean="0">
                <a:hlinkClick r:id="rId3"/>
              </a:rPr>
              <a:t>en.wikipedia.org/wiki/IOPS</a:t>
            </a:r>
            <a:r>
              <a:rPr lang="en-US" dirty="0" smtClean="0"/>
              <a:t> </a:t>
            </a:r>
            <a:endParaRPr lang="en-US" dirty="0"/>
          </a:p>
        </p:txBody>
      </p:sp>
      <p:grpSp>
        <p:nvGrpSpPr>
          <p:cNvPr id="12" name="Group 11"/>
          <p:cNvGrpSpPr/>
          <p:nvPr/>
        </p:nvGrpSpPr>
        <p:grpSpPr>
          <a:xfrm>
            <a:off x="9349113" y="3661617"/>
            <a:ext cx="2706198" cy="2345539"/>
            <a:chOff x="7959393" y="662198"/>
            <a:chExt cx="2243478" cy="2817749"/>
          </a:xfrm>
        </p:grpSpPr>
        <p:pic>
          <p:nvPicPr>
            <p:cNvPr id="13" name="Picture 15" descr="Server-Physical-Single"/>
            <p:cNvPicPr>
              <a:picLocks noChangeAspect="1" noChangeArrowheads="1"/>
            </p:cNvPicPr>
            <p:nvPr/>
          </p:nvPicPr>
          <p:blipFill>
            <a:blip r:embed="rId4" cstate="print"/>
            <a:srcRect/>
            <a:stretch>
              <a:fillRect/>
            </a:stretch>
          </p:blipFill>
          <p:spPr bwMode="auto">
            <a:xfrm>
              <a:off x="7959393" y="1590010"/>
              <a:ext cx="2243478" cy="1889937"/>
            </a:xfrm>
            <a:prstGeom prst="rect">
              <a:avLst/>
            </a:prstGeom>
            <a:noFill/>
            <a:ln w="9525">
              <a:noFill/>
              <a:miter lim="800000"/>
              <a:headEnd/>
              <a:tailEnd/>
            </a:ln>
          </p:spPr>
        </p:pic>
        <p:pic>
          <p:nvPicPr>
            <p:cNvPr id="14" name="Picture 16" descr="Servers-Virtual-Two"/>
            <p:cNvPicPr>
              <a:picLocks noChangeAspect="1" noChangeArrowheads="1"/>
            </p:cNvPicPr>
            <p:nvPr/>
          </p:nvPicPr>
          <p:blipFill>
            <a:blip r:embed="rId5" cstate="print"/>
            <a:srcRect/>
            <a:stretch>
              <a:fillRect/>
            </a:stretch>
          </p:blipFill>
          <p:spPr bwMode="auto">
            <a:xfrm>
              <a:off x="7959798" y="662198"/>
              <a:ext cx="2140396" cy="2107141"/>
            </a:xfrm>
            <a:prstGeom prst="rect">
              <a:avLst/>
            </a:prstGeom>
            <a:noFill/>
            <a:ln w="9525">
              <a:noFill/>
              <a:miter lim="800000"/>
              <a:headEnd/>
              <a:tailEnd/>
            </a:ln>
          </p:spPr>
        </p:pic>
        <p:pic>
          <p:nvPicPr>
            <p:cNvPr id="15" name="Picture 6" descr="Desktop-TS-Client"/>
            <p:cNvPicPr>
              <a:picLocks noChangeAspect="1" noChangeArrowheads="1"/>
            </p:cNvPicPr>
            <p:nvPr/>
          </p:nvPicPr>
          <p:blipFill>
            <a:blip r:embed="rId6" cstate="print"/>
            <a:srcRect/>
            <a:stretch>
              <a:fillRect/>
            </a:stretch>
          </p:blipFill>
          <p:spPr bwMode="auto">
            <a:xfrm>
              <a:off x="8267636" y="987720"/>
              <a:ext cx="947233" cy="1091430"/>
            </a:xfrm>
            <a:prstGeom prst="rect">
              <a:avLst/>
            </a:prstGeom>
            <a:noFill/>
            <a:ln w="9525">
              <a:noFill/>
              <a:miter lim="800000"/>
              <a:headEnd/>
              <a:tailEnd/>
            </a:ln>
          </p:spPr>
        </p:pic>
        <p:pic>
          <p:nvPicPr>
            <p:cNvPr id="16" name="Picture 6" descr="Desktop-TS-Client"/>
            <p:cNvPicPr>
              <a:picLocks noChangeAspect="1" noChangeArrowheads="1"/>
            </p:cNvPicPr>
            <p:nvPr/>
          </p:nvPicPr>
          <p:blipFill>
            <a:blip r:embed="rId7" cstate="print"/>
            <a:srcRect/>
            <a:stretch>
              <a:fillRect/>
            </a:stretch>
          </p:blipFill>
          <p:spPr bwMode="auto">
            <a:xfrm>
              <a:off x="8868237" y="758566"/>
              <a:ext cx="960118" cy="1106275"/>
            </a:xfrm>
            <a:prstGeom prst="rect">
              <a:avLst/>
            </a:prstGeom>
            <a:noFill/>
            <a:ln w="9525">
              <a:noFill/>
              <a:miter lim="800000"/>
              <a:headEnd/>
              <a:tailEnd/>
            </a:ln>
          </p:spPr>
        </p:pic>
        <p:pic>
          <p:nvPicPr>
            <p:cNvPr id="17"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8685774" y="1370316"/>
              <a:ext cx="345491" cy="310546"/>
            </a:xfrm>
            <a:prstGeom prst="rect">
              <a:avLst/>
            </a:prstGeom>
            <a:noFill/>
            <a:ln w="9525">
              <a:noFill/>
              <a:miter lim="800000"/>
              <a:headEnd/>
              <a:tailEnd/>
            </a:ln>
          </p:spPr>
        </p:pic>
        <p:pic>
          <p:nvPicPr>
            <p:cNvPr id="18"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8" cstate="print"/>
            <a:srcRect/>
            <a:stretch>
              <a:fillRect/>
            </a:stretch>
          </p:blipFill>
          <p:spPr bwMode="auto">
            <a:xfrm>
              <a:off x="9276585" y="1134409"/>
              <a:ext cx="345491" cy="310546"/>
            </a:xfrm>
            <a:prstGeom prst="rect">
              <a:avLst/>
            </a:prstGeom>
            <a:noFill/>
            <a:ln w="9525">
              <a:noFill/>
              <a:miter lim="800000"/>
              <a:headEnd/>
              <a:tailEnd/>
            </a:ln>
          </p:spPr>
        </p:pic>
      </p:grpSp>
      <p:graphicFrame>
        <p:nvGraphicFramePr>
          <p:cNvPr id="4" name="Table 3"/>
          <p:cNvGraphicFramePr>
            <a:graphicFrameLocks noGrp="1"/>
          </p:cNvGraphicFramePr>
          <p:nvPr>
            <p:extLst>
              <p:ext uri="{D42A27DB-BD31-4B8C-83A1-F6EECF244321}">
                <p14:modId xmlns:p14="http://schemas.microsoft.com/office/powerpoint/2010/main" val="3923578872"/>
              </p:ext>
            </p:extLst>
          </p:nvPr>
        </p:nvGraphicFramePr>
        <p:xfrm>
          <a:off x="779426" y="1291002"/>
          <a:ext cx="10824124" cy="1472184"/>
        </p:xfrm>
        <a:graphic>
          <a:graphicData uri="http://schemas.openxmlformats.org/drawingml/2006/table">
            <a:tbl>
              <a:tblPr firstRow="1" firstCol="1" bandRow="1">
                <a:tableStyleId>{5C22544A-7EE6-4342-B048-85BDC9FD1C3A}</a:tableStyleId>
              </a:tblPr>
              <a:tblGrid>
                <a:gridCol w="964041"/>
                <a:gridCol w="741167"/>
                <a:gridCol w="941963"/>
                <a:gridCol w="941963"/>
                <a:gridCol w="945119"/>
                <a:gridCol w="945119"/>
                <a:gridCol w="941963"/>
                <a:gridCol w="941963"/>
                <a:gridCol w="703319"/>
                <a:gridCol w="692807"/>
                <a:gridCol w="692807"/>
                <a:gridCol w="697011"/>
                <a:gridCol w="674882"/>
              </a:tblGrid>
              <a:tr h="192787">
                <a:tc rowSpan="3">
                  <a:txBody>
                    <a:bodyPr/>
                    <a:lstStyle/>
                    <a:p>
                      <a:pPr marL="0" marR="0">
                        <a:lnSpc>
                          <a:spcPct val="115000"/>
                        </a:lnSpc>
                        <a:spcBef>
                          <a:spcPts val="0"/>
                        </a:spcBef>
                        <a:spcAft>
                          <a:spcPts val="1000"/>
                        </a:spcAft>
                      </a:pPr>
                      <a:r>
                        <a:rPr lang="en-US" sz="1400" dirty="0">
                          <a:effectLst/>
                        </a:rPr>
                        <a:t> </a:t>
                      </a:r>
                      <a:r>
                        <a:rPr lang="en-US" sz="1400" dirty="0" smtClean="0">
                          <a:effectLst/>
                        </a:rPr>
                        <a:t>64 VMs</a:t>
                      </a:r>
                      <a:endParaRPr lang="en-US" sz="1400" dirty="0">
                        <a:effectLst/>
                        <a:latin typeface="Calibri"/>
                        <a:ea typeface="Times New Roman"/>
                        <a:cs typeface="Times New Roman"/>
                      </a:endParaRPr>
                    </a:p>
                  </a:txBody>
                  <a:tcPr marL="91416" marR="91416" marT="0" marB="0"/>
                </a:tc>
                <a:tc gridSpan="4">
                  <a:txBody>
                    <a:bodyPr/>
                    <a:lstStyle/>
                    <a:p>
                      <a:pPr marL="0" marR="0" algn="ctr">
                        <a:lnSpc>
                          <a:spcPct val="115000"/>
                        </a:lnSpc>
                        <a:spcBef>
                          <a:spcPts val="0"/>
                        </a:spcBef>
                        <a:spcAft>
                          <a:spcPts val="1000"/>
                        </a:spcAft>
                      </a:pPr>
                      <a:r>
                        <a:rPr lang="en-US" sz="1400">
                          <a:effectLst/>
                        </a:rPr>
                        <a:t>Read</a:t>
                      </a:r>
                      <a:endParaRPr lang="en-US" sz="1400">
                        <a:effectLst/>
                        <a:latin typeface="Calibri"/>
                        <a:ea typeface="Times New Roman"/>
                        <a:cs typeface="Times New Roman"/>
                      </a:endParaRPr>
                    </a:p>
                  </a:txBody>
                  <a:tcPr marL="91416" marR="91416" marT="0" marB="0"/>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1000"/>
                        </a:spcAft>
                      </a:pPr>
                      <a:r>
                        <a:rPr lang="en-US" sz="1400">
                          <a:effectLst/>
                        </a:rPr>
                        <a:t>Write</a:t>
                      </a:r>
                      <a:endParaRPr lang="en-US" sz="1400">
                        <a:effectLst/>
                        <a:latin typeface="Calibri"/>
                        <a:ea typeface="Times New Roman"/>
                        <a:cs typeface="Times New Roman"/>
                      </a:endParaRPr>
                    </a:p>
                  </a:txBody>
                  <a:tcPr marL="91416" marR="91416" marT="0" marB="0"/>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1000"/>
                        </a:spcAft>
                      </a:pPr>
                      <a:r>
                        <a:rPr lang="en-US" sz="1400">
                          <a:effectLst/>
                        </a:rPr>
                        <a:t>Read+Write</a:t>
                      </a:r>
                      <a:endParaRPr lang="en-US" sz="1400">
                        <a:effectLst/>
                        <a:latin typeface="Calibri"/>
                        <a:ea typeface="Times New Roman"/>
                        <a:cs typeface="Times New Roman"/>
                      </a:endParaRPr>
                    </a:p>
                  </a:txBody>
                  <a:tcPr marL="91416" marR="91416" marT="0" marB="0"/>
                </a:tc>
                <a:tc hMerge="1">
                  <a:txBody>
                    <a:bodyPr/>
                    <a:lstStyle/>
                    <a:p>
                      <a:endParaRPr lang="en-US"/>
                    </a:p>
                  </a:txBody>
                  <a:tcPr/>
                </a:tc>
                <a:tc hMerge="1">
                  <a:txBody>
                    <a:bodyPr/>
                    <a:lstStyle/>
                    <a:p>
                      <a:endParaRPr lang="en-US"/>
                    </a:p>
                  </a:txBody>
                  <a:tcPr/>
                </a:tc>
                <a:tc hMerge="1">
                  <a:txBody>
                    <a:bodyPr/>
                    <a:lstStyle/>
                    <a:p>
                      <a:endParaRPr lang="en-US"/>
                    </a:p>
                  </a:txBody>
                  <a:tcPr/>
                </a:tc>
              </a:tr>
              <a:tr h="192787">
                <a:tc vMerge="1">
                  <a:txBody>
                    <a:bodyPr/>
                    <a:lstStyle/>
                    <a:p>
                      <a:endParaRPr lang="en-US"/>
                    </a:p>
                  </a:txBody>
                  <a:tcPr/>
                </a:tc>
                <a:tc gridSpan="2">
                  <a:txBody>
                    <a:bodyPr/>
                    <a:lstStyle/>
                    <a:p>
                      <a:pPr marL="0" marR="0" algn="ctr">
                        <a:lnSpc>
                          <a:spcPct val="115000"/>
                        </a:lnSpc>
                        <a:spcBef>
                          <a:spcPts val="0"/>
                        </a:spcBef>
                        <a:spcAft>
                          <a:spcPts val="1000"/>
                        </a:spcAft>
                      </a:pPr>
                      <a:r>
                        <a:rPr lang="en-US" sz="1400" dirty="0">
                          <a:effectLst/>
                        </a:rPr>
                        <a:t>Mbytes/sec</a:t>
                      </a:r>
                      <a:endParaRPr lang="en-US" sz="1400" dirty="0">
                        <a:effectLst/>
                        <a:latin typeface="Calibri"/>
                        <a:ea typeface="Times New Roman"/>
                        <a:cs typeface="Times New Roman"/>
                      </a:endParaRPr>
                    </a:p>
                  </a:txBody>
                  <a:tcPr marL="91416" marR="91416"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400">
                          <a:effectLst/>
                        </a:rPr>
                        <a:t>Ops/sec</a:t>
                      </a:r>
                      <a:endParaRPr lang="en-US" sz="1400">
                        <a:effectLst/>
                        <a:latin typeface="Calibri"/>
                        <a:ea typeface="Times New Roman"/>
                        <a:cs typeface="Times New Roman"/>
                      </a:endParaRPr>
                    </a:p>
                  </a:txBody>
                  <a:tcPr marL="91416" marR="91416"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400">
                          <a:effectLst/>
                        </a:rPr>
                        <a:t>Mbytes/sec</a:t>
                      </a:r>
                      <a:endParaRPr lang="en-US" sz="1400">
                        <a:effectLst/>
                        <a:latin typeface="Calibri"/>
                        <a:ea typeface="Times New Roman"/>
                        <a:cs typeface="Times New Roman"/>
                      </a:endParaRPr>
                    </a:p>
                  </a:txBody>
                  <a:tcPr marL="91416" marR="91416"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400">
                          <a:effectLst/>
                        </a:rPr>
                        <a:t>Ops/sec</a:t>
                      </a:r>
                      <a:endParaRPr lang="en-US" sz="1400">
                        <a:effectLst/>
                        <a:latin typeface="Calibri"/>
                        <a:ea typeface="Times New Roman"/>
                        <a:cs typeface="Times New Roman"/>
                      </a:endParaRPr>
                    </a:p>
                  </a:txBody>
                  <a:tcPr marL="91416" marR="91416"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400">
                          <a:effectLst/>
                        </a:rPr>
                        <a:t>Mbytes/sec</a:t>
                      </a:r>
                      <a:endParaRPr lang="en-US" sz="1400">
                        <a:effectLst/>
                        <a:latin typeface="Calibri"/>
                        <a:ea typeface="Times New Roman"/>
                        <a:cs typeface="Times New Roman"/>
                      </a:endParaRPr>
                    </a:p>
                  </a:txBody>
                  <a:tcPr marL="91416" marR="91416" marT="0" marB="0"/>
                </a:tc>
                <a:tc hMerge="1">
                  <a:txBody>
                    <a:bodyPr/>
                    <a:lstStyle/>
                    <a:p>
                      <a:endParaRPr lang="en-US"/>
                    </a:p>
                  </a:txBody>
                  <a:tcPr/>
                </a:tc>
                <a:tc gridSpan="2">
                  <a:txBody>
                    <a:bodyPr/>
                    <a:lstStyle/>
                    <a:p>
                      <a:pPr marL="0" marR="0" algn="ctr">
                        <a:lnSpc>
                          <a:spcPct val="115000"/>
                        </a:lnSpc>
                        <a:spcBef>
                          <a:spcPts val="0"/>
                        </a:spcBef>
                        <a:spcAft>
                          <a:spcPts val="1000"/>
                        </a:spcAft>
                      </a:pPr>
                      <a:r>
                        <a:rPr lang="en-US" sz="1400">
                          <a:effectLst/>
                        </a:rPr>
                        <a:t>Ops/sec</a:t>
                      </a:r>
                      <a:endParaRPr lang="en-US" sz="1400">
                        <a:effectLst/>
                        <a:latin typeface="Calibri"/>
                        <a:ea typeface="Times New Roman"/>
                        <a:cs typeface="Times New Roman"/>
                      </a:endParaRPr>
                    </a:p>
                  </a:txBody>
                  <a:tcPr marL="91416" marR="91416" marT="0" marB="0"/>
                </a:tc>
                <a:tc hMerge="1">
                  <a:txBody>
                    <a:bodyPr/>
                    <a:lstStyle/>
                    <a:p>
                      <a:endParaRPr lang="en-US"/>
                    </a:p>
                  </a:txBody>
                  <a:tcPr/>
                </a:tc>
              </a:tr>
              <a:tr h="192787">
                <a:tc vMerge="1">
                  <a:txBody>
                    <a:bodyPr/>
                    <a:lstStyle/>
                    <a:p>
                      <a:endParaRPr lang="en-US"/>
                    </a:p>
                  </a:txBody>
                  <a:tcPr/>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Avg</a:t>
                      </a:r>
                      <a:endParaRPr lang="en-US" sz="1400">
                        <a:effectLst/>
                        <a:latin typeface="Calibri"/>
                        <a:ea typeface="Times New Roman"/>
                        <a:cs typeface="Times New Roman"/>
                      </a:endParaRPr>
                    </a:p>
                  </a:txBody>
                  <a:tcPr marL="91416" marR="91416" marT="0" marB="0"/>
                </a:tc>
                <a:tc>
                  <a:txBody>
                    <a:bodyPr/>
                    <a:lstStyle/>
                    <a:p>
                      <a:pPr marL="0" marR="0">
                        <a:lnSpc>
                          <a:spcPct val="115000"/>
                        </a:lnSpc>
                        <a:spcBef>
                          <a:spcPts val="0"/>
                        </a:spcBef>
                        <a:spcAft>
                          <a:spcPts val="1000"/>
                        </a:spcAft>
                      </a:pPr>
                      <a:r>
                        <a:rPr lang="en-US" sz="1400">
                          <a:effectLst/>
                        </a:rPr>
                        <a:t>Peak</a:t>
                      </a:r>
                      <a:endParaRPr lang="en-US" sz="1400">
                        <a:effectLst/>
                        <a:latin typeface="Calibri"/>
                        <a:ea typeface="Times New Roman"/>
                        <a:cs typeface="Times New Roman"/>
                      </a:endParaRPr>
                    </a:p>
                  </a:txBody>
                  <a:tcPr marL="91416" marR="91416" marT="0" marB="0"/>
                </a:tc>
              </a:tr>
              <a:tr h="192787">
                <a:tc>
                  <a:txBody>
                    <a:bodyPr/>
                    <a:lstStyle/>
                    <a:p>
                      <a:pPr marL="0" marR="0">
                        <a:lnSpc>
                          <a:spcPct val="115000"/>
                        </a:lnSpc>
                        <a:spcBef>
                          <a:spcPts val="0"/>
                        </a:spcBef>
                        <a:spcAft>
                          <a:spcPts val="1000"/>
                        </a:spcAft>
                      </a:pPr>
                      <a:r>
                        <a:rPr lang="en-US" sz="1400">
                          <a:effectLst/>
                        </a:rPr>
                        <a:t>Logon</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10</a:t>
                      </a:r>
                      <a:endParaRPr lang="en-US" sz="1400">
                        <a:effectLst/>
                        <a:latin typeface="Calibri"/>
                        <a:ea typeface="Times New Roman"/>
                        <a:cs typeface="Times New Roman"/>
                      </a:endParaRPr>
                    </a:p>
                  </a:txBody>
                  <a:tcPr marL="91416" marR="91416" marT="0" marB="0"/>
                </a:tc>
                <a:tc>
                  <a:txBody>
                    <a:bodyPr/>
                    <a:lstStyle/>
                    <a:p>
                      <a:pPr marL="0" marR="0" algn="ctr">
                        <a:lnSpc>
                          <a:spcPct val="115000"/>
                        </a:lnSpc>
                        <a:spcBef>
                          <a:spcPts val="0"/>
                        </a:spcBef>
                        <a:spcAft>
                          <a:spcPts val="1000"/>
                        </a:spcAft>
                      </a:pPr>
                      <a:r>
                        <a:rPr lang="en-US" sz="1400">
                          <a:effectLst/>
                        </a:rPr>
                        <a:t>220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350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2500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8</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75</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350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2500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18</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224</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700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3500</a:t>
                      </a:r>
                      <a:endParaRPr lang="en-US" sz="1400">
                        <a:effectLst/>
                        <a:latin typeface="Calibri"/>
                        <a:ea typeface="Times New Roman"/>
                        <a:cs typeface="Times New Roman"/>
                      </a:endParaRPr>
                    </a:p>
                  </a:txBody>
                  <a:tcPr marL="91416" marR="91416" marT="0" marB="0"/>
                </a:tc>
              </a:tr>
              <a:tr h="385572">
                <a:tc>
                  <a:txBody>
                    <a:bodyPr/>
                    <a:lstStyle/>
                    <a:p>
                      <a:pPr marL="0" marR="0">
                        <a:lnSpc>
                          <a:spcPct val="115000"/>
                        </a:lnSpc>
                        <a:spcBef>
                          <a:spcPts val="0"/>
                        </a:spcBef>
                        <a:spcAft>
                          <a:spcPts val="1000"/>
                        </a:spcAft>
                      </a:pPr>
                      <a:r>
                        <a:rPr lang="en-US" sz="1400">
                          <a:effectLst/>
                        </a:rPr>
                        <a:t>Steady State</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.8</a:t>
                      </a:r>
                      <a:endParaRPr lang="en-US" sz="1400">
                        <a:effectLst/>
                        <a:latin typeface="Calibri"/>
                        <a:ea typeface="Times New Roman"/>
                        <a:cs typeface="Times New Roman"/>
                      </a:endParaRPr>
                    </a:p>
                  </a:txBody>
                  <a:tcPr marL="91416" marR="91416" marT="0" marB="0"/>
                </a:tc>
                <a:tc>
                  <a:txBody>
                    <a:bodyPr/>
                    <a:lstStyle/>
                    <a:p>
                      <a:pPr marL="0" marR="0" algn="ctr">
                        <a:lnSpc>
                          <a:spcPct val="115000"/>
                        </a:lnSpc>
                        <a:spcBef>
                          <a:spcPts val="0"/>
                        </a:spcBef>
                        <a:spcAft>
                          <a:spcPts val="1000"/>
                        </a:spcAft>
                      </a:pPr>
                      <a:r>
                        <a:rPr lang="en-US" sz="1400">
                          <a:effectLst/>
                        </a:rPr>
                        <a:t>3.6</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40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260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3.3</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130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220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4</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12</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a:effectLst/>
                        </a:rPr>
                        <a:t>170</a:t>
                      </a:r>
                      <a:endParaRPr lang="en-US" sz="1400">
                        <a:effectLst/>
                        <a:latin typeface="Calibri"/>
                        <a:ea typeface="Times New Roman"/>
                        <a:cs typeface="Times New Roman"/>
                      </a:endParaRPr>
                    </a:p>
                  </a:txBody>
                  <a:tcPr marL="91416" marR="91416" marT="0" marB="0"/>
                </a:tc>
                <a:tc>
                  <a:txBody>
                    <a:bodyPr/>
                    <a:lstStyle/>
                    <a:p>
                      <a:pPr marL="0" marR="0" algn="r">
                        <a:lnSpc>
                          <a:spcPct val="115000"/>
                        </a:lnSpc>
                        <a:spcBef>
                          <a:spcPts val="0"/>
                        </a:spcBef>
                        <a:spcAft>
                          <a:spcPts val="1000"/>
                        </a:spcAft>
                      </a:pPr>
                      <a:r>
                        <a:rPr lang="en-US" sz="1400" dirty="0">
                          <a:effectLst/>
                        </a:rPr>
                        <a:t>400</a:t>
                      </a:r>
                      <a:endParaRPr lang="en-US" sz="1400" dirty="0">
                        <a:effectLst/>
                        <a:latin typeface="Calibri"/>
                        <a:ea typeface="Times New Roman"/>
                        <a:cs typeface="Times New Roman"/>
                      </a:endParaRPr>
                    </a:p>
                  </a:txBody>
                  <a:tcPr marL="91416" marR="91416" marT="0" marB="0"/>
                </a:tc>
              </a:tr>
            </a:tbl>
          </a:graphicData>
        </a:graphic>
      </p:graphicFrame>
    </p:spTree>
    <p:extLst>
      <p:ext uri="{BB962C8B-B14F-4D97-AF65-F5344CB8AC3E}">
        <p14:creationId xmlns:p14="http://schemas.microsoft.com/office/powerpoint/2010/main" val="4244216895"/>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542" y="238720"/>
            <a:ext cx="10691210" cy="685800"/>
          </a:xfrm>
        </p:spPr>
        <p:txBody>
          <a:bodyPr>
            <a:normAutofit fontScale="90000"/>
          </a:bodyPr>
          <a:lstStyle/>
          <a:p>
            <a:r>
              <a:rPr lang="en-US" sz="3600" b="1" dirty="0"/>
              <a:t>VDI Capacity Planning</a:t>
            </a:r>
            <a:r>
              <a:rPr lang="en-US" b="1" dirty="0" smtClean="0"/>
              <a:t/>
            </a:r>
            <a:br>
              <a:rPr lang="en-US" b="1" dirty="0" smtClean="0"/>
            </a:br>
            <a:r>
              <a:rPr lang="en-US" sz="4300" b="1" dirty="0"/>
              <a:t>Memory</a:t>
            </a:r>
          </a:p>
        </p:txBody>
      </p:sp>
      <p:sp>
        <p:nvSpPr>
          <p:cNvPr id="3" name="Content Placeholder 2"/>
          <p:cNvSpPr>
            <a:spLocks noGrp="1"/>
          </p:cNvSpPr>
          <p:nvPr>
            <p:ph idx="1"/>
          </p:nvPr>
        </p:nvSpPr>
        <p:spPr>
          <a:xfrm>
            <a:off x="490285" y="1312362"/>
            <a:ext cx="10541450" cy="5021764"/>
          </a:xfrm>
        </p:spPr>
        <p:txBody>
          <a:bodyPr>
            <a:normAutofit fontScale="70000" lnSpcReduction="20000"/>
          </a:bodyPr>
          <a:lstStyle/>
          <a:p>
            <a:pPr indent="0">
              <a:buNone/>
            </a:pPr>
            <a:r>
              <a:rPr lang="en-US" i="1" dirty="0" smtClean="0"/>
              <a:t>Rule of thumb: More is better</a:t>
            </a:r>
          </a:p>
          <a:p>
            <a:pPr indent="0">
              <a:buNone/>
            </a:pPr>
            <a:endParaRPr lang="en-US" b="1" dirty="0"/>
          </a:p>
          <a:p>
            <a:r>
              <a:rPr lang="en-US" dirty="0" smtClean="0"/>
              <a:t>Biggest constraint of upper limit VM density (not performance related)</a:t>
            </a:r>
          </a:p>
          <a:p>
            <a:pPr lvl="1"/>
            <a:r>
              <a:rPr lang="en-US" dirty="0" smtClean="0"/>
              <a:t>Constrained by:</a:t>
            </a:r>
          </a:p>
          <a:p>
            <a:pPr lvl="2"/>
            <a:r>
              <a:rPr lang="en-US" dirty="0" smtClean="0"/>
              <a:t>Available memory slots in servers</a:t>
            </a:r>
          </a:p>
          <a:p>
            <a:pPr lvl="2"/>
            <a:r>
              <a:rPr lang="en-US" dirty="0" smtClean="0"/>
              <a:t>Largest Available DIMMs</a:t>
            </a:r>
          </a:p>
          <a:p>
            <a:pPr lvl="1"/>
            <a:r>
              <a:rPr lang="en-US" dirty="0" smtClean="0"/>
              <a:t>Creates an artificial scale ceiling</a:t>
            </a:r>
          </a:p>
          <a:p>
            <a:pPr marL="460375" lvl="1" indent="0">
              <a:buNone/>
            </a:pPr>
            <a:endParaRPr lang="en-US" dirty="0" smtClean="0"/>
          </a:p>
          <a:p>
            <a:r>
              <a:rPr lang="en-US" dirty="0" smtClean="0"/>
              <a:t>Buy as much RAM as you expect to scale the number of VM’s</a:t>
            </a:r>
          </a:p>
          <a:p>
            <a:r>
              <a:rPr lang="en-US" dirty="0" smtClean="0"/>
              <a:t>Plan for and allocate at least 1GB per Windows 7 VM on Hyper-V RTM</a:t>
            </a:r>
          </a:p>
          <a:p>
            <a:pPr lvl="1"/>
            <a:r>
              <a:rPr lang="en-US" dirty="0" smtClean="0"/>
              <a:t>Memory allocation should be determined by upper maximum limit of running apps</a:t>
            </a:r>
          </a:p>
          <a:p>
            <a:pPr lvl="1"/>
            <a:r>
              <a:rPr lang="en-US" dirty="0" smtClean="0"/>
              <a:t>Allocate enough RAM to prevent the VM paging to disk</a:t>
            </a:r>
          </a:p>
          <a:p>
            <a:pPr lvl="1"/>
            <a:r>
              <a:rPr lang="en-US" dirty="0" smtClean="0"/>
              <a:t>1GB actually covers a fair amount of app use….</a:t>
            </a:r>
          </a:p>
          <a:p>
            <a:endParaRPr lang="en-US" dirty="0" smtClean="0"/>
          </a:p>
          <a:p>
            <a:r>
              <a:rPr lang="en-US" dirty="0" smtClean="0"/>
              <a:t>Also refer to: </a:t>
            </a:r>
            <a:r>
              <a:rPr lang="en-US" u="sng" dirty="0">
                <a:hlinkClick r:id="rId3"/>
              </a:rPr>
              <a:t>http://</a:t>
            </a:r>
            <a:r>
              <a:rPr lang="en-US" u="sng" dirty="0" smtClean="0">
                <a:hlinkClick r:id="rId3"/>
              </a:rPr>
              <a:t>www.microsoft.com/whdc/system/sysperf/Perf_tun_srv-R2.mspx</a:t>
            </a:r>
            <a:endParaRPr lang="en-US" u="sng" dirty="0" smtClean="0"/>
          </a:p>
          <a:p>
            <a:pPr marL="0" indent="0">
              <a:buNone/>
            </a:pPr>
            <a:r>
              <a:rPr lang="en-US" dirty="0" smtClean="0"/>
              <a:t> </a:t>
            </a:r>
          </a:p>
          <a:p>
            <a:r>
              <a:rPr lang="en-US" i="1" dirty="0" smtClean="0"/>
              <a:t>But Dynamic Memory changes all of the above!!</a:t>
            </a:r>
            <a:endParaRPr lang="en-US" i="1" dirty="0"/>
          </a:p>
          <a:p>
            <a:endParaRPr lang="en-US" dirty="0" smtClean="0"/>
          </a:p>
        </p:txBody>
      </p:sp>
      <p:grpSp>
        <p:nvGrpSpPr>
          <p:cNvPr id="4" name="Group 5"/>
          <p:cNvGrpSpPr/>
          <p:nvPr/>
        </p:nvGrpSpPr>
        <p:grpSpPr>
          <a:xfrm>
            <a:off x="8532178" y="152400"/>
            <a:ext cx="3435854" cy="1696368"/>
            <a:chOff x="1213984" y="3344863"/>
            <a:chExt cx="4276725" cy="2814637"/>
          </a:xfrm>
        </p:grpSpPr>
        <p:pic>
          <p:nvPicPr>
            <p:cNvPr id="5" name="Picture 2" descr="C:\Users\bryons\Pictures\Virtualization Images for PPTs\Lightning-Bolts-4-directions.png"/>
            <p:cNvPicPr>
              <a:picLocks noChangeAspect="1" noChangeArrowheads="1"/>
            </p:cNvPicPr>
            <p:nvPr/>
          </p:nvPicPr>
          <p:blipFill>
            <a:blip r:embed="rId4"/>
            <a:srcRect/>
            <a:stretch>
              <a:fillRect/>
            </a:stretch>
          </p:blipFill>
          <p:spPr bwMode="auto">
            <a:xfrm>
              <a:off x="1213984" y="3344863"/>
              <a:ext cx="4276725" cy="2562225"/>
            </a:xfrm>
            <a:prstGeom prst="rect">
              <a:avLst/>
            </a:prstGeom>
            <a:noFill/>
          </p:spPr>
        </p:pic>
        <p:pic>
          <p:nvPicPr>
            <p:cNvPr id="6" name="Picture 3" descr="C:\Users\bryons\Pictures\Virtualization Images for PPTs\Server-3U-Physical-with-Virtualized-Servers-Inside.png"/>
            <p:cNvPicPr>
              <a:picLocks noChangeAspect="1" noChangeArrowheads="1"/>
            </p:cNvPicPr>
            <p:nvPr/>
          </p:nvPicPr>
          <p:blipFill>
            <a:blip r:embed="rId5"/>
            <a:srcRect/>
            <a:stretch>
              <a:fillRect/>
            </a:stretch>
          </p:blipFill>
          <p:spPr bwMode="auto">
            <a:xfrm>
              <a:off x="1914525" y="3768725"/>
              <a:ext cx="2724150" cy="2390775"/>
            </a:xfrm>
            <a:prstGeom prst="rect">
              <a:avLst/>
            </a:prstGeom>
            <a:noFill/>
          </p:spPr>
        </p:pic>
      </p:grpSp>
    </p:spTree>
    <p:extLst>
      <p:ext uri="{BB962C8B-B14F-4D97-AF65-F5344CB8AC3E}">
        <p14:creationId xmlns:p14="http://schemas.microsoft.com/office/powerpoint/2010/main" val="2727749432"/>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162" y="304800"/>
            <a:ext cx="10691210" cy="685800"/>
          </a:xfrm>
        </p:spPr>
        <p:txBody>
          <a:bodyPr>
            <a:normAutofit fontScale="90000"/>
          </a:bodyPr>
          <a:lstStyle/>
          <a:p>
            <a:r>
              <a:rPr lang="en-US" sz="3600" b="1" dirty="0"/>
              <a:t>VDI Capacity Planning</a:t>
            </a:r>
            <a:r>
              <a:rPr lang="en-US" b="1" dirty="0" smtClean="0"/>
              <a:t/>
            </a:r>
            <a:br>
              <a:rPr lang="en-US" b="1" dirty="0" smtClean="0"/>
            </a:br>
            <a:r>
              <a:rPr lang="en-US" b="1" dirty="0" smtClean="0"/>
              <a:t>Dynamic </a:t>
            </a:r>
            <a:r>
              <a:rPr lang="en-US" sz="4300" b="1" dirty="0" smtClean="0"/>
              <a:t>Memory</a:t>
            </a:r>
            <a:endParaRPr lang="en-US" sz="4300" b="1" dirty="0"/>
          </a:p>
        </p:txBody>
      </p:sp>
      <p:sp>
        <p:nvSpPr>
          <p:cNvPr id="3" name="Content Placeholder 2"/>
          <p:cNvSpPr>
            <a:spLocks noGrp="1"/>
          </p:cNvSpPr>
          <p:nvPr>
            <p:ph idx="1"/>
          </p:nvPr>
        </p:nvSpPr>
        <p:spPr>
          <a:xfrm>
            <a:off x="490284" y="1312362"/>
            <a:ext cx="11320715" cy="5021764"/>
          </a:xfrm>
        </p:spPr>
        <p:txBody>
          <a:bodyPr>
            <a:normAutofit fontScale="77500" lnSpcReduction="20000"/>
          </a:bodyPr>
          <a:lstStyle/>
          <a:p>
            <a:pPr indent="0">
              <a:buNone/>
            </a:pPr>
            <a:r>
              <a:rPr lang="en-US" i="1" dirty="0" smtClean="0"/>
              <a:t>Rule of thumb: Less is more!!! </a:t>
            </a:r>
            <a:r>
              <a:rPr lang="en-US" i="1" dirty="0" smtClean="0">
                <a:sym typeface="Wingdings" pitchFamily="2" charset="2"/>
              </a:rPr>
              <a:t></a:t>
            </a:r>
            <a:endParaRPr lang="en-US" i="1" dirty="0" smtClean="0"/>
          </a:p>
          <a:p>
            <a:pPr indent="0">
              <a:buNone/>
            </a:pPr>
            <a:endParaRPr lang="en-US" b="1" dirty="0"/>
          </a:p>
          <a:p>
            <a:r>
              <a:rPr lang="en-US" dirty="0" smtClean="0"/>
              <a:t>Still a constraint of upper limit VM density (not performance related)</a:t>
            </a:r>
          </a:p>
          <a:p>
            <a:r>
              <a:rPr lang="en-US" dirty="0" smtClean="0"/>
              <a:t>Buy as much RAM as you expect to scale the number of VM’s</a:t>
            </a:r>
          </a:p>
          <a:p>
            <a:pPr lvl="1"/>
            <a:r>
              <a:rPr lang="en-US" dirty="0" smtClean="0"/>
              <a:t>Optimal price/performance curve at 96GB RAM</a:t>
            </a:r>
          </a:p>
          <a:p>
            <a:pPr marL="460375" lvl="1" indent="0">
              <a:buNone/>
            </a:pPr>
            <a:endParaRPr lang="en-US" dirty="0" smtClean="0"/>
          </a:p>
          <a:p>
            <a:r>
              <a:rPr lang="en-US" dirty="0" smtClean="0"/>
              <a:t>Plan for and allocate </a:t>
            </a:r>
            <a:r>
              <a:rPr lang="en-US" strike="sngStrike" dirty="0" smtClean="0"/>
              <a:t>at least 1GB</a:t>
            </a:r>
            <a:r>
              <a:rPr lang="en-US" dirty="0" smtClean="0"/>
              <a:t>  512MB startup per Windows 7 VM on Hyper-V R2 SP1</a:t>
            </a:r>
          </a:p>
          <a:p>
            <a:pPr lvl="1"/>
            <a:r>
              <a:rPr lang="en-US" dirty="0" smtClean="0"/>
              <a:t>Memory allocation will  be determined by Dynamic Memory based on running apps</a:t>
            </a:r>
          </a:p>
          <a:p>
            <a:pPr lvl="1"/>
            <a:r>
              <a:rPr lang="en-US" dirty="0" smtClean="0"/>
              <a:t>Actual memory pressure testing in pilot is CRITICAL</a:t>
            </a:r>
          </a:p>
          <a:p>
            <a:pPr lvl="1"/>
            <a:r>
              <a:rPr lang="en-US" dirty="0" smtClean="0"/>
              <a:t>Ensure enough spare capacity to prevent the VM paging to disk</a:t>
            </a:r>
          </a:p>
          <a:p>
            <a:pPr marL="460375" lvl="1" indent="0">
              <a:buNone/>
            </a:pPr>
            <a:endParaRPr lang="en-US" dirty="0" smtClean="0"/>
          </a:p>
          <a:p>
            <a:r>
              <a:rPr lang="en-US" dirty="0" smtClean="0"/>
              <a:t>YOU DON’T NEED TO WEAKEN WINDOWS 7 SECURITY TO GET MAX DENSITY! </a:t>
            </a:r>
            <a:r>
              <a:rPr lang="en-US" dirty="0" smtClean="0">
                <a:sym typeface="Wingdings" pitchFamily="2" charset="2"/>
              </a:rPr>
              <a:t></a:t>
            </a:r>
            <a:endParaRPr lang="en-US" dirty="0" smtClean="0"/>
          </a:p>
          <a:p>
            <a:endParaRPr lang="en-US" dirty="0" smtClean="0"/>
          </a:p>
          <a:p>
            <a:r>
              <a:rPr lang="en-US" dirty="0" smtClean="0"/>
              <a:t>What difference did this make in testing? A lot!</a:t>
            </a:r>
          </a:p>
        </p:txBody>
      </p:sp>
      <p:grpSp>
        <p:nvGrpSpPr>
          <p:cNvPr id="4" name="Group 5"/>
          <p:cNvGrpSpPr/>
          <p:nvPr/>
        </p:nvGrpSpPr>
        <p:grpSpPr>
          <a:xfrm>
            <a:off x="8532178" y="152400"/>
            <a:ext cx="3435854" cy="1696368"/>
            <a:chOff x="1213984" y="3344863"/>
            <a:chExt cx="4276725" cy="2814637"/>
          </a:xfrm>
        </p:grpSpPr>
        <p:pic>
          <p:nvPicPr>
            <p:cNvPr id="5" name="Picture 2" descr="C:\Users\bryons\Pictures\Virtualization Images for PPTs\Lightning-Bolts-4-directions.png"/>
            <p:cNvPicPr>
              <a:picLocks noChangeAspect="1" noChangeArrowheads="1"/>
            </p:cNvPicPr>
            <p:nvPr/>
          </p:nvPicPr>
          <p:blipFill>
            <a:blip r:embed="rId3"/>
            <a:srcRect/>
            <a:stretch>
              <a:fillRect/>
            </a:stretch>
          </p:blipFill>
          <p:spPr bwMode="auto">
            <a:xfrm>
              <a:off x="1213984" y="3344863"/>
              <a:ext cx="4276725" cy="2562225"/>
            </a:xfrm>
            <a:prstGeom prst="rect">
              <a:avLst/>
            </a:prstGeom>
            <a:noFill/>
          </p:spPr>
        </p:pic>
        <p:pic>
          <p:nvPicPr>
            <p:cNvPr id="6" name="Picture 3" descr="C:\Users\bryons\Pictures\Virtualization Images for PPTs\Server-3U-Physical-with-Virtualized-Servers-Inside.png"/>
            <p:cNvPicPr>
              <a:picLocks noChangeAspect="1" noChangeArrowheads="1"/>
            </p:cNvPicPr>
            <p:nvPr/>
          </p:nvPicPr>
          <p:blipFill>
            <a:blip r:embed="rId4"/>
            <a:srcRect/>
            <a:stretch>
              <a:fillRect/>
            </a:stretch>
          </p:blipFill>
          <p:spPr bwMode="auto">
            <a:xfrm>
              <a:off x="1914525" y="3768725"/>
              <a:ext cx="2724150" cy="2390775"/>
            </a:xfrm>
            <a:prstGeom prst="rect">
              <a:avLst/>
            </a:prstGeom>
            <a:noFill/>
          </p:spPr>
        </p:pic>
      </p:grpSp>
    </p:spTree>
    <p:extLst>
      <p:ext uri="{BB962C8B-B14F-4D97-AF65-F5344CB8AC3E}">
        <p14:creationId xmlns:p14="http://schemas.microsoft.com/office/powerpoint/2010/main" val="4036155708"/>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025" y="298939"/>
            <a:ext cx="10691210" cy="457200"/>
          </a:xfrm>
        </p:spPr>
        <p:txBody>
          <a:bodyPr>
            <a:noAutofit/>
          </a:bodyPr>
          <a:lstStyle/>
          <a:p>
            <a:r>
              <a:rPr lang="en-US" sz="2900" b="1" dirty="0"/>
              <a:t>VDI Capacity Planning</a:t>
            </a:r>
            <a:br>
              <a:rPr lang="en-US" sz="2900" b="1" dirty="0"/>
            </a:br>
            <a:r>
              <a:rPr lang="en-US" sz="3900" b="1" dirty="0"/>
              <a:t>Processor</a:t>
            </a:r>
          </a:p>
        </p:txBody>
      </p:sp>
      <p:sp>
        <p:nvSpPr>
          <p:cNvPr id="3" name="Content Placeholder 2"/>
          <p:cNvSpPr>
            <a:spLocks noGrp="1"/>
          </p:cNvSpPr>
          <p:nvPr>
            <p:ph idx="1"/>
          </p:nvPr>
        </p:nvSpPr>
        <p:spPr>
          <a:xfrm>
            <a:off x="812591" y="1247563"/>
            <a:ext cx="9530603" cy="5551714"/>
          </a:xfrm>
        </p:spPr>
        <p:txBody>
          <a:bodyPr>
            <a:normAutofit fontScale="77500" lnSpcReduction="20000"/>
          </a:bodyPr>
          <a:lstStyle/>
          <a:p>
            <a:pPr indent="0">
              <a:buNone/>
            </a:pPr>
            <a:r>
              <a:rPr lang="en-US" sz="3500" i="1" dirty="0"/>
              <a:t>Rule of thumb: If it doesn’t have SLAT don’t buy it</a:t>
            </a:r>
          </a:p>
          <a:p>
            <a:pPr indent="0">
              <a:buNone/>
            </a:pPr>
            <a:endParaRPr lang="en-US" b="1" dirty="0"/>
          </a:p>
          <a:p>
            <a:r>
              <a:rPr lang="en-US" sz="2300" b="1" dirty="0"/>
              <a:t># of VMs per </a:t>
            </a:r>
            <a:r>
              <a:rPr lang="en-US" sz="2300" b="1" dirty="0" smtClean="0"/>
              <a:t>logical processor is </a:t>
            </a:r>
            <a:r>
              <a:rPr lang="en-US" sz="2300" b="1" dirty="0"/>
              <a:t>highly dependent on user scenarios</a:t>
            </a:r>
          </a:p>
          <a:p>
            <a:r>
              <a:rPr lang="en-US" sz="2300" dirty="0" smtClean="0"/>
              <a:t>Hyper-V R2 supports</a:t>
            </a:r>
            <a:r>
              <a:rPr lang="en-US" sz="2300" dirty="0"/>
              <a:t>:</a:t>
            </a:r>
          </a:p>
          <a:p>
            <a:pPr lvl="1"/>
            <a:r>
              <a:rPr lang="en-US" sz="2000" dirty="0" smtClean="0"/>
              <a:t>1000 </a:t>
            </a:r>
            <a:r>
              <a:rPr lang="en-US" sz="2000" dirty="0"/>
              <a:t>VMs per </a:t>
            </a:r>
            <a:r>
              <a:rPr lang="en-US" sz="2000" dirty="0" smtClean="0"/>
              <a:t>cluster in </a:t>
            </a:r>
            <a:r>
              <a:rPr lang="en-US" sz="2000" dirty="0"/>
              <a:t>Clustered </a:t>
            </a:r>
            <a:r>
              <a:rPr lang="en-US" sz="2000" dirty="0" smtClean="0"/>
              <a:t>scenarios (max of 384 VMs per server)</a:t>
            </a:r>
            <a:endParaRPr lang="en-US" sz="2000" dirty="0"/>
          </a:p>
          <a:p>
            <a:pPr lvl="1"/>
            <a:r>
              <a:rPr lang="en-US" sz="2000" dirty="0"/>
              <a:t>384 VMs per Server in non-Clustered </a:t>
            </a:r>
            <a:r>
              <a:rPr lang="en-US" sz="2000" dirty="0" smtClean="0"/>
              <a:t>scenarios </a:t>
            </a:r>
            <a:endParaRPr lang="en-US" sz="2000" dirty="0"/>
          </a:p>
          <a:p>
            <a:pPr lvl="1"/>
            <a:r>
              <a:rPr lang="en-US" sz="1700" dirty="0"/>
              <a:t> </a:t>
            </a:r>
            <a:r>
              <a:rPr lang="en-US" sz="2000" dirty="0" smtClean="0"/>
              <a:t>12 </a:t>
            </a:r>
            <a:r>
              <a:rPr lang="en-US" sz="2000" dirty="0"/>
              <a:t>VM’s per </a:t>
            </a:r>
            <a:r>
              <a:rPr lang="en-US" sz="2000" dirty="0" smtClean="0"/>
              <a:t>Logical </a:t>
            </a:r>
            <a:r>
              <a:rPr lang="en-US" sz="2000" dirty="0" err="1" smtClean="0"/>
              <a:t>Proc</a:t>
            </a:r>
            <a:endParaRPr lang="en-US" sz="2000" dirty="0"/>
          </a:p>
          <a:p>
            <a:pPr lvl="2"/>
            <a:r>
              <a:rPr lang="en-US" sz="2000" dirty="0" smtClean="0"/>
              <a:t>12 VM’s/LP </a:t>
            </a:r>
            <a:r>
              <a:rPr lang="en-US" sz="2000" dirty="0"/>
              <a:t>is not an architectural limitation but what we have tested and support </a:t>
            </a:r>
          </a:p>
          <a:p>
            <a:endParaRPr lang="en-US" sz="2300" dirty="0"/>
          </a:p>
          <a:p>
            <a:r>
              <a:rPr lang="en-US" sz="2300" dirty="0"/>
              <a:t>SLAT enabled processors provide up to 25% improvement in density</a:t>
            </a:r>
          </a:p>
          <a:p>
            <a:pPr marL="746629" lvl="1" indent="0">
              <a:buNone/>
            </a:pPr>
            <a:endParaRPr lang="en-US" sz="2300" dirty="0"/>
          </a:p>
          <a:p>
            <a:r>
              <a:rPr lang="en-US" sz="2300" dirty="0"/>
              <a:t>What is Second Level Address Translation (SLAT)? </a:t>
            </a:r>
          </a:p>
          <a:p>
            <a:pPr lvl="1"/>
            <a:r>
              <a:rPr lang="en-US" sz="2300" dirty="0"/>
              <a:t>Intel calls it Extended Page Tables (EPT)</a:t>
            </a:r>
          </a:p>
          <a:p>
            <a:pPr lvl="1"/>
            <a:r>
              <a:rPr lang="en-US" sz="2300" dirty="0"/>
              <a:t>AMD calls it Nested Page Tables (NPT) or </a:t>
            </a:r>
            <a:r>
              <a:rPr lang="en-US" sz="2300" dirty="0" smtClean="0"/>
              <a:t>Rapid </a:t>
            </a:r>
            <a:r>
              <a:rPr lang="en-US" sz="2300" dirty="0"/>
              <a:t>Virtualization Indexing (RVI)</a:t>
            </a:r>
          </a:p>
          <a:p>
            <a:pPr lvl="1"/>
            <a:r>
              <a:rPr lang="en-US" sz="2300" dirty="0"/>
              <a:t>Processor provides two levels of translation</a:t>
            </a:r>
          </a:p>
          <a:p>
            <a:pPr marL="1604153" lvl="2" indent="-541772"/>
            <a:r>
              <a:rPr lang="en-US" sz="2300" dirty="0"/>
              <a:t>Walks the guest OS page tables directly</a:t>
            </a:r>
          </a:p>
          <a:p>
            <a:pPr marL="1604153" lvl="2" indent="-541772"/>
            <a:r>
              <a:rPr lang="en-US" sz="2300" dirty="0"/>
              <a:t>No need to maintain Shadow Page Table</a:t>
            </a:r>
          </a:p>
          <a:p>
            <a:pPr marL="1604153" lvl="2" indent="-541772"/>
            <a:r>
              <a:rPr lang="en-US" sz="2300" dirty="0"/>
              <a:t>No hypervisor code for demand-fill or flush operations</a:t>
            </a:r>
          </a:p>
          <a:p>
            <a:pPr lvl="1"/>
            <a:r>
              <a:rPr lang="en-US" sz="2300" dirty="0"/>
              <a:t>Resource savings</a:t>
            </a:r>
          </a:p>
          <a:p>
            <a:pPr marL="1604153" lvl="2" indent="-541772"/>
            <a:r>
              <a:rPr lang="en-US" sz="2300" dirty="0"/>
              <a:t>Hypervisor CPU time drops to 2%</a:t>
            </a:r>
          </a:p>
          <a:p>
            <a:pPr marL="1604153" lvl="2" indent="-541772"/>
            <a:r>
              <a:rPr lang="en-US" sz="2300" dirty="0"/>
              <a:t>Roughly 1MB of memory saved per </a:t>
            </a:r>
            <a:r>
              <a:rPr lang="en-US" sz="2300" dirty="0" smtClean="0"/>
              <a:t>VM</a:t>
            </a:r>
          </a:p>
          <a:p>
            <a:pPr marL="1062381" lvl="2" indent="0">
              <a:buNone/>
            </a:pPr>
            <a:endParaRPr lang="en-US" dirty="0" smtClean="0"/>
          </a:p>
        </p:txBody>
      </p:sp>
      <p:grpSp>
        <p:nvGrpSpPr>
          <p:cNvPr id="4" name="Group 4"/>
          <p:cNvGrpSpPr>
            <a:grpSpLocks noChangeAspect="1"/>
          </p:cNvGrpSpPr>
          <p:nvPr/>
        </p:nvGrpSpPr>
        <p:grpSpPr>
          <a:xfrm>
            <a:off x="9781850" y="4786592"/>
            <a:ext cx="2239783" cy="1463877"/>
            <a:chOff x="267534" y="4002596"/>
            <a:chExt cx="2371519" cy="2066096"/>
          </a:xfrm>
        </p:grpSpPr>
        <p:pic>
          <p:nvPicPr>
            <p:cNvPr id="5" name="Picture 4" descr="Opteron Processor.png"/>
            <p:cNvPicPr>
              <a:picLocks noChangeAspect="1"/>
            </p:cNvPicPr>
            <p:nvPr/>
          </p:nvPicPr>
          <p:blipFill>
            <a:blip r:embed="rId3" cstate="print"/>
            <a:stretch>
              <a:fillRect/>
            </a:stretch>
          </p:blipFill>
          <p:spPr>
            <a:xfrm>
              <a:off x="267534" y="4107054"/>
              <a:ext cx="1188720" cy="1169258"/>
            </a:xfrm>
            <a:prstGeom prst="rect">
              <a:avLst/>
            </a:prstGeom>
          </p:spPr>
        </p:pic>
        <p:pic>
          <p:nvPicPr>
            <p:cNvPr id="6" name="Picture 5" descr="I:\SHOW_ART\Executive_Show_Art\06_EXECUTIVE_SHOW_ART\Muglia - 111406 TechEd IT Forum\PNGs\Intel-Xeon-MP.png"/>
            <p:cNvPicPr>
              <a:picLocks noChangeAspect="1" noChangeArrowheads="1"/>
            </p:cNvPicPr>
            <p:nvPr/>
          </p:nvPicPr>
          <p:blipFill>
            <a:blip r:embed="rId4"/>
            <a:srcRect/>
            <a:stretch>
              <a:fillRect/>
            </a:stretch>
          </p:blipFill>
          <p:spPr bwMode="auto">
            <a:xfrm>
              <a:off x="296883" y="4002596"/>
              <a:ext cx="2342170" cy="2066096"/>
            </a:xfrm>
            <a:prstGeom prst="rect">
              <a:avLst/>
            </a:prstGeom>
            <a:noFill/>
          </p:spPr>
        </p:pic>
      </p:grpSp>
    </p:spTree>
    <p:extLst>
      <p:ext uri="{BB962C8B-B14F-4D97-AF65-F5344CB8AC3E}">
        <p14:creationId xmlns:p14="http://schemas.microsoft.com/office/powerpoint/2010/main" val="823052859"/>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163" y="219808"/>
            <a:ext cx="10691210" cy="609600"/>
          </a:xfrm>
        </p:spPr>
        <p:txBody>
          <a:bodyPr>
            <a:normAutofit fontScale="90000"/>
          </a:bodyPr>
          <a:lstStyle/>
          <a:p>
            <a:r>
              <a:rPr lang="en-US" sz="3200" b="1" dirty="0"/>
              <a:t>VDI Capacity Planning</a:t>
            </a:r>
            <a:r>
              <a:rPr lang="en-US" b="1" dirty="0"/>
              <a:t/>
            </a:r>
            <a:br>
              <a:rPr lang="en-US" b="1" dirty="0"/>
            </a:br>
            <a:r>
              <a:rPr lang="en-US" sz="4300" b="1" dirty="0"/>
              <a:t>Processor</a:t>
            </a:r>
            <a:endParaRPr lang="en-US" sz="4300" dirty="0"/>
          </a:p>
        </p:txBody>
      </p:sp>
      <p:sp>
        <p:nvSpPr>
          <p:cNvPr id="6" name="Content Placeholder 5"/>
          <p:cNvSpPr>
            <a:spLocks noGrp="1"/>
          </p:cNvSpPr>
          <p:nvPr>
            <p:ph idx="1"/>
          </p:nvPr>
        </p:nvSpPr>
        <p:spPr>
          <a:xfrm>
            <a:off x="711015" y="1295402"/>
            <a:ext cx="11477810" cy="1492716"/>
          </a:xfrm>
        </p:spPr>
        <p:txBody>
          <a:bodyPr>
            <a:normAutofit fontScale="92500" lnSpcReduction="20000"/>
          </a:bodyPr>
          <a:lstStyle/>
          <a:p>
            <a:pPr marL="0" indent="0">
              <a:buNone/>
            </a:pPr>
            <a:r>
              <a:rPr lang="en-US" dirty="0" smtClean="0"/>
              <a:t>Single (</a:t>
            </a:r>
            <a:r>
              <a:rPr lang="en-US" dirty="0" err="1" smtClean="0"/>
              <a:t>Unclustered</a:t>
            </a:r>
            <a:r>
              <a:rPr lang="en-US" dirty="0" smtClean="0"/>
              <a:t>) server results:</a:t>
            </a:r>
          </a:p>
          <a:p>
            <a:pPr marL="613726" lvl="1" indent="-613726"/>
            <a:r>
              <a:rPr lang="en-US" sz="2100" dirty="0"/>
              <a:t>Win7 VMs using 512 MBs RAM per instance – not </a:t>
            </a:r>
            <a:r>
              <a:rPr lang="en-US" sz="2100" dirty="0" smtClean="0"/>
              <a:t>supported on Hyper-V RTM</a:t>
            </a:r>
            <a:endParaRPr lang="en-US" sz="2100" dirty="0"/>
          </a:p>
          <a:p>
            <a:pPr marL="613726" lvl="1" indent="-613726"/>
            <a:r>
              <a:rPr lang="en-US" sz="2100" b="1" dirty="0" smtClean="0"/>
              <a:t>At the time, only </a:t>
            </a:r>
            <a:r>
              <a:rPr lang="en-US" sz="2100" b="1" dirty="0"/>
              <a:t>supported with 8 VM’s per core</a:t>
            </a:r>
          </a:p>
          <a:p>
            <a:pPr marL="1151265" lvl="2" indent="-613726"/>
            <a:r>
              <a:rPr lang="en-US" sz="1900" dirty="0"/>
              <a:t>Though lab benchmark testing went as high as 11 VMs per Core at the limit</a:t>
            </a:r>
          </a:p>
          <a:p>
            <a:pPr marL="613726" lvl="1" indent="-613726"/>
            <a:r>
              <a:rPr lang="en-US" sz="2100" dirty="0"/>
              <a:t>Note: Requirements for clustering will limit VDI VM supported capacity to 64 VMs per server</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50901505"/>
              </p:ext>
            </p:extLst>
          </p:nvPr>
        </p:nvGraphicFramePr>
        <p:xfrm>
          <a:off x="1404408" y="2954020"/>
          <a:ext cx="9210725" cy="1402080"/>
        </p:xfrm>
        <a:graphic>
          <a:graphicData uri="http://schemas.openxmlformats.org/drawingml/2006/table">
            <a:tbl>
              <a:tblPr firstRow="1" firstCol="1" bandRow="1">
                <a:tableStyleId>{5C22544A-7EE6-4342-B048-85BDC9FD1C3A}</a:tableStyleId>
              </a:tblPr>
              <a:tblGrid>
                <a:gridCol w="1726750"/>
                <a:gridCol w="914162"/>
                <a:gridCol w="1351264"/>
                <a:gridCol w="1663476"/>
                <a:gridCol w="1828324"/>
                <a:gridCol w="1726749"/>
              </a:tblGrid>
              <a:tr h="560832">
                <a:tc>
                  <a:txBody>
                    <a:bodyPr/>
                    <a:lstStyle/>
                    <a:p>
                      <a:pPr marL="0" marR="0">
                        <a:lnSpc>
                          <a:spcPct val="115000"/>
                        </a:lnSpc>
                        <a:spcBef>
                          <a:spcPts val="600"/>
                        </a:spcBef>
                        <a:spcAft>
                          <a:spcPts val="600"/>
                        </a:spcAft>
                      </a:pPr>
                      <a:r>
                        <a:rPr lang="en-US" sz="1600" dirty="0">
                          <a:effectLst/>
                        </a:rPr>
                        <a:t>Server</a:t>
                      </a:r>
                      <a:endParaRPr lang="en-US" sz="16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600" dirty="0">
                          <a:effectLst/>
                        </a:rPr>
                        <a:t>Cores</a:t>
                      </a:r>
                      <a:endParaRPr lang="en-US" sz="16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600" dirty="0">
                          <a:effectLst/>
                        </a:rPr>
                        <a:t>SLAT</a:t>
                      </a:r>
                      <a:endParaRPr lang="en-US" sz="16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600" dirty="0">
                          <a:effectLst/>
                        </a:rPr>
                        <a:t>VDI </a:t>
                      </a:r>
                      <a:r>
                        <a:rPr lang="en-US" sz="1600" dirty="0" smtClean="0">
                          <a:effectLst/>
                        </a:rPr>
                        <a:t>VMs/Users</a:t>
                      </a:r>
                      <a:endParaRPr lang="en-US" sz="16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600" dirty="0">
                          <a:effectLst/>
                        </a:rPr>
                        <a:t>RDSH (TS) Users</a:t>
                      </a:r>
                      <a:endParaRPr lang="en-US" sz="1600" dirty="0">
                        <a:effectLst/>
                        <a:latin typeface="Calibri"/>
                        <a:ea typeface="Times New Roman"/>
                        <a:cs typeface="Times New Roman"/>
                      </a:endParaRPr>
                    </a:p>
                  </a:txBody>
                  <a:tcPr marL="91416" marR="91416" marT="0" marB="0">
                    <a:solidFill>
                      <a:schemeClr val="accent4"/>
                    </a:solidFill>
                  </a:tcPr>
                </a:tc>
                <a:tc>
                  <a:txBody>
                    <a:bodyPr/>
                    <a:lstStyle/>
                    <a:p>
                      <a:pPr marL="0" marR="0">
                        <a:lnSpc>
                          <a:spcPct val="115000"/>
                        </a:lnSpc>
                        <a:spcBef>
                          <a:spcPts val="600"/>
                        </a:spcBef>
                        <a:spcAft>
                          <a:spcPts val="600"/>
                        </a:spcAft>
                      </a:pPr>
                      <a:r>
                        <a:rPr lang="en-US" sz="1600" dirty="0">
                          <a:effectLst/>
                        </a:rPr>
                        <a:t>RDSH/VDI Ratio</a:t>
                      </a:r>
                      <a:endParaRPr lang="en-US" sz="1600" dirty="0">
                        <a:effectLst/>
                        <a:latin typeface="Calibri"/>
                        <a:ea typeface="Times New Roman"/>
                        <a:cs typeface="Times New Roman"/>
                      </a:endParaRPr>
                    </a:p>
                  </a:txBody>
                  <a:tcPr marL="91416" marR="91416" marT="0" marB="0">
                    <a:solidFill>
                      <a:schemeClr val="accent4"/>
                    </a:solidFill>
                  </a:tcPr>
                </a:tc>
              </a:tr>
              <a:tr h="280416">
                <a:tc>
                  <a:txBody>
                    <a:bodyPr/>
                    <a:lstStyle/>
                    <a:p>
                      <a:pPr marL="0" marR="0">
                        <a:lnSpc>
                          <a:spcPct val="115000"/>
                        </a:lnSpc>
                        <a:spcBef>
                          <a:spcPts val="600"/>
                        </a:spcBef>
                        <a:spcAft>
                          <a:spcPts val="600"/>
                        </a:spcAft>
                      </a:pPr>
                      <a:r>
                        <a:rPr lang="en-US" sz="1600" dirty="0" smtClean="0">
                          <a:effectLst/>
                        </a:rPr>
                        <a:t>SERVER1</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a:effectLst/>
                        </a:rPr>
                        <a:t>16</a:t>
                      </a:r>
                      <a:endParaRPr lang="en-US" sz="16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a:effectLst/>
                        </a:rPr>
                        <a:t>ON</a:t>
                      </a:r>
                      <a:endParaRPr lang="en-US" sz="16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smtClean="0">
                          <a:effectLst/>
                        </a:rPr>
                        <a:t>175</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a:effectLst/>
                        </a:rPr>
                        <a:t>310</a:t>
                      </a:r>
                      <a:endParaRPr lang="en-US" sz="1600" dirty="0">
                        <a:effectLst/>
                        <a:latin typeface="Calibri"/>
                        <a:ea typeface="Times New Roman"/>
                        <a:cs typeface="Times New Roman"/>
                      </a:endParaRPr>
                    </a:p>
                  </a:txBody>
                  <a:tcPr marL="91416" marR="91416" marT="0" marB="0">
                    <a:solidFill>
                      <a:schemeClr val="accent4">
                        <a:lumMod val="40000"/>
                        <a:lumOff val="60000"/>
                      </a:schemeClr>
                    </a:solidFill>
                  </a:tcPr>
                </a:tc>
                <a:tc>
                  <a:txBody>
                    <a:bodyPr/>
                    <a:lstStyle/>
                    <a:p>
                      <a:pPr marL="0" marR="0" algn="r">
                        <a:lnSpc>
                          <a:spcPct val="115000"/>
                        </a:lnSpc>
                        <a:spcBef>
                          <a:spcPts val="600"/>
                        </a:spcBef>
                        <a:spcAft>
                          <a:spcPts val="600"/>
                        </a:spcAft>
                      </a:pPr>
                      <a:r>
                        <a:rPr lang="en-US" sz="1600" dirty="0" smtClean="0">
                          <a:effectLst/>
                        </a:rPr>
                        <a:t>~1.75</a:t>
                      </a:r>
                      <a:endParaRPr lang="en-US" sz="1600" dirty="0">
                        <a:effectLst/>
                        <a:latin typeface="Calibri"/>
                        <a:ea typeface="Times New Roman"/>
                        <a:cs typeface="Times New Roman"/>
                      </a:endParaRPr>
                    </a:p>
                  </a:txBody>
                  <a:tcPr marL="91416" marR="91416" marT="0" marB="0">
                    <a:solidFill>
                      <a:schemeClr val="accent4">
                        <a:lumMod val="40000"/>
                        <a:lumOff val="60000"/>
                      </a:schemeClr>
                    </a:solidFill>
                  </a:tcPr>
                </a:tc>
              </a:tr>
              <a:tr h="280416">
                <a:tc>
                  <a:txBody>
                    <a:bodyPr/>
                    <a:lstStyle/>
                    <a:p>
                      <a:pPr marL="0" marR="0">
                        <a:lnSpc>
                          <a:spcPct val="115000"/>
                        </a:lnSpc>
                        <a:spcBef>
                          <a:spcPts val="600"/>
                        </a:spcBef>
                        <a:spcAft>
                          <a:spcPts val="600"/>
                        </a:spcAft>
                      </a:pPr>
                      <a:r>
                        <a:rPr lang="en-US" sz="1600" dirty="0" smtClean="0">
                          <a:effectLst/>
                        </a:rPr>
                        <a:t>SERVER1</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a:effectLst/>
                        </a:rPr>
                        <a:t>16</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a:effectLst/>
                        </a:rPr>
                        <a:t>OFF</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smtClean="0">
                          <a:effectLst/>
                        </a:rPr>
                        <a:t>140</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smtClean="0">
                          <a:effectLst/>
                        </a:rPr>
                        <a:t>N/A</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smtClean="0">
                          <a:effectLst/>
                        </a:rPr>
                        <a:t>N/A</a:t>
                      </a:r>
                      <a:endParaRPr lang="en-US" sz="1600" dirty="0">
                        <a:effectLst/>
                        <a:latin typeface="Calibri"/>
                        <a:ea typeface="Times New Roman"/>
                        <a:cs typeface="Times New Roman"/>
                      </a:endParaRPr>
                    </a:p>
                  </a:txBody>
                  <a:tcPr marL="91416" marR="91416" marT="0" marB="0"/>
                </a:tc>
              </a:tr>
              <a:tr h="280416">
                <a:tc>
                  <a:txBody>
                    <a:bodyPr/>
                    <a:lstStyle/>
                    <a:p>
                      <a:pPr marL="0" marR="0">
                        <a:lnSpc>
                          <a:spcPct val="115000"/>
                        </a:lnSpc>
                        <a:spcBef>
                          <a:spcPts val="600"/>
                        </a:spcBef>
                        <a:spcAft>
                          <a:spcPts val="600"/>
                        </a:spcAft>
                      </a:pPr>
                      <a:r>
                        <a:rPr lang="en-US" sz="1600" dirty="0" smtClean="0">
                          <a:effectLst/>
                        </a:rPr>
                        <a:t>SERVER2</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a:effectLst/>
                        </a:rPr>
                        <a:t>8</a:t>
                      </a:r>
                      <a:endParaRPr lang="en-US" sz="16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a:effectLst/>
                        </a:rPr>
                        <a:t>N/A</a:t>
                      </a:r>
                      <a:endParaRPr lang="en-US" sz="16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a:effectLst/>
                        </a:rPr>
                        <a:t>80</a:t>
                      </a:r>
                      <a:endParaRPr lang="en-US" sz="16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600" dirty="0">
                          <a:effectLst/>
                        </a:rPr>
                        <a:t>160</a:t>
                      </a:r>
                      <a:endParaRPr lang="en-US" sz="1600" dirty="0">
                        <a:effectLst/>
                        <a:latin typeface="Calibri"/>
                        <a:ea typeface="Times New Roman"/>
                        <a:cs typeface="Times New Roman"/>
                      </a:endParaRPr>
                    </a:p>
                  </a:txBody>
                  <a:tcPr marL="91416" marR="91416" marT="0" marB="0">
                    <a:solidFill>
                      <a:schemeClr val="accent4">
                        <a:lumMod val="40000"/>
                        <a:lumOff val="60000"/>
                      </a:schemeClr>
                    </a:solidFill>
                  </a:tcPr>
                </a:tc>
                <a:tc>
                  <a:txBody>
                    <a:bodyPr/>
                    <a:lstStyle/>
                    <a:p>
                      <a:pPr marL="0" marR="0" algn="r">
                        <a:lnSpc>
                          <a:spcPct val="115000"/>
                        </a:lnSpc>
                        <a:spcBef>
                          <a:spcPts val="600"/>
                        </a:spcBef>
                        <a:spcAft>
                          <a:spcPts val="600"/>
                        </a:spcAft>
                      </a:pPr>
                      <a:r>
                        <a:rPr lang="en-US" sz="1600" dirty="0" smtClean="0">
                          <a:effectLst/>
                        </a:rPr>
                        <a:t>~2.</a:t>
                      </a:r>
                      <a:endParaRPr lang="en-US" sz="1600" dirty="0">
                        <a:effectLst/>
                        <a:latin typeface="Calibri"/>
                        <a:ea typeface="Times New Roman"/>
                        <a:cs typeface="Times New Roman"/>
                      </a:endParaRPr>
                    </a:p>
                  </a:txBody>
                  <a:tcPr marL="91416" marR="91416" marT="0" marB="0">
                    <a:solidFill>
                      <a:schemeClr val="accent4">
                        <a:lumMod val="40000"/>
                        <a:lumOff val="60000"/>
                      </a:schemeClr>
                    </a:solidFill>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797742749"/>
              </p:ext>
            </p:extLst>
          </p:nvPr>
        </p:nvGraphicFramePr>
        <p:xfrm>
          <a:off x="478855" y="4958957"/>
          <a:ext cx="10868367" cy="788670"/>
        </p:xfrm>
        <a:graphic>
          <a:graphicData uri="http://schemas.openxmlformats.org/drawingml/2006/table">
            <a:tbl>
              <a:tblPr firstRow="1" firstCol="1" bandRow="1">
                <a:tableStyleId>{5C22544A-7EE6-4342-B048-85BDC9FD1C3A}</a:tableStyleId>
              </a:tblPr>
              <a:tblGrid>
                <a:gridCol w="1508360"/>
                <a:gridCol w="1372165"/>
                <a:gridCol w="1123610"/>
                <a:gridCol w="1225755"/>
                <a:gridCol w="1634341"/>
                <a:gridCol w="1307473"/>
                <a:gridCol w="2696663"/>
              </a:tblGrid>
              <a:tr h="257048">
                <a:tc>
                  <a:txBody>
                    <a:bodyPr/>
                    <a:lstStyle/>
                    <a:p>
                      <a:pPr marL="0" marR="0">
                        <a:lnSpc>
                          <a:spcPct val="115000"/>
                        </a:lnSpc>
                        <a:spcBef>
                          <a:spcPts val="600"/>
                        </a:spcBef>
                        <a:spcAft>
                          <a:spcPts val="600"/>
                        </a:spcAft>
                      </a:pPr>
                      <a:r>
                        <a:rPr lang="en-US" sz="1500" dirty="0">
                          <a:effectLst/>
                        </a:rPr>
                        <a:t>Server</a:t>
                      </a:r>
                      <a:endParaRPr lang="en-US" sz="15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a:effectLst/>
                        </a:rPr>
                        <a:t>CPU model</a:t>
                      </a:r>
                      <a:endParaRPr lang="en-US" sz="150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dirty="0">
                          <a:effectLst/>
                        </a:rPr>
                        <a:t>Sockets</a:t>
                      </a:r>
                      <a:endParaRPr lang="en-US" sz="15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dirty="0">
                          <a:effectLst/>
                        </a:rPr>
                        <a:t>Cores</a:t>
                      </a:r>
                      <a:endParaRPr lang="en-US" sz="15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dirty="0">
                          <a:effectLst/>
                        </a:rPr>
                        <a:t>Core speed</a:t>
                      </a:r>
                      <a:endParaRPr lang="en-US" sz="1500" dirty="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a:effectLst/>
                        </a:rPr>
                        <a:t>RAM</a:t>
                      </a:r>
                      <a:endParaRPr lang="en-US" sz="1500">
                        <a:effectLst/>
                        <a:latin typeface="Calibri"/>
                        <a:ea typeface="Times New Roman"/>
                        <a:cs typeface="Times New Roman"/>
                      </a:endParaRPr>
                    </a:p>
                  </a:txBody>
                  <a:tcPr marL="91416" marR="91416" marT="0" marB="0"/>
                </a:tc>
                <a:tc>
                  <a:txBody>
                    <a:bodyPr/>
                    <a:lstStyle/>
                    <a:p>
                      <a:pPr marL="0" marR="0">
                        <a:lnSpc>
                          <a:spcPct val="115000"/>
                        </a:lnSpc>
                        <a:spcBef>
                          <a:spcPts val="600"/>
                        </a:spcBef>
                        <a:spcAft>
                          <a:spcPts val="600"/>
                        </a:spcAft>
                      </a:pPr>
                      <a:r>
                        <a:rPr lang="en-US" sz="1500" dirty="0">
                          <a:effectLst/>
                        </a:rPr>
                        <a:t>HBA</a:t>
                      </a:r>
                      <a:endParaRPr lang="en-US" sz="1500" dirty="0">
                        <a:effectLst/>
                        <a:latin typeface="Calibri"/>
                        <a:ea typeface="Times New Roman"/>
                        <a:cs typeface="Times New Roman"/>
                      </a:endParaRPr>
                    </a:p>
                  </a:txBody>
                  <a:tcPr marL="91416" marR="91416" marT="0" marB="0"/>
                </a:tc>
              </a:tr>
              <a:tr h="257048">
                <a:tc>
                  <a:txBody>
                    <a:bodyPr/>
                    <a:lstStyle/>
                    <a:p>
                      <a:pPr marL="0" marR="0">
                        <a:lnSpc>
                          <a:spcPct val="115000"/>
                        </a:lnSpc>
                        <a:spcBef>
                          <a:spcPts val="600"/>
                        </a:spcBef>
                        <a:spcAft>
                          <a:spcPts val="600"/>
                        </a:spcAft>
                      </a:pPr>
                      <a:r>
                        <a:rPr lang="en-US" sz="1500" dirty="0" smtClean="0">
                          <a:effectLst/>
                        </a:rPr>
                        <a:t>SERVER1</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AMD 8378</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4</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16 (4x4) </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2.4 GHz</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a:effectLst/>
                        </a:rPr>
                        <a:t>128 GB</a:t>
                      </a:r>
                      <a:endParaRPr lang="en-US" sz="15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a:effectLst/>
                        </a:rPr>
                        <a:t>EMC LP 1150 4 Gbps</a:t>
                      </a:r>
                      <a:endParaRPr lang="en-US" sz="1500">
                        <a:effectLst/>
                        <a:latin typeface="Calibri"/>
                        <a:ea typeface="Times New Roman"/>
                        <a:cs typeface="Times New Roman"/>
                      </a:endParaRPr>
                    </a:p>
                  </a:txBody>
                  <a:tcPr marL="91416" marR="91416" marT="0" marB="0"/>
                </a:tc>
              </a:tr>
              <a:tr h="257048">
                <a:tc>
                  <a:txBody>
                    <a:bodyPr/>
                    <a:lstStyle/>
                    <a:p>
                      <a:pPr marL="0" marR="0">
                        <a:lnSpc>
                          <a:spcPct val="115000"/>
                        </a:lnSpc>
                        <a:spcBef>
                          <a:spcPts val="600"/>
                        </a:spcBef>
                        <a:spcAft>
                          <a:spcPts val="600"/>
                        </a:spcAft>
                      </a:pPr>
                      <a:r>
                        <a:rPr lang="en-US" sz="1500" dirty="0" smtClean="0">
                          <a:effectLst/>
                        </a:rPr>
                        <a:t>SERVER2</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AMD 8216</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4</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a:effectLst/>
                        </a:rPr>
                        <a:t>8 (4x2)</a:t>
                      </a:r>
                      <a:endParaRPr lang="en-US" sz="15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a:effectLst/>
                        </a:rPr>
                        <a:t>2.4 GHz</a:t>
                      </a:r>
                      <a:endParaRPr lang="en-US" sz="150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64 GB</a:t>
                      </a:r>
                      <a:endParaRPr lang="en-US" sz="1500" dirty="0">
                        <a:effectLst/>
                        <a:latin typeface="Calibri"/>
                        <a:ea typeface="Times New Roman"/>
                        <a:cs typeface="Times New Roman"/>
                      </a:endParaRPr>
                    </a:p>
                  </a:txBody>
                  <a:tcPr marL="91416" marR="91416" marT="0" marB="0"/>
                </a:tc>
                <a:tc>
                  <a:txBody>
                    <a:bodyPr/>
                    <a:lstStyle/>
                    <a:p>
                      <a:pPr marL="0" marR="0" algn="r">
                        <a:lnSpc>
                          <a:spcPct val="115000"/>
                        </a:lnSpc>
                        <a:spcBef>
                          <a:spcPts val="600"/>
                        </a:spcBef>
                        <a:spcAft>
                          <a:spcPts val="600"/>
                        </a:spcAft>
                      </a:pPr>
                      <a:r>
                        <a:rPr lang="en-US" sz="1500" dirty="0">
                          <a:effectLst/>
                        </a:rPr>
                        <a:t>EMC LP 1150 4 </a:t>
                      </a:r>
                      <a:r>
                        <a:rPr lang="en-US" sz="1500" dirty="0" err="1">
                          <a:effectLst/>
                        </a:rPr>
                        <a:t>Gbps</a:t>
                      </a:r>
                      <a:endParaRPr lang="en-US" sz="1500" dirty="0">
                        <a:effectLst/>
                        <a:latin typeface="Calibri"/>
                        <a:ea typeface="Times New Roman"/>
                        <a:cs typeface="Times New Roman"/>
                      </a:endParaRPr>
                    </a:p>
                  </a:txBody>
                  <a:tcPr marL="91416" marR="91416" marT="0" marB="0"/>
                </a:tc>
              </a:tr>
            </a:tbl>
          </a:graphicData>
        </a:graphic>
      </p:graphicFrame>
      <p:grpSp>
        <p:nvGrpSpPr>
          <p:cNvPr id="25" name="Group 4"/>
          <p:cNvGrpSpPr>
            <a:grpSpLocks noChangeAspect="1"/>
          </p:cNvGrpSpPr>
          <p:nvPr/>
        </p:nvGrpSpPr>
        <p:grpSpPr>
          <a:xfrm>
            <a:off x="9751063" y="304801"/>
            <a:ext cx="2036636" cy="1331104"/>
            <a:chOff x="267534" y="4002596"/>
            <a:chExt cx="2371519" cy="2066096"/>
          </a:xfrm>
        </p:grpSpPr>
        <p:pic>
          <p:nvPicPr>
            <p:cNvPr id="26" name="Picture 25" descr="Opteron Processor.png"/>
            <p:cNvPicPr>
              <a:picLocks noChangeAspect="1"/>
            </p:cNvPicPr>
            <p:nvPr/>
          </p:nvPicPr>
          <p:blipFill>
            <a:blip r:embed="rId3" cstate="print"/>
            <a:stretch>
              <a:fillRect/>
            </a:stretch>
          </p:blipFill>
          <p:spPr>
            <a:xfrm>
              <a:off x="267534" y="4107054"/>
              <a:ext cx="1188720" cy="1169258"/>
            </a:xfrm>
            <a:prstGeom prst="rect">
              <a:avLst/>
            </a:prstGeom>
          </p:spPr>
        </p:pic>
        <p:pic>
          <p:nvPicPr>
            <p:cNvPr id="27" name="Picture 26" descr="I:\SHOW_ART\Executive_Show_Art\06_EXECUTIVE_SHOW_ART\Muglia - 111406 TechEd IT Forum\PNGs\Intel-Xeon-MP.png"/>
            <p:cNvPicPr>
              <a:picLocks noChangeAspect="1" noChangeArrowheads="1"/>
            </p:cNvPicPr>
            <p:nvPr/>
          </p:nvPicPr>
          <p:blipFill>
            <a:blip r:embed="rId4"/>
            <a:srcRect/>
            <a:stretch>
              <a:fillRect/>
            </a:stretch>
          </p:blipFill>
          <p:spPr bwMode="auto">
            <a:xfrm>
              <a:off x="296883" y="4002596"/>
              <a:ext cx="2342170" cy="2066096"/>
            </a:xfrm>
            <a:prstGeom prst="rect">
              <a:avLst/>
            </a:prstGeom>
            <a:noFill/>
          </p:spPr>
        </p:pic>
      </p:grpSp>
      <p:sp>
        <p:nvSpPr>
          <p:cNvPr id="7" name="Rectangle 6"/>
          <p:cNvSpPr/>
          <p:nvPr/>
        </p:nvSpPr>
        <p:spPr>
          <a:xfrm>
            <a:off x="457122" y="4430492"/>
            <a:ext cx="2507375" cy="492420"/>
          </a:xfrm>
          <a:prstGeom prst="rect">
            <a:avLst/>
          </a:prstGeom>
        </p:spPr>
        <p:txBody>
          <a:bodyPr wrap="none" lIns="121899" tIns="60949" rIns="121899" bIns="60949">
            <a:spAutoFit/>
          </a:bodyPr>
          <a:lstStyle/>
          <a:p>
            <a:r>
              <a:rPr lang="en-US" sz="2400" dirty="0"/>
              <a:t>Server </a:t>
            </a:r>
            <a:r>
              <a:rPr lang="en-US" sz="2400"/>
              <a:t>Hardware</a:t>
            </a:r>
            <a:r>
              <a:rPr lang="en-US" sz="2400" smtClean="0"/>
              <a:t>:</a:t>
            </a:r>
            <a:endParaRPr lang="en-US" sz="2400" dirty="0"/>
          </a:p>
        </p:txBody>
      </p:sp>
    </p:spTree>
    <p:extLst>
      <p:ext uri="{BB962C8B-B14F-4D97-AF65-F5344CB8AC3E}">
        <p14:creationId xmlns:p14="http://schemas.microsoft.com/office/powerpoint/2010/main" val="3919072041"/>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Server 2008 R2 SP1</a:t>
            </a:r>
            <a:endParaRPr lang="en-US" dirty="0"/>
          </a:p>
        </p:txBody>
      </p:sp>
      <p:sp>
        <p:nvSpPr>
          <p:cNvPr id="97" name="Rounded Rectangle 96"/>
          <p:cNvSpPr/>
          <p:nvPr/>
        </p:nvSpPr>
        <p:spPr bwMode="auto">
          <a:xfrm>
            <a:off x="991012" y="827348"/>
            <a:ext cx="10279542" cy="4765565"/>
          </a:xfrm>
          <a:prstGeom prst="roundRect">
            <a:avLst>
              <a:gd name="adj" fmla="val 0"/>
            </a:avLst>
          </a:prstGeom>
          <a:gradFill>
            <a:gsLst>
              <a:gs pos="0">
                <a:schemeClr val="lt1">
                  <a:tint val="80000"/>
                  <a:satMod val="300000"/>
                  <a:alpha val="40000"/>
                </a:schemeClr>
              </a:gs>
              <a:gs pos="100000">
                <a:schemeClr val="lt1">
                  <a:shade val="30000"/>
                  <a:satMod val="200000"/>
                  <a:alpha val="20000"/>
                </a:schemeClr>
              </a:gs>
            </a:gsLst>
          </a:gradFill>
          <a:ln>
            <a:headEnd type="none" w="med" len="med"/>
            <a:tailEnd type="none" w="med" len="med"/>
          </a:ln>
        </p:spPr>
        <p:style>
          <a:lnRef idx="0">
            <a:schemeClr val="accent1"/>
          </a:lnRef>
          <a:fillRef idx="1003">
            <a:schemeClr val="lt1"/>
          </a:fillRef>
          <a:effectRef idx="3">
            <a:schemeClr val="accent1"/>
          </a:effectRef>
          <a:fontRef idx="minor">
            <a:schemeClr val="lt1"/>
          </a:fontRef>
        </p:style>
        <p:txBody>
          <a:bodyPr lIns="91436" tIns="45718" rIns="91436" bIns="45718" anchor="ctr"/>
          <a:lstStyle/>
          <a:p>
            <a:pPr algn="ctr" defTabSz="914099" eaLnBrk="0" hangingPunct="0">
              <a:defRPr/>
            </a:pPr>
            <a:endParaRPr lang="en-US" dirty="0">
              <a:solidFill>
                <a:schemeClr val="bg1"/>
              </a:solidFill>
              <a:effectLst>
                <a:outerShdw blurRad="50800" dist="38100" dir="2700000" algn="tl" rotWithShape="0">
                  <a:prstClr val="black">
                    <a:alpha val="40000"/>
                  </a:prstClr>
                </a:outerShdw>
              </a:effectLst>
              <a:latin typeface="Segoe Light" charset="0"/>
            </a:endParaRPr>
          </a:p>
        </p:txBody>
      </p:sp>
      <p:sp>
        <p:nvSpPr>
          <p:cNvPr id="30" name="Rounded Rectangle 29"/>
          <p:cNvSpPr/>
          <p:nvPr/>
        </p:nvSpPr>
        <p:spPr bwMode="auto">
          <a:xfrm>
            <a:off x="1270460" y="1042894"/>
            <a:ext cx="4798778" cy="439219"/>
          </a:xfrm>
          <a:prstGeom prst="roundRect">
            <a:avLst>
              <a:gd name="adj" fmla="val 0"/>
            </a:avLst>
          </a:prstGeom>
          <a:gradFill flip="none" rotWithShape="1">
            <a:gsLst>
              <a:gs pos="0">
                <a:schemeClr val="tx1">
                  <a:lumMod val="85000"/>
                  <a:lumOff val="15000"/>
                </a:schemeClr>
              </a:gs>
              <a:gs pos="50000">
                <a:schemeClr val="tx1">
                  <a:lumMod val="65000"/>
                  <a:lumOff val="35000"/>
                </a:schemeClr>
              </a:gs>
              <a:gs pos="100000">
                <a:schemeClr val="bg1">
                  <a:lumMod val="50000"/>
                </a:schemeClr>
              </a:gs>
            </a:gsLst>
            <a:lin ang="16200000" scaled="1"/>
            <a:tileRect/>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auto">
              <a:lnSpc>
                <a:spcPct val="90000"/>
              </a:lnSpc>
              <a:spcBef>
                <a:spcPts val="0"/>
              </a:spcBef>
              <a:spcAft>
                <a:spcPts val="0"/>
              </a:spcAft>
              <a:defRPr/>
            </a:pPr>
            <a:endParaRPr lang="en-US" kern="0" dirty="0">
              <a:solidFill>
                <a:srgbClr val="FFFFFF"/>
              </a:solidFill>
              <a:effectLst>
                <a:outerShdw blurRad="38100" dist="38100" dir="2700000" algn="tl">
                  <a:srgbClr val="000000">
                    <a:alpha val="43137"/>
                  </a:srgbClr>
                </a:outerShdw>
              </a:effectLst>
              <a:latin typeface="Segoe Light" charset="0"/>
            </a:endParaRPr>
          </a:p>
        </p:txBody>
      </p:sp>
      <p:sp>
        <p:nvSpPr>
          <p:cNvPr id="31" name="Rectangle 6"/>
          <p:cNvSpPr>
            <a:spLocks noChangeArrowheads="1"/>
          </p:cNvSpPr>
          <p:nvPr/>
        </p:nvSpPr>
        <p:spPr bwMode="auto">
          <a:xfrm flipH="1">
            <a:off x="743409" y="6398960"/>
            <a:ext cx="9528901" cy="230832"/>
          </a:xfrm>
          <a:prstGeom prst="rect">
            <a:avLst/>
          </a:prstGeom>
        </p:spPr>
        <p:txBody>
          <a:bodyPr wrap="square">
            <a:spAutoFit/>
          </a:bodyPr>
          <a:lstStyle/>
          <a:p>
            <a:pPr>
              <a:lnSpc>
                <a:spcPct val="90000"/>
              </a:lnSpc>
              <a:spcBef>
                <a:spcPct val="30000"/>
              </a:spcBef>
              <a:defRPr/>
            </a:pPr>
            <a:r>
              <a:rPr lang="en-US" sz="1000" b="1" kern="0" dirty="0" smtClean="0">
                <a:ln w="3175">
                  <a:noFill/>
                </a:ln>
                <a:effectLst>
                  <a:outerShdw blurRad="38100" dist="38100" dir="2700000" algn="tl">
                    <a:srgbClr val="000000">
                      <a:alpha val="43137"/>
                    </a:srgbClr>
                  </a:outerShdw>
                </a:effectLst>
                <a:latin typeface="Segoe Light" charset="0"/>
                <a:ea typeface="ＭＳ Ｐゴシック" pitchFamily="-109" charset="-128"/>
                <a:cs typeface="Arial" charset="0"/>
              </a:rPr>
              <a:t>*</a:t>
            </a:r>
            <a:r>
              <a:rPr lang="en-US" sz="1000" b="1" kern="0" dirty="0" smtClean="0">
                <a:ln w="3175">
                  <a:noFill/>
                </a:ln>
                <a:latin typeface="Segoe Light" charset="0"/>
                <a:ea typeface="ＭＳ Ｐゴシック" pitchFamily="-109" charset="-128"/>
                <a:cs typeface="Arial" charset="0"/>
              </a:rPr>
              <a:t>Compared to Windows Server 2008 R2 RTM release. Based on internal testing using </a:t>
            </a:r>
            <a:r>
              <a:rPr lang="en-US" sz="1000" b="1" kern="0" dirty="0" err="1" smtClean="0">
                <a:ln w="3175">
                  <a:noFill/>
                </a:ln>
                <a:latin typeface="Segoe Light" charset="0"/>
                <a:ea typeface="ＭＳ Ｐゴシック" pitchFamily="-109" charset="-128"/>
                <a:cs typeface="Arial" charset="0"/>
              </a:rPr>
              <a:t>LoginVSI</a:t>
            </a:r>
            <a:r>
              <a:rPr lang="en-US" sz="1000" b="1" kern="0" dirty="0" smtClean="0">
                <a:ln w="3175">
                  <a:noFill/>
                </a:ln>
                <a:latin typeface="Segoe Light" charset="0"/>
                <a:ea typeface="ＭＳ Ｐゴシック" pitchFamily="-109" charset="-128"/>
                <a:cs typeface="Arial" charset="0"/>
              </a:rPr>
              <a:t> Medium workload</a:t>
            </a:r>
          </a:p>
        </p:txBody>
      </p:sp>
      <p:sp>
        <p:nvSpPr>
          <p:cNvPr id="32" name="Freeform 12"/>
          <p:cNvSpPr>
            <a:spLocks/>
          </p:cNvSpPr>
          <p:nvPr/>
        </p:nvSpPr>
        <p:spPr bwMode="auto">
          <a:xfrm rot="19704132" flipH="1">
            <a:off x="10294923" y="2874182"/>
            <a:ext cx="2101646" cy="2500550"/>
          </a:xfrm>
          <a:custGeom>
            <a:avLst/>
            <a:gdLst/>
            <a:ahLst/>
            <a:cxnLst>
              <a:cxn ang="0">
                <a:pos x="1048" y="1647"/>
              </a:cxn>
              <a:cxn ang="0">
                <a:pos x="163" y="291"/>
              </a:cxn>
              <a:cxn ang="0">
                <a:pos x="60" y="313"/>
              </a:cxn>
              <a:cxn ang="0">
                <a:pos x="300" y="0"/>
              </a:cxn>
              <a:cxn ang="0">
                <a:pos x="460" y="313"/>
              </a:cxn>
              <a:cxn ang="0">
                <a:pos x="357" y="291"/>
              </a:cxn>
              <a:cxn ang="0">
                <a:pos x="1049" y="1647"/>
              </a:cxn>
            </a:cxnLst>
            <a:rect l="0" t="0" r="r" b="b"/>
            <a:pathLst>
              <a:path w="1049" h="1647">
                <a:moveTo>
                  <a:pt x="1048" y="1647"/>
                </a:moveTo>
                <a:cubicBezTo>
                  <a:pt x="0" y="1579"/>
                  <a:pt x="163" y="291"/>
                  <a:pt x="163" y="291"/>
                </a:cubicBezTo>
                <a:cubicBezTo>
                  <a:pt x="60" y="313"/>
                  <a:pt x="60" y="313"/>
                  <a:pt x="60" y="313"/>
                </a:cubicBezTo>
                <a:cubicBezTo>
                  <a:pt x="300" y="0"/>
                  <a:pt x="300" y="0"/>
                  <a:pt x="300" y="0"/>
                </a:cubicBezTo>
                <a:cubicBezTo>
                  <a:pt x="369" y="229"/>
                  <a:pt x="460" y="313"/>
                  <a:pt x="460" y="313"/>
                </a:cubicBezTo>
                <a:cubicBezTo>
                  <a:pt x="357" y="291"/>
                  <a:pt x="357" y="291"/>
                  <a:pt x="357" y="291"/>
                </a:cubicBezTo>
                <a:cubicBezTo>
                  <a:pt x="357" y="291"/>
                  <a:pt x="252" y="1546"/>
                  <a:pt x="1049" y="1647"/>
                </a:cubicBezTo>
              </a:path>
            </a:pathLst>
          </a:custGeom>
          <a:gradFill flip="none" rotWithShape="1">
            <a:gsLst>
              <a:gs pos="0">
                <a:srgbClr val="572323"/>
              </a:gs>
              <a:gs pos="50000">
                <a:srgbClr val="803434"/>
              </a:gs>
              <a:gs pos="100000">
                <a:srgbClr val="AF4747"/>
              </a:gs>
            </a:gsLst>
            <a:lin ang="16200000" scaled="1"/>
            <a:tileRect/>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600" kern="0" dirty="0">
              <a:solidFill>
                <a:srgbClr val="FFFFFF"/>
              </a:solidFill>
              <a:effectLst>
                <a:outerShdw blurRad="38100" dist="38100" dir="2700000" algn="tl">
                  <a:srgbClr val="000000">
                    <a:alpha val="43137"/>
                  </a:srgbClr>
                </a:outerShdw>
              </a:effectLst>
              <a:latin typeface="Segoe Semibold" pitchFamily="34" charset="0"/>
            </a:endParaRPr>
          </a:p>
        </p:txBody>
      </p:sp>
      <p:sp>
        <p:nvSpPr>
          <p:cNvPr id="54" name="Rounded Rectangle 53"/>
          <p:cNvSpPr/>
          <p:nvPr/>
        </p:nvSpPr>
        <p:spPr bwMode="auto">
          <a:xfrm>
            <a:off x="1304520" y="1599267"/>
            <a:ext cx="4764719" cy="781437"/>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71" name="TextBox 70"/>
          <p:cNvSpPr txBox="1"/>
          <p:nvPr/>
        </p:nvSpPr>
        <p:spPr>
          <a:xfrm>
            <a:off x="1489476" y="1758956"/>
            <a:ext cx="4396887" cy="492443"/>
          </a:xfrm>
          <a:prstGeom prst="rect">
            <a:avLst/>
          </a:prstGeom>
          <a:noFill/>
        </p:spPr>
        <p:txBody>
          <a:bodyPr wrap="square" lIns="0" tIns="0" rIns="0" bIns="0">
            <a:spAutoFit/>
          </a:bodyPr>
          <a:lstStyle/>
          <a:p>
            <a:pPr>
              <a:defRPr/>
            </a:pPr>
            <a:r>
              <a:rPr lang="en-US" sz="1600" b="1" dirty="0">
                <a:gradFill>
                  <a:gsLst>
                    <a:gs pos="0">
                      <a:schemeClr val="tx1"/>
                    </a:gs>
                    <a:gs pos="86000">
                      <a:schemeClr val="tx1"/>
                    </a:gs>
                  </a:gsLst>
                  <a:lin ang="5400000" scaled="0"/>
                </a:gradFill>
                <a:latin typeface="Segoe Light" charset="0"/>
              </a:rPr>
              <a:t>Enable 3D graphical and rich media capabilities with Virtual GPU</a:t>
            </a:r>
          </a:p>
        </p:txBody>
      </p:sp>
      <p:sp>
        <p:nvSpPr>
          <p:cNvPr id="48" name="Rounded Rectangle 47"/>
          <p:cNvSpPr/>
          <p:nvPr/>
        </p:nvSpPr>
        <p:spPr bwMode="auto">
          <a:xfrm>
            <a:off x="1304521" y="3360268"/>
            <a:ext cx="4764719" cy="754532"/>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spcBef>
                <a:spcPts val="630"/>
              </a:spcBef>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49" name="TextBox 48"/>
          <p:cNvSpPr txBox="1"/>
          <p:nvPr/>
        </p:nvSpPr>
        <p:spPr>
          <a:xfrm>
            <a:off x="1598087" y="3491313"/>
            <a:ext cx="4532695" cy="246221"/>
          </a:xfrm>
          <a:prstGeom prst="rect">
            <a:avLst/>
          </a:prstGeom>
          <a:noFill/>
        </p:spPr>
        <p:txBody>
          <a:bodyPr wrap="square" lIns="0" tIns="0" rIns="0" bIns="0">
            <a:spAutoFit/>
          </a:bodyPr>
          <a:lstStyle/>
          <a:p>
            <a:pPr>
              <a:defRPr/>
            </a:pPr>
            <a:r>
              <a:rPr lang="en-US" sz="1600" dirty="0" smtClean="0">
                <a:gradFill>
                  <a:gsLst>
                    <a:gs pos="0">
                      <a:schemeClr val="tx1"/>
                    </a:gs>
                    <a:gs pos="86000">
                      <a:schemeClr val="tx1"/>
                    </a:gs>
                  </a:gsLst>
                  <a:lin ang="5400000" scaled="0"/>
                </a:gradFill>
                <a:latin typeface="Segoe Light" charset="0"/>
              </a:rPr>
              <a:t>Rich clients, thin clients and network displays</a:t>
            </a:r>
          </a:p>
        </p:txBody>
      </p:sp>
      <p:sp>
        <p:nvSpPr>
          <p:cNvPr id="40" name="Freeform 7"/>
          <p:cNvSpPr>
            <a:spLocks/>
          </p:cNvSpPr>
          <p:nvPr/>
        </p:nvSpPr>
        <p:spPr bwMode="auto">
          <a:xfrm rot="18716447">
            <a:off x="6986853" y="3675477"/>
            <a:ext cx="1977584" cy="4043701"/>
          </a:xfrm>
          <a:custGeom>
            <a:avLst/>
            <a:gdLst/>
            <a:ahLst/>
            <a:cxnLst>
              <a:cxn ang="0">
                <a:pos x="940" y="1053"/>
              </a:cxn>
              <a:cxn ang="0">
                <a:pos x="103" y="300"/>
              </a:cxn>
              <a:cxn ang="0">
                <a:pos x="0" y="322"/>
              </a:cxn>
              <a:cxn ang="0">
                <a:pos x="200" y="0"/>
              </a:cxn>
              <a:cxn ang="0">
                <a:pos x="400" y="322"/>
              </a:cxn>
              <a:cxn ang="0">
                <a:pos x="297" y="300"/>
              </a:cxn>
              <a:cxn ang="0">
                <a:pos x="941" y="1053"/>
              </a:cxn>
            </a:cxnLst>
            <a:rect l="0" t="0" r="r" b="b"/>
            <a:pathLst>
              <a:path w="941" h="1054">
                <a:moveTo>
                  <a:pt x="940" y="1053"/>
                </a:moveTo>
                <a:cubicBezTo>
                  <a:pt x="191" y="1054"/>
                  <a:pt x="103" y="300"/>
                  <a:pt x="103" y="300"/>
                </a:cubicBezTo>
                <a:cubicBezTo>
                  <a:pt x="0" y="322"/>
                  <a:pt x="0" y="322"/>
                  <a:pt x="0" y="322"/>
                </a:cubicBezTo>
                <a:cubicBezTo>
                  <a:pt x="200" y="0"/>
                  <a:pt x="200" y="0"/>
                  <a:pt x="200" y="0"/>
                </a:cubicBezTo>
                <a:cubicBezTo>
                  <a:pt x="293" y="207"/>
                  <a:pt x="400" y="322"/>
                  <a:pt x="400" y="322"/>
                </a:cubicBezTo>
                <a:cubicBezTo>
                  <a:pt x="297" y="300"/>
                  <a:pt x="297" y="300"/>
                  <a:pt x="297" y="300"/>
                </a:cubicBezTo>
                <a:cubicBezTo>
                  <a:pt x="297" y="300"/>
                  <a:pt x="399" y="961"/>
                  <a:pt x="941" y="1053"/>
                </a:cubicBezTo>
              </a:path>
            </a:pathLst>
          </a:custGeom>
          <a:gradFill flip="none" rotWithShape="1">
            <a:gsLst>
              <a:gs pos="0">
                <a:srgbClr val="572323"/>
              </a:gs>
              <a:gs pos="50000">
                <a:srgbClr val="803434"/>
              </a:gs>
              <a:gs pos="100000">
                <a:srgbClr val="AF4747"/>
              </a:gs>
            </a:gsLst>
            <a:lin ang="16200000" scaled="1"/>
            <a:tileRect/>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a:defRPr/>
            </a:pPr>
            <a:endParaRPr lang="en-US" sz="1600" kern="0" dirty="0">
              <a:solidFill>
                <a:srgbClr val="FFFFFF"/>
              </a:solidFill>
              <a:effectLst>
                <a:outerShdw blurRad="38100" dist="38100" dir="2700000" algn="tl">
                  <a:srgbClr val="000000">
                    <a:alpha val="43137"/>
                  </a:srgbClr>
                </a:outerShdw>
              </a:effectLst>
              <a:latin typeface="Segoe Semibold" pitchFamily="34" charset="0"/>
            </a:endParaRPr>
          </a:p>
        </p:txBody>
      </p:sp>
      <p:pic>
        <p:nvPicPr>
          <p:cNvPr id="41" name="Picture 4" descr="\\SERVER3\Restrict\FTP_Root\Clients\White_Whale\2-20113_Exec Tier - Bob Muglia GCIO Deck\ART\PNGs\iStock_8793491_cutout.png"/>
          <p:cNvPicPr>
            <a:picLocks noChangeAspect="1" noChangeArrowheads="1"/>
          </p:cNvPicPr>
          <p:nvPr/>
        </p:nvPicPr>
        <p:blipFill>
          <a:blip r:embed="rId3" cstate="print"/>
          <a:srcRect/>
          <a:stretch>
            <a:fillRect/>
          </a:stretch>
        </p:blipFill>
        <p:spPr bwMode="auto">
          <a:xfrm>
            <a:off x="10360501" y="5482501"/>
            <a:ext cx="1617405" cy="1199569"/>
          </a:xfrm>
          <a:prstGeom prst="rect">
            <a:avLst/>
          </a:prstGeom>
          <a:noFill/>
          <a:effectLst>
            <a:outerShdw blurRad="393700" algn="ctr" rotWithShape="0">
              <a:prstClr val="black">
                <a:alpha val="40000"/>
              </a:prstClr>
            </a:outerShdw>
          </a:effectLst>
        </p:spPr>
      </p:pic>
      <p:grpSp>
        <p:nvGrpSpPr>
          <p:cNvPr id="3" name="Group 38"/>
          <p:cNvGrpSpPr/>
          <p:nvPr/>
        </p:nvGrpSpPr>
        <p:grpSpPr>
          <a:xfrm>
            <a:off x="7306149" y="5121137"/>
            <a:ext cx="1693577" cy="1176893"/>
            <a:chOff x="8033041" y="3378679"/>
            <a:chExt cx="3468552" cy="2590800"/>
          </a:xfrm>
        </p:grpSpPr>
        <p:pic>
          <p:nvPicPr>
            <p:cNvPr id="50" name="Picture 17" descr="Single-Monitor"/>
            <p:cNvPicPr>
              <a:picLocks noChangeAspect="1" noChangeArrowheads="1"/>
            </p:cNvPicPr>
            <p:nvPr/>
          </p:nvPicPr>
          <p:blipFill>
            <a:blip r:embed="rId4" cstate="print"/>
            <a:srcRect/>
            <a:stretch>
              <a:fillRect/>
            </a:stretch>
          </p:blipFill>
          <p:spPr bwMode="auto">
            <a:xfrm>
              <a:off x="8033041" y="3378679"/>
              <a:ext cx="2842398" cy="2590800"/>
            </a:xfrm>
            <a:prstGeom prst="rect">
              <a:avLst/>
            </a:prstGeom>
            <a:noFill/>
            <a:ln w="9525">
              <a:noFill/>
              <a:miter lim="800000"/>
              <a:headEnd/>
              <a:tailEnd/>
            </a:ln>
          </p:spPr>
        </p:pic>
        <p:pic>
          <p:nvPicPr>
            <p:cNvPr id="53" name="Picture 2" descr="clip_image006">
              <a:hlinkClick r:id="rId5"/>
            </p:cNvPr>
            <p:cNvPicPr>
              <a:picLocks noChangeAspect="1" noChangeArrowheads="1"/>
            </p:cNvPicPr>
            <p:nvPr/>
          </p:nvPicPr>
          <p:blipFill>
            <a:blip r:embed="rId6" cstate="print"/>
            <a:srcRect/>
            <a:stretch>
              <a:fillRect/>
            </a:stretch>
          </p:blipFill>
          <p:spPr bwMode="auto">
            <a:xfrm>
              <a:off x="8986994" y="3591985"/>
              <a:ext cx="2514599" cy="1650514"/>
            </a:xfrm>
            <a:prstGeom prst="rect">
              <a:avLst/>
            </a:prstGeom>
            <a:noFill/>
          </p:spPr>
        </p:pic>
      </p:grpSp>
      <p:sp>
        <p:nvSpPr>
          <p:cNvPr id="74" name="Rounded Rectangle 73"/>
          <p:cNvSpPr/>
          <p:nvPr/>
        </p:nvSpPr>
        <p:spPr bwMode="auto">
          <a:xfrm>
            <a:off x="1286224" y="2456038"/>
            <a:ext cx="4783015" cy="785936"/>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75" name="TextBox 74"/>
          <p:cNvSpPr txBox="1"/>
          <p:nvPr/>
        </p:nvSpPr>
        <p:spPr>
          <a:xfrm>
            <a:off x="1523603" y="2614302"/>
            <a:ext cx="4464442" cy="246221"/>
          </a:xfrm>
          <a:prstGeom prst="rect">
            <a:avLst/>
          </a:prstGeom>
          <a:noFill/>
        </p:spPr>
        <p:txBody>
          <a:bodyPr wrap="square" lIns="0" tIns="0" rIns="0" bIns="0">
            <a:spAutoFit/>
          </a:bodyPr>
          <a:lstStyle/>
          <a:p>
            <a:pPr>
              <a:defRPr/>
            </a:pPr>
            <a:r>
              <a:rPr lang="en-US" sz="1600" dirty="0">
                <a:gradFill>
                  <a:gsLst>
                    <a:gs pos="0">
                      <a:schemeClr val="tx1"/>
                    </a:gs>
                    <a:gs pos="86000">
                      <a:schemeClr val="tx1"/>
                    </a:gs>
                  </a:gsLst>
                  <a:lin ang="5400000" scaled="0"/>
                </a:gradFill>
                <a:latin typeface="Segoe Light" charset="0"/>
              </a:rPr>
              <a:t>Improves Remote Desktop Protocol (RDP) efficiency</a:t>
            </a:r>
            <a:endParaRPr lang="en-US" sz="1600" dirty="0" smtClean="0">
              <a:gradFill>
                <a:gsLst>
                  <a:gs pos="0">
                    <a:schemeClr val="tx1"/>
                  </a:gs>
                  <a:gs pos="86000">
                    <a:schemeClr val="tx1"/>
                  </a:gs>
                </a:gsLst>
                <a:lin ang="5400000" scaled="0"/>
              </a:gradFill>
              <a:latin typeface="Segoe Light" charset="0"/>
            </a:endParaRPr>
          </a:p>
        </p:txBody>
      </p:sp>
      <p:sp>
        <p:nvSpPr>
          <p:cNvPr id="27" name="Rounded Rectangle 26"/>
          <p:cNvSpPr/>
          <p:nvPr/>
        </p:nvSpPr>
        <p:spPr bwMode="auto">
          <a:xfrm>
            <a:off x="6163410" y="1042894"/>
            <a:ext cx="4798778" cy="439218"/>
          </a:xfrm>
          <a:prstGeom prst="roundRect">
            <a:avLst>
              <a:gd name="adj" fmla="val 0"/>
            </a:avLst>
          </a:prstGeom>
          <a:gradFill flip="none" rotWithShape="1">
            <a:gsLst>
              <a:gs pos="0">
                <a:schemeClr val="tx1">
                  <a:lumMod val="85000"/>
                  <a:lumOff val="15000"/>
                </a:schemeClr>
              </a:gs>
              <a:gs pos="50000">
                <a:schemeClr val="tx1">
                  <a:lumMod val="65000"/>
                  <a:lumOff val="35000"/>
                </a:schemeClr>
              </a:gs>
              <a:gs pos="100000">
                <a:schemeClr val="bg1">
                  <a:lumMod val="50000"/>
                </a:schemeClr>
              </a:gs>
            </a:gsLst>
            <a:lin ang="16200000" scaled="1"/>
            <a:tileRect/>
          </a:gradFill>
          <a:ln>
            <a:noFill/>
            <a:headEnd type="none" w="med" len="med"/>
            <a:tailEnd type="none" w="med" len="med"/>
          </a:ln>
          <a:effectLst/>
          <a:scene3d>
            <a:camera prst="orthographicFront">
              <a:rot lat="0" lon="0" rev="0"/>
            </a:camera>
            <a:lightRig rig="threePt" dir="t">
              <a:rot lat="0" lon="0" rev="1200000"/>
            </a:lightRig>
          </a:scene3d>
          <a:sp3d contourW="6350">
            <a:bevelT w="38100" h="31750" prst="relaxedInset"/>
            <a:extrusionClr>
              <a:schemeClr val="bg1"/>
            </a:extrusionClr>
            <a:contourClr>
              <a:srgbClr val="3B1515"/>
            </a:contourClr>
          </a:sp3d>
        </p:spPr>
        <p:txBody>
          <a:bodyPr vert="horz" wrap="square" lIns="91436" tIns="45718" rIns="91436" bIns="45718" numCol="1" rtlCol="0" anchor="ctr" anchorCtr="0" compatLnSpc="1">
            <a:prstTxWarp prst="textNoShape">
              <a:avLst/>
            </a:prstTxWarp>
          </a:bodyPr>
          <a:lstStyle/>
          <a:p>
            <a:pPr algn="ctr" defTabSz="914099" fontAlgn="auto">
              <a:lnSpc>
                <a:spcPct val="90000"/>
              </a:lnSpc>
              <a:spcBef>
                <a:spcPts val="0"/>
              </a:spcBef>
              <a:spcAft>
                <a:spcPts val="0"/>
              </a:spcAft>
              <a:defRPr/>
            </a:pPr>
            <a:endParaRPr lang="en-US" kern="0" dirty="0">
              <a:solidFill>
                <a:srgbClr val="FFFFFF"/>
              </a:solidFill>
              <a:effectLst>
                <a:outerShdw blurRad="38100" dist="38100" dir="2700000" algn="tl">
                  <a:srgbClr val="000000">
                    <a:alpha val="43137"/>
                  </a:srgbClr>
                </a:outerShdw>
              </a:effectLst>
              <a:latin typeface="Segoe Light" charset="0"/>
            </a:endParaRPr>
          </a:p>
        </p:txBody>
      </p:sp>
      <p:sp>
        <p:nvSpPr>
          <p:cNvPr id="28" name="Rectangle 6"/>
          <p:cNvSpPr>
            <a:spLocks noChangeArrowheads="1"/>
          </p:cNvSpPr>
          <p:nvPr/>
        </p:nvSpPr>
        <p:spPr bwMode="auto">
          <a:xfrm flipH="1">
            <a:off x="2722791" y="1103546"/>
            <a:ext cx="1894115" cy="313932"/>
          </a:xfrm>
          <a:prstGeom prst="rect">
            <a:avLst/>
          </a:prstGeom>
        </p:spPr>
        <p:txBody>
          <a:bodyPr wrap="square">
            <a:spAutoFit/>
          </a:bodyPr>
          <a:lstStyle/>
          <a:p>
            <a:pPr>
              <a:lnSpc>
                <a:spcPct val="90000"/>
              </a:lnSpc>
              <a:spcBef>
                <a:spcPct val="30000"/>
              </a:spcBef>
              <a:defRPr/>
            </a:pPr>
            <a:r>
              <a:rPr lang="en-US" sz="1600" b="1" kern="0" dirty="0" smtClean="0">
                <a:ln w="3175">
                  <a:noFill/>
                </a:ln>
                <a:solidFill>
                  <a:schemeClr val="bg1"/>
                </a:solidFill>
                <a:effectLst>
                  <a:outerShdw blurRad="38100" dist="38100" dir="2700000" algn="tl">
                    <a:srgbClr val="000000">
                      <a:alpha val="43137"/>
                    </a:srgbClr>
                  </a:outerShdw>
                </a:effectLst>
                <a:latin typeface="Segoe Light" charset="0"/>
                <a:ea typeface="ＭＳ Ｐゴシック" pitchFamily="-109" charset="-128"/>
                <a:cs typeface="Arial" charset="0"/>
              </a:rPr>
              <a:t>RemoteFX</a:t>
            </a:r>
          </a:p>
        </p:txBody>
      </p:sp>
      <p:sp>
        <p:nvSpPr>
          <p:cNvPr id="33" name="Rectangle 6"/>
          <p:cNvSpPr>
            <a:spLocks noChangeArrowheads="1"/>
          </p:cNvSpPr>
          <p:nvPr/>
        </p:nvSpPr>
        <p:spPr bwMode="auto">
          <a:xfrm flipH="1">
            <a:off x="7254111" y="1104802"/>
            <a:ext cx="2561337" cy="313932"/>
          </a:xfrm>
          <a:prstGeom prst="rect">
            <a:avLst/>
          </a:prstGeom>
        </p:spPr>
        <p:txBody>
          <a:bodyPr wrap="square">
            <a:spAutoFit/>
          </a:bodyPr>
          <a:lstStyle/>
          <a:p>
            <a:pPr>
              <a:lnSpc>
                <a:spcPct val="90000"/>
              </a:lnSpc>
              <a:spcBef>
                <a:spcPct val="30000"/>
              </a:spcBef>
              <a:defRPr/>
            </a:pPr>
            <a:r>
              <a:rPr lang="en-US" sz="1600" b="1" kern="0" dirty="0" smtClean="0">
                <a:ln w="3175">
                  <a:noFill/>
                </a:ln>
                <a:solidFill>
                  <a:schemeClr val="bg1"/>
                </a:solidFill>
                <a:effectLst>
                  <a:outerShdw blurRad="38100" dist="38100" dir="2700000" algn="tl">
                    <a:srgbClr val="000000">
                      <a:alpha val="43137"/>
                    </a:srgbClr>
                  </a:outerShdw>
                </a:effectLst>
                <a:latin typeface="Segoe Light" charset="0"/>
                <a:ea typeface="ＭＳ Ｐゴシック" pitchFamily="-109" charset="-128"/>
                <a:cs typeface="Arial" charset="0"/>
              </a:rPr>
              <a:t>Dynamic Memory</a:t>
            </a:r>
          </a:p>
        </p:txBody>
      </p:sp>
      <p:sp>
        <p:nvSpPr>
          <p:cNvPr id="34" name="Rounded Rectangle 33"/>
          <p:cNvSpPr/>
          <p:nvPr/>
        </p:nvSpPr>
        <p:spPr bwMode="auto">
          <a:xfrm>
            <a:off x="6177662" y="1594767"/>
            <a:ext cx="4783015" cy="785936"/>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36" name="Rounded Rectangle 35"/>
          <p:cNvSpPr/>
          <p:nvPr/>
        </p:nvSpPr>
        <p:spPr bwMode="auto">
          <a:xfrm>
            <a:off x="6188470" y="2458212"/>
            <a:ext cx="4783015" cy="785936"/>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37" name="Rounded Rectangle 36"/>
          <p:cNvSpPr/>
          <p:nvPr/>
        </p:nvSpPr>
        <p:spPr bwMode="auto">
          <a:xfrm>
            <a:off x="1297055" y="4198979"/>
            <a:ext cx="4770340" cy="674103"/>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spcBef>
                <a:spcPts val="630"/>
              </a:spcBef>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38" name="TextBox 37"/>
          <p:cNvSpPr txBox="1"/>
          <p:nvPr/>
        </p:nvSpPr>
        <p:spPr>
          <a:xfrm>
            <a:off x="1393462" y="4420825"/>
            <a:ext cx="4673933" cy="246221"/>
          </a:xfrm>
          <a:prstGeom prst="rect">
            <a:avLst/>
          </a:prstGeom>
          <a:noFill/>
        </p:spPr>
        <p:txBody>
          <a:bodyPr wrap="square" lIns="0" tIns="0" rIns="0" bIns="0">
            <a:spAutoFit/>
          </a:bodyPr>
          <a:lstStyle/>
          <a:p>
            <a:pPr>
              <a:defRPr/>
            </a:pPr>
            <a:r>
              <a:rPr lang="en-US" sz="1600" dirty="0" smtClean="0">
                <a:gradFill>
                  <a:gsLst>
                    <a:gs pos="0">
                      <a:schemeClr val="tx1"/>
                    </a:gs>
                    <a:gs pos="86000">
                      <a:schemeClr val="tx1"/>
                    </a:gs>
                  </a:gsLst>
                  <a:lin ang="5400000" scaled="0"/>
                </a:gradFill>
                <a:latin typeface="Segoe Light" charset="0"/>
              </a:rPr>
              <a:t>Supported on Enterprise Server Hardware  </a:t>
            </a:r>
          </a:p>
        </p:txBody>
      </p:sp>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7003" y="5791328"/>
            <a:ext cx="489201" cy="4651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39" name="TextBox 38"/>
          <p:cNvSpPr txBox="1"/>
          <p:nvPr/>
        </p:nvSpPr>
        <p:spPr>
          <a:xfrm>
            <a:off x="6364354" y="1741514"/>
            <a:ext cx="4396887" cy="492443"/>
          </a:xfrm>
          <a:prstGeom prst="rect">
            <a:avLst/>
          </a:prstGeom>
          <a:noFill/>
        </p:spPr>
        <p:txBody>
          <a:bodyPr wrap="square" lIns="0" tIns="0" rIns="0" bIns="0">
            <a:spAutoFit/>
          </a:bodyPr>
          <a:lstStyle/>
          <a:p>
            <a:pPr>
              <a:defRPr/>
            </a:pPr>
            <a:r>
              <a:rPr lang="en-US" sz="1600" b="1" dirty="0" smtClean="0">
                <a:gradFill>
                  <a:gsLst>
                    <a:gs pos="0">
                      <a:schemeClr val="tx1"/>
                    </a:gs>
                    <a:gs pos="86000">
                      <a:schemeClr val="tx1"/>
                    </a:gs>
                  </a:gsLst>
                  <a:lin ang="5400000" scaled="0"/>
                </a:gradFill>
                <a:latin typeface="Segoe Light" charset="0"/>
              </a:rPr>
              <a:t>Enables higher density ratios for workloads on Hyper-V</a:t>
            </a:r>
            <a:endParaRPr lang="en-US" sz="1600" b="1" dirty="0">
              <a:gradFill>
                <a:gsLst>
                  <a:gs pos="0">
                    <a:schemeClr val="tx1"/>
                  </a:gs>
                  <a:gs pos="86000">
                    <a:schemeClr val="tx1"/>
                  </a:gs>
                </a:gsLst>
                <a:lin ang="5400000" scaled="0"/>
              </a:gradFill>
              <a:latin typeface="Segoe Light" charset="0"/>
            </a:endParaRPr>
          </a:p>
        </p:txBody>
      </p:sp>
      <p:sp>
        <p:nvSpPr>
          <p:cNvPr id="44" name="TextBox 43"/>
          <p:cNvSpPr txBox="1"/>
          <p:nvPr/>
        </p:nvSpPr>
        <p:spPr>
          <a:xfrm>
            <a:off x="6358541" y="2699723"/>
            <a:ext cx="4396887" cy="246221"/>
          </a:xfrm>
          <a:prstGeom prst="rect">
            <a:avLst/>
          </a:prstGeom>
          <a:noFill/>
        </p:spPr>
        <p:txBody>
          <a:bodyPr wrap="square" lIns="0" tIns="0" rIns="0" bIns="0">
            <a:spAutoFit/>
          </a:bodyPr>
          <a:lstStyle/>
          <a:p>
            <a:pPr>
              <a:defRPr/>
            </a:pPr>
            <a:r>
              <a:rPr lang="en-US" sz="1600" dirty="0" smtClean="0">
                <a:gradFill>
                  <a:gsLst>
                    <a:gs pos="0">
                      <a:schemeClr val="tx1"/>
                    </a:gs>
                    <a:gs pos="86000">
                      <a:schemeClr val="tx1"/>
                    </a:gs>
                  </a:gsLst>
                  <a:lin ang="5400000" scaled="0"/>
                </a:gradFill>
                <a:latin typeface="Segoe Light" charset="0"/>
              </a:rPr>
              <a:t>Enables </a:t>
            </a:r>
            <a:r>
              <a:rPr lang="en-US" sz="1600" u="sng" dirty="0" smtClean="0">
                <a:gradFill>
                  <a:gsLst>
                    <a:gs pos="0">
                      <a:schemeClr val="tx1"/>
                    </a:gs>
                    <a:gs pos="86000">
                      <a:schemeClr val="tx1"/>
                    </a:gs>
                  </a:gsLst>
                  <a:lin ang="5400000" scaled="0"/>
                </a:gradFill>
                <a:latin typeface="Segoe Light" charset="0"/>
              </a:rPr>
              <a:t>40% higher </a:t>
            </a:r>
            <a:r>
              <a:rPr lang="en-US" sz="1600" dirty="0" smtClean="0">
                <a:gradFill>
                  <a:gsLst>
                    <a:gs pos="0">
                      <a:schemeClr val="tx1"/>
                    </a:gs>
                    <a:gs pos="86000">
                      <a:schemeClr val="tx1"/>
                    </a:gs>
                  </a:gsLst>
                  <a:lin ang="5400000" scaled="0"/>
                </a:gradFill>
                <a:latin typeface="Segoe Light" charset="0"/>
              </a:rPr>
              <a:t>VDI densities*</a:t>
            </a:r>
            <a:endParaRPr lang="en-US" sz="1600" dirty="0">
              <a:gradFill>
                <a:gsLst>
                  <a:gs pos="0">
                    <a:schemeClr val="tx1"/>
                  </a:gs>
                  <a:gs pos="86000">
                    <a:schemeClr val="tx1"/>
                  </a:gs>
                </a:gsLst>
                <a:lin ang="5400000" scaled="0"/>
              </a:gradFill>
              <a:latin typeface="Segoe Light" charset="0"/>
            </a:endParaRPr>
          </a:p>
        </p:txBody>
      </p:sp>
      <p:sp>
        <p:nvSpPr>
          <p:cNvPr id="45" name="Rounded Rectangle 44"/>
          <p:cNvSpPr/>
          <p:nvPr/>
        </p:nvSpPr>
        <p:spPr bwMode="auto">
          <a:xfrm>
            <a:off x="6236041" y="3338521"/>
            <a:ext cx="4783015" cy="785936"/>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46" name="TextBox 45"/>
          <p:cNvSpPr txBox="1"/>
          <p:nvPr/>
        </p:nvSpPr>
        <p:spPr>
          <a:xfrm>
            <a:off x="6390643" y="3491313"/>
            <a:ext cx="4589951" cy="492443"/>
          </a:xfrm>
          <a:prstGeom prst="rect">
            <a:avLst/>
          </a:prstGeom>
          <a:noFill/>
        </p:spPr>
        <p:txBody>
          <a:bodyPr wrap="square" lIns="0" tIns="0" rIns="0" bIns="0">
            <a:spAutoFit/>
          </a:bodyPr>
          <a:lstStyle/>
          <a:p>
            <a:pPr>
              <a:defRPr/>
            </a:pPr>
            <a:r>
              <a:rPr lang="en-US" sz="1600" dirty="0" smtClean="0">
                <a:gradFill>
                  <a:gsLst>
                    <a:gs pos="0">
                      <a:schemeClr val="tx1"/>
                    </a:gs>
                    <a:gs pos="86000">
                      <a:schemeClr val="tx1"/>
                    </a:gs>
                  </a:gsLst>
                  <a:lin ang="5400000" scaled="0"/>
                </a:gradFill>
                <a:latin typeface="Segoe Light" charset="0"/>
              </a:rPr>
              <a:t>Preserves Windows 7 and Windows Server 2008 R2 platform security</a:t>
            </a:r>
            <a:endParaRPr lang="en-US" sz="1600" dirty="0">
              <a:gradFill>
                <a:gsLst>
                  <a:gs pos="0">
                    <a:schemeClr val="tx1"/>
                  </a:gs>
                  <a:gs pos="86000">
                    <a:schemeClr val="tx1"/>
                  </a:gs>
                </a:gsLst>
                <a:lin ang="5400000" scaled="0"/>
              </a:gradFill>
              <a:latin typeface="Segoe Light" charset="0"/>
            </a:endParaRPr>
          </a:p>
        </p:txBody>
      </p:sp>
      <p:sp>
        <p:nvSpPr>
          <p:cNvPr id="4" name="AutoShape 11" descr="data:image/jpg;base64,/9j/4AAQSkZJRgABAQAAAQABAAD/2wBDAAkGBwgHBgkIBwgKCgkLDRYPDQwMDRsUFRAWIB0iIiAdHx8kKDQsJCYxJx8fLT0tMTU3Ojo6Iys/RD84QzQ5Ojf/2wBDAQoKCg0MDRoPDxo3JR8lNzc3Nzc3Nzc3Nzc3Nzc3Nzc3Nzc3Nzc3Nzc3Nzc3Nzc3Nzc3Nzc3Nzc3Nzc3Nzc3Nzf/wAARCAA4AIMDASIAAhEBAxEB/8QAHAAAAwADAQEBAAAAAAAAAAAAAAYHBAUIAQID/8QARhAAAQIFAQQCDQgIBwAAAAAAAQIDAAQFBhESByExQVFxExQWIjI3U1Zhc4GTsxc2VXKRobLSFSNSdIKSlLEkQmKio8HR/8QAGQEAAgMBAAAAAAAAAAAAAAAAAAMBAgQF/8QAKREAAgIBAwMDAwUAAAAAAAAAAQIAAxEEEhMhMXEiMlEzwdFBgZGh8P/aAAwDAQACEQMRAD8AuMEYNcqbFGpMzUZoKLTCNRSnirkAOskCJqrbA9k6aI3jlmaP5IbXTZYMqJRnVe8rGYIk3ywP/QjX9UfyRvJ6/J+n0WSm5yhlqdnXy3LyaniFKQAO+Pe5GSQMY5xZtNauAR3kC1TH2DMKFwXJcFKmVplbYdnJZCEkvtvZBVjJwkAnA4ZxyhVO1+YBINDbBBwQZo7v9kQmnscZUf2IGxR3lZzHkSf5YH/oRr+qP5IfbRuNi56SJ5lpTKkrLbrSjnSoYO48xggwPRZWMsJK2KxwJzftf8Y9b9aj4SITocdr/jHrfrUfCRCdGcwMII/RhlyYeQyw2px1aglCEDJUegCKXZ+ypNUlpmcrlSMqxLJy4iXSFEHGSCs7twGTgHriwRiMgSCwBwZMIIfXLUt93UmXm55onwVLUhf2jSP7wuV23JujgOlSZiUUcJfbG4HoUOKT93QTDbNNbWMkRaXI5wDNLBBBCI2EEEEEJ1rtM+ZFU+qj4iY5/joDab8yKn9Vv4iY5/jsaD6Z8zPqPdKhshthl9Kq9PNhehZRKJUNwI8JfXncOjB9EfhcNekHtprUxUnF/o+knQNCCv8AWJ38B/rI/lhqtSosUnZjLVDdpl5VayP2lhSt3tVu9sTgomGLQZaTldRuKd1HpW2hWE563FZha+u1mbx/v2lj6VAHmVyoXhQ6fTZOoPzZMtOZ7ApDalFWOO7GRj084RrvaoF5Sk3P2+sirSTfZXmyyptTzY45BAyR08eXMRh1MSxu+UkT39MtmT1ujkotgKV7VL0Jje7JJFb8tVK7P987PPFOpXMAkrPUVHH8MLCLSvIO/wCf0/iWLFztMj8WXYp83Z799P4ERG16Qo6PBz3vVyix7FPm9Pfvp/AiNWs+jFU++Rfa/wCMet+tR8JEJ0OO1/xj1v1qPhIhPjimaTHS05dqmUhyruhPbD+pDJP+RA3Ej0k5HUPTFfakWmbIk6A5U25GpVbeoqQVqK14UUYHPRhMTaz6QmtTlvSZTql9Ace+onKlfbgj2xRJds1W+52YWodho8to1HgH3t6j7EAj2R0nARFUfGZkr9TMx8RDRaU4LzNvCosEhsvLm05KEt6c5Iz04GM8TxjfN2i32OpNNV+SqAlEaZqXLSkDeCdOokjJAOOrlGVZ6mlytx3jNgiXdcUhnPkGhnA68IHWmMCYLlG2YOT80f8AH1t4uqzxJdO7/jSo/wAUWNzk4z8D8yTWmM4kfq8mJCovSyV60JOUL/aQRlJ+wiMONtcZ1TjJPhdroz9p/wCsRqY59yhLCoj0JZQTCCCCFy8612m/Mep/Vb+IiOf46Yr9KardHmqa+tSEPo0608UnIIPsIES47Iqlk4qsoRyJbUI6WjvREIY4irkZmyJj7PanTqjT3bUrylCWfdDksQ4UAqznQSDzIBHScjoig1ah0OlstVt6WOqjy2JcdlVpSlAOkYzgnJ4nniEX5Iqn9KSfu1wyPWfcExaTtFma43MOLfSQ46lRCWkjIRnie+AO/lEXGsvlX6Hv94IGAwRNDYlnNXJS5urVmYm0qnH1bmXdAcAOSVbjnv8AP8sby9K1IWfbIoNJUEzS2i002FZU0g+EtR6Tk46Sc8BGTM21czElL06hVuWkZFhhDQAZ/WKUB3yirBxk5O6Fd7ZPWH3VuvViVccWcqWtKyVHpJPGAMjvusbp8QwyjCjrJtFn2LJxbM2rpnVfgRC98kVT+lJP3a4olmW8LZoqZDs/Z3C4pxxwJ0gqOOA6MARfVX1vXtU5kVVsGyROcdr/AIx6361HwkQnw4bX/GPW/Wo+EiE6OWY4yi7MrpXR2n22ZZiYmkNlLYdJGWidSsY9PH0e2Mpi8qjKUmq0tqSaVM1V5xbszqVrKnNxAHDhuHXE0Yedl3kPMOKbdQcpWk4IMONs3dTpasSU7XpBx3tZwOFUrp79Q3pykkDjg7jy4Rupuq2YcdR9pmauwNlD0Mpl5T1Ps2zqTbk5TxPh1rQ8wJhTIOnClqKkjO9Z4dfRCLc11TN2KlEOyrUhISKCUNoWVBO4DJJxwAAAx/eMe+rxpdyV1U+hM2WUNpbZaU2lJCRvOe+OMqJPPlCfP1NyaR2JtAZYBzoSclR6SecStldahj1aWYOx2joJ+NRme3Jxx4DCScIB5JAwPuEY0EEYWJY5McBgYEIIIIiTO0E1STV4Mwg7s8/R/wCiPtuflXM6HknGOHpggjUalEyLqnOOgn322x5VMedtseVTBBFOMRnO097bY8omDttjyiYIIOMQ52h22x5RMedtseVTBBBxiHO05y2nWzXKnflXm6fSpuZl3VoUhxpsqBAbSCfuhWRZVzuEhFCn1Y44a4QQRJqXGZQahi2J99wt1+b8/wC6g7hbr835/wB1BBFNgl+Uw7hrr835/wB1B3DXX5vz/uoIINghymHcLdfm/P8AuoO4W6/N+f8AdQQQbBDlMO4a6vN+oe6gggieMSOZp//Z">
            <a:hlinkClick r:id="rId8"/>
          </p:cNvPr>
          <p:cNvSpPr>
            <a:spLocks noChangeAspect="1" noChangeArrowheads="1"/>
          </p:cNvSpPr>
          <p:nvPr/>
        </p:nvSpPr>
        <p:spPr bwMode="auto">
          <a:xfrm>
            <a:off x="207380" y="-250825"/>
            <a:ext cx="1663267" cy="533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4" descr="data:image/jpg;base64,/9j/4AAQSkZJRgABAQAAAQABAAD/2wBDAAkGBwgHBgkIBwgKCgkLDRYPDQwMDRsUFRAWIB0iIiAdHx8kKDQsJCYxJx8fLT0tMTU3Ojo6Iys/RD84QzQ5Ojf/2wBDAQoKCg0MDRoPDxo3JR8lNzc3Nzc3Nzc3Nzc3Nzc3Nzc3Nzc3Nzc3Nzc3Nzc3Nzc3Nzc3Nzc3Nzc3Nzc3Nzc3Nzf/wAARCABeAH0DASIAAhEBAxEB/8QAHAAAAwADAQEBAAAAAAAAAAAAAAYHBAUIAQMC/8QAQxAAAQIEAgQHDQYGAwAAAAAAAQIDAAQFEQYhBxIxQRciUXGBkbETFDM1VFVhcpKTodHSIyUyUmLBFUJDorLhU2OC/8QAGQEAAgMBAAAAAAAAAAAAAAAAAwQAAgUB/8QAKBEAAQMDAwMEAwEAAAAAAAAAAQACAwQREjFBURMUMwUhIkIjYYHw/9oADAMBAAIRAxEAPwC4wQsY7xUnDFOQ422l2cfJSy2o5ZbVH0C46xErXpDxSpZUKkEAn8KZduw60wxFTSSi40QZJ2sNir3BEC4QcU+dT7hr6YOEHFPnU+4a+mC9hLyFTumK+wRAuEHFPnU+4a+mPU4/xUtQSmpqUo5ACXbJP9sTsZOQp3TFfIImlVxdUqZgiWcdmSau+pKe6qbSCkk6yuLa2Q4uzfGHgLFlcqdUcNTnlPSzaLancm03WdmYSDkL/CA9B2BfsETqjINVXgiPYoxbi6VrE2qUE1KSIcKWQqTFikZXupO+19u+NHwg4p86n3DX0wRtHI4XBCoaloNiFfYIgXCDinzofcNfTBwg4p86n3DX0xbsJeQud0xX2CIFwg4p86n3DX0wcIOKfOh9w19MTsJeQp3TFfYIjuGNJlSan22a4tExLOqCS6Gwlbd9+VgRy5fKK6w8l1sLSbgwvLC+I2cjRyNeLhS3Td4ej+o92oiYxTtN3h6P6j3aiJjGtR+Ef7dIVHkKIII/TaFOOJbbGstRCUgbyYZKCFk0ynv1KZDLA9KlHYkRUcL4PaYSFJbzI4zihxlfIeiP3gjDiGGEJKda2a1fmVD1NvsUqmvzTtg1LtKcVzJF4xqiodK7Fui0IYQwXOqiuk2ZbNeTTpcgtSLYQq29xVir4ao6IYtGtL1ZVtxSeM4e6HLl2fC3XE7CnaxVyt9X2k28VuKO7WNz+8XPCMu03LgoUgm2wEZCC1X44mxhUg+Ty8rcTNOZmANdML1YwNTKig67CdcjwiclDpENilpQkqUoBI2knKPn33Lf87XtiEWlwN2pogH2Kg2K8Gz1A1n0gvyd/CAZo9b59kLMdNPplJ1tTKlNOpUCCm4VcekRC8eYZOHKtZkHvGYupgn+XlSea46CI1KWpL/g/VIzwhvybolmCCCHkqjeI6Gw44pVPFzsMc8x0HhvxeOeM31D6p2k3SVpu8PR/Ue7URMYp2m7w9H9R7tRExhmj8IQajyFEb7Bsn31WEqIuGk63Sch2mNDDroybC52YJ23QP8AKO1TsYSQuQC8gVhpEsmWlEAAA2hQ0wVXvTD7dPbV9pPOWUP0JsT8dUdJh7bAS2B6IhWlCq/xLFb7aFXZkgJdPJcZqPWSOiMykjzlH6907O7Fi1FDohqqXlrd7k01tVq39J37hGHTHn5WpS71OWpt9Lo7ktOR25de8Q0Ofc2CiPwvzlm/Txs1f2i3TGqwbJGbq6F2ulka3/o5D9z0RoCW7XvOmyU6di1o1T5pJr5OFGZMGzk87ZQ/602J+OqOuJ3QKGKut0FYaQ2BxggHM/6EZuPJ4TVeXLoV9lJoDCc8rjNXxJHRGex9zYLddOT82NRO43X8kAwJgMULQNXK7iHyEnQJUYcclZxLtPcWh1C7suI4qr3yPZFixZLqxBgqaW4gGZlUd8II5UjjW5xrRLsKSZnKw1ldDXHPPu+PZF0lJRLdDebWLhbKgQeSxilW/GRttQrQMuw33XOkEeJ/CnmEexppJEdB4b8XjnjnyOg8N+Lxzxm+ofVO0m6StN3h6P6j3aiJjFO03eHo/qPdqImMM0fhCDUeQohu0azIZra2lf1EAjnSf9woxlUydXTqgxNti5aWFEfmG8dIgkzM4y1Ujdi8FdE1mpopNCmqguxDDKlgH+ZW4dJsOmOe6YwupVZpDpK1OOa7quXeo9P7xapuTl8Y4YaYTOOtsOFLmsza6wMwDcctjziF+i4EFKqBdbW66CNW7lshe+4c0ZcMrYmOH2TsrHSOHCTMdzevUGZFB4kq3xh+tVifhqiNvg9CKRQZirPJHFQp6x32yQOk2643FY0bNvTTsyJ2aW68srXcJ2k3yyjU4++6KLJ0lHFW+rXWBubRkB0n/GDB7ZGthZ/VTFzC6RyS5CXXUam20slannLuK3neo9sb3Hc0O+ZWnoyTLt66wPzK2dSbdca6hUKYqwWth0NBKgkEgm56OiN4jR/OrcBdmbpO3VbOsekmGJJImygk6bILGPLLAarP0aUwqR3dSc3VXHqi4HxvFIxVOJpeFqjME2KJZSUn9Shqp+JEYmFaQJBhI1NVKAAkcghQ0xV9Ku4UKXXcgh6Zsdn5E/v7MZ7bzz35TZtFEpeBYAckEEEbazER0HhvxeOeOfI6Dw34vHPGb6h9U7SbpK03eHo/qPdqImMV7TNTHpmmSVQZQVplFqS7YfhSq3G5gUgdMSGGKIgwhBqBaQogj2CGkBNuA8YKw/M97ThUqQcNzbMtHlA3jlHSPTbpKbl52XbmJVxDrTgulaDcEc8cxxtqDiKq0B3Xps0pCCbraUNZtfOn9xYwlUUYkOTdU1FUY+x0XRxtbZHPmP6t/FsVTryFazLKu4NcmqjI9Z1j0xSWsavPYHmavMsoYm+5qS0hCiQVE6qTn6c7ckSWhSZnqqw0QSnW1135Bn8h0wCkj6Zc92yvO7PFo3VQ0d0kMSjAWnjBOsu/5jmfl0RQe5oA/COqJg9j2Xw4+7IM05Uy83YKWXdRIVa9thOV4Xq1pHr9TQpphxuQaVkRLg69vXOfVaBCmmlOVtUUzRsFlRMbY2k8Oy65aVKH6koWS0Mw1+pfJzbTzZxD5mYdmphyYmXFOPOqK1rVtUTtMfNRKlFSiSom5JzJMEaUFO2Ee2qSllMhXkEewQdCXkdB4b8XjniCU+VcnZ1mXbBJWoXy2DeeqL/h1pSZAXFrxmeoEXaE7SA2JW7dbS62pCwClQsQYUJ3AVKedUtElLpvnYIA7IcoIzw4jQpsgHVInB7TvJGfZg4Pad5Iz7MPcEW6j+SuYN4SJwe07yRn2YOD2m+SM+zD3BE6j+Spg3hLMvhORMl3pNSzTzCSCltQ4oI2ZdcY0pguSlJsvSsu0zfLiJtlyQ3wRzI2tddxF7pTqOCKTNKLgp8uHFkqWvVzUTtJMYB0e07yRn2Ye4I71H8rmLeEicHtO8kZ9mDg9p3kjPsw9wROo/kqYN4SJwe07yRn2YOD2neSM+zD3BE6j+Spg3hKNOwbKyavsWm2079RIF+eGiXYQw0EIGQj7QRUknVWAtov/9k=">
            <a:hlinkClick r:id="rId9"/>
          </p:cNvPr>
          <p:cNvSpPr>
            <a:spLocks noChangeAspect="1" noChangeArrowheads="1"/>
          </p:cNvSpPr>
          <p:nvPr/>
        </p:nvSpPr>
        <p:spPr bwMode="auto">
          <a:xfrm>
            <a:off x="207380" y="-427038"/>
            <a:ext cx="1587087" cy="8953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9"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9095" y="5665914"/>
            <a:ext cx="1023696"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ounded Rectangle 41"/>
          <p:cNvSpPr/>
          <p:nvPr/>
        </p:nvSpPr>
        <p:spPr bwMode="auto">
          <a:xfrm>
            <a:off x="6236041" y="4194161"/>
            <a:ext cx="4783015" cy="678920"/>
          </a:xfrm>
          <a:prstGeom prst="roundRect">
            <a:avLst>
              <a:gd name="adj" fmla="val 0"/>
            </a:avLst>
          </a:prstGeom>
          <a:gradFill flip="none" rotWithShape="1">
            <a:gsLst>
              <a:gs pos="0">
                <a:srgbClr val="BCD8CF">
                  <a:alpha val="87451"/>
                </a:srgbClr>
              </a:gs>
              <a:gs pos="80000">
                <a:srgbClr val="62AC7E">
                  <a:alpha val="41961"/>
                </a:srgbClr>
              </a:gs>
              <a:gs pos="100000">
                <a:srgbClr val="C9E5D0">
                  <a:alpha val="51765"/>
                </a:srgbClr>
              </a:gs>
            </a:gsLst>
            <a:path path="circle">
              <a:fillToRect l="100000" t="100000"/>
            </a:path>
            <a:tileRect r="-100000" b="-100000"/>
          </a:gradFill>
          <a:ln>
            <a:gradFill>
              <a:gsLst>
                <a:gs pos="0">
                  <a:schemeClr val="bg1"/>
                </a:gs>
                <a:gs pos="50000">
                  <a:schemeClr val="accent2">
                    <a:lumMod val="40000"/>
                    <a:lumOff val="60000"/>
                  </a:schemeClr>
                </a:gs>
                <a:gs pos="100000">
                  <a:schemeClr val="accent2"/>
                </a:gs>
              </a:gsLst>
              <a:lin ang="5400000" scaled="0"/>
            </a:grad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algn="ctr" defTabSz="914099">
              <a:lnSpc>
                <a:spcPts val="1700"/>
              </a:lnSpc>
              <a:buClr>
                <a:srgbClr val="FFFF99"/>
              </a:buClr>
              <a:buSzPct val="120000"/>
              <a:defRPr/>
            </a:pPr>
            <a:endParaRPr lang="en-US" altLang="zh-CN" sz="1500" kern="0" dirty="0" smtClean="0">
              <a:solidFill>
                <a:srgbClr val="FFFFFF"/>
              </a:solidFill>
              <a:effectLst>
                <a:outerShdw blurRad="50800" dist="38100" dir="2700000" algn="tl" rotWithShape="0">
                  <a:prstClr val="black">
                    <a:alpha val="40000"/>
                  </a:prstClr>
                </a:outerShdw>
              </a:effectLst>
              <a:latin typeface="Segoe Light" charset="0"/>
            </a:endParaRPr>
          </a:p>
        </p:txBody>
      </p:sp>
      <p:sp>
        <p:nvSpPr>
          <p:cNvPr id="43" name="TextBox 42"/>
          <p:cNvSpPr txBox="1"/>
          <p:nvPr/>
        </p:nvSpPr>
        <p:spPr>
          <a:xfrm>
            <a:off x="6399021" y="4410511"/>
            <a:ext cx="4589951" cy="246221"/>
          </a:xfrm>
          <a:prstGeom prst="rect">
            <a:avLst/>
          </a:prstGeom>
          <a:noFill/>
        </p:spPr>
        <p:txBody>
          <a:bodyPr wrap="square" lIns="0" tIns="0" rIns="0" bIns="0">
            <a:spAutoFit/>
          </a:bodyPr>
          <a:lstStyle/>
          <a:p>
            <a:pPr>
              <a:defRPr/>
            </a:pPr>
            <a:r>
              <a:rPr lang="en-US" sz="1600" dirty="0" smtClean="0">
                <a:gradFill>
                  <a:gsLst>
                    <a:gs pos="0">
                      <a:schemeClr val="tx1"/>
                    </a:gs>
                    <a:gs pos="86000">
                      <a:schemeClr val="tx1"/>
                    </a:gs>
                  </a:gsLst>
                  <a:lin ang="5400000" scaled="0"/>
                </a:gradFill>
                <a:latin typeface="Segoe Light" charset="0"/>
              </a:rPr>
              <a:t>Significantly drops the cost per user</a:t>
            </a:r>
            <a:endParaRPr lang="en-US" sz="1600" dirty="0">
              <a:gradFill>
                <a:gsLst>
                  <a:gs pos="0">
                    <a:schemeClr val="tx1"/>
                  </a:gs>
                  <a:gs pos="86000">
                    <a:schemeClr val="tx1"/>
                  </a:gs>
                </a:gsLst>
                <a:lin ang="5400000" scaled="0"/>
              </a:gradFill>
              <a:latin typeface="Segoe Light" charset="0"/>
            </a:endParaRPr>
          </a:p>
        </p:txBody>
      </p:sp>
      <p:grpSp>
        <p:nvGrpSpPr>
          <p:cNvPr id="24" name="Group 22"/>
          <p:cNvGrpSpPr/>
          <p:nvPr/>
        </p:nvGrpSpPr>
        <p:grpSpPr>
          <a:xfrm>
            <a:off x="6358541" y="1615919"/>
            <a:ext cx="4509828" cy="2981650"/>
            <a:chOff x="6509820" y="457199"/>
            <a:chExt cx="1389704" cy="1389703"/>
          </a:xfrm>
        </p:grpSpPr>
        <p:pic>
          <p:nvPicPr>
            <p:cNvPr id="25" name="Picture 2" descr="\\eventsql\dvd\Online_ART\DVD_ART34\Artwork_Imagery\Icons - Illustrations\_WINDOWS VISTA ICONS\New star starburst.png"/>
            <p:cNvPicPr>
              <a:picLocks noChangeAspect="1" noChangeArrowheads="1"/>
            </p:cNvPicPr>
            <p:nvPr/>
          </p:nvPicPr>
          <p:blipFill>
            <a:blip r:embed="rId11" cstate="print"/>
            <a:srcRect/>
            <a:stretch>
              <a:fillRect/>
            </a:stretch>
          </p:blipFill>
          <p:spPr bwMode="auto">
            <a:xfrm>
              <a:off x="6509820" y="457199"/>
              <a:ext cx="1389704" cy="1389703"/>
            </a:xfrm>
            <a:prstGeom prst="rect">
              <a:avLst/>
            </a:prstGeom>
            <a:noFill/>
          </p:spPr>
        </p:pic>
        <p:sp>
          <p:nvSpPr>
            <p:cNvPr id="26" name="TextBox 25"/>
            <p:cNvSpPr txBox="1"/>
            <p:nvPr/>
          </p:nvSpPr>
          <p:spPr>
            <a:xfrm>
              <a:off x="6815650" y="1042937"/>
              <a:ext cx="786729" cy="143450"/>
            </a:xfrm>
            <a:prstGeom prst="rect">
              <a:avLst/>
            </a:prstGeom>
            <a:noFill/>
          </p:spPr>
          <p:txBody>
            <a:bodyPr wrap="square" rtlCol="0">
              <a:spAutoFit/>
            </a:bodyPr>
            <a:lstStyle/>
            <a:p>
              <a:pPr algn="ctr"/>
              <a:r>
                <a:rPr lang="en-US" sz="1400" b="1" dirty="0" smtClean="0">
                  <a:solidFill>
                    <a:srgbClr val="C00000"/>
                  </a:solidFill>
                  <a:latin typeface="Segoe Light" charset="0"/>
                </a:rPr>
                <a:t>Highest density</a:t>
              </a:r>
              <a:endParaRPr lang="en-US" sz="1400" b="1" dirty="0">
                <a:solidFill>
                  <a:srgbClr val="C00000"/>
                </a:solidFill>
                <a:latin typeface="Segoe Light" charset="0"/>
              </a:endParaRPr>
            </a:p>
          </p:txBody>
        </p:sp>
      </p:grpSp>
      <p:grpSp>
        <p:nvGrpSpPr>
          <p:cNvPr id="47" name="Group 22"/>
          <p:cNvGrpSpPr/>
          <p:nvPr/>
        </p:nvGrpSpPr>
        <p:grpSpPr>
          <a:xfrm>
            <a:off x="1270460" y="1615919"/>
            <a:ext cx="4509828" cy="2981650"/>
            <a:chOff x="6507054" y="381804"/>
            <a:chExt cx="1389704" cy="1389703"/>
          </a:xfrm>
        </p:grpSpPr>
        <p:pic>
          <p:nvPicPr>
            <p:cNvPr id="51" name="Picture 2" descr="\\eventsql\dvd\Online_ART\DVD_ART34\Artwork_Imagery\Icons - Illustrations\_WINDOWS VISTA ICONS\New star starburst.png"/>
            <p:cNvPicPr>
              <a:picLocks noChangeAspect="1" noChangeArrowheads="1"/>
            </p:cNvPicPr>
            <p:nvPr/>
          </p:nvPicPr>
          <p:blipFill>
            <a:blip r:embed="rId11" cstate="print"/>
            <a:srcRect/>
            <a:stretch>
              <a:fillRect/>
            </a:stretch>
          </p:blipFill>
          <p:spPr bwMode="auto">
            <a:xfrm>
              <a:off x="6507054" y="381804"/>
              <a:ext cx="1389704" cy="1389703"/>
            </a:xfrm>
            <a:prstGeom prst="rect">
              <a:avLst/>
            </a:prstGeom>
            <a:noFill/>
          </p:spPr>
        </p:pic>
        <p:sp>
          <p:nvSpPr>
            <p:cNvPr id="52" name="TextBox 51"/>
            <p:cNvSpPr txBox="1"/>
            <p:nvPr/>
          </p:nvSpPr>
          <p:spPr>
            <a:xfrm>
              <a:off x="6815650" y="957541"/>
              <a:ext cx="786729" cy="243865"/>
            </a:xfrm>
            <a:prstGeom prst="rect">
              <a:avLst/>
            </a:prstGeom>
            <a:noFill/>
          </p:spPr>
          <p:txBody>
            <a:bodyPr wrap="square" rtlCol="0">
              <a:spAutoFit/>
            </a:bodyPr>
            <a:lstStyle/>
            <a:p>
              <a:pPr algn="ctr"/>
              <a:r>
                <a:rPr lang="en-US" sz="1400" b="1" dirty="0" smtClean="0">
                  <a:solidFill>
                    <a:srgbClr val="C00000"/>
                  </a:solidFill>
                  <a:latin typeface="Segoe Light" charset="0"/>
                </a:rPr>
                <a:t>Richest User Experience</a:t>
              </a:r>
            </a:p>
            <a:p>
              <a:pPr algn="ctr"/>
              <a:r>
                <a:rPr lang="en-US" sz="1400" b="1" dirty="0">
                  <a:solidFill>
                    <a:srgbClr val="C00000"/>
                  </a:solidFill>
                  <a:latin typeface="Segoe Light" charset="0"/>
                </a:rPr>
                <a:t>f</a:t>
              </a:r>
              <a:r>
                <a:rPr lang="en-US" sz="1400" b="1" dirty="0" smtClean="0">
                  <a:solidFill>
                    <a:srgbClr val="C00000"/>
                  </a:solidFill>
                  <a:latin typeface="Segoe Light" charset="0"/>
                </a:rPr>
                <a:t>or full 3D apps</a:t>
              </a:r>
              <a:endParaRPr lang="en-US" sz="1400" b="1" dirty="0">
                <a:solidFill>
                  <a:srgbClr val="C00000"/>
                </a:solidFill>
                <a:latin typeface="Segoe Light" charset="0"/>
              </a:endParaRPr>
            </a:p>
          </p:txBody>
        </p:sp>
      </p:grpSp>
    </p:spTree>
    <p:extLst>
      <p:ext uri="{BB962C8B-B14F-4D97-AF65-F5344CB8AC3E}">
        <p14:creationId xmlns:p14="http://schemas.microsoft.com/office/powerpoint/2010/main" val="1025390311"/>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2"/>
            <a:ext cx="11173090" cy="706347"/>
          </a:xfrm>
        </p:spPr>
        <p:txBody>
          <a:bodyPr>
            <a:normAutofit fontScale="90000"/>
          </a:bodyPr>
          <a:lstStyle/>
          <a:p>
            <a:r>
              <a:rPr lang="en-US" sz="2900" b="1" dirty="0"/>
              <a:t>VDI Capacity Planning</a:t>
            </a:r>
            <a:r>
              <a:rPr lang="en-US" b="1" dirty="0"/>
              <a:t/>
            </a:r>
            <a:br>
              <a:rPr lang="en-US" b="1" dirty="0"/>
            </a:br>
            <a:r>
              <a:rPr lang="en-US" sz="3900" b="1" dirty="0"/>
              <a:t>Processor – “Real World”</a:t>
            </a:r>
            <a:endParaRPr lang="en-US" sz="3900" dirty="0"/>
          </a:p>
        </p:txBody>
      </p:sp>
      <p:sp>
        <p:nvSpPr>
          <p:cNvPr id="4" name="Content Placeholder 2"/>
          <p:cNvSpPr>
            <a:spLocks noGrp="1"/>
          </p:cNvSpPr>
          <p:nvPr>
            <p:ph idx="1"/>
          </p:nvPr>
        </p:nvSpPr>
        <p:spPr>
          <a:xfrm>
            <a:off x="481490" y="1295400"/>
            <a:ext cx="11173090" cy="5029200"/>
          </a:xfrm>
        </p:spPr>
        <p:txBody>
          <a:bodyPr>
            <a:normAutofit fontScale="85000" lnSpcReduction="20000"/>
          </a:bodyPr>
          <a:lstStyle/>
          <a:p>
            <a:pPr indent="0">
              <a:buNone/>
            </a:pPr>
            <a:r>
              <a:rPr lang="en-US" i="1" dirty="0" smtClean="0"/>
              <a:t>Real world deployments reflect higher RDS scale</a:t>
            </a:r>
          </a:p>
          <a:p>
            <a:pPr indent="0">
              <a:buNone/>
            </a:pPr>
            <a:endParaRPr lang="en-US" b="1" dirty="0" smtClean="0"/>
          </a:p>
          <a:p>
            <a:pPr indent="0">
              <a:buNone/>
            </a:pPr>
            <a:r>
              <a:rPr lang="en-US" dirty="0" smtClean="0"/>
              <a:t>Our customer engagement feedback indicates differences between tests and real world deployments:</a:t>
            </a:r>
          </a:p>
          <a:p>
            <a:pPr indent="0">
              <a:buNone/>
            </a:pPr>
            <a:endParaRPr lang="en-US" b="1" dirty="0"/>
          </a:p>
          <a:p>
            <a:pPr marL="1070846" indent="-457120"/>
            <a:r>
              <a:rPr lang="en-US" dirty="0" smtClean="0"/>
              <a:t>VM’s per core are higher in our tests than in typical production VDI deployments </a:t>
            </a:r>
            <a:endParaRPr lang="en-US" dirty="0"/>
          </a:p>
          <a:p>
            <a:pPr marL="1070846" indent="-457120"/>
            <a:r>
              <a:rPr lang="en-US" dirty="0" smtClean="0"/>
              <a:t>Production Session Virtualization scale tends to be higher than our lab tests in users per server</a:t>
            </a:r>
            <a:endParaRPr lang="en-US" b="1" dirty="0" smtClean="0"/>
          </a:p>
          <a:p>
            <a:pPr marL="1070846" indent="-457120"/>
            <a:r>
              <a:rPr lang="en-US" dirty="0" smtClean="0"/>
              <a:t>Our rough estimate is that some customers see as high as 5:1 in favor of Session Virtualization over VDI</a:t>
            </a:r>
            <a:endParaRPr lang="en-US" dirty="0"/>
          </a:p>
          <a:p>
            <a:pPr marL="1070846" indent="-457120"/>
            <a:r>
              <a:rPr lang="en-US" dirty="0" smtClean="0"/>
              <a:t>Use cases will determine actual numbers</a:t>
            </a:r>
          </a:p>
          <a:p>
            <a:pPr marL="613726" lvl="1" indent="0">
              <a:buNone/>
            </a:pPr>
            <a:endParaRPr lang="en-US" sz="3200" b="1" dirty="0"/>
          </a:p>
          <a:p>
            <a:pPr marL="613726" lvl="1" indent="0">
              <a:buNone/>
            </a:pPr>
            <a:r>
              <a:rPr lang="en-US" b="1" dirty="0" smtClean="0"/>
              <a:t>That </a:t>
            </a:r>
            <a:r>
              <a:rPr lang="en-US" b="1" dirty="0"/>
              <a:t>means at minimum Session </a:t>
            </a:r>
            <a:r>
              <a:rPr lang="en-US" b="1" dirty="0" err="1"/>
              <a:t>Virt</a:t>
            </a:r>
            <a:r>
              <a:rPr lang="en-US" b="1" dirty="0"/>
              <a:t> scales 2:1 over VDI and as high as 5:1</a:t>
            </a:r>
          </a:p>
          <a:p>
            <a:pPr marL="1070846" indent="-457120"/>
            <a:endParaRPr lang="en-US" dirty="0"/>
          </a:p>
        </p:txBody>
      </p:sp>
    </p:spTree>
    <p:extLst>
      <p:ext uri="{BB962C8B-B14F-4D97-AF65-F5344CB8AC3E}">
        <p14:creationId xmlns:p14="http://schemas.microsoft.com/office/powerpoint/2010/main" val="295832856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588" y="381000"/>
            <a:ext cx="10691210" cy="609600"/>
          </a:xfrm>
        </p:spPr>
        <p:txBody>
          <a:bodyPr>
            <a:normAutofit fontScale="90000"/>
          </a:bodyPr>
          <a:lstStyle/>
          <a:p>
            <a:r>
              <a:rPr lang="en-US" sz="3600" b="1" dirty="0"/>
              <a:t>VDI Capacity Planning</a:t>
            </a:r>
            <a:r>
              <a:rPr lang="en-US" b="1" dirty="0"/>
              <a:t/>
            </a:r>
            <a:br>
              <a:rPr lang="en-US" b="1" dirty="0"/>
            </a:br>
            <a:r>
              <a:rPr lang="en-US" sz="4300" b="1" dirty="0"/>
              <a:t>Network Performance</a:t>
            </a:r>
          </a:p>
        </p:txBody>
      </p:sp>
      <p:sp>
        <p:nvSpPr>
          <p:cNvPr id="3" name="Content Placeholder 2"/>
          <p:cNvSpPr>
            <a:spLocks noGrp="1"/>
          </p:cNvSpPr>
          <p:nvPr>
            <p:ph idx="1"/>
          </p:nvPr>
        </p:nvSpPr>
        <p:spPr>
          <a:xfrm>
            <a:off x="525451" y="1553308"/>
            <a:ext cx="10969943" cy="5152292"/>
          </a:xfrm>
        </p:spPr>
        <p:txBody>
          <a:bodyPr>
            <a:normAutofit fontScale="70000" lnSpcReduction="20000"/>
          </a:bodyPr>
          <a:lstStyle/>
          <a:p>
            <a:pPr indent="0">
              <a:buNone/>
            </a:pPr>
            <a:r>
              <a:rPr lang="en-US" sz="3400" i="1" dirty="0" smtClean="0"/>
              <a:t>Rule of thumb: Rich User Experience </a:t>
            </a:r>
            <a:r>
              <a:rPr lang="en-US" sz="3400" i="1" u="sng" dirty="0" smtClean="0"/>
              <a:t>requires</a:t>
            </a:r>
            <a:r>
              <a:rPr lang="en-US" sz="3400" i="1" dirty="0" smtClean="0"/>
              <a:t> rich bandwidth</a:t>
            </a:r>
          </a:p>
          <a:p>
            <a:pPr indent="0">
              <a:buNone/>
            </a:pPr>
            <a:endParaRPr lang="en-US" b="1" dirty="0" smtClean="0"/>
          </a:p>
          <a:p>
            <a:r>
              <a:rPr lang="en-US" dirty="0" smtClean="0"/>
              <a:t>LAN</a:t>
            </a:r>
          </a:p>
          <a:p>
            <a:pPr lvl="1"/>
            <a:r>
              <a:rPr lang="en-US" dirty="0" smtClean="0"/>
              <a:t>Generally </a:t>
            </a:r>
            <a:r>
              <a:rPr lang="en-US" dirty="0"/>
              <a:t>place VDI </a:t>
            </a:r>
            <a:r>
              <a:rPr lang="en-US" dirty="0" smtClean="0"/>
              <a:t>(RDVH) servers </a:t>
            </a:r>
            <a:r>
              <a:rPr lang="en-US" dirty="0"/>
              <a:t>as “close” as possible to the users</a:t>
            </a:r>
          </a:p>
          <a:p>
            <a:pPr lvl="1"/>
            <a:r>
              <a:rPr lang="en-US" dirty="0"/>
              <a:t>VDI User experience is heavily dependent on network </a:t>
            </a:r>
            <a:r>
              <a:rPr lang="en-US" dirty="0" smtClean="0"/>
              <a:t>performance</a:t>
            </a:r>
          </a:p>
          <a:p>
            <a:pPr lvl="1"/>
            <a:r>
              <a:rPr lang="en-US" dirty="0" smtClean="0"/>
              <a:t>LAN performance generally </a:t>
            </a:r>
            <a:r>
              <a:rPr lang="en-US" dirty="0"/>
              <a:t>not a </a:t>
            </a:r>
            <a:r>
              <a:rPr lang="en-US" dirty="0" smtClean="0"/>
              <a:t>bottleneck (calculate to be sure)</a:t>
            </a:r>
          </a:p>
          <a:p>
            <a:pPr lvl="1"/>
            <a:r>
              <a:rPr lang="en-US" dirty="0" smtClean="0"/>
              <a:t>Network </a:t>
            </a:r>
            <a:r>
              <a:rPr lang="en-US" dirty="0"/>
              <a:t>r</a:t>
            </a:r>
            <a:r>
              <a:rPr lang="en-US" dirty="0" smtClean="0"/>
              <a:t>edundancy is very important in switching fabric</a:t>
            </a:r>
          </a:p>
          <a:p>
            <a:pPr lvl="2"/>
            <a:r>
              <a:rPr lang="en-US" dirty="0" smtClean="0"/>
              <a:t>When its down, the user is totally down</a:t>
            </a:r>
          </a:p>
          <a:p>
            <a:pPr lvl="1"/>
            <a:r>
              <a:rPr lang="en-US" dirty="0" smtClean="0"/>
              <a:t>Ensure Blade servers can sustain on the backplane</a:t>
            </a:r>
          </a:p>
          <a:p>
            <a:pPr marL="746629" lvl="1" indent="0">
              <a:buNone/>
            </a:pPr>
            <a:endParaRPr lang="en-US" dirty="0"/>
          </a:p>
          <a:p>
            <a:r>
              <a:rPr lang="en-US" dirty="0" smtClean="0"/>
              <a:t>WAN </a:t>
            </a:r>
          </a:p>
          <a:p>
            <a:pPr lvl="1"/>
            <a:r>
              <a:rPr lang="en-US" dirty="0" smtClean="0"/>
              <a:t>WAN issues now equals worse issues later</a:t>
            </a:r>
          </a:p>
          <a:p>
            <a:pPr lvl="1"/>
            <a:r>
              <a:rPr lang="en-US" dirty="0" smtClean="0"/>
              <a:t>Latency kills user experience</a:t>
            </a:r>
          </a:p>
          <a:p>
            <a:pPr lvl="1"/>
            <a:r>
              <a:rPr lang="en-US" dirty="0" smtClean="0"/>
              <a:t>Persistent protocols take bandwidth per connection</a:t>
            </a:r>
          </a:p>
          <a:p>
            <a:pPr lvl="1"/>
            <a:r>
              <a:rPr lang="en-US" dirty="0" smtClean="0"/>
              <a:t>How to tell: Multiply the number of users by approximately 20kbps</a:t>
            </a:r>
          </a:p>
          <a:p>
            <a:pPr lvl="2"/>
            <a:r>
              <a:rPr lang="en-US" dirty="0" smtClean="0"/>
              <a:t>Is that beyond the capacity of your internet/WAN network?</a:t>
            </a:r>
          </a:p>
          <a:p>
            <a:pPr lvl="2"/>
            <a:r>
              <a:rPr lang="en-US" dirty="0" smtClean="0"/>
              <a:t>20kbps is the best case scenario based on HDX</a:t>
            </a:r>
          </a:p>
          <a:p>
            <a:pPr lvl="2"/>
            <a:r>
              <a:rPr lang="en-US" dirty="0"/>
              <a:t>20kbps represents a cut down user </a:t>
            </a:r>
            <a:r>
              <a:rPr lang="en-US" dirty="0" smtClean="0"/>
              <a:t>experience</a:t>
            </a:r>
          </a:p>
          <a:p>
            <a:pPr lvl="1"/>
            <a:r>
              <a:rPr lang="en-US" dirty="0" smtClean="0"/>
              <a:t>Look at WAN optimization technologies or compression solutions</a:t>
            </a:r>
          </a:p>
          <a:p>
            <a:pPr marL="746629" lvl="1" indent="0">
              <a:buNone/>
            </a:pPr>
            <a:endParaRPr lang="en-US" b="1" dirty="0" smtClean="0"/>
          </a:p>
        </p:txBody>
      </p:sp>
    </p:spTree>
    <p:extLst>
      <p:ext uri="{BB962C8B-B14F-4D97-AF65-F5344CB8AC3E}">
        <p14:creationId xmlns:p14="http://schemas.microsoft.com/office/powerpoint/2010/main" val="2622909226"/>
      </p:ext>
    </p:extLst>
  </p:cSld>
  <p:clrMapOvr>
    <a:masterClrMapping/>
  </p:clrMapOvr>
  <mc:AlternateContent xmlns:mc="http://schemas.openxmlformats.org/markup-compatibility/2006" xmlns:p14="http://schemas.microsoft.com/office/powerpoint/2010/main">
    <mc:Choice Requires="p14">
      <p:transition spd="slow" p14:dur="95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383" y="228600"/>
            <a:ext cx="11646569" cy="498598"/>
          </a:xfrm>
        </p:spPr>
        <p:txBody>
          <a:bodyPr/>
          <a:lstStyle/>
          <a:p>
            <a:r>
              <a:rPr lang="en-US" sz="3600" dirty="0" smtClean="0"/>
              <a:t>How not to do it…The “sum of the parts” considerations</a:t>
            </a:r>
            <a:endParaRPr lang="en-US" sz="3600" dirty="0"/>
          </a:p>
        </p:txBody>
      </p:sp>
      <p:sp>
        <p:nvSpPr>
          <p:cNvPr id="3" name="Text Placeholder 2"/>
          <p:cNvSpPr>
            <a:spLocks noGrp="1"/>
          </p:cNvSpPr>
          <p:nvPr>
            <p:ph type="body" sz="quarter" idx="10"/>
          </p:nvPr>
        </p:nvSpPr>
        <p:spPr>
          <a:xfrm>
            <a:off x="6273682" y="1448144"/>
            <a:ext cx="5727032" cy="4148828"/>
          </a:xfrm>
        </p:spPr>
        <p:txBody>
          <a:bodyPr/>
          <a:lstStyle/>
          <a:p>
            <a:r>
              <a:rPr lang="en-US" sz="2800" b="1" i="1" dirty="0" smtClean="0"/>
              <a:t>Everything could be so right…</a:t>
            </a:r>
          </a:p>
          <a:p>
            <a:pPr lvl="1"/>
            <a:r>
              <a:rPr lang="en-US" sz="2400" dirty="0"/>
              <a:t>Powerful Dell </a:t>
            </a:r>
            <a:r>
              <a:rPr lang="en-US" sz="2400" dirty="0" smtClean="0"/>
              <a:t>blades</a:t>
            </a:r>
          </a:p>
          <a:p>
            <a:pPr lvl="1"/>
            <a:r>
              <a:rPr lang="en-US" sz="2400" dirty="0" smtClean="0"/>
              <a:t>Deployed using Citrix Provisioning Services</a:t>
            </a:r>
          </a:p>
          <a:p>
            <a:pPr lvl="1"/>
            <a:r>
              <a:rPr lang="en-US" sz="2400" dirty="0" smtClean="0"/>
              <a:t>PVS delivering from </a:t>
            </a:r>
            <a:r>
              <a:rPr lang="en-US" sz="2400" dirty="0" err="1" smtClean="0"/>
              <a:t>EqualLogic</a:t>
            </a:r>
            <a:r>
              <a:rPr lang="en-US" sz="2400" dirty="0" smtClean="0"/>
              <a:t> SSD SAN</a:t>
            </a:r>
          </a:p>
          <a:p>
            <a:pPr lvl="1"/>
            <a:r>
              <a:rPr lang="en-US" sz="2400" dirty="0" err="1" smtClean="0"/>
              <a:t>vDisk</a:t>
            </a:r>
            <a:r>
              <a:rPr lang="en-US" sz="2400" dirty="0" smtClean="0"/>
              <a:t> cache per VM, located on </a:t>
            </a:r>
            <a:r>
              <a:rPr lang="en-US" sz="2400" dirty="0" err="1" smtClean="0"/>
              <a:t>Equallogic</a:t>
            </a:r>
            <a:r>
              <a:rPr lang="en-US" sz="2400" dirty="0" smtClean="0"/>
              <a:t> SAS SAN</a:t>
            </a:r>
          </a:p>
          <a:p>
            <a:r>
              <a:rPr lang="en-US" sz="2800" b="1" i="1" dirty="0" smtClean="0"/>
              <a:t>So what caused this mess? </a:t>
            </a:r>
            <a:r>
              <a:rPr lang="en-US" sz="2400" dirty="0" smtClean="0"/>
              <a:t>Roaming Profiles across “slow” file server and  network connection</a:t>
            </a:r>
            <a:endParaRPr lang="en-US" sz="24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101" y="1335429"/>
            <a:ext cx="5917817" cy="4298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354145" y="6252629"/>
            <a:ext cx="11646569"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Segoe Light" pitchFamily="34" charset="0"/>
                <a:ea typeface="+mn-ea"/>
                <a:cs typeface="Arial" charset="0"/>
              </a:defRPr>
            </a:lvl1pPr>
          </a:lstStyle>
          <a:p>
            <a:r>
              <a:rPr lang="en-US" sz="3200" dirty="0" smtClean="0"/>
              <a:t>VDI is complicated and requires careful planning and architecture</a:t>
            </a:r>
            <a:endParaRPr lang="en-US" sz="3200" dirty="0"/>
          </a:p>
        </p:txBody>
      </p:sp>
    </p:spTree>
    <p:extLst>
      <p:ext uri="{BB962C8B-B14F-4D97-AF65-F5344CB8AC3E}">
        <p14:creationId xmlns:p14="http://schemas.microsoft.com/office/powerpoint/2010/main" val="8612822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Forefront Endpoint Protection 	</a:t>
            </a:r>
            <a:br>
              <a:rPr lang="en-US" dirty="0" smtClean="0"/>
            </a:br>
            <a:r>
              <a:rPr lang="en-US" sz="3600" dirty="0" smtClean="0">
                <a:solidFill>
                  <a:schemeClr val="accent1"/>
                </a:solidFill>
              </a:rPr>
              <a:t>Recommendations</a:t>
            </a:r>
            <a:endParaRPr lang="en-US" dirty="0">
              <a:solidFill>
                <a:schemeClr val="accent1"/>
              </a:solidFill>
            </a:endParaRPr>
          </a:p>
        </p:txBody>
      </p:sp>
      <p:sp>
        <p:nvSpPr>
          <p:cNvPr id="3" name="Text Placeholder 2"/>
          <p:cNvSpPr>
            <a:spLocks noGrp="1"/>
          </p:cNvSpPr>
          <p:nvPr>
            <p:ph type="body" sz="quarter" idx="10"/>
          </p:nvPr>
        </p:nvSpPr>
        <p:spPr>
          <a:xfrm>
            <a:off x="519112" y="1910499"/>
            <a:ext cx="11149013" cy="5127558"/>
          </a:xfrm>
        </p:spPr>
        <p:txBody>
          <a:bodyPr/>
          <a:lstStyle/>
          <a:p>
            <a:r>
              <a:rPr lang="en-US" sz="2800" dirty="0" smtClean="0"/>
              <a:t>Pooled</a:t>
            </a:r>
          </a:p>
          <a:p>
            <a:pPr lvl="1"/>
            <a:r>
              <a:rPr lang="en-US" sz="2400" dirty="0" smtClean="0"/>
              <a:t>Install and do Full Scan</a:t>
            </a:r>
          </a:p>
          <a:p>
            <a:pPr lvl="2"/>
            <a:r>
              <a:rPr lang="en-US" sz="2000" dirty="0" smtClean="0"/>
              <a:t>Allows to build the “Mother of all Caches” </a:t>
            </a:r>
            <a:r>
              <a:rPr lang="en-US" sz="2000" dirty="0" smtClean="0">
                <a:sym typeface="Wingdings" pitchFamily="2" charset="2"/>
              </a:rPr>
              <a:t></a:t>
            </a:r>
          </a:p>
          <a:p>
            <a:pPr lvl="2"/>
            <a:r>
              <a:rPr lang="en-US" sz="2000" dirty="0" smtClean="0">
                <a:sym typeface="Wingdings" pitchFamily="2" charset="2"/>
              </a:rPr>
              <a:t>Monitors the USN after that</a:t>
            </a:r>
          </a:p>
          <a:p>
            <a:pPr lvl="2"/>
            <a:r>
              <a:rPr lang="en-US" sz="2000" dirty="0" smtClean="0">
                <a:sym typeface="Wingdings" pitchFamily="2" charset="2"/>
              </a:rPr>
              <a:t>Means that already scanned files </a:t>
            </a:r>
            <a:r>
              <a:rPr lang="en-US" sz="2000" dirty="0" err="1" smtClean="0">
                <a:sym typeface="Wingdings" pitchFamily="2" charset="2"/>
              </a:rPr>
              <a:t>arent</a:t>
            </a:r>
            <a:r>
              <a:rPr lang="en-US" sz="2000" dirty="0" smtClean="0">
                <a:sym typeface="Wingdings" pitchFamily="2" charset="2"/>
              </a:rPr>
              <a:t> rescanned</a:t>
            </a:r>
          </a:p>
          <a:p>
            <a:pPr lvl="1"/>
            <a:r>
              <a:rPr lang="en-US" sz="2400" dirty="0" smtClean="0">
                <a:sym typeface="Wingdings" pitchFamily="2" charset="2"/>
              </a:rPr>
              <a:t>Scheduled scan </a:t>
            </a:r>
          </a:p>
          <a:p>
            <a:pPr lvl="2"/>
            <a:r>
              <a:rPr lang="en-US" sz="2000" dirty="0" smtClean="0">
                <a:sym typeface="Wingdings" pitchFamily="2" charset="2"/>
              </a:rPr>
              <a:t>If you insist on it don’t disable scan randomization</a:t>
            </a:r>
          </a:p>
          <a:p>
            <a:pPr lvl="1"/>
            <a:r>
              <a:rPr lang="en-US" sz="2400" dirty="0" smtClean="0">
                <a:sym typeface="Wingdings" pitchFamily="2" charset="2"/>
              </a:rPr>
              <a:t>Signature Updates</a:t>
            </a:r>
          </a:p>
          <a:p>
            <a:pPr lvl="2"/>
            <a:r>
              <a:rPr lang="en-US" sz="2000" dirty="0" smtClean="0">
                <a:sym typeface="Wingdings" pitchFamily="2" charset="2"/>
              </a:rPr>
              <a:t>Don’t disable signature update randomization</a:t>
            </a:r>
          </a:p>
          <a:p>
            <a:pPr lvl="1"/>
            <a:r>
              <a:rPr lang="en-US" sz="2400" dirty="0" smtClean="0">
                <a:sym typeface="Wingdings" pitchFamily="2" charset="2"/>
              </a:rPr>
              <a:t>Consider Risk Profile</a:t>
            </a:r>
          </a:p>
          <a:p>
            <a:pPr lvl="2"/>
            <a:r>
              <a:rPr lang="en-US" sz="2000" dirty="0" smtClean="0">
                <a:sym typeface="Wingdings" pitchFamily="2" charset="2"/>
              </a:rPr>
              <a:t>Disable scheduled scan</a:t>
            </a:r>
          </a:p>
          <a:p>
            <a:pPr lvl="2"/>
            <a:r>
              <a:rPr lang="en-US" sz="2000" dirty="0" smtClean="0">
                <a:sym typeface="Wingdings" pitchFamily="2" charset="2"/>
              </a:rPr>
              <a:t>Incoming only if you trust you image</a:t>
            </a:r>
          </a:p>
          <a:p>
            <a:pPr lvl="2"/>
            <a:r>
              <a:rPr lang="en-US" sz="2000" dirty="0" smtClean="0">
                <a:sym typeface="Wingdings" pitchFamily="2" charset="2"/>
              </a:rPr>
              <a:t>Move to pattern matches only (no behavior monitoring/heuristic)</a:t>
            </a:r>
          </a:p>
          <a:p>
            <a:pPr lvl="2"/>
            <a:endParaRPr lang="en-US" sz="2000" dirty="0"/>
          </a:p>
        </p:txBody>
      </p:sp>
    </p:spTree>
    <p:extLst>
      <p:ext uri="{BB962C8B-B14F-4D97-AF65-F5344CB8AC3E}">
        <p14:creationId xmlns:p14="http://schemas.microsoft.com/office/powerpoint/2010/main" val="47969503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1450157"/>
            <a:ext cx="11149013" cy="609398"/>
          </a:xfrm>
        </p:spPr>
        <p:txBody>
          <a:bodyPr/>
          <a:lstStyle/>
          <a:p>
            <a:r>
              <a:rPr lang="en-US" dirty="0" smtClean="0"/>
              <a:t>Management – what truly reduces TCO</a:t>
            </a:r>
            <a:endParaRPr lang="en-US" dirty="0"/>
          </a:p>
        </p:txBody>
      </p:sp>
    </p:spTree>
    <p:extLst>
      <p:ext uri="{BB962C8B-B14F-4D97-AF65-F5344CB8AC3E}">
        <p14:creationId xmlns:p14="http://schemas.microsoft.com/office/powerpoint/2010/main" val="175876178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SCVMM Dynamic Placement</a:t>
            </a:r>
            <a:endParaRPr lang="en-US" dirty="0"/>
          </a:p>
        </p:txBody>
      </p:sp>
      <p:grpSp>
        <p:nvGrpSpPr>
          <p:cNvPr id="19" name="Group 34"/>
          <p:cNvGrpSpPr/>
          <p:nvPr/>
        </p:nvGrpSpPr>
        <p:grpSpPr>
          <a:xfrm>
            <a:off x="441813" y="2752091"/>
            <a:ext cx="1824037" cy="1371600"/>
            <a:chOff x="222386" y="2253741"/>
            <a:chExt cx="1824037" cy="1371600"/>
          </a:xfrm>
        </p:grpSpPr>
        <p:pic>
          <p:nvPicPr>
            <p:cNvPr id="20" name="Picture 48" descr="Picture1.png"/>
            <p:cNvPicPr>
              <a:picLocks noChangeAspect="1"/>
            </p:cNvPicPr>
            <p:nvPr/>
          </p:nvPicPr>
          <p:blipFill>
            <a:blip r:embed="rId3" cstate="print"/>
            <a:srcRect/>
            <a:stretch>
              <a:fillRect/>
            </a:stretch>
          </p:blipFill>
          <p:spPr bwMode="auto">
            <a:xfrm>
              <a:off x="222386" y="2253741"/>
              <a:ext cx="1824037" cy="1371600"/>
            </a:xfrm>
            <a:prstGeom prst="rect">
              <a:avLst/>
            </a:prstGeom>
            <a:noFill/>
            <a:ln w="9525">
              <a:noFill/>
              <a:miter lim="800000"/>
              <a:headEnd/>
              <a:tailEnd/>
            </a:ln>
          </p:spPr>
        </p:pic>
        <p:pic>
          <p:nvPicPr>
            <p:cNvPr id="21"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4" cstate="print"/>
            <a:srcRect/>
            <a:stretch>
              <a:fillRect/>
            </a:stretch>
          </p:blipFill>
          <p:spPr bwMode="auto">
            <a:xfrm>
              <a:off x="1271270" y="2358517"/>
              <a:ext cx="422275" cy="438150"/>
            </a:xfrm>
            <a:prstGeom prst="rect">
              <a:avLst/>
            </a:prstGeom>
            <a:noFill/>
            <a:ln w="9525">
              <a:noFill/>
              <a:miter lim="800000"/>
              <a:headEnd/>
              <a:tailEnd/>
            </a:ln>
          </p:spPr>
        </p:pic>
      </p:grpSp>
      <p:pic>
        <p:nvPicPr>
          <p:cNvPr id="27" name="Picture 7" descr="C:\Program Files\Microsoft Resource DVD Artwork\DVD_ART\Artwork_Imagery\Shapes and Graphics\Connectors\connector stars - gold 2.png"/>
          <p:cNvPicPr>
            <a:picLocks noChangeAspect="1" noChangeArrowheads="1"/>
          </p:cNvPicPr>
          <p:nvPr/>
        </p:nvPicPr>
        <p:blipFill>
          <a:blip r:embed="rId5" cstate="print"/>
          <a:srcRect r="-14761"/>
          <a:stretch>
            <a:fillRect/>
          </a:stretch>
        </p:blipFill>
        <p:spPr bwMode="auto">
          <a:xfrm rot="4616682">
            <a:off x="6367136" y="591671"/>
            <a:ext cx="644525" cy="4282151"/>
          </a:xfrm>
          <a:prstGeom prst="rect">
            <a:avLst/>
          </a:prstGeom>
          <a:noFill/>
          <a:ln w="9525">
            <a:noFill/>
            <a:miter lim="800000"/>
            <a:headEnd/>
            <a:tailEnd/>
          </a:ln>
        </p:spPr>
      </p:pic>
      <p:pic>
        <p:nvPicPr>
          <p:cNvPr id="28" name="Picture 7" descr="C:\Program Files\Microsoft Resource DVD Artwork\DVD_ART\Artwork_Imagery\Shapes and Graphics\Connectors\connector stars - gold 2.png"/>
          <p:cNvPicPr>
            <a:picLocks noChangeAspect="1" noChangeArrowheads="1"/>
          </p:cNvPicPr>
          <p:nvPr/>
        </p:nvPicPr>
        <p:blipFill>
          <a:blip r:embed="rId5" cstate="print"/>
          <a:srcRect r="-14761"/>
          <a:stretch>
            <a:fillRect/>
          </a:stretch>
        </p:blipFill>
        <p:spPr bwMode="auto">
          <a:xfrm rot="6770582">
            <a:off x="6389750" y="2305026"/>
            <a:ext cx="644525" cy="5520642"/>
          </a:xfrm>
          <a:prstGeom prst="rect">
            <a:avLst/>
          </a:prstGeom>
          <a:noFill/>
          <a:ln w="9525">
            <a:noFill/>
            <a:miter lim="800000"/>
            <a:headEnd/>
            <a:tailEnd/>
          </a:ln>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5687" y="1231900"/>
            <a:ext cx="3529013" cy="492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4" cstate="print"/>
          <a:srcRect/>
          <a:stretch>
            <a:fillRect/>
          </a:stretch>
        </p:blipFill>
        <p:spPr bwMode="auto">
          <a:xfrm>
            <a:off x="7603809" y="1849121"/>
            <a:ext cx="601662" cy="600075"/>
          </a:xfrm>
          <a:prstGeom prst="rect">
            <a:avLst/>
          </a:prstGeom>
          <a:noFill/>
          <a:ln w="9525">
            <a:noFill/>
            <a:miter lim="800000"/>
            <a:headEnd/>
            <a:tailEnd/>
          </a:ln>
        </p:spPr>
      </p:pic>
      <p:sp>
        <p:nvSpPr>
          <p:cNvPr id="4" name="&quot;No&quot; Symbol 3"/>
          <p:cNvSpPr/>
          <p:nvPr/>
        </p:nvSpPr>
        <p:spPr bwMode="auto">
          <a:xfrm>
            <a:off x="7086601" y="1382712"/>
            <a:ext cx="1657350" cy="1532891"/>
          </a:xfrm>
          <a:prstGeom prst="noSmoking">
            <a:avLst/>
          </a:prstGeom>
          <a:solidFill>
            <a:srgbClr val="FF000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latin typeface="Segoe Light" charset="0"/>
            </a:endParaRPr>
          </a:p>
        </p:txBody>
      </p:sp>
      <p:sp>
        <p:nvSpPr>
          <p:cNvPr id="24" name="TextBox 23"/>
          <p:cNvSpPr txBox="1"/>
          <p:nvPr/>
        </p:nvSpPr>
        <p:spPr>
          <a:xfrm>
            <a:off x="9725027" y="866775"/>
            <a:ext cx="1485900" cy="369332"/>
          </a:xfrm>
          <a:prstGeom prst="rect">
            <a:avLst/>
          </a:prstGeom>
          <a:noFill/>
        </p:spPr>
        <p:txBody>
          <a:bodyPr wrap="square" lIns="0" tIns="0" rIns="0" bIns="0" rtlCol="0">
            <a:spAutoFit/>
          </a:bodyPr>
          <a:lstStyle/>
          <a:p>
            <a:r>
              <a:rPr lang="en-US" sz="2400" dirty="0">
                <a:gradFill>
                  <a:gsLst>
                    <a:gs pos="0">
                      <a:schemeClr val="tx1"/>
                    </a:gs>
                    <a:gs pos="86000">
                      <a:schemeClr val="tx1"/>
                    </a:gs>
                  </a:gsLst>
                  <a:lin ang="5400000" scaled="0"/>
                </a:gradFill>
                <a:latin typeface="Segoe Light" charset="0"/>
              </a:rPr>
              <a:t>SCVMM</a:t>
            </a:r>
          </a:p>
        </p:txBody>
      </p:sp>
      <p:sp>
        <p:nvSpPr>
          <p:cNvPr id="25" name="TextBox 24"/>
          <p:cNvSpPr txBox="1"/>
          <p:nvPr/>
        </p:nvSpPr>
        <p:spPr>
          <a:xfrm>
            <a:off x="7086600" y="6296025"/>
            <a:ext cx="4911775" cy="369332"/>
          </a:xfrm>
          <a:prstGeom prst="rect">
            <a:avLst/>
          </a:prstGeom>
          <a:noFill/>
        </p:spPr>
        <p:txBody>
          <a:bodyPr wrap="square" lIns="0" tIns="0" rIns="0" bIns="0" rtlCol="0">
            <a:spAutoFit/>
          </a:bodyPr>
          <a:lstStyle/>
          <a:p>
            <a:r>
              <a:rPr lang="en-US" sz="2400" dirty="0">
                <a:gradFill>
                  <a:gsLst>
                    <a:gs pos="0">
                      <a:schemeClr val="tx1"/>
                    </a:gs>
                    <a:gs pos="86000">
                      <a:schemeClr val="tx1"/>
                    </a:gs>
                  </a:gsLst>
                  <a:lin ang="5400000" scaled="0"/>
                </a:gradFill>
                <a:latin typeface="Segoe Light" charset="0"/>
              </a:rPr>
              <a:t>Hyper-V Cluster (RDVH)</a:t>
            </a:r>
          </a:p>
        </p:txBody>
      </p:sp>
      <p:sp>
        <p:nvSpPr>
          <p:cNvPr id="29" name="TextBox 28"/>
          <p:cNvSpPr txBox="1"/>
          <p:nvPr/>
        </p:nvSpPr>
        <p:spPr>
          <a:xfrm>
            <a:off x="11061667" y="3437889"/>
            <a:ext cx="742950" cy="369332"/>
          </a:xfrm>
          <a:prstGeom prst="rect">
            <a:avLst/>
          </a:prstGeom>
          <a:noFill/>
        </p:spPr>
        <p:txBody>
          <a:bodyPr wrap="square" lIns="0" tIns="0" rIns="0" bIns="0" rtlCol="0">
            <a:spAutoFit/>
          </a:bodyPr>
          <a:lstStyle/>
          <a:p>
            <a:r>
              <a:rPr lang="en-US" sz="2400" dirty="0">
                <a:gradFill>
                  <a:gsLst>
                    <a:gs pos="0">
                      <a:schemeClr val="tx1"/>
                    </a:gs>
                    <a:gs pos="86000">
                      <a:schemeClr val="tx1"/>
                    </a:gs>
                  </a:gsLst>
                  <a:lin ang="5400000" scaled="0"/>
                </a:gradFill>
                <a:latin typeface="Segoe Light" charset="0"/>
              </a:rPr>
              <a:t>SAN</a:t>
            </a:r>
          </a:p>
        </p:txBody>
      </p:sp>
      <p:sp>
        <p:nvSpPr>
          <p:cNvPr id="30" name="TextBox 29"/>
          <p:cNvSpPr txBox="1"/>
          <p:nvPr/>
        </p:nvSpPr>
        <p:spPr>
          <a:xfrm>
            <a:off x="359299" y="4391025"/>
            <a:ext cx="1924049" cy="369332"/>
          </a:xfrm>
          <a:prstGeom prst="rect">
            <a:avLst/>
          </a:prstGeom>
          <a:noFill/>
        </p:spPr>
        <p:txBody>
          <a:bodyPr wrap="square" lIns="0" tIns="0" rIns="0" bIns="0" rtlCol="0">
            <a:spAutoFit/>
          </a:bodyPr>
          <a:lstStyle/>
          <a:p>
            <a:r>
              <a:rPr lang="en-US" sz="2400" dirty="0">
                <a:gradFill>
                  <a:gsLst>
                    <a:gs pos="0">
                      <a:schemeClr val="tx1"/>
                    </a:gs>
                    <a:gs pos="86000">
                      <a:schemeClr val="tx1"/>
                    </a:gs>
                  </a:gsLst>
                  <a:lin ang="5400000" scaled="0"/>
                </a:gradFill>
                <a:latin typeface="Segoe Light" charset="0"/>
              </a:rPr>
              <a:t>VDI Client</a:t>
            </a:r>
          </a:p>
        </p:txBody>
      </p:sp>
      <p:sp>
        <p:nvSpPr>
          <p:cNvPr id="1024" name="Cloud Callout 1023"/>
          <p:cNvSpPr/>
          <p:nvPr/>
        </p:nvSpPr>
        <p:spPr bwMode="auto">
          <a:xfrm>
            <a:off x="7762875" y="238128"/>
            <a:ext cx="1962150" cy="1386641"/>
          </a:xfrm>
          <a:prstGeom prst="cloudCallou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r>
              <a:rPr lang="en-US" dirty="0" smtClean="0">
                <a:solidFill>
                  <a:schemeClr val="bg1"/>
                </a:solidFill>
                <a:latin typeface="Segoe Light" charset="0"/>
              </a:rPr>
              <a:t>At capacity already</a:t>
            </a:r>
          </a:p>
        </p:txBody>
      </p:sp>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21090" y="2704468"/>
            <a:ext cx="962025"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7" descr="C:\Program Files\Microsoft Resource DVD Artwork\DVD_ART\Artwork_Imagery\Shapes and Graphics\Connectors\connector stars - gold 2.png"/>
          <p:cNvPicPr>
            <a:picLocks noChangeAspect="1" noChangeArrowheads="1"/>
          </p:cNvPicPr>
          <p:nvPr/>
        </p:nvPicPr>
        <p:blipFill>
          <a:blip r:embed="rId5" cstate="print"/>
          <a:srcRect r="-14761"/>
          <a:stretch>
            <a:fillRect/>
          </a:stretch>
        </p:blipFill>
        <p:spPr bwMode="auto">
          <a:xfrm rot="5400000">
            <a:off x="2550191" y="2267272"/>
            <a:ext cx="644525" cy="2341238"/>
          </a:xfrm>
          <a:prstGeom prst="rect">
            <a:avLst/>
          </a:prstGeom>
          <a:noFill/>
          <a:ln w="9525">
            <a:noFill/>
            <a:miter lim="800000"/>
            <a:headEnd/>
            <a:tailEnd/>
          </a:ln>
        </p:spPr>
      </p:pic>
      <p:sp>
        <p:nvSpPr>
          <p:cNvPr id="1025" name="TextBox 1024"/>
          <p:cNvSpPr txBox="1"/>
          <p:nvPr/>
        </p:nvSpPr>
        <p:spPr>
          <a:xfrm>
            <a:off x="2872453" y="4206359"/>
            <a:ext cx="1989770" cy="738664"/>
          </a:xfrm>
          <a:prstGeom prst="rect">
            <a:avLst/>
          </a:prstGeom>
          <a:noFill/>
        </p:spPr>
        <p:txBody>
          <a:bodyPr wrap="square" lIns="0" tIns="0" rIns="0" bIns="0" rtlCol="0">
            <a:spAutoFit/>
          </a:bodyPr>
          <a:lstStyle/>
          <a:p>
            <a:r>
              <a:rPr lang="en-US" sz="2400" dirty="0">
                <a:gradFill>
                  <a:gsLst>
                    <a:gs pos="0">
                      <a:schemeClr val="tx1"/>
                    </a:gs>
                    <a:gs pos="86000">
                      <a:schemeClr val="tx1"/>
                    </a:gs>
                  </a:gsLst>
                  <a:lin ang="5400000" scaled="0"/>
                </a:gradFill>
                <a:latin typeface="Segoe Light" charset="0"/>
              </a:rPr>
              <a:t>RD Connection Broker</a:t>
            </a:r>
          </a:p>
        </p:txBody>
      </p:sp>
      <p:sp>
        <p:nvSpPr>
          <p:cNvPr id="7" name="TextBox 6"/>
          <p:cNvSpPr txBox="1"/>
          <p:nvPr/>
        </p:nvSpPr>
        <p:spPr>
          <a:xfrm>
            <a:off x="4583113" y="1967391"/>
            <a:ext cx="2005934" cy="738664"/>
          </a:xfrm>
          <a:prstGeom prst="rect">
            <a:avLst/>
          </a:prstGeom>
          <a:noFill/>
        </p:spPr>
        <p:txBody>
          <a:bodyPr wrap="none" lIns="0" tIns="0" rIns="0" bIns="0" rtlCol="0">
            <a:spAutoFit/>
          </a:bodyPr>
          <a:lstStyle/>
          <a:p>
            <a:r>
              <a:rPr lang="en-US" sz="2400" dirty="0">
                <a:gradFill>
                  <a:gsLst>
                    <a:gs pos="0">
                      <a:schemeClr val="tx1"/>
                    </a:gs>
                    <a:gs pos="86000">
                      <a:schemeClr val="tx1"/>
                    </a:gs>
                  </a:gsLst>
                  <a:lin ang="5400000" scaled="0"/>
                </a:gradFill>
                <a:latin typeface="Segoe Light" charset="0"/>
              </a:rPr>
              <a:t>Wake VM from </a:t>
            </a:r>
          </a:p>
          <a:p>
            <a:r>
              <a:rPr lang="en-US" sz="2400" dirty="0">
                <a:gradFill>
                  <a:gsLst>
                    <a:gs pos="0">
                      <a:schemeClr val="tx1"/>
                    </a:gs>
                    <a:gs pos="86000">
                      <a:schemeClr val="tx1"/>
                    </a:gs>
                  </a:gsLst>
                  <a:lin ang="5400000" scaled="0"/>
                </a:gradFill>
                <a:latin typeface="Segoe Light" charset="0"/>
              </a:rPr>
              <a:t>Saved State</a:t>
            </a:r>
          </a:p>
        </p:txBody>
      </p:sp>
      <p:sp>
        <p:nvSpPr>
          <p:cNvPr id="5" name="TextBox 4"/>
          <p:cNvSpPr txBox="1"/>
          <p:nvPr/>
        </p:nvSpPr>
        <p:spPr>
          <a:xfrm>
            <a:off x="5400675" y="3952874"/>
            <a:ext cx="1077218" cy="369332"/>
          </a:xfrm>
          <a:prstGeom prst="rect">
            <a:avLst/>
          </a:prstGeom>
          <a:noFill/>
        </p:spPr>
        <p:txBody>
          <a:bodyPr wrap="none" lIns="0" tIns="0" rIns="0" bIns="0" rtlCol="0">
            <a:spAutoFit/>
          </a:bodyPr>
          <a:lstStyle/>
          <a:p>
            <a:r>
              <a:rPr lang="en-US" sz="2400" dirty="0">
                <a:gradFill>
                  <a:gsLst>
                    <a:gs pos="0">
                      <a:schemeClr val="tx1"/>
                    </a:gs>
                    <a:gs pos="86000">
                      <a:schemeClr val="tx1"/>
                    </a:gs>
                  </a:gsLst>
                  <a:lin ang="5400000" scaled="0"/>
                </a:gradFill>
                <a:latin typeface="Segoe Light" charset="0"/>
              </a:rPr>
              <a:t>Connect</a:t>
            </a:r>
          </a:p>
        </p:txBody>
      </p:sp>
    </p:spTree>
    <p:extLst>
      <p:ext uri="{BB962C8B-B14F-4D97-AF65-F5344CB8AC3E}">
        <p14:creationId xmlns:p14="http://schemas.microsoft.com/office/powerpoint/2010/main" val="3981866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24"/>
                                        </p:tgtEl>
                                        <p:attrNameLst>
                                          <p:attrName>style.visibility</p:attrName>
                                        </p:attrNameLst>
                                      </p:cBhvr>
                                      <p:to>
                                        <p:strVal val="visible"/>
                                      </p:to>
                                    </p:set>
                                    <p:anim calcmode="lin" valueType="num">
                                      <p:cBhvr additive="base">
                                        <p:cTn id="18" dur="500" fill="hold"/>
                                        <p:tgtEl>
                                          <p:spTgt spid="1024"/>
                                        </p:tgtEl>
                                        <p:attrNameLst>
                                          <p:attrName>ppt_x</p:attrName>
                                        </p:attrNameLst>
                                      </p:cBhvr>
                                      <p:tavLst>
                                        <p:tav tm="0">
                                          <p:val>
                                            <p:strVal val="#ppt_x"/>
                                          </p:val>
                                        </p:tav>
                                        <p:tav tm="100000">
                                          <p:val>
                                            <p:strVal val="#ppt_x"/>
                                          </p:val>
                                        </p:tav>
                                      </p:tavLst>
                                    </p:anim>
                                    <p:anim calcmode="lin" valueType="num">
                                      <p:cBhvr additive="base">
                                        <p:cTn id="19" dur="500" fill="hold"/>
                                        <p:tgtEl>
                                          <p:spTgt spid="1024"/>
                                        </p:tgtEl>
                                        <p:attrNameLst>
                                          <p:attrName>ppt_y</p:attrName>
                                        </p:attrNameLst>
                                      </p:cBhvr>
                                      <p:tavLst>
                                        <p:tav tm="0">
                                          <p:val>
                                            <p:strVal val="1+#ppt_h/2"/>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path" presetSubtype="0" accel="50000" decel="50000" fill="hold" nodeType="clickEffect">
                                  <p:stCondLst>
                                    <p:cond delay="0"/>
                                  </p:stCondLst>
                                  <p:childTnLst>
                                    <p:animMotion origin="layout" path="M 0.02031 0.48333 L 0.14049 0.31759 C 0.16758 0.2824 0.17916 0.23819 0.17487 0.19467 C 0.17057 0.14722 0.15143 0.11435 0.1194 0.09652 L -0.02422 0.00694 " pathEditMode="relative" rAng="-5971216" ptsTypes="FffFF">
                                      <p:cBhvr>
                                        <p:cTn id="26" dur="2000" spd="-100000" fill="hold"/>
                                        <p:tgtEl>
                                          <p:spTgt spid="31"/>
                                        </p:tgtEl>
                                        <p:attrNameLst>
                                          <p:attrName>ppt_x</p:attrName>
                                          <p:attrName>ppt_y</p:attrName>
                                        </p:attrNameLst>
                                      </p:cBhvr>
                                      <p:rCtr x="6602" y="-26458"/>
                                    </p:animMotion>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24" grpId="0" animBg="1"/>
      <p:bldP spid="7" grpId="0"/>
      <p:bldP spid="7" grpId="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Center Configuration Manager</a:t>
            </a:r>
            <a:endParaRPr lang="en-US" dirty="0"/>
          </a:p>
        </p:txBody>
      </p:sp>
      <p:sp>
        <p:nvSpPr>
          <p:cNvPr id="3" name="Text Placeholder 2"/>
          <p:cNvSpPr>
            <a:spLocks noGrp="1"/>
          </p:cNvSpPr>
          <p:nvPr>
            <p:ph type="body" sz="quarter" idx="10"/>
          </p:nvPr>
        </p:nvSpPr>
        <p:spPr>
          <a:xfrm>
            <a:off x="519113" y="1447800"/>
            <a:ext cx="11149013" cy="5158741"/>
          </a:xfrm>
        </p:spPr>
        <p:txBody>
          <a:bodyPr>
            <a:normAutofit fontScale="92500" lnSpcReduction="10000"/>
          </a:bodyPr>
          <a:lstStyle/>
          <a:p>
            <a:r>
              <a:rPr lang="en-US" dirty="0" smtClean="0"/>
              <a:t>Tweaks</a:t>
            </a:r>
          </a:p>
          <a:p>
            <a:pPr lvl="1"/>
            <a:r>
              <a:rPr lang="en-US" dirty="0" smtClean="0"/>
              <a:t>Apply Local Policy to limit Site Policy application</a:t>
            </a:r>
          </a:p>
          <a:p>
            <a:pPr lvl="2"/>
            <a:r>
              <a:rPr lang="en-US" dirty="0" err="1" smtClean="0"/>
              <a:t>Config</a:t>
            </a:r>
            <a:r>
              <a:rPr lang="en-US" dirty="0" smtClean="0"/>
              <a:t> </a:t>
            </a:r>
            <a:r>
              <a:rPr lang="en-US" dirty="0" err="1" smtClean="0"/>
              <a:t>Mgr</a:t>
            </a:r>
            <a:r>
              <a:rPr lang="en-US" dirty="0" smtClean="0"/>
              <a:t> </a:t>
            </a:r>
            <a:r>
              <a:rPr lang="en-US" dirty="0" err="1" smtClean="0"/>
              <a:t>v.Next</a:t>
            </a:r>
            <a:r>
              <a:rPr lang="en-US" dirty="0" smtClean="0"/>
              <a:t> plans will eliminate this requirement</a:t>
            </a:r>
          </a:p>
          <a:p>
            <a:pPr lvl="2"/>
            <a:r>
              <a:rPr lang="en-US" dirty="0">
                <a:hlinkClick r:id="rId3"/>
              </a:rPr>
              <a:t>http://msdn.microsoft.com/en-us/library/cc146756.aspx</a:t>
            </a:r>
            <a:r>
              <a:rPr lang="en-US" dirty="0"/>
              <a:t> </a:t>
            </a:r>
            <a:endParaRPr lang="en-US" dirty="0" smtClean="0"/>
          </a:p>
          <a:p>
            <a:pPr lvl="1"/>
            <a:r>
              <a:rPr lang="en-US" dirty="0" smtClean="0"/>
              <a:t>Hardware Inventory</a:t>
            </a:r>
          </a:p>
          <a:p>
            <a:pPr lvl="2"/>
            <a:r>
              <a:rPr lang="en-US" dirty="0" smtClean="0"/>
              <a:t>Eliminate/Minimize</a:t>
            </a:r>
          </a:p>
          <a:p>
            <a:pPr lvl="1"/>
            <a:r>
              <a:rPr lang="en-US" dirty="0" smtClean="0"/>
              <a:t>Software Inventory</a:t>
            </a:r>
          </a:p>
          <a:p>
            <a:pPr lvl="2"/>
            <a:r>
              <a:rPr lang="en-US" dirty="0" smtClean="0"/>
              <a:t>Eliminate/Minimize</a:t>
            </a:r>
          </a:p>
          <a:p>
            <a:pPr lvl="1"/>
            <a:r>
              <a:rPr lang="en-US" dirty="0" smtClean="0"/>
              <a:t>Patch Updates</a:t>
            </a:r>
          </a:p>
          <a:p>
            <a:pPr lvl="2"/>
            <a:r>
              <a:rPr lang="en-US" dirty="0" smtClean="0"/>
              <a:t>Be very specific with targeting updates (English Update to English Client)</a:t>
            </a:r>
          </a:p>
          <a:p>
            <a:pPr lvl="1"/>
            <a:r>
              <a:rPr lang="en-US" dirty="0" smtClean="0"/>
              <a:t>Timing of deployment</a:t>
            </a:r>
          </a:p>
          <a:p>
            <a:pPr lvl="2"/>
            <a:r>
              <a:rPr lang="en-US" dirty="0"/>
              <a:t>Offline Machine Servicing Tool 3</a:t>
            </a:r>
            <a:r>
              <a:rPr lang="en-US" dirty="0" smtClean="0"/>
              <a:t>.0</a:t>
            </a:r>
          </a:p>
          <a:p>
            <a:pPr lvl="2"/>
            <a:r>
              <a:rPr lang="en-US" dirty="0" smtClean="0"/>
              <a:t>Wake up, force poll, apply updates, go back to sleep</a:t>
            </a:r>
          </a:p>
          <a:p>
            <a:r>
              <a:rPr lang="en-US" dirty="0"/>
              <a:t>In VDI, remember, its important to reduce VM IO and Churn</a:t>
            </a:r>
          </a:p>
          <a:p>
            <a:pPr lvl="2"/>
            <a:endParaRPr lang="en-US" dirty="0" smtClean="0"/>
          </a:p>
        </p:txBody>
      </p:sp>
    </p:spTree>
    <p:extLst>
      <p:ext uri="{BB962C8B-B14F-4D97-AF65-F5344CB8AC3E}">
        <p14:creationId xmlns:p14="http://schemas.microsoft.com/office/powerpoint/2010/main" val="129468118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Center Configuration Manager</a:t>
            </a:r>
            <a:endParaRPr lang="en-US" dirty="0"/>
          </a:p>
        </p:txBody>
      </p:sp>
      <p:sp>
        <p:nvSpPr>
          <p:cNvPr id="3" name="Text Placeholder 2"/>
          <p:cNvSpPr>
            <a:spLocks noGrp="1"/>
          </p:cNvSpPr>
          <p:nvPr>
            <p:ph type="body" sz="quarter" idx="10"/>
          </p:nvPr>
        </p:nvSpPr>
        <p:spPr>
          <a:xfrm>
            <a:off x="519112" y="1447799"/>
            <a:ext cx="11149013" cy="4462760"/>
          </a:xfrm>
        </p:spPr>
        <p:txBody>
          <a:bodyPr/>
          <a:lstStyle/>
          <a:p>
            <a:r>
              <a:rPr lang="en-US" sz="2400" smtClean="0"/>
              <a:t>App-V and Config Manager</a:t>
            </a:r>
          </a:p>
          <a:p>
            <a:endParaRPr lang="en-US" sz="2400" smtClean="0"/>
          </a:p>
          <a:p>
            <a:pPr lvl="1"/>
            <a:r>
              <a:rPr lang="en-US" sz="2000" smtClean="0"/>
              <a:t>App-V 4.6 supports Shared Cache</a:t>
            </a:r>
          </a:p>
          <a:p>
            <a:pPr lvl="1"/>
            <a:r>
              <a:rPr lang="en-US" sz="2000" smtClean="0"/>
              <a:t>App-V 4.6 works in Citrix PVS</a:t>
            </a:r>
          </a:p>
          <a:p>
            <a:pPr lvl="1"/>
            <a:endParaRPr lang="en-US" sz="2000" smtClean="0"/>
          </a:p>
          <a:p>
            <a:pPr lvl="1"/>
            <a:r>
              <a:rPr lang="en-US" sz="2000" smtClean="0"/>
              <a:t>However…</a:t>
            </a:r>
          </a:p>
          <a:p>
            <a:pPr lvl="1"/>
            <a:endParaRPr lang="en-US" sz="2000" smtClean="0"/>
          </a:p>
          <a:p>
            <a:pPr lvl="1"/>
            <a:r>
              <a:rPr lang="en-US" sz="2000" smtClean="0"/>
              <a:t>Config Manager provides single console management</a:t>
            </a:r>
          </a:p>
          <a:p>
            <a:pPr lvl="1"/>
            <a:r>
              <a:rPr lang="en-US" sz="2000" smtClean="0"/>
              <a:t>Config Manager allows distributed package management</a:t>
            </a:r>
          </a:p>
          <a:p>
            <a:pPr lvl="1"/>
            <a:endParaRPr lang="en-US" sz="2000" smtClean="0"/>
          </a:p>
          <a:p>
            <a:pPr lvl="1"/>
            <a:r>
              <a:rPr lang="en-US" sz="2000" smtClean="0"/>
              <a:t>Be aware:</a:t>
            </a:r>
          </a:p>
          <a:p>
            <a:pPr lvl="1"/>
            <a:r>
              <a:rPr lang="en-US" sz="2000" smtClean="0"/>
              <a:t>Config Manager “takes over” App-V client</a:t>
            </a:r>
          </a:p>
          <a:p>
            <a:pPr lvl="2"/>
            <a:r>
              <a:rPr lang="en-US" sz="1800" smtClean="0"/>
              <a:t>Cant use both App-V and Config Manager to target the same VM</a:t>
            </a:r>
            <a:endParaRPr lang="en-US" sz="1800" dirty="0" smtClean="0"/>
          </a:p>
        </p:txBody>
      </p:sp>
    </p:spTree>
    <p:extLst>
      <p:ext uri="{BB962C8B-B14F-4D97-AF65-F5344CB8AC3E}">
        <p14:creationId xmlns:p14="http://schemas.microsoft.com/office/powerpoint/2010/main" val="44146134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Offline Virtual Machine Servicing </a:t>
            </a:r>
            <a:r>
              <a:rPr lang="en-US" dirty="0" smtClean="0"/>
              <a:t>Tool 3.0</a:t>
            </a:r>
            <a:r>
              <a:rPr lang="en-US" dirty="0"/>
              <a:t/>
            </a:r>
            <a:br>
              <a:rPr lang="en-US" dirty="0"/>
            </a:br>
            <a:r>
              <a:rPr lang="en-US" sz="3700" dirty="0"/>
              <a:t>Patching VMs on the Host</a:t>
            </a:r>
          </a:p>
        </p:txBody>
      </p:sp>
      <p:sp>
        <p:nvSpPr>
          <p:cNvPr id="23" name="Rounded Rectangle 22"/>
          <p:cNvSpPr/>
          <p:nvPr/>
        </p:nvSpPr>
        <p:spPr>
          <a:xfrm>
            <a:off x="4656755" y="1143001"/>
            <a:ext cx="28440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dirty="0" smtClean="0">
                <a:gradFill>
                  <a:gsLst>
                    <a:gs pos="0">
                      <a:schemeClr val="tx1"/>
                    </a:gs>
                    <a:gs pos="100000">
                      <a:schemeClr val="tx1"/>
                    </a:gs>
                  </a:gsLst>
                  <a:lin ang="2700000" scaled="1"/>
                </a:gradFill>
              </a:rPr>
              <a:t>OVMST UI</a:t>
            </a:r>
            <a:endParaRPr lang="en-US" dirty="0">
              <a:gradFill>
                <a:gsLst>
                  <a:gs pos="0">
                    <a:schemeClr val="tx1"/>
                  </a:gs>
                  <a:gs pos="100000">
                    <a:schemeClr val="tx1"/>
                  </a:gs>
                </a:gsLst>
                <a:lin ang="2700000" scaled="1"/>
              </a:gradFill>
            </a:endParaRPr>
          </a:p>
        </p:txBody>
      </p:sp>
      <p:sp>
        <p:nvSpPr>
          <p:cNvPr id="24" name="Rounded Rectangle 23"/>
          <p:cNvSpPr/>
          <p:nvPr/>
        </p:nvSpPr>
        <p:spPr>
          <a:xfrm>
            <a:off x="8125883" y="5905501"/>
            <a:ext cx="28440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dirty="0">
                <a:gradFill>
                  <a:gsLst>
                    <a:gs pos="0">
                      <a:schemeClr val="tx1"/>
                    </a:gs>
                    <a:gs pos="100000">
                      <a:schemeClr val="tx1"/>
                    </a:gs>
                  </a:gsLst>
                  <a:lin ang="2700000" scaled="1"/>
                </a:gradFill>
              </a:rPr>
              <a:t>WSUS/SCCM</a:t>
            </a:r>
          </a:p>
        </p:txBody>
      </p:sp>
      <p:sp>
        <p:nvSpPr>
          <p:cNvPr id="25" name="Rounded Rectangle 24"/>
          <p:cNvSpPr/>
          <p:nvPr/>
        </p:nvSpPr>
        <p:spPr>
          <a:xfrm>
            <a:off x="4859902" y="2286001"/>
            <a:ext cx="2437765" cy="16002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dirty="0">
                <a:gradFill>
                  <a:gsLst>
                    <a:gs pos="0">
                      <a:schemeClr val="tx1"/>
                    </a:gs>
                    <a:gs pos="100000">
                      <a:schemeClr val="tx1"/>
                    </a:gs>
                  </a:gsLst>
                  <a:lin ang="2700000" scaled="1"/>
                </a:gradFill>
              </a:rPr>
              <a:t>Servicing Job</a:t>
            </a:r>
          </a:p>
        </p:txBody>
      </p:sp>
      <p:sp>
        <p:nvSpPr>
          <p:cNvPr id="32" name="Rounded Rectangle 31"/>
          <p:cNvSpPr/>
          <p:nvPr/>
        </p:nvSpPr>
        <p:spPr>
          <a:xfrm>
            <a:off x="812588" y="5905501"/>
            <a:ext cx="2844059" cy="609600"/>
          </a:xfrm>
          <a:prstGeom prst="roundRect">
            <a:avLst/>
          </a:prstGeom>
          <a:gradFill flip="none" rotWithShape="1">
            <a:gsLst>
              <a:gs pos="4000">
                <a:srgbClr val="FFFFFF">
                  <a:alpha val="65000"/>
                </a:srgbClr>
              </a:gs>
              <a:gs pos="18000">
                <a:srgbClr val="FFFFFF">
                  <a:alpha val="0"/>
                </a:srgbClr>
              </a:gs>
              <a:gs pos="48000">
                <a:srgbClr val="000000">
                  <a:alpha val="40000"/>
                </a:srgbClr>
              </a:gs>
              <a:gs pos="75000">
                <a:srgbClr val="000000">
                  <a:alpha val="40000"/>
                </a:srgbClr>
              </a:gs>
              <a:gs pos="91000">
                <a:srgbClr val="FFFFFF">
                  <a:alpha val="0"/>
                </a:srgbClr>
              </a:gs>
              <a:gs pos="100000">
                <a:srgbClr val="FFFFFF">
                  <a:alpha val="73000"/>
                </a:srgbClr>
              </a:gs>
            </a:gsLst>
            <a:lin ang="2700000" scaled="1"/>
            <a:tileRect/>
          </a:gradFill>
          <a:ln w="9525" cap="flat" cmpd="sng" algn="ctr">
            <a:solidFill>
              <a:srgbClr val="FFFFFF">
                <a:alpha val="44000"/>
              </a:srgbClr>
            </a:solid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00AEDB">
                <a:shade val="80000"/>
              </a:srgbClr>
            </a:contourClr>
          </a:sp3d>
        </p:spPr>
        <p:txBody>
          <a:bodyPr vert="horz" wrap="square" lIns="0" tIns="0" rIns="0" bIns="0" numCol="1" rtlCol="0" anchor="ctr" anchorCtr="0" compatLnSpc="1">
            <a:prstTxWarp prst="textNoShape">
              <a:avLst/>
            </a:prstTxWarp>
          </a:bodyPr>
          <a:lstStyle/>
          <a:p>
            <a:pPr algn="ctr"/>
            <a:r>
              <a:rPr lang="en-US" dirty="0">
                <a:gradFill>
                  <a:gsLst>
                    <a:gs pos="0">
                      <a:schemeClr val="tx1"/>
                    </a:gs>
                    <a:gs pos="100000">
                      <a:schemeClr val="tx1"/>
                    </a:gs>
                  </a:gsLst>
                  <a:lin ang="2700000" scaled="1"/>
                </a:gradFill>
              </a:rPr>
              <a:t>SCVMM</a:t>
            </a:r>
          </a:p>
        </p:txBody>
      </p:sp>
      <p:cxnSp>
        <p:nvCxnSpPr>
          <p:cNvPr id="20" name="Straight Arrow Connector 19"/>
          <p:cNvCxnSpPr/>
          <p:nvPr/>
        </p:nvCxnSpPr>
        <p:spPr>
          <a:xfrm rot="5400000">
            <a:off x="5889154" y="2005943"/>
            <a:ext cx="365760" cy="211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cxnSp>
        <p:nvCxnSpPr>
          <p:cNvPr id="21" name="Straight Arrow Connector 20"/>
          <p:cNvCxnSpPr/>
          <p:nvPr/>
        </p:nvCxnSpPr>
        <p:spPr>
          <a:xfrm flipH="1">
            <a:off x="2070542" y="3695699"/>
            <a:ext cx="2437765" cy="2060332"/>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22" name="TextBox 21"/>
          <p:cNvSpPr txBox="1"/>
          <p:nvPr/>
        </p:nvSpPr>
        <p:spPr>
          <a:xfrm>
            <a:off x="7582434" y="1180740"/>
            <a:ext cx="3930956" cy="1092585"/>
          </a:xfrm>
          <a:prstGeom prst="rect">
            <a:avLst/>
          </a:prstGeom>
          <a:noFill/>
        </p:spPr>
        <p:txBody>
          <a:bodyPr wrap="square" lIns="121899" tIns="60949" rIns="121899" bIns="60949" rtlCol="0">
            <a:spAutoFit/>
          </a:bodyPr>
          <a:lstStyle/>
          <a:p>
            <a:r>
              <a:rPr lang="en-US" sz="2100" dirty="0">
                <a:gradFill>
                  <a:gsLst>
                    <a:gs pos="0">
                      <a:schemeClr val="tx1"/>
                    </a:gs>
                    <a:gs pos="100000">
                      <a:schemeClr val="tx1"/>
                    </a:gs>
                  </a:gsLst>
                  <a:lin ang="2700000" scaled="1"/>
                </a:gradFill>
              </a:rPr>
              <a:t>1. Provide  collection of shutdown VMs and hosts and create servicing job</a:t>
            </a:r>
          </a:p>
        </p:txBody>
      </p:sp>
      <p:cxnSp>
        <p:nvCxnSpPr>
          <p:cNvPr id="40" name="Straight Arrow Connector 39"/>
          <p:cNvCxnSpPr/>
          <p:nvPr/>
        </p:nvCxnSpPr>
        <p:spPr>
          <a:xfrm flipH="1">
            <a:off x="3082368" y="4091356"/>
            <a:ext cx="1886922" cy="166467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41" name="TextBox 40"/>
          <p:cNvSpPr txBox="1"/>
          <p:nvPr/>
        </p:nvSpPr>
        <p:spPr>
          <a:xfrm>
            <a:off x="4453608" y="4698693"/>
            <a:ext cx="3672277" cy="779700"/>
          </a:xfrm>
          <a:prstGeom prst="rect">
            <a:avLst/>
          </a:prstGeom>
          <a:noFill/>
        </p:spPr>
        <p:txBody>
          <a:bodyPr wrap="square" lIns="121899" tIns="60949" rIns="121899" bIns="60949" rtlCol="0">
            <a:spAutoFit/>
          </a:bodyPr>
          <a:lstStyle/>
          <a:p>
            <a:r>
              <a:rPr lang="en-US" sz="2100" dirty="0">
                <a:gradFill>
                  <a:gsLst>
                    <a:gs pos="0">
                      <a:schemeClr val="tx1"/>
                    </a:gs>
                    <a:gs pos="100000">
                      <a:schemeClr val="tx1"/>
                    </a:gs>
                  </a:gsLst>
                  <a:lin ang="2700000" scaled="1"/>
                </a:gradFill>
              </a:rPr>
              <a:t>2. Mount and start VM on selected maintenance host</a:t>
            </a:r>
          </a:p>
        </p:txBody>
      </p:sp>
      <p:sp>
        <p:nvSpPr>
          <p:cNvPr id="42" name="TextBox 41"/>
          <p:cNvSpPr txBox="1"/>
          <p:nvPr/>
        </p:nvSpPr>
        <p:spPr>
          <a:xfrm rot="19246875">
            <a:off x="1530764" y="3595948"/>
            <a:ext cx="1993567" cy="1436291"/>
          </a:xfrm>
          <a:prstGeom prst="rect">
            <a:avLst/>
          </a:prstGeom>
          <a:noFill/>
        </p:spPr>
        <p:txBody>
          <a:bodyPr wrap="square" lIns="121899" tIns="60949" rIns="121899" bIns="60949" rtlCol="0">
            <a:spAutoFit/>
          </a:bodyPr>
          <a:lstStyle/>
          <a:p>
            <a:r>
              <a:rPr lang="en-US" sz="2100" dirty="0">
                <a:gradFill>
                  <a:gsLst>
                    <a:gs pos="0">
                      <a:schemeClr val="tx1"/>
                    </a:gs>
                    <a:gs pos="100000">
                      <a:schemeClr val="tx1"/>
                    </a:gs>
                  </a:gsLst>
                  <a:lin ang="2700000" scaled="1"/>
                </a:gradFill>
              </a:rPr>
              <a:t>4. Shutdown VM and move back to the original host</a:t>
            </a:r>
          </a:p>
        </p:txBody>
      </p:sp>
      <p:cxnSp>
        <p:nvCxnSpPr>
          <p:cNvPr id="43" name="Straight Arrow Connector 42"/>
          <p:cNvCxnSpPr/>
          <p:nvPr/>
        </p:nvCxnSpPr>
        <p:spPr>
          <a:xfrm>
            <a:off x="7422685" y="4091356"/>
            <a:ext cx="2125228" cy="1664677"/>
          </a:xfrm>
          <a:prstGeom prst="straightConnector1">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ailEnd type="triangle"/>
          </a:ln>
        </p:spPr>
        <p:style>
          <a:lnRef idx="2">
            <a:schemeClr val="accent6"/>
          </a:lnRef>
          <a:fillRef idx="0">
            <a:schemeClr val="accent6"/>
          </a:fillRef>
          <a:effectRef idx="1">
            <a:schemeClr val="accent6"/>
          </a:effectRef>
          <a:fontRef idx="minor">
            <a:schemeClr val="tx1"/>
          </a:fontRef>
        </p:style>
      </p:cxnSp>
      <p:sp>
        <p:nvSpPr>
          <p:cNvPr id="44" name="TextBox 43"/>
          <p:cNvSpPr txBox="1"/>
          <p:nvPr/>
        </p:nvSpPr>
        <p:spPr>
          <a:xfrm>
            <a:off x="8539994" y="4314094"/>
            <a:ext cx="2437765" cy="656591"/>
          </a:xfrm>
          <a:prstGeom prst="rect">
            <a:avLst/>
          </a:prstGeom>
          <a:noFill/>
        </p:spPr>
        <p:txBody>
          <a:bodyPr wrap="square" lIns="121899" tIns="60949" rIns="121899" bIns="60949" rtlCol="0">
            <a:spAutoFit/>
          </a:bodyPr>
          <a:lstStyle/>
          <a:p>
            <a:r>
              <a:rPr lang="en-US" sz="2100" dirty="0">
                <a:gradFill>
                  <a:gsLst>
                    <a:gs pos="0">
                      <a:schemeClr val="tx1"/>
                    </a:gs>
                    <a:gs pos="100000">
                      <a:schemeClr val="tx1"/>
                    </a:gs>
                  </a:gsLst>
                  <a:lin ang="2700000" scaled="1"/>
                </a:gradFill>
              </a:rPr>
              <a:t>3. Update the VM  </a:t>
            </a:r>
          </a:p>
          <a:p>
            <a:endParaRPr lang="en-US" sz="1300" dirty="0">
              <a:latin typeface="Book Antiqua" pitchFamily="18" charset="0"/>
            </a:endParaRPr>
          </a:p>
        </p:txBody>
      </p:sp>
    </p:spTree>
    <p:extLst>
      <p:ext uri="{BB962C8B-B14F-4D97-AF65-F5344CB8AC3E}">
        <p14:creationId xmlns:p14="http://schemas.microsoft.com/office/powerpoint/2010/main" val="1698084724"/>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2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20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2000"/>
                                        <p:tgtEl>
                                          <p:spTgt spid="41"/>
                                        </p:tgtEl>
                                      </p:cBhvr>
                                    </p:animEffect>
                                  </p:childTnLst>
                                </p:cTn>
                              </p:par>
                              <p:par>
                                <p:cTn id="19" presetID="7" presetClass="emph" presetSubtype="2" fill="hold" nodeType="withEffect">
                                  <p:stCondLst>
                                    <p:cond delay="0"/>
                                  </p:stCondLst>
                                  <p:childTnLst>
                                    <p:animClr clrSpc="rgb" dir="cw">
                                      <p:cBhvr>
                                        <p:cTn id="20" dur="2000" fill="hold"/>
                                        <p:tgtEl>
                                          <p:spTgt spid="20"/>
                                        </p:tgtEl>
                                        <p:attrNameLst>
                                          <p:attrName>stroke.color</p:attrName>
                                        </p:attrNameLst>
                                      </p:cBhvr>
                                      <p:to>
                                        <a:schemeClr val="folHlink"/>
                                      </p:to>
                                    </p:animClr>
                                    <p:set>
                                      <p:cBhvr>
                                        <p:cTn id="21" dur="2000" fill="hold"/>
                                        <p:tgtEl>
                                          <p:spTgt spid="20"/>
                                        </p:tgtEl>
                                        <p:attrNameLst>
                                          <p:attrName>stroke.on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20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2000"/>
                                        <p:tgtEl>
                                          <p:spTgt spid="44"/>
                                        </p:tgtEl>
                                      </p:cBhvr>
                                    </p:animEffect>
                                  </p:childTnLst>
                                </p:cTn>
                              </p:par>
                              <p:par>
                                <p:cTn id="30" presetID="7" presetClass="emph" presetSubtype="2" fill="hold" nodeType="withEffect">
                                  <p:stCondLst>
                                    <p:cond delay="0"/>
                                  </p:stCondLst>
                                  <p:childTnLst>
                                    <p:animClr clrSpc="rgb" dir="cw">
                                      <p:cBhvr>
                                        <p:cTn id="31" dur="2000" fill="hold"/>
                                        <p:tgtEl>
                                          <p:spTgt spid="40"/>
                                        </p:tgtEl>
                                        <p:attrNameLst>
                                          <p:attrName>stroke.color</p:attrName>
                                        </p:attrNameLst>
                                      </p:cBhvr>
                                      <p:to>
                                        <a:schemeClr val="folHlink"/>
                                      </p:to>
                                    </p:animClr>
                                    <p:set>
                                      <p:cBhvr>
                                        <p:cTn id="32" dur="2000" fill="hold"/>
                                        <p:tgtEl>
                                          <p:spTgt spid="40"/>
                                        </p:tgtEl>
                                        <p:attrNameLst>
                                          <p:attrName>stroke.on</p:attrName>
                                        </p:attrNameLst>
                                      </p:cBhvr>
                                      <p:to>
                                        <p:strVal val="tru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000"/>
                                        <p:tgtEl>
                                          <p:spTgt spid="42"/>
                                        </p:tgtEl>
                                      </p:cBhvr>
                                    </p:animEffect>
                                  </p:childTnLst>
                                </p:cTn>
                              </p:par>
                              <p:par>
                                <p:cTn id="41" presetID="7" presetClass="emph" presetSubtype="2" fill="hold" nodeType="withEffect">
                                  <p:stCondLst>
                                    <p:cond delay="0"/>
                                  </p:stCondLst>
                                  <p:childTnLst>
                                    <p:animClr clrSpc="rgb" dir="cw">
                                      <p:cBhvr>
                                        <p:cTn id="42" dur="2000" fill="hold"/>
                                        <p:tgtEl>
                                          <p:spTgt spid="43"/>
                                        </p:tgtEl>
                                        <p:attrNameLst>
                                          <p:attrName>stroke.color</p:attrName>
                                        </p:attrNameLst>
                                      </p:cBhvr>
                                      <p:to>
                                        <a:schemeClr val="folHlink"/>
                                      </p:to>
                                    </p:animClr>
                                    <p:set>
                                      <p:cBhvr>
                                        <p:cTn id="43" dur="2000" fill="hold"/>
                                        <p:tgtEl>
                                          <p:spTgt spid="4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1" grpId="0"/>
      <p:bldP spid="42" grpId="0"/>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70556649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950936" y="1980318"/>
            <a:ext cx="4635609" cy="3945123"/>
          </a:xfrm>
          <a:prstGeom prst="rect">
            <a:avLst/>
          </a:prstGeom>
          <a:solidFill>
            <a:schemeClr val="bg1">
              <a:lumMod val="95000"/>
              <a:alpha val="24000"/>
            </a:schemeClr>
          </a:solidFill>
          <a:ln>
            <a:solidFill>
              <a:schemeClr val="accent4">
                <a:lumMod val="60000"/>
                <a:lumOff val="40000"/>
              </a:schemeClr>
            </a:solid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300" b="0" i="0" u="none" strike="noStrike" kern="0" cap="none" spc="0" normalizeH="0" baseline="0" noProof="0" dirty="0" smtClean="0">
              <a:ln>
                <a:noFill/>
              </a:ln>
              <a:effectLst/>
              <a:uLnTx/>
              <a:uFillTx/>
              <a:latin typeface="Segoe" pitchFamily="34" charset="0"/>
              <a:ea typeface="+mn-ea"/>
              <a:cs typeface="+mn-cs"/>
            </a:endParaRPr>
          </a:p>
        </p:txBody>
      </p:sp>
      <p:sp>
        <p:nvSpPr>
          <p:cNvPr id="79" name="Rectangle 78"/>
          <p:cNvSpPr/>
          <p:nvPr/>
        </p:nvSpPr>
        <p:spPr>
          <a:xfrm>
            <a:off x="6909649" y="2062138"/>
            <a:ext cx="4431528" cy="3863306"/>
          </a:xfrm>
          <a:prstGeom prst="rect">
            <a:avLst/>
          </a:prstGeom>
          <a:solidFill>
            <a:schemeClr val="bg1">
              <a:lumMod val="95000"/>
              <a:alpha val="24000"/>
            </a:schemeClr>
          </a:solidFill>
          <a:ln>
            <a:solidFill>
              <a:schemeClr val="accent4">
                <a:lumMod val="60000"/>
                <a:lumOff val="40000"/>
              </a:schemeClr>
            </a:solid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300" b="0" i="0" u="none" strike="noStrike" kern="0" cap="none" spc="0" normalizeH="0" baseline="0" noProof="0" dirty="0" smtClean="0">
              <a:ln>
                <a:noFill/>
              </a:ln>
              <a:effectLst/>
              <a:uLnTx/>
              <a:uFillTx/>
              <a:latin typeface="Segoe" pitchFamily="34" charset="0"/>
              <a:ea typeface="+mn-ea"/>
              <a:cs typeface="+mn-cs"/>
            </a:endParaRPr>
          </a:p>
        </p:txBody>
      </p:sp>
      <p:sp>
        <p:nvSpPr>
          <p:cNvPr id="39939" name="TextBox 54"/>
          <p:cNvSpPr txBox="1">
            <a:spLocks noChangeArrowheads="1"/>
          </p:cNvSpPr>
          <p:nvPr/>
        </p:nvSpPr>
        <p:spPr bwMode="auto">
          <a:xfrm>
            <a:off x="7618016" y="5925442"/>
            <a:ext cx="4138803" cy="430887"/>
          </a:xfrm>
          <a:prstGeom prst="rect">
            <a:avLst/>
          </a:prstGeom>
          <a:noFill/>
          <a:ln w="9525">
            <a:noFill/>
            <a:miter lim="800000"/>
            <a:headEnd/>
            <a:tailEnd/>
          </a:ln>
        </p:spPr>
        <p:txBody>
          <a:bodyPr wrap="square">
            <a:spAutoFit/>
          </a:bodyPr>
          <a:lstStyle/>
          <a:p>
            <a:r>
              <a:rPr lang="en-US" sz="1100" dirty="0" smtClean="0">
                <a:latin typeface="+mn-lt"/>
              </a:rPr>
              <a:t>*</a:t>
            </a:r>
            <a:r>
              <a:rPr lang="en-US" sz="1100" dirty="0" smtClean="0">
                <a:latin typeface="+mn-lt"/>
                <a:cs typeface="Segoe UI" charset="0"/>
              </a:rPr>
              <a:t>Based on a 3 year amortization and publicly available information as of February 2010.</a:t>
            </a:r>
            <a:endParaRPr lang="en-US" sz="1100" dirty="0">
              <a:latin typeface="+mn-lt"/>
            </a:endParaRPr>
          </a:p>
        </p:txBody>
      </p:sp>
      <p:sp>
        <p:nvSpPr>
          <p:cNvPr id="39940" name="Rectangle 74"/>
          <p:cNvSpPr>
            <a:spLocks noGrp="1"/>
          </p:cNvSpPr>
          <p:nvPr>
            <p:ph type="title"/>
          </p:nvPr>
        </p:nvSpPr>
        <p:spPr/>
        <p:txBody>
          <a:bodyPr/>
          <a:lstStyle/>
          <a:p>
            <a:r>
              <a:rPr lang="en-US" smtClean="0"/>
              <a:t>What does a 40% increase in density mean?</a:t>
            </a:r>
            <a:endParaRPr lang="en-US" dirty="0" smtClean="0"/>
          </a:p>
        </p:txBody>
      </p:sp>
      <p:sp>
        <p:nvSpPr>
          <p:cNvPr id="39945" name="Rectangle 47"/>
          <p:cNvSpPr>
            <a:spLocks noChangeArrowheads="1"/>
          </p:cNvSpPr>
          <p:nvPr/>
        </p:nvSpPr>
        <p:spPr bwMode="auto">
          <a:xfrm>
            <a:off x="7114485" y="4121888"/>
            <a:ext cx="1007062" cy="323165"/>
          </a:xfrm>
          <a:prstGeom prst="rect">
            <a:avLst/>
          </a:prstGeom>
          <a:noFill/>
          <a:ln w="9525">
            <a:noFill/>
            <a:miter lim="800000"/>
            <a:headEnd/>
            <a:tailEnd/>
          </a:ln>
        </p:spPr>
        <p:txBody>
          <a:bodyPr wrap="square" lIns="0" tIns="0" rIns="0" bIns="0">
            <a:spAutoFit/>
          </a:bodyPr>
          <a:lstStyle/>
          <a:p>
            <a:r>
              <a:rPr lang="en-US" sz="1050" dirty="0">
                <a:latin typeface="+mj-lt"/>
              </a:rPr>
              <a:t>$42/device annual</a:t>
            </a:r>
          </a:p>
        </p:txBody>
      </p:sp>
      <p:sp>
        <p:nvSpPr>
          <p:cNvPr id="39946" name="Rectangle 47"/>
          <p:cNvSpPr>
            <a:spLocks noChangeArrowheads="1"/>
          </p:cNvSpPr>
          <p:nvPr/>
        </p:nvSpPr>
        <p:spPr bwMode="auto">
          <a:xfrm>
            <a:off x="7116037" y="4718370"/>
            <a:ext cx="1014464" cy="323165"/>
          </a:xfrm>
          <a:prstGeom prst="rect">
            <a:avLst/>
          </a:prstGeom>
          <a:noFill/>
          <a:ln w="9525">
            <a:noFill/>
            <a:miter lim="800000"/>
            <a:headEnd/>
            <a:tailEnd/>
          </a:ln>
        </p:spPr>
        <p:txBody>
          <a:bodyPr wrap="square" lIns="0" tIns="0" rIns="0" bIns="0">
            <a:spAutoFit/>
          </a:bodyPr>
          <a:lstStyle/>
          <a:p>
            <a:r>
              <a:rPr lang="en-US" sz="1050" dirty="0">
                <a:latin typeface="+mj-lt"/>
              </a:rPr>
              <a:t>$21/device annual</a:t>
            </a:r>
          </a:p>
        </p:txBody>
      </p:sp>
      <p:sp>
        <p:nvSpPr>
          <p:cNvPr id="39947" name="Rectangle 47"/>
          <p:cNvSpPr>
            <a:spLocks noChangeArrowheads="1"/>
          </p:cNvSpPr>
          <p:nvPr/>
        </p:nvSpPr>
        <p:spPr bwMode="auto">
          <a:xfrm>
            <a:off x="9725507" y="2062138"/>
            <a:ext cx="1615670" cy="276999"/>
          </a:xfrm>
          <a:prstGeom prst="rect">
            <a:avLst/>
          </a:prstGeom>
          <a:noFill/>
          <a:ln w="9525">
            <a:noFill/>
            <a:miter lim="800000"/>
            <a:headEnd/>
            <a:tailEnd/>
          </a:ln>
        </p:spPr>
        <p:txBody>
          <a:bodyPr wrap="square" lIns="0" tIns="0" rIns="0" bIns="0">
            <a:spAutoFit/>
          </a:bodyPr>
          <a:lstStyle/>
          <a:p>
            <a:r>
              <a:rPr lang="en-US" dirty="0">
                <a:latin typeface="+mj-lt"/>
              </a:rPr>
              <a:t>$</a:t>
            </a:r>
            <a:r>
              <a:rPr lang="en-US" dirty="0" smtClean="0">
                <a:latin typeface="+mj-lt"/>
              </a:rPr>
              <a:t>133/ </a:t>
            </a:r>
            <a:r>
              <a:rPr lang="en-US" dirty="0" err="1" smtClean="0">
                <a:latin typeface="+mj-lt"/>
              </a:rPr>
              <a:t>ccu</a:t>
            </a:r>
            <a:endParaRPr lang="en-US" dirty="0">
              <a:latin typeface="+mj-lt"/>
            </a:endParaRPr>
          </a:p>
        </p:txBody>
      </p:sp>
      <p:sp>
        <p:nvSpPr>
          <p:cNvPr id="39954" name="AutoShape 87"/>
          <p:cNvSpPr>
            <a:spLocks noChangeArrowheads="1"/>
          </p:cNvSpPr>
          <p:nvPr/>
        </p:nvSpPr>
        <p:spPr bwMode="auto">
          <a:xfrm>
            <a:off x="8195634" y="4625954"/>
            <a:ext cx="711015" cy="436563"/>
          </a:xfrm>
          <a:prstGeom prst="cube">
            <a:avLst>
              <a:gd name="adj" fmla="val 11310"/>
            </a:avLst>
          </a:prstGeom>
          <a:solidFill>
            <a:schemeClr val="accent1">
              <a:lumMod val="75000"/>
            </a:schemeClr>
          </a:solidFill>
          <a:ln>
            <a:noFill/>
            <a:headEnd/>
            <a:tailEnd/>
          </a:ln>
          <a:effectLst>
            <a:outerShdw blurRad="50800" dist="38100" dir="2700000">
              <a:srgbClr val="000000">
                <a:alpha val="43000"/>
              </a:srgbClr>
            </a:outerShdw>
          </a:effectLst>
        </p:spPr>
        <p:style>
          <a:lnRef idx="1">
            <a:schemeClr val="accent3"/>
          </a:lnRef>
          <a:fillRef idx="3">
            <a:schemeClr val="accent3"/>
          </a:fillRef>
          <a:effectRef idx="2">
            <a:schemeClr val="accent3"/>
          </a:effectRef>
          <a:fontRef idx="minor">
            <a:schemeClr val="lt1"/>
          </a:fontRef>
        </p:style>
        <p:txBody>
          <a:bodyPr wrap="none" anchor="ctr"/>
          <a:lstStyle/>
          <a:p>
            <a:endParaRPr lang="en-US">
              <a:solidFill>
                <a:schemeClr val="tx1"/>
              </a:solidFill>
              <a:latin typeface="Calibri" pitchFamily="34" charset="0"/>
            </a:endParaRPr>
          </a:p>
        </p:txBody>
      </p:sp>
      <p:sp>
        <p:nvSpPr>
          <p:cNvPr id="39963" name="Rectangle 47"/>
          <p:cNvSpPr>
            <a:spLocks noChangeArrowheads="1"/>
          </p:cNvSpPr>
          <p:nvPr/>
        </p:nvSpPr>
        <p:spPr bwMode="auto">
          <a:xfrm>
            <a:off x="8232926" y="4766084"/>
            <a:ext cx="609441" cy="184666"/>
          </a:xfrm>
          <a:prstGeom prst="rect">
            <a:avLst/>
          </a:prstGeom>
          <a:noFill/>
          <a:ln w="9525">
            <a:noFill/>
            <a:miter lim="800000"/>
            <a:headEnd/>
            <a:tailEnd/>
          </a:ln>
        </p:spPr>
        <p:txBody>
          <a:bodyPr lIns="0" tIns="0" rIns="0" bIns="0">
            <a:spAutoFit/>
          </a:bodyPr>
          <a:lstStyle/>
          <a:p>
            <a:pPr algn="ctr"/>
            <a:r>
              <a:rPr lang="en-US" sz="1200" dirty="0">
                <a:latin typeface="+mj-lt"/>
              </a:rPr>
              <a:t>MS</a:t>
            </a:r>
          </a:p>
        </p:txBody>
      </p:sp>
      <p:sp>
        <p:nvSpPr>
          <p:cNvPr id="39966" name="Rectangle 47"/>
          <p:cNvSpPr>
            <a:spLocks noChangeArrowheads="1"/>
          </p:cNvSpPr>
          <p:nvPr/>
        </p:nvSpPr>
        <p:spPr bwMode="auto">
          <a:xfrm>
            <a:off x="7757520" y="3459691"/>
            <a:ext cx="1587247" cy="276999"/>
          </a:xfrm>
          <a:prstGeom prst="rect">
            <a:avLst/>
          </a:prstGeom>
          <a:noFill/>
          <a:ln w="9525">
            <a:noFill/>
            <a:miter lim="800000"/>
            <a:headEnd/>
            <a:tailEnd/>
          </a:ln>
        </p:spPr>
        <p:txBody>
          <a:bodyPr wrap="square" lIns="0" tIns="0" rIns="0" bIns="0">
            <a:spAutoFit/>
          </a:bodyPr>
          <a:lstStyle/>
          <a:p>
            <a:r>
              <a:rPr lang="en-US" dirty="0">
                <a:latin typeface="+mj-lt"/>
              </a:rPr>
              <a:t>$</a:t>
            </a:r>
            <a:r>
              <a:rPr lang="en-US" dirty="0" smtClean="0">
                <a:latin typeface="+mj-lt"/>
              </a:rPr>
              <a:t>63/device</a:t>
            </a:r>
            <a:endParaRPr lang="en-US" dirty="0">
              <a:latin typeface="+mj-lt"/>
            </a:endParaRPr>
          </a:p>
        </p:txBody>
      </p:sp>
      <p:sp>
        <p:nvSpPr>
          <p:cNvPr id="37914" name="AutoShape 94"/>
          <p:cNvSpPr>
            <a:spLocks noChangeArrowheads="1"/>
          </p:cNvSpPr>
          <p:nvPr/>
        </p:nvSpPr>
        <p:spPr bwMode="auto">
          <a:xfrm>
            <a:off x="9921587" y="2339137"/>
            <a:ext cx="711015" cy="2701925"/>
          </a:xfrm>
          <a:prstGeom prst="cube">
            <a:avLst>
              <a:gd name="adj" fmla="val 11310"/>
            </a:avLst>
          </a:prstGeom>
          <a:solidFill>
            <a:schemeClr val="accent4"/>
          </a:solidFill>
          <a:ln>
            <a:noFill/>
            <a:headEnd/>
            <a:tailEnd/>
          </a:ln>
          <a:effectLst/>
        </p:spPr>
        <p:style>
          <a:lnRef idx="1">
            <a:schemeClr val="accent4"/>
          </a:lnRef>
          <a:fillRef idx="3">
            <a:schemeClr val="accent4"/>
          </a:fillRef>
          <a:effectRef idx="2">
            <a:schemeClr val="accent4"/>
          </a:effectRef>
          <a:fontRef idx="minor">
            <a:schemeClr val="lt1"/>
          </a:fontRef>
        </p:style>
        <p:txBody>
          <a:bodyPr wrap="none" anchor="ctr"/>
          <a:lstStyle/>
          <a:p>
            <a:pPr>
              <a:defRPr/>
            </a:pPr>
            <a:endParaRPr lang="en-US">
              <a:solidFill>
                <a:schemeClr val="tx1"/>
              </a:solidFill>
              <a:latin typeface="Calibri" pitchFamily="34" charset="0"/>
            </a:endParaRPr>
          </a:p>
        </p:txBody>
      </p:sp>
      <p:sp>
        <p:nvSpPr>
          <p:cNvPr id="57" name="TextBox 48"/>
          <p:cNvSpPr txBox="1">
            <a:spLocks noChangeArrowheads="1"/>
          </p:cNvSpPr>
          <p:nvPr/>
        </p:nvSpPr>
        <p:spPr bwMode="auto">
          <a:xfrm>
            <a:off x="6929780" y="1662768"/>
            <a:ext cx="4157250" cy="338554"/>
          </a:xfrm>
          <a:prstGeom prst="rect">
            <a:avLst/>
          </a:prstGeom>
          <a:noFill/>
          <a:ln w="9525">
            <a:noFill/>
            <a:miter lim="800000"/>
            <a:headEnd/>
            <a:tailEnd/>
          </a:ln>
        </p:spPr>
        <p:txBody>
          <a:bodyPr wrap="square">
            <a:spAutoFit/>
          </a:bodyPr>
          <a:lstStyle/>
          <a:p>
            <a:pPr marL="115888" indent="-115888"/>
            <a:r>
              <a:rPr lang="en-US" sz="1600" b="1" dirty="0" smtClean="0">
                <a:latin typeface="Segoe Semibold" pitchFamily="34" charset="0"/>
              </a:rPr>
              <a:t>Licensing Comparison of VDI*</a:t>
            </a:r>
          </a:p>
        </p:txBody>
      </p:sp>
      <p:sp>
        <p:nvSpPr>
          <p:cNvPr id="39955" name="AutoShape 88"/>
          <p:cNvSpPr>
            <a:spLocks noChangeArrowheads="1"/>
          </p:cNvSpPr>
          <p:nvPr/>
        </p:nvSpPr>
        <p:spPr bwMode="auto">
          <a:xfrm>
            <a:off x="8191870" y="3762594"/>
            <a:ext cx="711015" cy="915987"/>
          </a:xfrm>
          <a:prstGeom prst="cube">
            <a:avLst>
              <a:gd name="adj" fmla="val 11310"/>
            </a:avLst>
          </a:prstGeom>
          <a:solidFill>
            <a:schemeClr val="accent1">
              <a:lumMod val="60000"/>
              <a:lumOff val="40000"/>
            </a:schemeClr>
          </a:solidFill>
          <a:ln>
            <a:noFill/>
            <a:headEnd/>
            <a:tailEnd/>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wrap="none" anchor="ctr"/>
          <a:lstStyle/>
          <a:p>
            <a:endParaRPr lang="en-US">
              <a:solidFill>
                <a:schemeClr val="tx1"/>
              </a:solidFill>
              <a:latin typeface="Calibri" pitchFamily="34" charset="0"/>
            </a:endParaRPr>
          </a:p>
        </p:txBody>
      </p:sp>
      <p:sp>
        <p:nvSpPr>
          <p:cNvPr id="39967" name="Rectangle 47"/>
          <p:cNvSpPr>
            <a:spLocks noChangeArrowheads="1"/>
          </p:cNvSpPr>
          <p:nvPr/>
        </p:nvSpPr>
        <p:spPr bwMode="auto">
          <a:xfrm>
            <a:off x="8176670" y="4128254"/>
            <a:ext cx="609441" cy="184666"/>
          </a:xfrm>
          <a:prstGeom prst="rect">
            <a:avLst/>
          </a:prstGeom>
          <a:noFill/>
          <a:ln w="9525">
            <a:noFill/>
            <a:miter lim="800000"/>
            <a:headEnd/>
            <a:tailEnd/>
          </a:ln>
        </p:spPr>
        <p:txBody>
          <a:bodyPr lIns="0" tIns="0" rIns="0" bIns="0">
            <a:spAutoFit/>
          </a:bodyPr>
          <a:lstStyle/>
          <a:p>
            <a:pPr algn="ctr"/>
            <a:r>
              <a:rPr lang="en-US" sz="1200" dirty="0">
                <a:latin typeface="+mn-lt"/>
              </a:rPr>
              <a:t>Citrix</a:t>
            </a:r>
          </a:p>
        </p:txBody>
      </p:sp>
      <p:sp>
        <p:nvSpPr>
          <p:cNvPr id="75" name="Parallelogram 74"/>
          <p:cNvSpPr/>
          <p:nvPr/>
        </p:nvSpPr>
        <p:spPr>
          <a:xfrm rot="10800000" flipH="1" flipV="1">
            <a:off x="950813" y="5107314"/>
            <a:ext cx="4635732" cy="818128"/>
          </a:xfrm>
          <a:prstGeom prst="parallelogram">
            <a:avLst>
              <a:gd name="adj" fmla="val 0"/>
            </a:avLst>
          </a:prstGeom>
          <a:solidFill>
            <a:schemeClr val="bg1">
              <a:lumMod val="50000"/>
              <a:lumOff val="50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latin typeface="Calibri" pitchFamily="34" charset="0"/>
            </a:endParaRPr>
          </a:p>
        </p:txBody>
      </p:sp>
      <p:sp>
        <p:nvSpPr>
          <p:cNvPr id="51" name="TextBox 48"/>
          <p:cNvSpPr txBox="1">
            <a:spLocks noChangeArrowheads="1"/>
          </p:cNvSpPr>
          <p:nvPr/>
        </p:nvSpPr>
        <p:spPr bwMode="auto">
          <a:xfrm>
            <a:off x="519113" y="940396"/>
            <a:ext cx="11149012" cy="369332"/>
          </a:xfrm>
          <a:prstGeom prst="rect">
            <a:avLst/>
          </a:prstGeom>
          <a:noFill/>
          <a:ln w="9525">
            <a:noFill/>
            <a:miter lim="800000"/>
            <a:headEnd/>
            <a:tailEnd/>
          </a:ln>
        </p:spPr>
        <p:txBody>
          <a:bodyPr wrap="square">
            <a:spAutoFit/>
          </a:bodyPr>
          <a:lstStyle/>
          <a:p>
            <a:r>
              <a:rPr lang="en-US" dirty="0" smtClean="0">
                <a:latin typeface="Segoe Semibold" pitchFamily="34" charset="0"/>
              </a:rPr>
              <a:t>Microsoft and Citrix VDI delivers savings – with lower CAPEX numbers. </a:t>
            </a:r>
          </a:p>
        </p:txBody>
      </p:sp>
      <p:sp>
        <p:nvSpPr>
          <p:cNvPr id="35" name="TextBox 48"/>
          <p:cNvSpPr txBox="1">
            <a:spLocks noChangeArrowheads="1"/>
          </p:cNvSpPr>
          <p:nvPr/>
        </p:nvSpPr>
        <p:spPr bwMode="auto">
          <a:xfrm>
            <a:off x="950812" y="1621203"/>
            <a:ext cx="4635733" cy="338554"/>
          </a:xfrm>
          <a:prstGeom prst="rect">
            <a:avLst/>
          </a:prstGeom>
          <a:noFill/>
          <a:ln w="9525">
            <a:noFill/>
            <a:miter lim="800000"/>
            <a:headEnd/>
            <a:tailEnd/>
          </a:ln>
        </p:spPr>
        <p:txBody>
          <a:bodyPr wrap="square">
            <a:spAutoFit/>
          </a:bodyPr>
          <a:lstStyle/>
          <a:p>
            <a:pPr marL="115888" indent="-115888"/>
            <a:r>
              <a:rPr lang="en-US" sz="1600" b="1" dirty="0" smtClean="0">
                <a:latin typeface="Segoe Semibold" pitchFamily="34" charset="0"/>
              </a:rPr>
              <a:t>Hardware and Hypervisor scale of VDI </a:t>
            </a:r>
            <a:endParaRPr lang="en-US" sz="1600" b="1" baseline="30000" dirty="0" smtClean="0">
              <a:latin typeface="Segoe Semibold" pitchFamily="34" charset="0"/>
            </a:endParaRPr>
          </a:p>
        </p:txBody>
      </p:sp>
      <p:sp>
        <p:nvSpPr>
          <p:cNvPr id="36" name="AutoShape 94"/>
          <p:cNvSpPr>
            <a:spLocks noChangeArrowheads="1"/>
          </p:cNvSpPr>
          <p:nvPr/>
        </p:nvSpPr>
        <p:spPr bwMode="auto">
          <a:xfrm>
            <a:off x="1721250" y="2379399"/>
            <a:ext cx="711015" cy="2701925"/>
          </a:xfrm>
          <a:prstGeom prst="cube">
            <a:avLst>
              <a:gd name="adj" fmla="val 11310"/>
            </a:avLst>
          </a:prstGeom>
          <a:solidFill>
            <a:schemeClr val="accent1">
              <a:lumMod val="75000"/>
            </a:schemeClr>
          </a:solidFill>
          <a:ln>
            <a:noFill/>
            <a:headEnd/>
            <a:tailEnd/>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wrap="none" anchor="ctr"/>
          <a:lstStyle/>
          <a:p>
            <a:endParaRPr lang="en-US">
              <a:solidFill>
                <a:schemeClr val="tx1"/>
              </a:solidFill>
              <a:latin typeface="Calibri" pitchFamily="34" charset="0"/>
            </a:endParaRPr>
          </a:p>
        </p:txBody>
      </p:sp>
      <p:sp>
        <p:nvSpPr>
          <p:cNvPr id="37" name="AutoShape 88"/>
          <p:cNvSpPr>
            <a:spLocks noChangeArrowheads="1"/>
          </p:cNvSpPr>
          <p:nvPr/>
        </p:nvSpPr>
        <p:spPr bwMode="auto">
          <a:xfrm>
            <a:off x="4418449" y="3255914"/>
            <a:ext cx="711015" cy="1830713"/>
          </a:xfrm>
          <a:prstGeom prst="cube">
            <a:avLst>
              <a:gd name="adj" fmla="val 11310"/>
            </a:avLst>
          </a:prstGeom>
          <a:solidFill>
            <a:schemeClr val="accent1">
              <a:lumMod val="75000"/>
            </a:schemeClr>
          </a:solidFill>
          <a:ln>
            <a:noFill/>
            <a:headEnd/>
            <a:tailEnd/>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wrap="none" anchor="ctr"/>
          <a:lstStyle/>
          <a:p>
            <a:endParaRPr lang="en-US">
              <a:solidFill>
                <a:schemeClr val="tx1"/>
              </a:solidFill>
              <a:latin typeface="Calibri" pitchFamily="34" charset="0"/>
            </a:endParaRPr>
          </a:p>
        </p:txBody>
      </p:sp>
      <p:sp>
        <p:nvSpPr>
          <p:cNvPr id="38" name="Rectangle 47"/>
          <p:cNvSpPr>
            <a:spLocks noChangeArrowheads="1"/>
          </p:cNvSpPr>
          <p:nvPr/>
        </p:nvSpPr>
        <p:spPr bwMode="auto">
          <a:xfrm>
            <a:off x="914160" y="5231796"/>
            <a:ext cx="2223621" cy="549381"/>
          </a:xfrm>
          <a:prstGeom prst="rect">
            <a:avLst/>
          </a:prstGeom>
          <a:noFill/>
          <a:ln w="9525">
            <a:noFill/>
            <a:miter lim="800000"/>
            <a:headEnd/>
            <a:tailEnd/>
          </a:ln>
        </p:spPr>
        <p:txBody>
          <a:bodyPr wrap="square" lIns="0" rIns="0">
            <a:spAutoFit/>
          </a:bodyPr>
          <a:lstStyle/>
          <a:p>
            <a:pPr algn="ctr">
              <a:lnSpc>
                <a:spcPct val="90000"/>
              </a:lnSpc>
            </a:pPr>
            <a:r>
              <a:rPr lang="en-US" sz="1100" dirty="0" smtClean="0">
                <a:latin typeface="Segoe Semibold" pitchFamily="34" charset="0"/>
              </a:rPr>
              <a:t>Hyper-V 2008 </a:t>
            </a:r>
          </a:p>
          <a:p>
            <a:pPr algn="ctr">
              <a:lnSpc>
                <a:spcPct val="90000"/>
              </a:lnSpc>
            </a:pPr>
            <a:r>
              <a:rPr lang="en-US" sz="1100" dirty="0" smtClean="0">
                <a:latin typeface="Segoe Semibold" pitchFamily="34" charset="0"/>
              </a:rPr>
              <a:t>R2 RTM</a:t>
            </a:r>
          </a:p>
          <a:p>
            <a:pPr algn="ctr">
              <a:lnSpc>
                <a:spcPct val="90000"/>
              </a:lnSpc>
            </a:pPr>
            <a:r>
              <a:rPr lang="en-US" sz="1100" dirty="0" smtClean="0">
                <a:latin typeface="Segoe Semibold" pitchFamily="34" charset="0"/>
              </a:rPr>
              <a:t>1000 users</a:t>
            </a:r>
            <a:endParaRPr lang="en-US" sz="1100" dirty="0">
              <a:latin typeface="Segoe Semibold" pitchFamily="34" charset="0"/>
            </a:endParaRPr>
          </a:p>
        </p:txBody>
      </p:sp>
      <p:sp>
        <p:nvSpPr>
          <p:cNvPr id="39" name="Rectangle 47"/>
          <p:cNvSpPr>
            <a:spLocks noChangeArrowheads="1"/>
          </p:cNvSpPr>
          <p:nvPr/>
        </p:nvSpPr>
        <p:spPr bwMode="auto">
          <a:xfrm>
            <a:off x="3662146" y="5241981"/>
            <a:ext cx="2223621" cy="549381"/>
          </a:xfrm>
          <a:prstGeom prst="rect">
            <a:avLst/>
          </a:prstGeom>
          <a:noFill/>
          <a:ln w="9525">
            <a:noFill/>
            <a:miter lim="800000"/>
            <a:headEnd/>
            <a:tailEnd/>
          </a:ln>
        </p:spPr>
        <p:txBody>
          <a:bodyPr wrap="square" lIns="0" rIns="0">
            <a:spAutoFit/>
          </a:bodyPr>
          <a:lstStyle/>
          <a:p>
            <a:pPr algn="ctr">
              <a:lnSpc>
                <a:spcPct val="90000"/>
              </a:lnSpc>
            </a:pPr>
            <a:r>
              <a:rPr lang="en-US" sz="1100" b="1" dirty="0" smtClean="0">
                <a:latin typeface="Segoe Semibold" pitchFamily="34" charset="0"/>
              </a:rPr>
              <a:t>Hyper-V 2008</a:t>
            </a:r>
          </a:p>
          <a:p>
            <a:pPr algn="ctr">
              <a:lnSpc>
                <a:spcPct val="90000"/>
              </a:lnSpc>
            </a:pPr>
            <a:r>
              <a:rPr lang="en-US" sz="1100" b="1" dirty="0" smtClean="0">
                <a:latin typeface="Segoe Semibold" pitchFamily="34" charset="0"/>
              </a:rPr>
              <a:t> R2 SP1</a:t>
            </a:r>
          </a:p>
          <a:p>
            <a:pPr algn="ctr">
              <a:lnSpc>
                <a:spcPct val="90000"/>
              </a:lnSpc>
            </a:pPr>
            <a:r>
              <a:rPr lang="en-US" sz="1100" dirty="0" smtClean="0">
                <a:latin typeface="Segoe Semibold" pitchFamily="34" charset="0"/>
              </a:rPr>
              <a:t>1440 users</a:t>
            </a:r>
            <a:endParaRPr lang="en-US" sz="1100" dirty="0">
              <a:latin typeface="Segoe Semibold" pitchFamily="34" charset="0"/>
            </a:endParaRPr>
          </a:p>
        </p:txBody>
      </p:sp>
      <p:sp>
        <p:nvSpPr>
          <p:cNvPr id="40" name="Rectangle 47"/>
          <p:cNvSpPr>
            <a:spLocks noChangeArrowheads="1"/>
          </p:cNvSpPr>
          <p:nvPr/>
        </p:nvSpPr>
        <p:spPr bwMode="auto">
          <a:xfrm>
            <a:off x="1525212" y="2102400"/>
            <a:ext cx="1422030" cy="276999"/>
          </a:xfrm>
          <a:prstGeom prst="rect">
            <a:avLst/>
          </a:prstGeom>
          <a:noFill/>
          <a:ln w="9525">
            <a:noFill/>
            <a:miter lim="800000"/>
            <a:headEnd/>
            <a:tailEnd/>
          </a:ln>
        </p:spPr>
        <p:txBody>
          <a:bodyPr wrap="square" lIns="0" tIns="0" rIns="0" bIns="0">
            <a:spAutoFit/>
          </a:bodyPr>
          <a:lstStyle/>
          <a:p>
            <a:r>
              <a:rPr lang="en-US" dirty="0" smtClean="0">
                <a:latin typeface="+mj-lt"/>
              </a:rPr>
              <a:t>$320/user</a:t>
            </a:r>
            <a:r>
              <a:rPr lang="en-US" baseline="30000" dirty="0" smtClean="0">
                <a:latin typeface="+mj-lt"/>
              </a:rPr>
              <a:t>2</a:t>
            </a:r>
            <a:endParaRPr lang="en-US" baseline="30000" dirty="0">
              <a:latin typeface="+mj-lt"/>
            </a:endParaRPr>
          </a:p>
        </p:txBody>
      </p:sp>
      <p:sp>
        <p:nvSpPr>
          <p:cNvPr id="41" name="Rectangle 47"/>
          <p:cNvSpPr>
            <a:spLocks noChangeArrowheads="1"/>
          </p:cNvSpPr>
          <p:nvPr/>
        </p:nvSpPr>
        <p:spPr bwMode="auto">
          <a:xfrm>
            <a:off x="4135596" y="2938403"/>
            <a:ext cx="1422030" cy="276999"/>
          </a:xfrm>
          <a:prstGeom prst="rect">
            <a:avLst/>
          </a:prstGeom>
          <a:noFill/>
          <a:ln w="9525">
            <a:noFill/>
            <a:miter lim="800000"/>
            <a:headEnd/>
            <a:tailEnd/>
          </a:ln>
        </p:spPr>
        <p:txBody>
          <a:bodyPr wrap="square" lIns="0" tIns="0" rIns="0" bIns="0">
            <a:spAutoFit/>
          </a:bodyPr>
          <a:lstStyle/>
          <a:p>
            <a:r>
              <a:rPr lang="en-US" b="1" i="1" dirty="0" smtClean="0">
                <a:latin typeface="+mj-lt"/>
              </a:rPr>
              <a:t>$222/user</a:t>
            </a:r>
            <a:r>
              <a:rPr lang="en-US" b="1" i="1" baseline="30000" dirty="0" smtClean="0">
                <a:latin typeface="+mj-lt"/>
              </a:rPr>
              <a:t>2</a:t>
            </a:r>
            <a:endParaRPr lang="en-US" b="1" i="1" baseline="30000" dirty="0">
              <a:latin typeface="+mj-lt"/>
            </a:endParaRPr>
          </a:p>
        </p:txBody>
      </p:sp>
      <p:sp>
        <p:nvSpPr>
          <p:cNvPr id="42" name="AutoShape 88"/>
          <p:cNvSpPr>
            <a:spLocks noChangeArrowheads="1"/>
          </p:cNvSpPr>
          <p:nvPr/>
        </p:nvSpPr>
        <p:spPr bwMode="auto">
          <a:xfrm>
            <a:off x="3047206" y="2938402"/>
            <a:ext cx="711015" cy="2124114"/>
          </a:xfrm>
          <a:prstGeom prst="cube">
            <a:avLst>
              <a:gd name="adj" fmla="val 11310"/>
            </a:avLst>
          </a:prstGeom>
          <a:solidFill>
            <a:schemeClr val="accent4"/>
          </a:solidFill>
          <a:ln>
            <a:noFill/>
            <a:headEnd/>
            <a:tailEnd/>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wrap="none" anchor="ctr"/>
          <a:lstStyle/>
          <a:p>
            <a:endParaRPr lang="en-US">
              <a:solidFill>
                <a:schemeClr val="tx1"/>
              </a:solidFill>
              <a:latin typeface="Calibri" pitchFamily="34" charset="0"/>
            </a:endParaRPr>
          </a:p>
        </p:txBody>
      </p:sp>
      <p:sp>
        <p:nvSpPr>
          <p:cNvPr id="4" name="Rectangle 3"/>
          <p:cNvSpPr/>
          <p:nvPr/>
        </p:nvSpPr>
        <p:spPr>
          <a:xfrm>
            <a:off x="2947242" y="5107314"/>
            <a:ext cx="1204176" cy="769441"/>
          </a:xfrm>
          <a:prstGeom prst="rect">
            <a:avLst/>
          </a:prstGeom>
        </p:spPr>
        <p:txBody>
          <a:bodyPr wrap="none">
            <a:spAutoFit/>
          </a:bodyPr>
          <a:lstStyle/>
          <a:p>
            <a:r>
              <a:rPr lang="en-US" sz="1100" dirty="0" smtClean="0">
                <a:latin typeface="Segoe Semibold" pitchFamily="34" charset="0"/>
              </a:rPr>
              <a:t>VMware </a:t>
            </a:r>
          </a:p>
          <a:p>
            <a:r>
              <a:rPr lang="en-US" sz="1100" dirty="0" smtClean="0">
                <a:latin typeface="Segoe Semibold" pitchFamily="34" charset="0"/>
              </a:rPr>
              <a:t>(Commissioned </a:t>
            </a:r>
          </a:p>
          <a:p>
            <a:r>
              <a:rPr lang="en-US" sz="1100" dirty="0" smtClean="0">
                <a:latin typeface="Segoe Semibold" pitchFamily="34" charset="0"/>
              </a:rPr>
              <a:t>Report by EMA)</a:t>
            </a:r>
          </a:p>
          <a:p>
            <a:r>
              <a:rPr lang="en-US" sz="1100" dirty="0" smtClean="0">
                <a:latin typeface="Segoe Semibold" pitchFamily="34" charset="0"/>
              </a:rPr>
              <a:t>1280 users</a:t>
            </a:r>
            <a:endParaRPr lang="en-US" sz="1100" dirty="0">
              <a:latin typeface="Segoe Semibold" pitchFamily="34" charset="0"/>
            </a:endParaRPr>
          </a:p>
        </p:txBody>
      </p:sp>
      <p:sp>
        <p:nvSpPr>
          <p:cNvPr id="44" name="Rectangle 47"/>
          <p:cNvSpPr>
            <a:spLocks noChangeArrowheads="1"/>
          </p:cNvSpPr>
          <p:nvPr/>
        </p:nvSpPr>
        <p:spPr bwMode="auto">
          <a:xfrm>
            <a:off x="2681616" y="2651042"/>
            <a:ext cx="1560777" cy="276999"/>
          </a:xfrm>
          <a:prstGeom prst="rect">
            <a:avLst/>
          </a:prstGeom>
          <a:noFill/>
          <a:ln w="9525">
            <a:noFill/>
            <a:miter lim="800000"/>
            <a:headEnd/>
            <a:tailEnd/>
          </a:ln>
        </p:spPr>
        <p:txBody>
          <a:bodyPr wrap="square" lIns="0" tIns="0" rIns="0" bIns="0">
            <a:spAutoFit/>
          </a:bodyPr>
          <a:lstStyle/>
          <a:p>
            <a:r>
              <a:rPr lang="en-US" dirty="0" smtClean="0">
                <a:latin typeface="+mj-lt"/>
              </a:rPr>
              <a:t>$242/user</a:t>
            </a:r>
            <a:r>
              <a:rPr lang="en-US" baseline="30000" dirty="0" smtClean="0">
                <a:latin typeface="Segoe Semibold" pitchFamily="34" charset="0"/>
              </a:rPr>
              <a:t>1</a:t>
            </a:r>
            <a:endParaRPr lang="en-US" dirty="0">
              <a:latin typeface="+mj-lt"/>
            </a:endParaRPr>
          </a:p>
        </p:txBody>
      </p:sp>
      <p:sp>
        <p:nvSpPr>
          <p:cNvPr id="45" name="TextBox 54"/>
          <p:cNvSpPr txBox="1">
            <a:spLocks noChangeArrowheads="1"/>
          </p:cNvSpPr>
          <p:nvPr/>
        </p:nvSpPr>
        <p:spPr bwMode="auto">
          <a:xfrm>
            <a:off x="1132742" y="6002386"/>
            <a:ext cx="4453803" cy="707886"/>
          </a:xfrm>
          <a:prstGeom prst="rect">
            <a:avLst/>
          </a:prstGeom>
          <a:noFill/>
          <a:ln w="9525">
            <a:noFill/>
            <a:miter lim="800000"/>
            <a:headEnd/>
            <a:tailEnd/>
          </a:ln>
        </p:spPr>
        <p:txBody>
          <a:bodyPr wrap="square">
            <a:spAutoFit/>
          </a:bodyPr>
          <a:lstStyle/>
          <a:p>
            <a:r>
              <a:rPr lang="en-US" sz="1000" baseline="30000" dirty="0"/>
              <a:t>1</a:t>
            </a:r>
            <a:r>
              <a:rPr lang="en-US" sz="1000" dirty="0" smtClean="0">
                <a:cs typeface="Segoe UI" charset="0"/>
              </a:rPr>
              <a:t>Based on:  </a:t>
            </a:r>
            <a:r>
              <a:rPr lang="en-US" sz="1000" dirty="0" smtClean="0">
                <a:cs typeface="Segoe UI" charset="0"/>
                <a:hlinkClick r:id="rId3"/>
              </a:rPr>
              <a:t>http://www.vmware.com/files/pdf/EMA-VMware-View-StatelessVirtualDesktop-WP.pdf?src=ie9tr</a:t>
            </a:r>
            <a:endParaRPr lang="en-US" sz="1000" dirty="0" smtClean="0">
              <a:cs typeface="Segoe UI" charset="0"/>
            </a:endParaRPr>
          </a:p>
          <a:p>
            <a:r>
              <a:rPr lang="en-US" sz="1000" baseline="30000" dirty="0" smtClean="0">
                <a:cs typeface="Segoe UI" charset="0"/>
              </a:rPr>
              <a:t>2</a:t>
            </a:r>
            <a:r>
              <a:rPr lang="en-US" sz="1000" dirty="0" smtClean="0">
                <a:cs typeface="Segoe UI" charset="0"/>
              </a:rPr>
              <a:t>Based on Dell MSRP pricing online as at 3/17/2011 of hardware used in MMS keynote</a:t>
            </a:r>
            <a:endParaRPr lang="en-US" sz="1000" dirty="0"/>
          </a:p>
        </p:txBody>
      </p:sp>
      <p:sp>
        <p:nvSpPr>
          <p:cNvPr id="46" name="Parallelogram 45"/>
          <p:cNvSpPr/>
          <p:nvPr/>
        </p:nvSpPr>
        <p:spPr>
          <a:xfrm rot="10800000" flipH="1" flipV="1">
            <a:off x="6909649" y="5166193"/>
            <a:ext cx="4431528" cy="759250"/>
          </a:xfrm>
          <a:prstGeom prst="parallelogram">
            <a:avLst>
              <a:gd name="adj" fmla="val 0"/>
            </a:avLst>
          </a:prstGeom>
          <a:solidFill>
            <a:schemeClr val="bg1">
              <a:lumMod val="50000"/>
              <a:lumOff val="50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latin typeface="Calibri" pitchFamily="34" charset="0"/>
            </a:endParaRPr>
          </a:p>
        </p:txBody>
      </p:sp>
      <p:sp>
        <p:nvSpPr>
          <p:cNvPr id="39942" name="Rectangle 47"/>
          <p:cNvSpPr>
            <a:spLocks noChangeArrowheads="1"/>
          </p:cNvSpPr>
          <p:nvPr/>
        </p:nvSpPr>
        <p:spPr bwMode="auto">
          <a:xfrm>
            <a:off x="7316717" y="5269717"/>
            <a:ext cx="2223621" cy="552202"/>
          </a:xfrm>
          <a:prstGeom prst="rect">
            <a:avLst/>
          </a:prstGeom>
          <a:noFill/>
          <a:ln w="9525">
            <a:noFill/>
            <a:miter lim="800000"/>
            <a:headEnd/>
            <a:tailEnd/>
          </a:ln>
        </p:spPr>
        <p:txBody>
          <a:bodyPr wrap="square" lIns="0" rIns="0">
            <a:spAutoFit/>
          </a:bodyPr>
          <a:lstStyle/>
          <a:p>
            <a:pPr algn="ctr">
              <a:lnSpc>
                <a:spcPct val="90000"/>
              </a:lnSpc>
            </a:pPr>
            <a:r>
              <a:rPr lang="en-US" sz="1100" b="1" dirty="0">
                <a:latin typeface="Segoe Semibold" pitchFamily="34" charset="0"/>
              </a:rPr>
              <a:t>MS VDI </a:t>
            </a:r>
            <a:r>
              <a:rPr lang="en-US" sz="1100" b="1" dirty="0" smtClean="0">
                <a:latin typeface="Segoe Semibold" pitchFamily="34" charset="0"/>
              </a:rPr>
              <a:t>Standard Suite</a:t>
            </a:r>
          </a:p>
          <a:p>
            <a:pPr algn="ctr">
              <a:lnSpc>
                <a:spcPct val="90000"/>
              </a:lnSpc>
            </a:pPr>
            <a:r>
              <a:rPr lang="en-US" sz="1100" b="1" dirty="0" smtClean="0">
                <a:latin typeface="Segoe Semibold" pitchFamily="34" charset="0"/>
              </a:rPr>
              <a:t>Citrix </a:t>
            </a:r>
            <a:r>
              <a:rPr lang="en-US" sz="1100" b="1" dirty="0" err="1" smtClean="0">
                <a:latin typeface="Segoe Semibold" pitchFamily="34" charset="0"/>
              </a:rPr>
              <a:t>XenDesktop</a:t>
            </a:r>
            <a:endParaRPr lang="en-US" sz="1100" b="1" dirty="0" smtClean="0">
              <a:latin typeface="Segoe Semibold" pitchFamily="34" charset="0"/>
            </a:endParaRPr>
          </a:p>
          <a:p>
            <a:pPr algn="ctr">
              <a:lnSpc>
                <a:spcPct val="90000"/>
              </a:lnSpc>
            </a:pPr>
            <a:r>
              <a:rPr lang="en-US" sz="1100" b="1" dirty="0" smtClean="0">
                <a:latin typeface="Segoe Semibold" pitchFamily="34" charset="0"/>
              </a:rPr>
              <a:t>“</a:t>
            </a:r>
            <a:r>
              <a:rPr lang="en-US" sz="1100" b="1" dirty="0">
                <a:latin typeface="Segoe Semibold" pitchFamily="34" charset="0"/>
              </a:rPr>
              <a:t>VDI Edition”</a:t>
            </a:r>
          </a:p>
        </p:txBody>
      </p:sp>
      <p:sp>
        <p:nvSpPr>
          <p:cNvPr id="71" name="Rectangle 47"/>
          <p:cNvSpPr>
            <a:spLocks noChangeArrowheads="1"/>
          </p:cNvSpPr>
          <p:nvPr/>
        </p:nvSpPr>
        <p:spPr bwMode="auto">
          <a:xfrm>
            <a:off x="9540338" y="5301136"/>
            <a:ext cx="1619871" cy="244682"/>
          </a:xfrm>
          <a:prstGeom prst="rect">
            <a:avLst/>
          </a:prstGeom>
          <a:noFill/>
          <a:ln w="9525">
            <a:noFill/>
            <a:miter lim="800000"/>
            <a:headEnd/>
            <a:tailEnd/>
          </a:ln>
        </p:spPr>
        <p:txBody>
          <a:bodyPr wrap="square" lIns="0" rIns="0">
            <a:spAutoFit/>
          </a:bodyPr>
          <a:lstStyle/>
          <a:p>
            <a:pPr algn="ctr">
              <a:lnSpc>
                <a:spcPct val="90000"/>
              </a:lnSpc>
            </a:pPr>
            <a:r>
              <a:rPr lang="en-US" sz="1100" dirty="0" smtClean="0">
                <a:latin typeface="Segoe Semibold" pitchFamily="34" charset="0"/>
              </a:rPr>
              <a:t>VMware View Premier</a:t>
            </a:r>
            <a:endParaRPr lang="en-US" sz="1100" dirty="0">
              <a:latin typeface="Segoe Semibold" pitchFamily="34" charset="0"/>
            </a:endParaRPr>
          </a:p>
        </p:txBody>
      </p:sp>
    </p:spTree>
    <p:extLst>
      <p:ext uri="{BB962C8B-B14F-4D97-AF65-F5344CB8AC3E}">
        <p14:creationId xmlns:p14="http://schemas.microsoft.com/office/powerpoint/2010/main" val="3292909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9939"/>
                                        </p:tgtEl>
                                        <p:attrNameLst>
                                          <p:attrName>style.visibility</p:attrName>
                                        </p:attrNameLst>
                                      </p:cBhvr>
                                      <p:to>
                                        <p:strVal val="visible"/>
                                      </p:to>
                                    </p:set>
                                    <p:animEffect transition="in" filter="fade">
                                      <p:cBhvr>
                                        <p:cTn id="18" dur="500"/>
                                        <p:tgtEl>
                                          <p:spTgt spid="399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9945"/>
                                        </p:tgtEl>
                                        <p:attrNameLst>
                                          <p:attrName>style.visibility</p:attrName>
                                        </p:attrNameLst>
                                      </p:cBhvr>
                                      <p:to>
                                        <p:strVal val="visible"/>
                                      </p:to>
                                    </p:set>
                                    <p:animEffect transition="in" filter="fade">
                                      <p:cBhvr>
                                        <p:cTn id="21" dur="500"/>
                                        <p:tgtEl>
                                          <p:spTgt spid="399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9946"/>
                                        </p:tgtEl>
                                        <p:attrNameLst>
                                          <p:attrName>style.visibility</p:attrName>
                                        </p:attrNameLst>
                                      </p:cBhvr>
                                      <p:to>
                                        <p:strVal val="visible"/>
                                      </p:to>
                                    </p:set>
                                    <p:animEffect transition="in" filter="fade">
                                      <p:cBhvr>
                                        <p:cTn id="24" dur="500"/>
                                        <p:tgtEl>
                                          <p:spTgt spid="399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947"/>
                                        </p:tgtEl>
                                        <p:attrNameLst>
                                          <p:attrName>style.visibility</p:attrName>
                                        </p:attrNameLst>
                                      </p:cBhvr>
                                      <p:to>
                                        <p:strVal val="visible"/>
                                      </p:to>
                                    </p:set>
                                    <p:animEffect transition="in" filter="fade">
                                      <p:cBhvr>
                                        <p:cTn id="27" dur="500"/>
                                        <p:tgtEl>
                                          <p:spTgt spid="399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954"/>
                                        </p:tgtEl>
                                        <p:attrNameLst>
                                          <p:attrName>style.visibility</p:attrName>
                                        </p:attrNameLst>
                                      </p:cBhvr>
                                      <p:to>
                                        <p:strVal val="visible"/>
                                      </p:to>
                                    </p:set>
                                    <p:animEffect transition="in" filter="fade">
                                      <p:cBhvr>
                                        <p:cTn id="30" dur="500"/>
                                        <p:tgtEl>
                                          <p:spTgt spid="399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963"/>
                                        </p:tgtEl>
                                        <p:attrNameLst>
                                          <p:attrName>style.visibility</p:attrName>
                                        </p:attrNameLst>
                                      </p:cBhvr>
                                      <p:to>
                                        <p:strVal val="visible"/>
                                      </p:to>
                                    </p:set>
                                    <p:animEffect transition="in" filter="fade">
                                      <p:cBhvr>
                                        <p:cTn id="33" dur="500"/>
                                        <p:tgtEl>
                                          <p:spTgt spid="3996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966"/>
                                        </p:tgtEl>
                                        <p:attrNameLst>
                                          <p:attrName>style.visibility</p:attrName>
                                        </p:attrNameLst>
                                      </p:cBhvr>
                                      <p:to>
                                        <p:strVal val="visible"/>
                                      </p:to>
                                    </p:set>
                                    <p:animEffect transition="in" filter="fade">
                                      <p:cBhvr>
                                        <p:cTn id="36" dur="500"/>
                                        <p:tgtEl>
                                          <p:spTgt spid="3996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914"/>
                                        </p:tgtEl>
                                        <p:attrNameLst>
                                          <p:attrName>style.visibility</p:attrName>
                                        </p:attrNameLst>
                                      </p:cBhvr>
                                      <p:to>
                                        <p:strVal val="visible"/>
                                      </p:to>
                                    </p:set>
                                    <p:animEffect transition="in" filter="fade">
                                      <p:cBhvr>
                                        <p:cTn id="39" dur="500"/>
                                        <p:tgtEl>
                                          <p:spTgt spid="379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9955"/>
                                        </p:tgtEl>
                                        <p:attrNameLst>
                                          <p:attrName>style.visibility</p:attrName>
                                        </p:attrNameLst>
                                      </p:cBhvr>
                                      <p:to>
                                        <p:strVal val="visible"/>
                                      </p:to>
                                    </p:set>
                                    <p:animEffect transition="in" filter="fade">
                                      <p:cBhvr>
                                        <p:cTn id="45" dur="500"/>
                                        <p:tgtEl>
                                          <p:spTgt spid="399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967"/>
                                        </p:tgtEl>
                                        <p:attrNameLst>
                                          <p:attrName>style.visibility</p:attrName>
                                        </p:attrNameLst>
                                      </p:cBhvr>
                                      <p:to>
                                        <p:strVal val="visible"/>
                                      </p:to>
                                    </p:set>
                                    <p:animEffect transition="in" filter="fade">
                                      <p:cBhvr>
                                        <p:cTn id="48" dur="500"/>
                                        <p:tgtEl>
                                          <p:spTgt spid="3996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9942"/>
                                        </p:tgtEl>
                                        <p:attrNameLst>
                                          <p:attrName>style.visibility</p:attrName>
                                        </p:attrNameLst>
                                      </p:cBhvr>
                                      <p:to>
                                        <p:strVal val="visible"/>
                                      </p:to>
                                    </p:set>
                                    <p:animEffect transition="in" filter="fade">
                                      <p:cBhvr>
                                        <p:cTn id="54" dur="500"/>
                                        <p:tgtEl>
                                          <p:spTgt spid="399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fade">
                                      <p:cBhvr>
                                        <p:cTn id="6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39939" grpId="0"/>
      <p:bldP spid="39945" grpId="0"/>
      <p:bldP spid="39946" grpId="0"/>
      <p:bldP spid="39947" grpId="0"/>
      <p:bldP spid="39954" grpId="0" animBg="1"/>
      <p:bldP spid="39963" grpId="0"/>
      <p:bldP spid="39966" grpId="0"/>
      <p:bldP spid="37914" grpId="0" animBg="1"/>
      <p:bldP spid="57" grpId="0"/>
      <p:bldP spid="39955" grpId="0" animBg="1"/>
      <p:bldP spid="39967" grpId="0"/>
      <p:bldP spid="42" grpId="0" animBg="1"/>
      <p:bldP spid="4" grpId="0"/>
      <p:bldP spid="44" grpId="0"/>
      <p:bldP spid="46" grpId="0" animBg="1"/>
      <p:bldP spid="39942" grpId="0"/>
      <p:bldP spid="7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21791143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290498"/>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386042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1447800"/>
            <a:ext cx="11149013" cy="609398"/>
          </a:xfrm>
        </p:spPr>
        <p:txBody>
          <a:bodyPr/>
          <a:lstStyle/>
          <a:p>
            <a:r>
              <a:rPr lang="en-US" dirty="0" err="1" smtClean="0"/>
              <a:t>RemoteFX</a:t>
            </a:r>
            <a:r>
              <a:rPr lang="en-US" dirty="0" smtClean="0"/>
              <a:t> architecture and planning</a:t>
            </a:r>
            <a:endParaRPr lang="en-US" dirty="0"/>
          </a:p>
        </p:txBody>
      </p:sp>
    </p:spTree>
    <p:extLst>
      <p:ext uri="{BB962C8B-B14F-4D97-AF65-F5344CB8AC3E}">
        <p14:creationId xmlns:p14="http://schemas.microsoft.com/office/powerpoint/2010/main" val="163355926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2817813" y="1638302"/>
            <a:ext cx="6248400" cy="4076698"/>
          </a:xfrm>
          <a:prstGeom prst="rect">
            <a:avLst/>
          </a:prstGeom>
          <a:solidFill>
            <a:schemeClr val="bg1">
              <a:lumMod val="95000"/>
              <a:alpha val="24000"/>
            </a:schemeClr>
          </a:solidFill>
          <a:ln>
            <a:solidFill>
              <a:schemeClr val="accent4">
                <a:lumMod val="60000"/>
                <a:lumOff val="40000"/>
              </a:schemeClr>
            </a:solidFill>
            <a:headEnd type="none" w="med" len="med"/>
            <a:tailEnd type="none" w="med" len="med"/>
          </a:ln>
          <a:effectLst/>
          <a:scene3d>
            <a:camera prst="orthographicFront">
              <a:rot lat="0" lon="0" rev="0"/>
            </a:camera>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300" b="0" i="0" u="none" strike="noStrike" kern="0" cap="none" spc="0" normalizeH="0" baseline="0" noProof="0" dirty="0" smtClean="0">
              <a:ln>
                <a:noFill/>
              </a:ln>
              <a:effectLst/>
              <a:uLnTx/>
              <a:uFillTx/>
              <a:latin typeface="Segoe" pitchFamily="34" charset="0"/>
              <a:ea typeface="+mn-ea"/>
              <a:cs typeface="+mn-cs"/>
            </a:endParaRPr>
          </a:p>
        </p:txBody>
      </p:sp>
      <p:sp>
        <p:nvSpPr>
          <p:cNvPr id="2" name="Title 1"/>
          <p:cNvSpPr>
            <a:spLocks noGrp="1"/>
          </p:cNvSpPr>
          <p:nvPr>
            <p:ph type="title"/>
          </p:nvPr>
        </p:nvSpPr>
        <p:spPr/>
        <p:txBody>
          <a:bodyPr anchor="ctr">
            <a:noAutofit/>
          </a:bodyPr>
          <a:lstStyle/>
          <a:p>
            <a:r>
              <a:rPr lang="en-US" sz="4800" b="0" dirty="0" smtClean="0"/>
              <a:t>RemoteFX Architecture</a:t>
            </a:r>
            <a:endParaRPr lang="en-US" sz="4800" b="0" dirty="0"/>
          </a:p>
        </p:txBody>
      </p:sp>
      <p:sp>
        <p:nvSpPr>
          <p:cNvPr id="6" name="Rectangle 5"/>
          <p:cNvSpPr/>
          <p:nvPr/>
        </p:nvSpPr>
        <p:spPr>
          <a:xfrm>
            <a:off x="7366500" y="1828801"/>
            <a:ext cx="1523603"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W7 Guest OS</a:t>
            </a:r>
            <a:endParaRPr lang="en-US" sz="1600" dirty="0">
              <a:solidFill>
                <a:schemeClr val="tx1"/>
              </a:solidFill>
            </a:endParaRPr>
          </a:p>
        </p:txBody>
      </p:sp>
      <p:sp>
        <p:nvSpPr>
          <p:cNvPr id="7" name="Rectangle 6"/>
          <p:cNvSpPr/>
          <p:nvPr/>
        </p:nvSpPr>
        <p:spPr>
          <a:xfrm>
            <a:off x="7366500" y="3200401"/>
            <a:ext cx="1523603" cy="3810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t>VGPU Driver</a:t>
            </a:r>
            <a:endParaRPr lang="en-US" sz="1200" dirty="0"/>
          </a:p>
        </p:txBody>
      </p:sp>
      <p:sp>
        <p:nvSpPr>
          <p:cNvPr id="8" name="Rectangle 7"/>
          <p:cNvSpPr/>
          <p:nvPr/>
        </p:nvSpPr>
        <p:spPr>
          <a:xfrm>
            <a:off x="3192314" y="1828800"/>
            <a:ext cx="1625177" cy="175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Hyper-V Parent Partition</a:t>
            </a:r>
            <a:endParaRPr lang="en-US" sz="1600" dirty="0">
              <a:solidFill>
                <a:schemeClr val="tx1"/>
              </a:solidFill>
            </a:endParaRPr>
          </a:p>
        </p:txBody>
      </p:sp>
      <p:sp>
        <p:nvSpPr>
          <p:cNvPr id="9" name="Rectangle 8"/>
          <p:cNvSpPr/>
          <p:nvPr/>
        </p:nvSpPr>
        <p:spPr>
          <a:xfrm>
            <a:off x="3192314" y="3200400"/>
            <a:ext cx="1625177" cy="3810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t>RCC</a:t>
            </a:r>
            <a:endParaRPr lang="en-US" sz="1200" dirty="0"/>
          </a:p>
        </p:txBody>
      </p:sp>
      <p:sp>
        <p:nvSpPr>
          <p:cNvPr id="10" name="Rectangle 9"/>
          <p:cNvSpPr/>
          <p:nvPr/>
        </p:nvSpPr>
        <p:spPr>
          <a:xfrm>
            <a:off x="2998837" y="3795485"/>
            <a:ext cx="5920289" cy="533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smtClean="0"/>
              <a:t>VMBUS</a:t>
            </a:r>
            <a:endParaRPr lang="en-US" sz="1400" dirty="0"/>
          </a:p>
        </p:txBody>
      </p:sp>
      <p:sp>
        <p:nvSpPr>
          <p:cNvPr id="11" name="Rectangle 10"/>
          <p:cNvSpPr/>
          <p:nvPr/>
        </p:nvSpPr>
        <p:spPr>
          <a:xfrm>
            <a:off x="5378560" y="1785256"/>
            <a:ext cx="1470398" cy="19050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smtClean="0"/>
              <a:t>Hyper-V</a:t>
            </a:r>
          </a:p>
          <a:p>
            <a:pPr algn="ctr"/>
            <a:r>
              <a:rPr lang="en-US" sz="1400" dirty="0" smtClean="0"/>
              <a:t>Integrated Shared Memory</a:t>
            </a:r>
          </a:p>
          <a:p>
            <a:pPr algn="ctr"/>
            <a:r>
              <a:rPr lang="en-US" sz="1400" dirty="0" err="1" smtClean="0"/>
              <a:t>Comms</a:t>
            </a:r>
            <a:endParaRPr lang="en-US" sz="1400" dirty="0" smtClean="0"/>
          </a:p>
          <a:p>
            <a:pPr algn="ctr"/>
            <a:endParaRPr lang="en-US" sz="1400" dirty="0"/>
          </a:p>
        </p:txBody>
      </p:sp>
      <p:sp>
        <p:nvSpPr>
          <p:cNvPr id="12" name="Rectangle 11"/>
          <p:cNvSpPr/>
          <p:nvPr/>
        </p:nvSpPr>
        <p:spPr>
          <a:xfrm>
            <a:off x="7468073" y="1905001"/>
            <a:ext cx="1320456" cy="3810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smtClean="0"/>
              <a:t>UMRDP</a:t>
            </a:r>
            <a:endParaRPr lang="en-US" sz="1400" dirty="0"/>
          </a:p>
        </p:txBody>
      </p:sp>
      <p:sp>
        <p:nvSpPr>
          <p:cNvPr id="13" name="Rectangle 12"/>
          <p:cNvSpPr/>
          <p:nvPr/>
        </p:nvSpPr>
        <p:spPr>
          <a:xfrm>
            <a:off x="3163289" y="4524829"/>
            <a:ext cx="1422030" cy="533400"/>
          </a:xfrm>
          <a:prstGeom prst="rect">
            <a:avLst/>
          </a:prstGeom>
          <a:solidFill>
            <a:schemeClr val="bg1">
              <a:lumMod val="50000"/>
              <a:lumOff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smtClean="0"/>
              <a:t>GPU</a:t>
            </a:r>
            <a:endParaRPr lang="en-US" sz="1400" dirty="0"/>
          </a:p>
        </p:txBody>
      </p:sp>
      <p:sp>
        <p:nvSpPr>
          <p:cNvPr id="19" name="Rectangle 18"/>
          <p:cNvSpPr/>
          <p:nvPr/>
        </p:nvSpPr>
        <p:spPr>
          <a:xfrm>
            <a:off x="4686892" y="4448629"/>
            <a:ext cx="1422030" cy="1143000"/>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err="1" smtClean="0">
                <a:solidFill>
                  <a:schemeClr val="accent5">
                    <a:lumMod val="10000"/>
                  </a:schemeClr>
                </a:solidFill>
              </a:rPr>
              <a:t>RemoteFX</a:t>
            </a:r>
            <a:r>
              <a:rPr lang="en-US" sz="1400" dirty="0" smtClean="0">
                <a:solidFill>
                  <a:schemeClr val="accent5">
                    <a:lumMod val="10000"/>
                  </a:schemeClr>
                </a:solidFill>
              </a:rPr>
              <a:t> Hardware ASIC and Driver</a:t>
            </a:r>
            <a:endParaRPr lang="en-US" sz="1400" dirty="0">
              <a:solidFill>
                <a:schemeClr val="accent5">
                  <a:lumMod val="10000"/>
                </a:schemeClr>
              </a:solidFill>
            </a:endParaRPr>
          </a:p>
        </p:txBody>
      </p:sp>
      <p:sp>
        <p:nvSpPr>
          <p:cNvPr id="23" name="TextBox 22"/>
          <p:cNvSpPr txBox="1"/>
          <p:nvPr/>
        </p:nvSpPr>
        <p:spPr>
          <a:xfrm>
            <a:off x="507868" y="1219202"/>
            <a:ext cx="6297558" cy="338554"/>
          </a:xfrm>
          <a:prstGeom prst="rect">
            <a:avLst/>
          </a:prstGeom>
          <a:noFill/>
        </p:spPr>
        <p:txBody>
          <a:bodyPr wrap="square" rtlCol="0">
            <a:spAutoFit/>
          </a:bodyPr>
          <a:lstStyle/>
          <a:p>
            <a:r>
              <a:rPr lang="en-US" sz="1600" b="1" dirty="0" smtClean="0">
                <a:latin typeface="Segoe" pitchFamily="34" charset="0"/>
              </a:rPr>
              <a:t>Windows Server 2008 R2 SP1 Hyper-V Server</a:t>
            </a:r>
          </a:p>
        </p:txBody>
      </p:sp>
      <p:sp>
        <p:nvSpPr>
          <p:cNvPr id="3" name="Rounded Rectangular Callout 2"/>
          <p:cNvSpPr/>
          <p:nvPr/>
        </p:nvSpPr>
        <p:spPr bwMode="auto">
          <a:xfrm>
            <a:off x="6805426" y="5891212"/>
            <a:ext cx="2084677" cy="838200"/>
          </a:xfrm>
          <a:prstGeom prst="wedgeRoundRectCallout">
            <a:avLst>
              <a:gd name="adj1" fmla="val -78403"/>
              <a:gd name="adj2" fmla="val -85795"/>
              <a:gd name="adj3" fmla="val 16667"/>
            </a:avLst>
          </a:prstGeom>
          <a:gradFill>
            <a:gsLst>
              <a:gs pos="0">
                <a:schemeClr val="accent4"/>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r>
              <a:rPr lang="en-US" sz="1200" dirty="0">
                <a:solidFill>
                  <a:schemeClr val="tx1"/>
                </a:solidFill>
                <a:latin typeface="Segoe" pitchFamily="34" charset="0"/>
              </a:rPr>
              <a:t>Optionally offloads CODEC from CPU/GPU increasing fidelity and scale.</a:t>
            </a:r>
          </a:p>
        </p:txBody>
      </p:sp>
      <p:sp>
        <p:nvSpPr>
          <p:cNvPr id="20" name="Rounded Rectangular Callout 19"/>
          <p:cNvSpPr/>
          <p:nvPr/>
        </p:nvSpPr>
        <p:spPr bwMode="auto">
          <a:xfrm>
            <a:off x="9599612" y="3795485"/>
            <a:ext cx="2084677" cy="838200"/>
          </a:xfrm>
          <a:prstGeom prst="wedgeRoundRectCallout">
            <a:avLst>
              <a:gd name="adj1" fmla="val -78403"/>
              <a:gd name="adj2" fmla="val -85795"/>
              <a:gd name="adj3" fmla="val 16667"/>
            </a:avLst>
          </a:prstGeom>
          <a:gradFill>
            <a:gsLst>
              <a:gs pos="0">
                <a:schemeClr val="accent4"/>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r>
              <a:rPr lang="en-US" sz="1200" dirty="0">
                <a:solidFill>
                  <a:schemeClr val="tx1"/>
                </a:solidFill>
                <a:latin typeface="Segoe" pitchFamily="34" charset="0"/>
              </a:rPr>
              <a:t>WDDM driver exposes parent GPU to guest OS.</a:t>
            </a:r>
          </a:p>
        </p:txBody>
      </p:sp>
      <p:sp>
        <p:nvSpPr>
          <p:cNvPr id="21" name="Rounded Rectangular Callout 20"/>
          <p:cNvSpPr/>
          <p:nvPr/>
        </p:nvSpPr>
        <p:spPr bwMode="auto">
          <a:xfrm>
            <a:off x="9599611" y="1219202"/>
            <a:ext cx="2084677" cy="838200"/>
          </a:xfrm>
          <a:prstGeom prst="wedgeRoundRectCallout">
            <a:avLst>
              <a:gd name="adj1" fmla="val -80459"/>
              <a:gd name="adj2" fmla="val 47160"/>
              <a:gd name="adj3" fmla="val 16667"/>
            </a:avLst>
          </a:prstGeom>
          <a:gradFill>
            <a:gsLst>
              <a:gs pos="0">
                <a:schemeClr val="accent4"/>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r>
              <a:rPr lang="en-US" sz="1200" dirty="0">
                <a:solidFill>
                  <a:schemeClr val="tx1"/>
                </a:solidFill>
                <a:latin typeface="Segoe" pitchFamily="34" charset="0"/>
              </a:rPr>
              <a:t>Protocol Fundamentals (e.g. </a:t>
            </a:r>
            <a:r>
              <a:rPr lang="en-US" sz="1200" dirty="0" err="1">
                <a:solidFill>
                  <a:schemeClr val="tx1"/>
                </a:solidFill>
                <a:latin typeface="Segoe" pitchFamily="34" charset="0"/>
              </a:rPr>
              <a:t>Authn</a:t>
            </a:r>
            <a:r>
              <a:rPr lang="en-US" sz="1200" dirty="0">
                <a:solidFill>
                  <a:schemeClr val="tx1"/>
                </a:solidFill>
                <a:latin typeface="Segoe" pitchFamily="34" charset="0"/>
              </a:rPr>
              <a:t>, Encryption, &amp; Client device Redirection)</a:t>
            </a:r>
          </a:p>
        </p:txBody>
      </p:sp>
      <p:sp>
        <p:nvSpPr>
          <p:cNvPr id="22" name="Rounded Rectangular Callout 21"/>
          <p:cNvSpPr/>
          <p:nvPr/>
        </p:nvSpPr>
        <p:spPr bwMode="auto">
          <a:xfrm>
            <a:off x="5808314" y="1009652"/>
            <a:ext cx="2084677" cy="419100"/>
          </a:xfrm>
          <a:prstGeom prst="wedgeRoundRectCallout">
            <a:avLst>
              <a:gd name="adj1" fmla="val -28371"/>
              <a:gd name="adj2" fmla="val 111933"/>
              <a:gd name="adj3" fmla="val 16667"/>
            </a:avLst>
          </a:prstGeom>
          <a:gradFill>
            <a:gsLst>
              <a:gs pos="0">
                <a:schemeClr val="accent4"/>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r>
              <a:rPr lang="en-US" sz="1200" dirty="0">
                <a:solidFill>
                  <a:schemeClr val="tx1"/>
                </a:solidFill>
                <a:latin typeface="Segoe" pitchFamily="34" charset="0"/>
              </a:rPr>
              <a:t>Inter-VM Communications</a:t>
            </a:r>
          </a:p>
        </p:txBody>
      </p:sp>
      <p:sp>
        <p:nvSpPr>
          <p:cNvPr id="24" name="Rounded Rectangular Callout 23"/>
          <p:cNvSpPr/>
          <p:nvPr/>
        </p:nvSpPr>
        <p:spPr bwMode="auto">
          <a:xfrm>
            <a:off x="111917" y="3262085"/>
            <a:ext cx="2084677" cy="1600200"/>
          </a:xfrm>
          <a:prstGeom prst="wedgeRoundRectCallout">
            <a:avLst>
              <a:gd name="adj1" fmla="val 90195"/>
              <a:gd name="adj2" fmla="val -87581"/>
              <a:gd name="adj3" fmla="val 16667"/>
            </a:avLst>
          </a:prstGeom>
          <a:gradFill>
            <a:gsLst>
              <a:gs pos="0">
                <a:schemeClr val="accent4"/>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173038" indent="-173038">
              <a:buFont typeface="Arial" pitchFamily="34" charset="0"/>
              <a:buChar char="•"/>
            </a:pPr>
            <a:r>
              <a:rPr lang="en-US" sz="1200" dirty="0">
                <a:solidFill>
                  <a:schemeClr val="tx1"/>
                </a:solidFill>
                <a:latin typeface="Segoe" pitchFamily="34" charset="0"/>
              </a:rPr>
              <a:t>VGPU output  rendered to physical GPU via DirectX. </a:t>
            </a:r>
          </a:p>
          <a:p>
            <a:pPr marL="173038" indent="-173038">
              <a:buFont typeface="Arial" pitchFamily="34" charset="0"/>
              <a:buChar char="•"/>
            </a:pPr>
            <a:r>
              <a:rPr lang="en-US" sz="1200" dirty="0">
                <a:solidFill>
                  <a:schemeClr val="tx1"/>
                </a:solidFill>
                <a:latin typeface="Segoe" pitchFamily="34" charset="0"/>
              </a:rPr>
              <a:t>First phase of CODEC runs on GPU.</a:t>
            </a:r>
          </a:p>
          <a:p>
            <a:pPr marL="173038" indent="-173038">
              <a:buFont typeface="Arial" pitchFamily="34" charset="0"/>
              <a:buChar char="•"/>
            </a:pPr>
            <a:r>
              <a:rPr lang="en-US" sz="1200" dirty="0" smtClean="0">
                <a:solidFill>
                  <a:schemeClr val="tx1"/>
                </a:solidFill>
                <a:latin typeface="Segoe" pitchFamily="34" charset="0"/>
              </a:rPr>
              <a:t>Screen </a:t>
            </a:r>
            <a:r>
              <a:rPr lang="en-US" sz="1200" dirty="0">
                <a:solidFill>
                  <a:schemeClr val="tx1"/>
                </a:solidFill>
                <a:latin typeface="Segoe" pitchFamily="34" charset="0"/>
              </a:rPr>
              <a:t>deltas captured from GPU.</a:t>
            </a:r>
          </a:p>
        </p:txBody>
      </p:sp>
    </p:spTree>
    <p:extLst>
      <p:ext uri="{BB962C8B-B14F-4D97-AF65-F5344CB8AC3E}">
        <p14:creationId xmlns:p14="http://schemas.microsoft.com/office/powerpoint/2010/main" val="635740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par>
                                <p:cTn id="50" presetID="10"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6" grpId="0" animBg="1"/>
      <p:bldP spid="7" grpId="0" animBg="1"/>
      <p:bldP spid="8" grpId="0" animBg="1"/>
      <p:bldP spid="9" grpId="0" animBg="1"/>
      <p:bldP spid="10" grpId="0" animBg="1"/>
      <p:bldP spid="11" grpId="0" animBg="1"/>
      <p:bldP spid="12" grpId="0" animBg="1"/>
      <p:bldP spid="13" grpId="0" animBg="1"/>
      <p:bldP spid="19" grpId="0" animBg="1"/>
      <p:bldP spid="23" grpId="0"/>
      <p:bldP spid="3" grpId="0" animBg="1"/>
      <p:bldP spid="20" grpId="0" animBg="1"/>
      <p:bldP spid="21" grpId="0" animBg="1"/>
      <p:bldP spid="2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bwMode="auto">
          <a:xfrm>
            <a:off x="6104085" y="1183518"/>
            <a:ext cx="6084739" cy="5203371"/>
          </a:xfrm>
          <a:prstGeom prst="rect">
            <a:avLst/>
          </a:prstGeom>
          <a:solidFill>
            <a:schemeClr val="tx1">
              <a:lumMod val="95000"/>
              <a:alpha val="16000"/>
            </a:schemeClr>
          </a:solidFill>
          <a:ln>
            <a:gradFill>
              <a:gsLst>
                <a:gs pos="0">
                  <a:schemeClr val="tx1">
                    <a:alpha val="40000"/>
                  </a:schemeClr>
                </a:gs>
                <a:gs pos="50000">
                  <a:schemeClr val="tx1">
                    <a:alpha val="90000"/>
                  </a:schemeClr>
                </a:gs>
              </a:gsLst>
              <a:lin ang="5400000" scaled="0"/>
            </a:gra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gradFill>
                <a:gsLst>
                  <a:gs pos="0">
                    <a:srgbClr val="FFFFFF"/>
                  </a:gs>
                  <a:gs pos="100000">
                    <a:srgbClr val="FFFFFF"/>
                  </a:gs>
                </a:gsLst>
                <a:lin ang="5400000" scaled="0"/>
              </a:gradFill>
            </a:endParaRPr>
          </a:p>
        </p:txBody>
      </p:sp>
      <p:sp>
        <p:nvSpPr>
          <p:cNvPr id="84" name="Rectangle 83"/>
          <p:cNvSpPr/>
          <p:nvPr/>
        </p:nvSpPr>
        <p:spPr bwMode="auto">
          <a:xfrm>
            <a:off x="0" y="1118203"/>
            <a:ext cx="3289047" cy="5500914"/>
          </a:xfrm>
          <a:prstGeom prst="rect">
            <a:avLst/>
          </a:prstGeom>
          <a:solidFill>
            <a:schemeClr val="tx1">
              <a:lumMod val="95000"/>
              <a:alpha val="16000"/>
            </a:schemeClr>
          </a:solidFill>
          <a:ln>
            <a:gradFill>
              <a:gsLst>
                <a:gs pos="0">
                  <a:schemeClr val="tx1">
                    <a:alpha val="40000"/>
                  </a:schemeClr>
                </a:gs>
                <a:gs pos="50000">
                  <a:schemeClr val="tx1">
                    <a:alpha val="90000"/>
                  </a:schemeClr>
                </a:gs>
              </a:gsLst>
              <a:lin ang="5400000" scaled="0"/>
            </a:gra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3200" b="0" dirty="0" err="1"/>
              <a:t>RemoteFX</a:t>
            </a:r>
            <a:r>
              <a:rPr lang="en-US" sz="3200" b="0" dirty="0"/>
              <a:t> Virtual GPU and Rendering Pipeline</a:t>
            </a:r>
          </a:p>
        </p:txBody>
      </p:sp>
      <p:sp>
        <p:nvSpPr>
          <p:cNvPr id="4" name="Slide Number Placeholder 3"/>
          <p:cNvSpPr>
            <a:spLocks noGrp="1"/>
          </p:cNvSpPr>
          <p:nvPr>
            <p:ph type="sldNum" sz="quarter" idx="4294967295"/>
          </p:nvPr>
        </p:nvSpPr>
        <p:spPr>
          <a:xfrm>
            <a:off x="9345613" y="6521450"/>
            <a:ext cx="2843212" cy="365125"/>
          </a:xfrm>
          <a:prstGeom prst="rect">
            <a:avLst/>
          </a:prstGeom>
        </p:spPr>
        <p:txBody>
          <a:bodyPr/>
          <a:lstStyle/>
          <a:p>
            <a:fld id="{A65B2095-25CA-4D7B-8D10-804D46926CAD}" type="slidenum">
              <a:rPr lang="en-US" sz="1050" smtClean="0"/>
              <a:pPr/>
              <a:t>7</a:t>
            </a:fld>
            <a:endParaRPr lang="en-US" sz="1050" dirty="0"/>
          </a:p>
        </p:txBody>
      </p:sp>
      <p:sp>
        <p:nvSpPr>
          <p:cNvPr id="7" name="Rectangle 6"/>
          <p:cNvSpPr/>
          <p:nvPr/>
        </p:nvSpPr>
        <p:spPr bwMode="auto">
          <a:xfrm>
            <a:off x="6476525" y="1452031"/>
            <a:ext cx="2563522" cy="1719943"/>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D3D9 Application</a:t>
            </a:r>
          </a:p>
        </p:txBody>
      </p:sp>
      <p:grpSp>
        <p:nvGrpSpPr>
          <p:cNvPr id="3" name="Group 76"/>
          <p:cNvGrpSpPr/>
          <p:nvPr/>
        </p:nvGrpSpPr>
        <p:grpSpPr>
          <a:xfrm>
            <a:off x="9325420" y="1466544"/>
            <a:ext cx="2553849" cy="1727200"/>
            <a:chOff x="6995887" y="1306285"/>
            <a:chExt cx="1915886" cy="1727200"/>
          </a:xfrm>
        </p:grpSpPr>
        <p:grpSp>
          <p:nvGrpSpPr>
            <p:cNvPr id="10" name="Group 51"/>
            <p:cNvGrpSpPr/>
            <p:nvPr/>
          </p:nvGrpSpPr>
          <p:grpSpPr>
            <a:xfrm>
              <a:off x="6995887" y="1306285"/>
              <a:ext cx="1915886" cy="1727200"/>
              <a:chOff x="6995887" y="1306285"/>
              <a:chExt cx="1915886" cy="1727200"/>
            </a:xfrm>
          </p:grpSpPr>
          <p:sp>
            <p:nvSpPr>
              <p:cNvPr id="5" name="Rectangle 4"/>
              <p:cNvSpPr/>
              <p:nvPr/>
            </p:nvSpPr>
            <p:spPr bwMode="auto">
              <a:xfrm>
                <a:off x="6995887" y="1306285"/>
                <a:ext cx="1915886" cy="1727200"/>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gradFill>
                    <a:gsLst>
                      <a:gs pos="0">
                        <a:srgbClr val="FFFFFF"/>
                      </a:gs>
                      <a:gs pos="100000">
                        <a:srgbClr val="FFFFFF"/>
                      </a:gs>
                    </a:gsLst>
                    <a:lin ang="5400000" scaled="0"/>
                  </a:gradFill>
                </a:endParaRPr>
              </a:p>
            </p:txBody>
          </p:sp>
          <p:sp>
            <p:nvSpPr>
              <p:cNvPr id="6" name="Rectangle 5"/>
              <p:cNvSpPr/>
              <p:nvPr/>
            </p:nvSpPr>
            <p:spPr bwMode="auto">
              <a:xfrm>
                <a:off x="7072087" y="2256971"/>
                <a:ext cx="1763486" cy="70394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1"/>
                    </a:solidFill>
                  </a:rPr>
                  <a:t>Silverlight ActiveX Control</a:t>
                </a:r>
              </a:p>
            </p:txBody>
          </p:sp>
        </p:grpSp>
        <p:sp>
          <p:nvSpPr>
            <p:cNvPr id="8" name="TextBox 7"/>
            <p:cNvSpPr txBox="1"/>
            <p:nvPr/>
          </p:nvSpPr>
          <p:spPr>
            <a:xfrm>
              <a:off x="7300689" y="1785257"/>
              <a:ext cx="1335314" cy="276999"/>
            </a:xfrm>
            <a:prstGeom prst="rect">
              <a:avLst/>
            </a:prstGeom>
            <a:noFill/>
          </p:spPr>
          <p:txBody>
            <a:bodyPr wrap="square" lIns="0" tIns="0" rIns="0" bIns="0" rtlCol="0">
              <a:spAutoFit/>
            </a:bodyPr>
            <a:lstStyle/>
            <a:p>
              <a:pPr algn="ctr"/>
              <a:r>
                <a:rPr lang="en-US" dirty="0" smtClean="0">
                  <a:gradFill>
                    <a:gsLst>
                      <a:gs pos="0">
                        <a:schemeClr val="tx1"/>
                      </a:gs>
                      <a:gs pos="86000">
                        <a:schemeClr val="tx1"/>
                      </a:gs>
                    </a:gsLst>
                    <a:lin ang="5400000" scaled="0"/>
                  </a:gradFill>
                </a:rPr>
                <a:t>IE</a:t>
              </a:r>
            </a:p>
          </p:txBody>
        </p:sp>
      </p:grpSp>
      <p:sp>
        <p:nvSpPr>
          <p:cNvPr id="19" name="Rectangle 18"/>
          <p:cNvSpPr/>
          <p:nvPr/>
        </p:nvSpPr>
        <p:spPr bwMode="auto">
          <a:xfrm>
            <a:off x="541727" y="1321404"/>
            <a:ext cx="2205593" cy="1182912"/>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err="1" smtClean="0">
                <a:gradFill>
                  <a:gsLst>
                    <a:gs pos="0">
                      <a:srgbClr val="FFFFFF"/>
                    </a:gs>
                    <a:gs pos="100000">
                      <a:srgbClr val="FFFFFF"/>
                    </a:gs>
                  </a:gsLst>
                  <a:lin ang="5400000" scaled="0"/>
                </a:gradFill>
              </a:rPr>
              <a:t>RFx</a:t>
            </a:r>
            <a:r>
              <a:rPr lang="en-US" sz="1400" dirty="0" smtClean="0">
                <a:gradFill>
                  <a:gsLst>
                    <a:gs pos="0">
                      <a:srgbClr val="FFFFFF"/>
                    </a:gs>
                    <a:gs pos="100000">
                      <a:srgbClr val="FFFFFF"/>
                    </a:gs>
                  </a:gsLst>
                  <a:lin ang="5400000" scaled="0"/>
                </a:gradFill>
              </a:rPr>
              <a:t> Hyper-V VM Bus Parent Integration</a:t>
            </a:r>
          </a:p>
        </p:txBody>
      </p:sp>
      <p:grpSp>
        <p:nvGrpSpPr>
          <p:cNvPr id="12" name="Group 74"/>
          <p:cNvGrpSpPr/>
          <p:nvPr/>
        </p:nvGrpSpPr>
        <p:grpSpPr>
          <a:xfrm>
            <a:off x="362763" y="2513743"/>
            <a:ext cx="2563522" cy="1115431"/>
            <a:chOff x="290286" y="2251883"/>
            <a:chExt cx="1923142" cy="1115431"/>
          </a:xfrm>
        </p:grpSpPr>
        <p:sp>
          <p:nvSpPr>
            <p:cNvPr id="16" name="Rectangle 15"/>
            <p:cNvSpPr/>
            <p:nvPr/>
          </p:nvSpPr>
          <p:spPr bwMode="auto">
            <a:xfrm>
              <a:off x="290286" y="2510971"/>
              <a:ext cx="1923142" cy="856343"/>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RCC</a:t>
              </a:r>
            </a:p>
          </p:txBody>
        </p:sp>
        <p:cxnSp>
          <p:nvCxnSpPr>
            <p:cNvPr id="26" name="Straight Arrow Connector 25"/>
            <p:cNvCxnSpPr>
              <a:stCxn id="19" idx="2"/>
              <a:endCxn id="16" idx="0"/>
            </p:cNvCxnSpPr>
            <p:nvPr/>
          </p:nvCxnSpPr>
          <p:spPr>
            <a:xfrm>
              <a:off x="1251857" y="2251883"/>
              <a:ext cx="0" cy="2590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3" name="Rectangle 22"/>
          <p:cNvSpPr/>
          <p:nvPr/>
        </p:nvSpPr>
        <p:spPr bwMode="auto">
          <a:xfrm>
            <a:off x="3646974" y="2859917"/>
            <a:ext cx="2253965" cy="2191657"/>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gradFill>
                  <a:gsLst>
                    <a:gs pos="0">
                      <a:srgbClr val="FFFFFF"/>
                    </a:gs>
                    <a:gs pos="100000">
                      <a:srgbClr val="FFFFFF"/>
                    </a:gs>
                  </a:gsLst>
                  <a:lin ang="5400000" scaled="0"/>
                </a:gradFill>
              </a:rPr>
              <a:t>Hyper-V VMBUS</a:t>
            </a:r>
          </a:p>
          <a:p>
            <a:pPr algn="ctr" defTabSz="914099"/>
            <a:r>
              <a:rPr lang="en-US" dirty="0" smtClean="0">
                <a:gradFill>
                  <a:gsLst>
                    <a:gs pos="0">
                      <a:srgbClr val="FFFFFF"/>
                    </a:gs>
                    <a:gs pos="100000">
                      <a:srgbClr val="FFFFFF"/>
                    </a:gs>
                  </a:gsLst>
                  <a:lin ang="5400000" scaled="0"/>
                </a:gradFill>
              </a:rPr>
              <a:t>Shared Memory</a:t>
            </a:r>
          </a:p>
          <a:p>
            <a:pPr algn="ctr" defTabSz="914099"/>
            <a:r>
              <a:rPr lang="en-US" dirty="0" err="1" smtClean="0">
                <a:gradFill>
                  <a:gsLst>
                    <a:gs pos="0">
                      <a:srgbClr val="FFFFFF"/>
                    </a:gs>
                    <a:gs pos="100000">
                      <a:srgbClr val="FFFFFF"/>
                    </a:gs>
                  </a:gsLst>
                  <a:lin ang="5400000" scaled="0"/>
                </a:gradFill>
              </a:rPr>
              <a:t>Comms</a:t>
            </a:r>
            <a:endParaRPr lang="en-US" dirty="0" smtClean="0">
              <a:gradFill>
                <a:gsLst>
                  <a:gs pos="0">
                    <a:srgbClr val="FFFFFF"/>
                  </a:gs>
                  <a:gs pos="100000">
                    <a:srgbClr val="FFFFFF"/>
                  </a:gs>
                </a:gsLst>
                <a:lin ang="5400000" scaled="0"/>
              </a:gradFill>
            </a:endParaRPr>
          </a:p>
        </p:txBody>
      </p:sp>
      <p:cxnSp>
        <p:nvCxnSpPr>
          <p:cNvPr id="29" name="Straight Arrow Connector 28"/>
          <p:cNvCxnSpPr/>
          <p:nvPr/>
        </p:nvCxnSpPr>
        <p:spPr>
          <a:xfrm rot="16200000" flipV="1">
            <a:off x="2947358" y="3179930"/>
            <a:ext cx="678545" cy="72069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5" idx="1"/>
            <a:endCxn id="23" idx="3"/>
          </p:cNvCxnSpPr>
          <p:nvPr/>
        </p:nvCxnSpPr>
        <p:spPr>
          <a:xfrm rot="10800000">
            <a:off x="5900941" y="3955745"/>
            <a:ext cx="619117" cy="51525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3" name="Group 59"/>
          <p:cNvGrpSpPr/>
          <p:nvPr/>
        </p:nvGrpSpPr>
        <p:grpSpPr>
          <a:xfrm>
            <a:off x="367599" y="3638601"/>
            <a:ext cx="2553849" cy="774344"/>
            <a:chOff x="304799" y="3376741"/>
            <a:chExt cx="1915886" cy="774344"/>
          </a:xfrm>
        </p:grpSpPr>
        <p:sp>
          <p:nvSpPr>
            <p:cNvPr id="20" name="Rectangle 19"/>
            <p:cNvSpPr/>
            <p:nvPr/>
          </p:nvSpPr>
          <p:spPr bwMode="auto">
            <a:xfrm>
              <a:off x="304799" y="3599542"/>
              <a:ext cx="1915886" cy="55154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gradFill>
                    <a:gsLst>
                      <a:gs pos="0">
                        <a:srgbClr val="FFFFFF"/>
                      </a:gs>
                      <a:gs pos="100000">
                        <a:srgbClr val="FFFFFF"/>
                      </a:gs>
                    </a:gsLst>
                    <a:lin ang="5400000" scaled="0"/>
                  </a:gradFill>
                </a:rPr>
                <a:t>DX9 APIs</a:t>
              </a:r>
            </a:p>
          </p:txBody>
        </p:sp>
        <p:cxnSp>
          <p:nvCxnSpPr>
            <p:cNvPr id="34" name="Straight Arrow Connector 33"/>
            <p:cNvCxnSpPr>
              <a:stCxn id="16" idx="2"/>
              <a:endCxn id="20" idx="0"/>
            </p:cNvCxnSpPr>
            <p:nvPr/>
          </p:nvCxnSpPr>
          <p:spPr>
            <a:xfrm>
              <a:off x="1262742" y="3376741"/>
              <a:ext cx="0" cy="22280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8" name="Rectangle 17"/>
          <p:cNvSpPr/>
          <p:nvPr/>
        </p:nvSpPr>
        <p:spPr bwMode="auto">
          <a:xfrm>
            <a:off x="9499548" y="5073347"/>
            <a:ext cx="2205593" cy="1182912"/>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err="1" smtClean="0">
                <a:gradFill>
                  <a:gsLst>
                    <a:gs pos="0">
                      <a:srgbClr val="FFFFFF"/>
                    </a:gs>
                    <a:gs pos="100000">
                      <a:srgbClr val="FFFFFF"/>
                    </a:gs>
                  </a:gsLst>
                  <a:lin ang="5400000" scaled="0"/>
                </a:gradFill>
              </a:rPr>
              <a:t>RFx</a:t>
            </a:r>
            <a:r>
              <a:rPr lang="en-US" sz="1400" dirty="0" smtClean="0">
                <a:gradFill>
                  <a:gsLst>
                    <a:gs pos="0">
                      <a:srgbClr val="FFFFFF"/>
                    </a:gs>
                    <a:gs pos="100000">
                      <a:srgbClr val="FFFFFF"/>
                    </a:gs>
                  </a:gsLst>
                  <a:lin ang="5400000" scaled="0"/>
                </a:gradFill>
              </a:rPr>
              <a:t> Hyper-V VM Bus Child Integration</a:t>
            </a:r>
          </a:p>
        </p:txBody>
      </p:sp>
      <p:grpSp>
        <p:nvGrpSpPr>
          <p:cNvPr id="14" name="Group 75"/>
          <p:cNvGrpSpPr/>
          <p:nvPr/>
        </p:nvGrpSpPr>
        <p:grpSpPr>
          <a:xfrm>
            <a:off x="6520056" y="4195229"/>
            <a:ext cx="5407583" cy="878118"/>
            <a:chOff x="4891316" y="4034970"/>
            <a:chExt cx="4056744" cy="878118"/>
          </a:xfrm>
        </p:grpSpPr>
        <p:sp>
          <p:nvSpPr>
            <p:cNvPr id="15" name="Rectangle 14"/>
            <p:cNvSpPr/>
            <p:nvPr/>
          </p:nvSpPr>
          <p:spPr bwMode="auto">
            <a:xfrm>
              <a:off x="4891316" y="4034970"/>
              <a:ext cx="4056744" cy="551543"/>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err="1" smtClean="0">
                  <a:gradFill>
                    <a:gsLst>
                      <a:gs pos="0">
                        <a:srgbClr val="FFFFFF"/>
                      </a:gs>
                      <a:gs pos="100000">
                        <a:srgbClr val="FFFFFF"/>
                      </a:gs>
                    </a:gsLst>
                    <a:lin ang="5400000" scaled="0"/>
                  </a:gradFill>
                </a:rPr>
                <a:t>RemoteFX</a:t>
              </a:r>
              <a:r>
                <a:rPr lang="en-US" dirty="0" smtClean="0">
                  <a:gradFill>
                    <a:gsLst>
                      <a:gs pos="0">
                        <a:srgbClr val="FFFFFF"/>
                      </a:gs>
                      <a:gs pos="100000">
                        <a:srgbClr val="FFFFFF"/>
                      </a:gs>
                    </a:gsLst>
                    <a:lin ang="5400000" scaled="0"/>
                  </a:gradFill>
                </a:rPr>
                <a:t> VGPU Driver</a:t>
              </a:r>
            </a:p>
          </p:txBody>
        </p:sp>
        <p:cxnSp>
          <p:nvCxnSpPr>
            <p:cNvPr id="35" name="Straight Arrow Connector 34"/>
            <p:cNvCxnSpPr>
              <a:stCxn id="18" idx="0"/>
              <a:endCxn id="15" idx="2"/>
            </p:cNvCxnSpPr>
            <p:nvPr/>
          </p:nvCxnSpPr>
          <p:spPr>
            <a:xfrm flipH="1" flipV="1">
              <a:off x="6919688" y="4586513"/>
              <a:ext cx="1034142" cy="326575"/>
            </a:xfrm>
            <a:prstGeom prst="straightConnector1">
              <a:avLst/>
            </a:prstGeom>
            <a:ln>
              <a:tailEnd type="arrow"/>
            </a:ln>
          </p:spPr>
          <p:style>
            <a:lnRef idx="3">
              <a:schemeClr val="lt1"/>
            </a:lnRef>
            <a:fillRef idx="1">
              <a:schemeClr val="accent5"/>
            </a:fillRef>
            <a:effectRef idx="1">
              <a:schemeClr val="accent5"/>
            </a:effectRef>
            <a:fontRef idx="minor">
              <a:schemeClr val="lt1"/>
            </a:fontRef>
          </p:style>
        </p:cxnSp>
      </p:grpSp>
      <p:grpSp>
        <p:nvGrpSpPr>
          <p:cNvPr id="17" name="Group 56"/>
          <p:cNvGrpSpPr/>
          <p:nvPr/>
        </p:nvGrpSpPr>
        <p:grpSpPr>
          <a:xfrm>
            <a:off x="7758286" y="3992031"/>
            <a:ext cx="2824713" cy="203198"/>
            <a:chOff x="5820229" y="3831772"/>
            <a:chExt cx="2119086" cy="203198"/>
          </a:xfrm>
        </p:grpSpPr>
        <p:cxnSp>
          <p:nvCxnSpPr>
            <p:cNvPr id="42" name="Straight Arrow Connector 41"/>
            <p:cNvCxnSpPr>
              <a:stCxn id="9" idx="2"/>
              <a:endCxn id="15" idx="0"/>
            </p:cNvCxnSpPr>
            <p:nvPr/>
          </p:nvCxnSpPr>
          <p:spPr>
            <a:xfrm flipH="1">
              <a:off x="6919687" y="3831772"/>
              <a:ext cx="1019628" cy="20319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1" idx="2"/>
              <a:endCxn id="15" idx="0"/>
            </p:cNvCxnSpPr>
            <p:nvPr/>
          </p:nvCxnSpPr>
          <p:spPr>
            <a:xfrm>
              <a:off x="5820229" y="3839029"/>
              <a:ext cx="1099458" cy="1959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2" name="Group 47"/>
          <p:cNvGrpSpPr/>
          <p:nvPr/>
        </p:nvGrpSpPr>
        <p:grpSpPr>
          <a:xfrm>
            <a:off x="6481361" y="3181401"/>
            <a:ext cx="2553849" cy="817887"/>
            <a:chOff x="4862287" y="3021141"/>
            <a:chExt cx="1915886" cy="817887"/>
          </a:xfrm>
        </p:grpSpPr>
        <p:sp>
          <p:nvSpPr>
            <p:cNvPr id="11" name="Rectangle 10"/>
            <p:cNvSpPr/>
            <p:nvPr/>
          </p:nvSpPr>
          <p:spPr bwMode="auto">
            <a:xfrm>
              <a:off x="4862287" y="3287485"/>
              <a:ext cx="1915886" cy="55154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DX9 APIs</a:t>
              </a:r>
            </a:p>
          </p:txBody>
        </p:sp>
        <p:cxnSp>
          <p:nvCxnSpPr>
            <p:cNvPr id="44" name="Straight Arrow Connector 43"/>
            <p:cNvCxnSpPr>
              <a:stCxn id="7" idx="2"/>
              <a:endCxn id="11" idx="0"/>
            </p:cNvCxnSpPr>
            <p:nvPr/>
          </p:nvCxnSpPr>
          <p:spPr>
            <a:xfrm>
              <a:off x="5820230" y="3021141"/>
              <a:ext cx="0" cy="2663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5" name="Group 50"/>
          <p:cNvGrpSpPr/>
          <p:nvPr/>
        </p:nvGrpSpPr>
        <p:grpSpPr>
          <a:xfrm>
            <a:off x="9306073" y="3354003"/>
            <a:ext cx="2553849" cy="638028"/>
            <a:chOff x="6981373" y="3193743"/>
            <a:chExt cx="1915886" cy="638028"/>
          </a:xfrm>
        </p:grpSpPr>
        <p:sp>
          <p:nvSpPr>
            <p:cNvPr id="9" name="Rectangle 8"/>
            <p:cNvSpPr/>
            <p:nvPr/>
          </p:nvSpPr>
          <p:spPr bwMode="auto">
            <a:xfrm>
              <a:off x="6981373" y="3280228"/>
              <a:ext cx="1915886" cy="55154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solidFill>
                </a:rPr>
                <a:t>GDI</a:t>
              </a:r>
            </a:p>
          </p:txBody>
        </p:sp>
        <p:cxnSp>
          <p:nvCxnSpPr>
            <p:cNvPr id="49" name="Straight Arrow Connector 48"/>
            <p:cNvCxnSpPr>
              <a:stCxn id="5" idx="2"/>
            </p:cNvCxnSpPr>
            <p:nvPr/>
          </p:nvCxnSpPr>
          <p:spPr>
            <a:xfrm rot="16200000" flipH="1">
              <a:off x="7826037" y="3321536"/>
              <a:ext cx="262051" cy="646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7" name="Group 73"/>
          <p:cNvGrpSpPr/>
          <p:nvPr/>
        </p:nvGrpSpPr>
        <p:grpSpPr>
          <a:xfrm>
            <a:off x="372436" y="4422372"/>
            <a:ext cx="2553849" cy="1176753"/>
            <a:chOff x="290285" y="4193533"/>
            <a:chExt cx="1915886" cy="1176753"/>
          </a:xfrm>
        </p:grpSpPr>
        <p:sp>
          <p:nvSpPr>
            <p:cNvPr id="21" name="Rectangle 20"/>
            <p:cNvSpPr/>
            <p:nvPr/>
          </p:nvSpPr>
          <p:spPr bwMode="auto">
            <a:xfrm>
              <a:off x="290285" y="4397828"/>
              <a:ext cx="1915886" cy="972458"/>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gradFill>
                    <a:gsLst>
                      <a:gs pos="0">
                        <a:srgbClr val="FFFFFF"/>
                      </a:gs>
                      <a:gs pos="100000">
                        <a:srgbClr val="FFFFFF"/>
                      </a:gs>
                    </a:gsLst>
                    <a:lin ang="5400000" scaled="0"/>
                  </a:gradFill>
                </a:rPr>
                <a:t>GPU Vendor Driver</a:t>
              </a:r>
            </a:p>
          </p:txBody>
        </p:sp>
        <p:cxnSp>
          <p:nvCxnSpPr>
            <p:cNvPr id="61" name="Straight Arrow Connector 60"/>
            <p:cNvCxnSpPr>
              <a:stCxn id="20" idx="2"/>
              <a:endCxn id="21" idx="0"/>
            </p:cNvCxnSpPr>
            <p:nvPr/>
          </p:nvCxnSpPr>
          <p:spPr>
            <a:xfrm>
              <a:off x="1244600" y="4193533"/>
              <a:ext cx="3629" cy="204295"/>
            </a:xfrm>
            <a:prstGeom prst="straightConnector1">
              <a:avLst/>
            </a:prstGeom>
            <a:ln>
              <a:tailEnd type="arrow"/>
            </a:ln>
          </p:spPr>
          <p:style>
            <a:lnRef idx="3">
              <a:schemeClr val="lt1"/>
            </a:lnRef>
            <a:fillRef idx="1">
              <a:schemeClr val="accent5"/>
            </a:fillRef>
            <a:effectRef idx="1">
              <a:schemeClr val="accent5"/>
            </a:effectRef>
            <a:fontRef idx="minor">
              <a:schemeClr val="lt1"/>
            </a:fontRef>
          </p:style>
        </p:cxnSp>
      </p:grpSp>
      <p:grpSp>
        <p:nvGrpSpPr>
          <p:cNvPr id="28" name="Group 72"/>
          <p:cNvGrpSpPr/>
          <p:nvPr/>
        </p:nvGrpSpPr>
        <p:grpSpPr>
          <a:xfrm>
            <a:off x="367599" y="5608552"/>
            <a:ext cx="2553849" cy="807364"/>
            <a:chOff x="283029" y="5346692"/>
            <a:chExt cx="1915886" cy="807364"/>
          </a:xfrm>
        </p:grpSpPr>
        <p:sp>
          <p:nvSpPr>
            <p:cNvPr id="24" name="Rectangle 23"/>
            <p:cNvSpPr/>
            <p:nvPr/>
          </p:nvSpPr>
          <p:spPr bwMode="auto">
            <a:xfrm>
              <a:off x="283029" y="5696855"/>
              <a:ext cx="1915886" cy="457201"/>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solidFill>
                </a:rPr>
                <a:t>GP</a:t>
              </a:r>
              <a:r>
                <a:rPr lang="en-US" dirty="0" smtClean="0">
                  <a:solidFill>
                    <a:schemeClr val="tx1"/>
                  </a:solidFill>
                </a:rPr>
                <a:t>U</a:t>
              </a:r>
            </a:p>
          </p:txBody>
        </p:sp>
        <p:cxnSp>
          <p:nvCxnSpPr>
            <p:cNvPr id="67" name="Straight Arrow Connector 66"/>
            <p:cNvCxnSpPr>
              <a:stCxn id="21" idx="2"/>
              <a:endCxn id="24" idx="0"/>
            </p:cNvCxnSpPr>
            <p:nvPr/>
          </p:nvCxnSpPr>
          <p:spPr>
            <a:xfrm flipH="1">
              <a:off x="1240972" y="5346692"/>
              <a:ext cx="3629" cy="350163"/>
            </a:xfrm>
            <a:prstGeom prst="straightConnector1">
              <a:avLst/>
            </a:prstGeom>
            <a:ln>
              <a:tailEnd type="arrow"/>
            </a:ln>
          </p:spPr>
          <p:style>
            <a:lnRef idx="3">
              <a:schemeClr val="lt1"/>
            </a:lnRef>
            <a:fillRef idx="1">
              <a:schemeClr val="accent5"/>
            </a:fillRef>
            <a:effectRef idx="1">
              <a:schemeClr val="accent5"/>
            </a:effectRef>
            <a:fontRef idx="minor">
              <a:schemeClr val="lt1"/>
            </a:fontRef>
          </p:style>
        </p:cxnSp>
      </p:grpSp>
      <p:sp>
        <p:nvSpPr>
          <p:cNvPr id="96" name="TextBox 95"/>
          <p:cNvSpPr txBox="1"/>
          <p:nvPr/>
        </p:nvSpPr>
        <p:spPr>
          <a:xfrm>
            <a:off x="0" y="784448"/>
            <a:ext cx="3963852" cy="307777"/>
          </a:xfrm>
          <a:prstGeom prst="rect">
            <a:avLst/>
          </a:prstGeom>
          <a:noFill/>
        </p:spPr>
        <p:txBody>
          <a:bodyPr wrap="square" lIns="0" tIns="0" rIns="0" bIns="0" rtlCol="0">
            <a:spAutoFit/>
          </a:bodyPr>
          <a:lstStyle/>
          <a:p>
            <a:pPr algn="ctr"/>
            <a:r>
              <a:rPr lang="en-US" sz="2000" dirty="0" smtClean="0">
                <a:gradFill>
                  <a:gsLst>
                    <a:gs pos="0">
                      <a:schemeClr val="tx1"/>
                    </a:gs>
                    <a:gs pos="86000">
                      <a:schemeClr val="tx1"/>
                    </a:gs>
                  </a:gsLst>
                  <a:lin ang="5400000" scaled="0"/>
                </a:gradFill>
              </a:rPr>
              <a:t>Hyper-V Parent Partition</a:t>
            </a:r>
          </a:p>
        </p:txBody>
      </p:sp>
      <p:sp>
        <p:nvSpPr>
          <p:cNvPr id="97" name="TextBox 96"/>
          <p:cNvSpPr txBox="1"/>
          <p:nvPr/>
        </p:nvSpPr>
        <p:spPr>
          <a:xfrm>
            <a:off x="6180785" y="777313"/>
            <a:ext cx="5646348" cy="307777"/>
          </a:xfrm>
          <a:prstGeom prst="rect">
            <a:avLst/>
          </a:prstGeom>
          <a:noFill/>
        </p:spPr>
        <p:txBody>
          <a:bodyPr wrap="square" lIns="0" tIns="0" rIns="0" bIns="0" rtlCol="0">
            <a:spAutoFit/>
          </a:bodyPr>
          <a:lstStyle/>
          <a:p>
            <a:pPr algn="ctr"/>
            <a:r>
              <a:rPr lang="en-US" sz="2000" dirty="0" smtClean="0">
                <a:gradFill>
                  <a:gsLst>
                    <a:gs pos="0">
                      <a:schemeClr val="tx1"/>
                    </a:gs>
                    <a:gs pos="86000">
                      <a:schemeClr val="tx1"/>
                    </a:gs>
                  </a:gsLst>
                  <a:lin ang="5400000" scaled="0"/>
                </a:gradFill>
              </a:rPr>
              <a:t>W7 Child Partition</a:t>
            </a:r>
          </a:p>
        </p:txBody>
      </p:sp>
    </p:spTree>
    <p:extLst>
      <p:ext uri="{BB962C8B-B14F-4D97-AF65-F5344CB8AC3E}">
        <p14:creationId xmlns:p14="http://schemas.microsoft.com/office/powerpoint/2010/main" val="8850041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96"/>
                                        </p:tgtEl>
                                      </p:cBhvr>
                                    </p:animEffect>
                                    <p:set>
                                      <p:cBhvr>
                                        <p:cTn id="7" dur="1" fill="hold">
                                          <p:stCondLst>
                                            <p:cond delay="1999"/>
                                          </p:stCondLst>
                                        </p:cTn>
                                        <p:tgtEl>
                                          <p:spTgt spid="9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97"/>
                                        </p:tgtEl>
                                      </p:cBhvr>
                                    </p:animEffect>
                                    <p:set>
                                      <p:cBhvr>
                                        <p:cTn id="10" dur="1" fill="hold">
                                          <p:stCondLst>
                                            <p:cond delay="1999"/>
                                          </p:stCondLst>
                                        </p:cTn>
                                        <p:tgtEl>
                                          <p:spTgt spid="9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20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2000"/>
                                        <p:tgtEl>
                                          <p:spTgt spid="7"/>
                                        </p:tgtEl>
                                      </p:cBhvr>
                                    </p:animEffect>
                                  </p:childTnLst>
                                </p:cTn>
                              </p:par>
                              <p:par>
                                <p:cTn id="41" presetID="10"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20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2000"/>
                                        <p:tgtEl>
                                          <p:spTgt spid="22"/>
                                        </p:tgtEl>
                                      </p:cBhvr>
                                    </p:animEffect>
                                  </p:childTnLst>
                                </p:cTn>
                              </p:par>
                              <p:par>
                                <p:cTn id="49" presetID="10"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20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0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2000"/>
                                        <p:tgtEl>
                                          <p:spTgt spid="3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20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20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20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3" grpId="0" animBg="1"/>
      <p:bldP spid="18" grpId="0" animBg="1"/>
      <p:bldP spid="96" grpId="0"/>
      <p:bldP spid="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mtClean="0"/>
              <a:t>DEMO</a:t>
            </a:r>
            <a:endParaRPr lang="en-US" dirty="0"/>
          </a:p>
        </p:txBody>
      </p:sp>
      <p:sp>
        <p:nvSpPr>
          <p:cNvPr id="3" name="Title 2"/>
          <p:cNvSpPr>
            <a:spLocks noGrp="1"/>
          </p:cNvSpPr>
          <p:nvPr>
            <p:ph type="ctrTitle"/>
          </p:nvPr>
        </p:nvSpPr>
        <p:spPr/>
        <p:txBody>
          <a:bodyPr/>
          <a:lstStyle/>
          <a:p>
            <a:r>
              <a:rPr lang="en-US" smtClean="0"/>
              <a:t>RemoteFX</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2137551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RemoteFX requirements</a:t>
            </a:r>
            <a:endParaRPr lang="en-US" dirty="0"/>
          </a:p>
        </p:txBody>
      </p:sp>
      <p:sp>
        <p:nvSpPr>
          <p:cNvPr id="3" name="Text Placeholder 2"/>
          <p:cNvSpPr>
            <a:spLocks noGrp="1"/>
          </p:cNvSpPr>
          <p:nvPr>
            <p:ph type="body" sz="quarter" idx="10"/>
          </p:nvPr>
        </p:nvSpPr>
        <p:spPr>
          <a:xfrm>
            <a:off x="519112" y="1447799"/>
            <a:ext cx="11149013" cy="5416868"/>
          </a:xfrm>
        </p:spPr>
        <p:txBody>
          <a:bodyPr/>
          <a:lstStyle/>
          <a:p>
            <a:r>
              <a:rPr lang="en-US" sz="2800" dirty="0" smtClean="0"/>
              <a:t>RDVH</a:t>
            </a:r>
          </a:p>
          <a:p>
            <a:pPr lvl="1"/>
            <a:r>
              <a:rPr lang="en-US" sz="2400" dirty="0" smtClean="0"/>
              <a:t>SLAT-enabled processor </a:t>
            </a:r>
          </a:p>
          <a:p>
            <a:pPr lvl="1"/>
            <a:r>
              <a:rPr lang="en-US" sz="2400" dirty="0" smtClean="0"/>
              <a:t>GPU </a:t>
            </a:r>
          </a:p>
          <a:p>
            <a:pPr lvl="2"/>
            <a:r>
              <a:rPr lang="en-US" sz="2000" dirty="0" smtClean="0"/>
              <a:t>The GPU driver must support DirectX 9.0c and DirectX 10</a:t>
            </a:r>
          </a:p>
          <a:p>
            <a:pPr lvl="2"/>
            <a:r>
              <a:rPr lang="en-US" sz="2000" dirty="0" smtClean="0"/>
              <a:t>If more than one GPU is installed in the </a:t>
            </a:r>
            <a:r>
              <a:rPr lang="en-US" sz="2000" dirty="0" err="1" smtClean="0"/>
              <a:t>RemoteFX</a:t>
            </a:r>
            <a:r>
              <a:rPr lang="en-US" sz="2000" dirty="0" smtClean="0"/>
              <a:t> server, the GPUs must be identical</a:t>
            </a:r>
          </a:p>
          <a:p>
            <a:pPr lvl="2"/>
            <a:r>
              <a:rPr lang="en-US" sz="2000" dirty="0" smtClean="0"/>
              <a:t>Enough GPUs or VRAM to cope with the number of users</a:t>
            </a:r>
          </a:p>
          <a:p>
            <a:pPr lvl="2"/>
            <a:r>
              <a:rPr lang="en-US" sz="2000" dirty="0" smtClean="0"/>
              <a:t>To use Live Migration, the source and destination </a:t>
            </a:r>
            <a:r>
              <a:rPr lang="en-US" sz="2000" dirty="0" err="1" smtClean="0"/>
              <a:t>RemoteFX</a:t>
            </a:r>
            <a:r>
              <a:rPr lang="en-US" sz="2000" dirty="0" smtClean="0"/>
              <a:t> servers must have the same GPU installed.	</a:t>
            </a:r>
          </a:p>
          <a:p>
            <a:r>
              <a:rPr lang="en-US" sz="2800" dirty="0" smtClean="0"/>
              <a:t>RDSH</a:t>
            </a:r>
          </a:p>
          <a:p>
            <a:pPr lvl="1"/>
            <a:r>
              <a:rPr lang="en-US" sz="2400" dirty="0" smtClean="0"/>
              <a:t>The processor on the RD Session Host server must support Streaming SIMD Extensions 2 (SSE2) </a:t>
            </a:r>
          </a:p>
          <a:p>
            <a:pPr lvl="1"/>
            <a:endParaRPr lang="en-US" sz="2400" dirty="0" smtClean="0"/>
          </a:p>
          <a:p>
            <a:r>
              <a:rPr lang="en-US" sz="1600" dirty="0" smtClean="0"/>
              <a:t>Microsoft </a:t>
            </a:r>
            <a:r>
              <a:rPr lang="en-US" sz="1600" dirty="0" err="1" smtClean="0"/>
              <a:t>RemoteFX</a:t>
            </a:r>
            <a:r>
              <a:rPr lang="en-US" sz="1600" dirty="0" smtClean="0"/>
              <a:t> for RDVH Capacity Planning Guide for Windows Server 2008 R2 Service Pack 1 available at </a:t>
            </a:r>
            <a:r>
              <a:rPr lang="en-US" sz="1600" dirty="0" smtClean="0">
                <a:hlinkClick r:id="rId2"/>
              </a:rPr>
              <a:t>http://www.microsoft.com/downloads/en/details.aspx?FamilyID=679193cb-9b74-4590-a2be-00bde429c990</a:t>
            </a:r>
            <a:endParaRPr lang="en-US" sz="1600" dirty="0" smtClean="0"/>
          </a:p>
          <a:p>
            <a:endParaRPr lang="en-US" sz="2800" dirty="0"/>
          </a:p>
        </p:txBody>
      </p:sp>
    </p:spTree>
    <p:extLst>
      <p:ext uri="{BB962C8B-B14F-4D97-AF65-F5344CB8AC3E}">
        <p14:creationId xmlns:p14="http://schemas.microsoft.com/office/powerpoint/2010/main" val="21212281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VIR311</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93833E7-CDA5-4E4A-AF0B-36A91B78C9EF}">
  <ds:schemaRefs>
    <ds:schemaRef ds:uri="2295e2e7-0eeb-498e-8716-217bb2ee6ee3"/>
    <ds:schemaRef ds:uri="http://schemas.microsoft.com/office/2006/metadata/properties"/>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8b529f77-48ab-4581-b468-93f09345b8aa"/>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52</TotalTime>
  <Words>3799</Words>
  <Application>Microsoft Office PowerPoint</Application>
  <PresentationFormat>Custom</PresentationFormat>
  <Paragraphs>668</Paragraphs>
  <Slides>44</Slides>
  <Notes>32</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TENA11_BreakoutSession_Template_16x9_Final_05132011</vt:lpstr>
      <vt:lpstr>1_White with Consolas font for code slides</vt:lpstr>
      <vt:lpstr>Planning and Deploying VDI and Remote Desktop Services</vt:lpstr>
      <vt:lpstr>Agenda</vt:lpstr>
      <vt:lpstr>Windows Server 2008 R2 SP1</vt:lpstr>
      <vt:lpstr>What does a 40% increase in density mean?</vt:lpstr>
      <vt:lpstr>RemoteFX architecture and planning</vt:lpstr>
      <vt:lpstr>RemoteFX Architecture</vt:lpstr>
      <vt:lpstr>RemoteFX Virtual GPU and Rendering Pipeline</vt:lpstr>
      <vt:lpstr>RemoteFX</vt:lpstr>
      <vt:lpstr>RemoteFX requirements</vt:lpstr>
      <vt:lpstr>Known good hardware and issues</vt:lpstr>
      <vt:lpstr>VRAM requirement per VM</vt:lpstr>
      <vt:lpstr>VDI and Sessions Sizing</vt:lpstr>
      <vt:lpstr>Windows Server 2008 R2:  The core of VDI  - Remote Desktop Services and VDI Architecture</vt:lpstr>
      <vt:lpstr>The value of layering</vt:lpstr>
      <vt:lpstr>Windows Server 2008 R2: Why Sessions?</vt:lpstr>
      <vt:lpstr>Windows Server 2008 R2: Desktop Centralization Choices</vt:lpstr>
      <vt:lpstr>VDI Guest VM Considerations Deployment Choices </vt:lpstr>
      <vt:lpstr>Guest VM Considerations The case for Personal Virtual Desktops</vt:lpstr>
      <vt:lpstr>Guest VM Considerations The case for Pooled Virtual Desktops</vt:lpstr>
      <vt:lpstr>Guest VM Considerations Why can Pooled be difficult?</vt:lpstr>
      <vt:lpstr>Architecture Review &amp; User Experience Comparison </vt:lpstr>
      <vt:lpstr>VDI Capacity Planning: Initial Performance Data Caveats and Objectives</vt:lpstr>
      <vt:lpstr>What IO bottlenecks do you hit first? </vt:lpstr>
      <vt:lpstr>VDI Capacity Planning Disk IO</vt:lpstr>
      <vt:lpstr>VDI Capacity Planning Disk IO</vt:lpstr>
      <vt:lpstr>VDI Capacity Planning Memory</vt:lpstr>
      <vt:lpstr>VDI Capacity Planning Dynamic Memory</vt:lpstr>
      <vt:lpstr>VDI Capacity Planning Processor</vt:lpstr>
      <vt:lpstr>VDI Capacity Planning Processor</vt:lpstr>
      <vt:lpstr>VDI Capacity Planning Processor – “Real World”</vt:lpstr>
      <vt:lpstr>VDI Capacity Planning Network Performance</vt:lpstr>
      <vt:lpstr>How not to do it…The “sum of the parts” considerations</vt:lpstr>
      <vt:lpstr>Forefront Endpoint Protection   Recommendations</vt:lpstr>
      <vt:lpstr>Management – what truly reduces TCO</vt:lpstr>
      <vt:lpstr>SCVMM Dynamic Placement</vt:lpstr>
      <vt:lpstr>System Center Configuration Manager</vt:lpstr>
      <vt:lpstr>System Center Configuration Manager</vt:lpstr>
      <vt:lpstr>Offline Virtual Machine Servicing Tool 3.0 Patching VMs on the Host</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VIR311-R: Planning and Deploying VDI and Remote Desktop Services (Repeated from 5/18 at 3:15pm)</dc:title>
  <dc:subject>Microsoft TechEd North America 2011</dc:subject>
  <dc:creator>Michael Kleef</dc:creator>
  <dc:description>Template Design: Jordan Cayabyab
Formatter: John Lee, Silver Fox Productions
Event Date: May 16-19, 2011
Event Location: Atlanta
Audience Type: Developers, IT Pros</dc:description>
  <cp:lastModifiedBy>Shows</cp:lastModifiedBy>
  <cp:revision>13</cp:revision>
  <cp:lastPrinted>2010-05-11T05:02:34Z</cp:lastPrinted>
  <dcterms:created xsi:type="dcterms:W3CDTF">2011-04-27T17:04:09Z</dcterms:created>
  <dcterms:modified xsi:type="dcterms:W3CDTF">2011-05-19T19:03:57Z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