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 id="2147483764" r:id="rId2"/>
  </p:sldMasterIdLst>
  <p:notesMasterIdLst>
    <p:notesMasterId r:id="rId45"/>
  </p:notesMasterIdLst>
  <p:handoutMasterIdLst>
    <p:handoutMasterId r:id="rId46"/>
  </p:handoutMasterIdLst>
  <p:sldIdLst>
    <p:sldId id="322" r:id="rId3"/>
    <p:sldId id="335" r:id="rId4"/>
    <p:sldId id="375" r:id="rId5"/>
    <p:sldId id="361" r:id="rId6"/>
    <p:sldId id="336" r:id="rId7"/>
    <p:sldId id="337" r:id="rId8"/>
    <p:sldId id="364" r:id="rId9"/>
    <p:sldId id="343" r:id="rId10"/>
    <p:sldId id="363" r:id="rId11"/>
    <p:sldId id="340" r:id="rId12"/>
    <p:sldId id="344" r:id="rId13"/>
    <p:sldId id="372" r:id="rId14"/>
    <p:sldId id="365" r:id="rId15"/>
    <p:sldId id="373" r:id="rId16"/>
    <p:sldId id="366" r:id="rId17"/>
    <p:sldId id="374" r:id="rId18"/>
    <p:sldId id="367" r:id="rId19"/>
    <p:sldId id="368" r:id="rId20"/>
    <p:sldId id="369" r:id="rId21"/>
    <p:sldId id="370" r:id="rId22"/>
    <p:sldId id="371" r:id="rId23"/>
    <p:sldId id="345" r:id="rId24"/>
    <p:sldId id="350" r:id="rId25"/>
    <p:sldId id="353" r:id="rId26"/>
    <p:sldId id="354" r:id="rId27"/>
    <p:sldId id="351" r:id="rId28"/>
    <p:sldId id="266" r:id="rId29"/>
    <p:sldId id="346" r:id="rId30"/>
    <p:sldId id="360" r:id="rId31"/>
    <p:sldId id="349" r:id="rId32"/>
    <p:sldId id="347" r:id="rId33"/>
    <p:sldId id="355" r:id="rId34"/>
    <p:sldId id="358" r:id="rId35"/>
    <p:sldId id="359" r:id="rId36"/>
    <p:sldId id="348" r:id="rId37"/>
    <p:sldId id="362" r:id="rId38"/>
    <p:sldId id="331" r:id="rId39"/>
    <p:sldId id="376" r:id="rId40"/>
    <p:sldId id="377" r:id="rId41"/>
    <p:sldId id="378" r:id="rId42"/>
    <p:sldId id="379" r:id="rId43"/>
    <p:sldId id="319" r:id="rId44"/>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C2F1"/>
    <a:srgbClr val="FFFFFF"/>
    <a:srgbClr val="000000"/>
    <a:srgbClr val="429A16"/>
    <a:srgbClr val="F8F57B"/>
    <a:srgbClr val="59D01E"/>
    <a:srgbClr val="ACE58F"/>
    <a:srgbClr val="292929"/>
    <a:srgbClr val="333333"/>
    <a:srgbClr val="F6A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2856" autoAdjust="0"/>
    <p:restoredTop sz="97073" autoAdjust="0"/>
  </p:normalViewPr>
  <p:slideViewPr>
    <p:cSldViewPr snapToGrid="0">
      <p:cViewPr varScale="1">
        <p:scale>
          <a:sx n="61" d="100"/>
          <a:sy n="61" d="100"/>
        </p:scale>
        <p:origin x="-1434" y="-84"/>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20" d="100"/>
        <a:sy n="20" d="100"/>
      </p:scale>
      <p:origin x="0" y="0"/>
    </p:cViewPr>
  </p:sorterViewPr>
  <p:notesViewPr>
    <p:cSldViewPr snapToGrid="0" showGuides="1">
      <p:cViewPr>
        <p:scale>
          <a:sx n="148" d="100"/>
          <a:sy n="148" d="100"/>
        </p:scale>
        <p:origin x="-1686"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5/19/2011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5/19/2011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4:33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38</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5/19/2011 4:33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39</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5/19/2011 4:33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40</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5/19/2011 4:33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41</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5/19/2011 4:33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42</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a:t>
            </a:fld>
            <a:endParaRPr lang="en-US" dirty="0"/>
          </a:p>
        </p:txBody>
      </p:sp>
    </p:spTree>
    <p:extLst>
      <p:ext uri="{BB962C8B-B14F-4D97-AF65-F5344CB8AC3E}">
        <p14:creationId xmlns:p14="http://schemas.microsoft.com/office/powerpoint/2010/main" val="2136486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a:t>
            </a:fld>
            <a:endParaRPr lang="en-US" dirty="0"/>
          </a:p>
        </p:txBody>
      </p:sp>
    </p:spTree>
    <p:extLst>
      <p:ext uri="{BB962C8B-B14F-4D97-AF65-F5344CB8AC3E}">
        <p14:creationId xmlns:p14="http://schemas.microsoft.com/office/powerpoint/2010/main" val="2841408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Autofit/>
          </a:bodyPr>
          <a:lstStyle/>
          <a:p>
            <a:endParaRPr lang="nb-NO" dirty="0"/>
          </a:p>
        </p:txBody>
      </p:sp>
      <p:sp>
        <p:nvSpPr>
          <p:cNvPr id="4" name="Plassholder for lysbildenummer 3"/>
          <p:cNvSpPr>
            <a:spLocks noGrp="1"/>
          </p:cNvSpPr>
          <p:nvPr>
            <p:ph type="sldNum" sz="quarter" idx="10"/>
          </p:nvPr>
        </p:nvSpPr>
        <p:spPr/>
        <p:txBody>
          <a:bodyPr/>
          <a:lstStyle/>
          <a:p>
            <a:fld id="{8F9AB45F-F388-4942-AF83-71361B3DDC4B}" type="slidenum">
              <a:rPr lang="nb-NO" smtClean="0"/>
              <a:pPr/>
              <a:t>14</a:t>
            </a:fld>
            <a:endParaRPr lang="nb-NO"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4:33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4:33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4:33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4:33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33</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37</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5/19/2011 4:33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1" y="1644650"/>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 name="Title 1"/>
          <p:cNvSpPr>
            <a:spLocks noGrp="1"/>
          </p:cNvSpPr>
          <p:nvPr>
            <p:ph type="ctrTitle" hasCustomPrompt="1"/>
          </p:nvPr>
        </p:nvSpPr>
        <p:spPr>
          <a:xfrm>
            <a:off x="969964" y="2265472"/>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1802529492"/>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1394786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830285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0654353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95565401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30536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37615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56371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r>
              <a:rPr lang="en-US" smtClean="0"/>
              <a:t>Click icon to add picture</a:t>
            </a:r>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chemeClr val="tx1"/>
                    </a:gs>
                    <a:gs pos="100000">
                      <a:schemeClr val="tx1"/>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pPr algn="l"/>
            <a:r>
              <a:rPr lang="en-US" sz="3600" b="1" dirty="0" smtClean="0">
                <a:solidFill>
                  <a:schemeClr val="bg2">
                    <a:alpha val="99000"/>
                  </a:schemeClr>
                </a:solidFill>
              </a:rPr>
              <a:t>Scan the Tag </a:t>
            </a:r>
            <a:r>
              <a:rPr lang="en-US" sz="3600" b="1" dirty="0" smtClean="0">
                <a:solidFill>
                  <a:schemeClr val="accent1">
                    <a:alpha val="99000"/>
                  </a:schemeClr>
                </a:solidFill>
              </a:rPr>
              <a:t/>
            </a:r>
            <a:br>
              <a:rPr lang="en-US" sz="3600" b="1" dirty="0" smtClean="0">
                <a:solidFill>
                  <a:schemeClr val="accent1">
                    <a:alpha val="99000"/>
                  </a:schemeClr>
                </a:solidFill>
              </a:rPr>
            </a:br>
            <a:r>
              <a:rPr lang="en-US" sz="3600" dirty="0" smtClean="0">
                <a:solidFill>
                  <a:schemeClr val="bg1">
                    <a:lumMod val="50000"/>
                    <a:lumOff val="50000"/>
                    <a:alpha val="99000"/>
                  </a:schemeClr>
                </a:solidFill>
              </a:rPr>
              <a:t>to evaluate this session now on </a:t>
            </a:r>
            <a:r>
              <a:rPr lang="en-US" sz="3600" b="1" dirty="0" err="1" smtClean="0">
                <a:solidFill>
                  <a:schemeClr val="bg2">
                    <a:alpha val="99000"/>
                  </a:schemeClr>
                </a:solidFill>
              </a:rPr>
              <a:t>myTech•Ed</a:t>
            </a:r>
            <a:r>
              <a:rPr lang="en-US" sz="3600" b="1" dirty="0" smtClean="0">
                <a:solidFill>
                  <a:schemeClr val="bg2">
                    <a:alpha val="99000"/>
                  </a:scheme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246884502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918472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26786965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00306098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2197989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03952147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66157596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1056617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24557151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85866211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4599023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193125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79382424"/>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9379751"/>
      </p:ext>
    </p:extLst>
  </p:cSld>
  <p:clrMap bg1="dk1" tx1="lt1" bg2="dk2" tx2="lt2" accent1="accent1" accent2="accent2" accent3="accent3" accent4="accent4" accent5="accent5" accent6="accent6" hlink="hlink" folHlink="folHlink"/>
  <p:sldLayoutIdLst>
    <p:sldLayoutId id="2147483765"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www.sfj.no/" TargetMode="Externa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hyperlink" Target="http://www.sfj.no/"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50.pn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gassco.no/wps/wcm/connect/Gassco-NO/gassco/Home" TargetMode="External"/><Relationship Id="rId1" Type="http://schemas.openxmlformats.org/officeDocument/2006/relationships/slideLayout" Target="../slideLayouts/slideLayout8.xml"/><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1.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image" Target="../media/image52.jpeg"/><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hyperlink" Target="http://www.microsoft.com/MAP" TargetMode="Externa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whc.unesco.org/en/list/1195" TargetMode="External"/><Relationship Id="rId3" Type="http://schemas.openxmlformats.org/officeDocument/2006/relationships/hyperlink" Target="http://whc.unesco.org/en/list/352" TargetMode="External"/><Relationship Id="rId7" Type="http://schemas.openxmlformats.org/officeDocument/2006/relationships/hyperlink" Target="http://whc.unesco.org/en/list/1143" TargetMode="External"/><Relationship Id="rId2" Type="http://schemas.openxmlformats.org/officeDocument/2006/relationships/hyperlink" Target="http://whc.unesco.org/en/list/59" TargetMode="External"/><Relationship Id="rId1" Type="http://schemas.openxmlformats.org/officeDocument/2006/relationships/slideLayout" Target="../slideLayouts/slideLayout8.xml"/><Relationship Id="rId6" Type="http://schemas.openxmlformats.org/officeDocument/2006/relationships/hyperlink" Target="http://whc.unesco.org/en/list/58" TargetMode="External"/><Relationship Id="rId5" Type="http://schemas.openxmlformats.org/officeDocument/2006/relationships/hyperlink" Target="http://whc.unesco.org/en/list/1187" TargetMode="External"/><Relationship Id="rId4" Type="http://schemas.openxmlformats.org/officeDocument/2006/relationships/hyperlink" Target="http://whc.unesco.org/en/list/55"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hyperlink" Target="http://www.microsoft.com/cloud/" TargetMode="External"/><Relationship Id="rId3" Type="http://schemas.openxmlformats.org/officeDocument/2006/relationships/image" Target="../media/image2.png"/><Relationship Id="rId7" Type="http://schemas.openxmlformats.org/officeDocument/2006/relationships/hyperlink" Target="http://www.microsoft.com/windowsserver/"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www.microsoft.com/forefront/" TargetMode="External"/><Relationship Id="rId5" Type="http://schemas.openxmlformats.org/officeDocument/2006/relationships/hyperlink" Target="http://www.microsoft.com/systemcenter/" TargetMode="External"/><Relationship Id="rId4" Type="http://schemas.openxmlformats.org/officeDocument/2006/relationships/hyperlink" Target="http://www.microsoft.com/windowsazure/"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16.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microsoft.com/technet" TargetMode="External"/><Relationship Id="rId11" Type="http://schemas.openxmlformats.org/officeDocument/2006/relationships/image" Target="../media/image61.png"/><Relationship Id="rId5" Type="http://schemas.openxmlformats.org/officeDocument/2006/relationships/hyperlink" Target="http://www.microsoft.com/learning" TargetMode="External"/><Relationship Id="rId10" Type="http://schemas.openxmlformats.org/officeDocument/2006/relationships/image" Target="../media/image60.emf"/><Relationship Id="rId4" Type="http://schemas.openxmlformats.org/officeDocument/2006/relationships/image" Target="../media/image57.png"/><Relationship Id="rId9" Type="http://schemas.openxmlformats.org/officeDocument/2006/relationships/image" Target="../media/image59.pn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31.jpg"/><Relationship Id="rId3" Type="http://schemas.openxmlformats.org/officeDocument/2006/relationships/image" Target="../media/image22.jpg"/><Relationship Id="rId7" Type="http://schemas.openxmlformats.org/officeDocument/2006/relationships/image" Target="../media/image26.jpg"/><Relationship Id="rId12" Type="http://schemas.openxmlformats.org/officeDocument/2006/relationships/image" Target="../media/image30.jpg"/><Relationship Id="rId2" Type="http://schemas.openxmlformats.org/officeDocument/2006/relationships/notesSlide" Target="../notesSlides/notesSlide3.xml"/><Relationship Id="rId16" Type="http://schemas.openxmlformats.org/officeDocument/2006/relationships/image" Target="../media/image34.jpg"/><Relationship Id="rId1" Type="http://schemas.openxmlformats.org/officeDocument/2006/relationships/slideLayout" Target="../slideLayouts/slideLayout13.xml"/><Relationship Id="rId6" Type="http://schemas.openxmlformats.org/officeDocument/2006/relationships/image" Target="../media/image25.jpg"/><Relationship Id="rId11" Type="http://schemas.openxmlformats.org/officeDocument/2006/relationships/image" Target="../media/image29.jpg"/><Relationship Id="rId5" Type="http://schemas.openxmlformats.org/officeDocument/2006/relationships/image" Target="../media/image24.jpg"/><Relationship Id="rId15" Type="http://schemas.openxmlformats.org/officeDocument/2006/relationships/image" Target="../media/image33.jpg"/><Relationship Id="rId10" Type="http://schemas.openxmlformats.org/officeDocument/2006/relationships/image" Target="../media/image28.jpg"/><Relationship Id="rId4" Type="http://schemas.openxmlformats.org/officeDocument/2006/relationships/image" Target="../media/image23.jpg"/><Relationship Id="rId9" Type="http://schemas.openxmlformats.org/officeDocument/2006/relationships/image" Target="../media/image27.jpg"/><Relationship Id="rId14" Type="http://schemas.openxmlformats.org/officeDocument/2006/relationships/image" Target="../media/image32.emf"/></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18" Type="http://schemas.openxmlformats.org/officeDocument/2006/relationships/image" Target="../media/image47.png"/><Relationship Id="rId3" Type="http://schemas.openxmlformats.org/officeDocument/2006/relationships/image" Target="../media/image36.gif"/><Relationship Id="rId7" Type="http://schemas.openxmlformats.org/officeDocument/2006/relationships/hyperlink" Target="http://www.gassco.no/wps/wcm/connect/Gassco-NO/gassco/Home" TargetMode="External"/><Relationship Id="rId12" Type="http://schemas.openxmlformats.org/officeDocument/2006/relationships/image" Target="../media/image43.png"/><Relationship Id="rId17" Type="http://schemas.openxmlformats.org/officeDocument/2006/relationships/image" Target="../media/image46.gif"/><Relationship Id="rId2" Type="http://schemas.openxmlformats.org/officeDocument/2006/relationships/image" Target="../media/image35.png"/><Relationship Id="rId16" Type="http://schemas.openxmlformats.org/officeDocument/2006/relationships/hyperlink" Target="http://www.fredolsen.no/default.aspx" TargetMode="External"/><Relationship Id="rId1" Type="http://schemas.openxmlformats.org/officeDocument/2006/relationships/slideLayout" Target="../slideLayouts/slideLayout8.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png"/><Relationship Id="rId15" Type="http://schemas.openxmlformats.org/officeDocument/2006/relationships/image" Target="../media/image45.gif"/><Relationship Id="rId10" Type="http://schemas.openxmlformats.org/officeDocument/2006/relationships/image" Target="../media/image41.jpeg"/><Relationship Id="rId4" Type="http://schemas.openxmlformats.org/officeDocument/2006/relationships/image" Target="../media/image37.png"/><Relationship Id="rId9" Type="http://schemas.openxmlformats.org/officeDocument/2006/relationships/hyperlink" Target="http://www.deepocean.no/index.cfm" TargetMode="External"/><Relationship Id="rId14" Type="http://schemas.openxmlformats.org/officeDocument/2006/relationships/hyperlink" Target="http://www.sfj.n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Upgrading Norway To Windows 7</a:t>
            </a:r>
            <a:endParaRPr lang="en-US" dirty="0"/>
          </a:p>
        </p:txBody>
      </p:sp>
      <p:sp>
        <p:nvSpPr>
          <p:cNvPr id="3" name="Subtitle 2"/>
          <p:cNvSpPr>
            <a:spLocks noGrp="1"/>
          </p:cNvSpPr>
          <p:nvPr>
            <p:ph type="subTitle" idx="1"/>
          </p:nvPr>
        </p:nvSpPr>
        <p:spPr/>
        <p:txBody>
          <a:bodyPr/>
          <a:lstStyle/>
          <a:p>
            <a:r>
              <a:rPr lang="en-US" dirty="0" smtClean="0"/>
              <a:t>Olav </a:t>
            </a:r>
            <a:r>
              <a:rPr lang="en-US" dirty="0" err="1" smtClean="0"/>
              <a:t>Tvedt</a:t>
            </a:r>
            <a:endParaRPr lang="en-US" dirty="0" smtClean="0"/>
          </a:p>
          <a:p>
            <a:r>
              <a:rPr lang="en-US" dirty="0" smtClean="0"/>
              <a:t>Deployment Ranger</a:t>
            </a:r>
          </a:p>
          <a:p>
            <a:r>
              <a:rPr lang="en-US" dirty="0" smtClean="0"/>
              <a:t>EDB </a:t>
            </a:r>
            <a:r>
              <a:rPr lang="en-US" dirty="0" err="1" smtClean="0"/>
              <a:t>Ergogroup</a:t>
            </a:r>
            <a:endParaRPr lang="en-US" dirty="0"/>
          </a:p>
        </p:txBody>
      </p:sp>
      <p:sp>
        <p:nvSpPr>
          <p:cNvPr id="7" name="Text Placeholder 6"/>
          <p:cNvSpPr>
            <a:spLocks noGrp="1"/>
          </p:cNvSpPr>
          <p:nvPr>
            <p:ph type="body" sz="quarter" idx="10"/>
          </p:nvPr>
        </p:nvSpPr>
        <p:spPr/>
        <p:txBody>
          <a:bodyPr/>
          <a:lstStyle/>
          <a:p>
            <a:r>
              <a:rPr lang="en-US" dirty="0" smtClean="0"/>
              <a:t>WCL206-R</a:t>
            </a:r>
            <a:endParaRPr lang="en-US" dirty="0"/>
          </a:p>
        </p:txBody>
      </p:sp>
    </p:spTree>
    <p:extLst>
      <p:ext uri="{BB962C8B-B14F-4D97-AF65-F5344CB8AC3E}">
        <p14:creationId xmlns:p14="http://schemas.microsoft.com/office/powerpoint/2010/main" val="276722140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Fast Followers</a:t>
            </a:r>
            <a:endParaRPr lang="nb-NO" dirty="0"/>
          </a:p>
        </p:txBody>
      </p:sp>
      <p:sp>
        <p:nvSpPr>
          <p:cNvPr id="3" name="Plassholder for tekst 2"/>
          <p:cNvSpPr>
            <a:spLocks noGrp="1"/>
          </p:cNvSpPr>
          <p:nvPr>
            <p:ph type="body" sz="quarter" idx="10"/>
          </p:nvPr>
        </p:nvSpPr>
        <p:spPr/>
        <p:txBody>
          <a:bodyPr/>
          <a:lstStyle/>
          <a:p>
            <a:r>
              <a:rPr lang="nb-NO" smtClean="0"/>
              <a:t>11 </a:t>
            </a:r>
            <a:r>
              <a:rPr lang="en-US" smtClean="0"/>
              <a:t>Customers</a:t>
            </a:r>
            <a:br>
              <a:rPr lang="en-US" smtClean="0"/>
            </a:br>
            <a:r>
              <a:rPr lang="en-US" smtClean="0"/>
              <a:t>- 100% Completed</a:t>
            </a:r>
          </a:p>
          <a:p>
            <a:r>
              <a:rPr lang="en-US" smtClean="0"/>
              <a:t>More Demanding</a:t>
            </a:r>
          </a:p>
          <a:p>
            <a:r>
              <a:rPr lang="en-US" smtClean="0"/>
              <a:t>Better Known Technology</a:t>
            </a:r>
          </a:p>
          <a:p>
            <a:r>
              <a:rPr lang="en-US" smtClean="0"/>
              <a:t>Experience From Early Adapters</a:t>
            </a:r>
          </a:p>
          <a:p>
            <a:r>
              <a:rPr lang="en-US" smtClean="0"/>
              <a:t>More Windows Features Used</a:t>
            </a:r>
            <a:endParaRPr lang="en-US" dirty="0"/>
          </a:p>
        </p:txBody>
      </p:sp>
    </p:spTree>
    <p:extLst>
      <p:ext uri="{BB962C8B-B14F-4D97-AF65-F5344CB8AC3E}">
        <p14:creationId xmlns:p14="http://schemas.microsoft.com/office/powerpoint/2010/main" val="227387446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Difference In Customer, Size And Demands</a:t>
            </a:r>
            <a:endParaRPr lang="nb-NO" dirty="0"/>
          </a:p>
        </p:txBody>
      </p:sp>
      <p:sp>
        <p:nvSpPr>
          <p:cNvPr id="3" name="Plassholder for tekst 2"/>
          <p:cNvSpPr>
            <a:spLocks noGrp="1"/>
          </p:cNvSpPr>
          <p:nvPr>
            <p:ph type="body" sz="quarter" idx="10"/>
          </p:nvPr>
        </p:nvSpPr>
        <p:spPr>
          <a:xfrm>
            <a:off x="519112" y="1447799"/>
            <a:ext cx="11149013" cy="5336846"/>
          </a:xfrm>
        </p:spPr>
        <p:txBody>
          <a:bodyPr/>
          <a:lstStyle/>
          <a:p>
            <a:r>
              <a:rPr lang="nb-NO" sz="2400" dirty="0" smtClean="0"/>
              <a:t>Sogn Og Fjordane Fylkeskommune (</a:t>
            </a:r>
            <a:r>
              <a:rPr lang="en-US" sz="2400" dirty="0" smtClean="0"/>
              <a:t>County Council</a:t>
            </a:r>
            <a:r>
              <a:rPr lang="nb-NO" sz="2400" dirty="0" smtClean="0"/>
              <a:t>)</a:t>
            </a:r>
            <a:br>
              <a:rPr lang="nb-NO" sz="2400" dirty="0" smtClean="0"/>
            </a:br>
            <a:r>
              <a:rPr lang="nb-NO" sz="1800" dirty="0" smtClean="0"/>
              <a:t>6500 pc’s</a:t>
            </a:r>
            <a:endParaRPr lang="nb-NO" sz="2400" dirty="0" smtClean="0"/>
          </a:p>
          <a:p>
            <a:r>
              <a:rPr lang="nb-NO" sz="2400" dirty="0" smtClean="0"/>
              <a:t>Buskerud Fylkeskommune (</a:t>
            </a:r>
            <a:r>
              <a:rPr lang="en-US" sz="2400" dirty="0" smtClean="0"/>
              <a:t>County Council</a:t>
            </a:r>
            <a:r>
              <a:rPr lang="nb-NO" sz="2400" dirty="0" smtClean="0"/>
              <a:t>)</a:t>
            </a:r>
            <a:br>
              <a:rPr lang="nb-NO" sz="2400" dirty="0" smtClean="0"/>
            </a:br>
            <a:r>
              <a:rPr lang="nb-NO" sz="1800" dirty="0"/>
              <a:t>8000 pc’s</a:t>
            </a:r>
          </a:p>
          <a:p>
            <a:r>
              <a:rPr lang="nb-NO" sz="2400" dirty="0" smtClean="0"/>
              <a:t>City Of Stavanger</a:t>
            </a:r>
            <a:br>
              <a:rPr lang="nb-NO" sz="2400" dirty="0" smtClean="0"/>
            </a:br>
            <a:r>
              <a:rPr lang="nb-NO" sz="1800" dirty="0"/>
              <a:t>3800 pc’s</a:t>
            </a:r>
            <a:r>
              <a:rPr lang="nb-NO" sz="2400" dirty="0" smtClean="0"/>
              <a:t> </a:t>
            </a:r>
          </a:p>
          <a:p>
            <a:r>
              <a:rPr lang="nb-NO" sz="2400" dirty="0" smtClean="0"/>
              <a:t>Norwegian Petroleum Directorate</a:t>
            </a:r>
            <a:br>
              <a:rPr lang="nb-NO" sz="2400" dirty="0" smtClean="0"/>
            </a:br>
            <a:r>
              <a:rPr lang="nb-NO" sz="1800" dirty="0"/>
              <a:t>400 pc’s</a:t>
            </a:r>
          </a:p>
          <a:p>
            <a:r>
              <a:rPr lang="nb-NO" sz="2400" dirty="0" smtClean="0"/>
              <a:t>STX OSV(</a:t>
            </a:r>
            <a:r>
              <a:rPr lang="en-US" sz="2400" dirty="0" err="1" smtClean="0"/>
              <a:t>Shipbulider</a:t>
            </a:r>
            <a:r>
              <a:rPr lang="nb-NO" sz="2400" dirty="0" smtClean="0"/>
              <a:t>)</a:t>
            </a:r>
            <a:br>
              <a:rPr lang="nb-NO" sz="2400" dirty="0" smtClean="0"/>
            </a:br>
            <a:r>
              <a:rPr lang="nb-NO" sz="1800" dirty="0"/>
              <a:t>1000 pc’s</a:t>
            </a:r>
          </a:p>
          <a:p>
            <a:r>
              <a:rPr lang="nb-NO" sz="2400" dirty="0" smtClean="0"/>
              <a:t>GassCo (Gas Transporter)</a:t>
            </a:r>
            <a:br>
              <a:rPr lang="nb-NO" sz="2400" dirty="0" smtClean="0"/>
            </a:br>
            <a:r>
              <a:rPr lang="nb-NO" sz="1800" dirty="0"/>
              <a:t>400 pc’s</a:t>
            </a:r>
          </a:p>
          <a:p>
            <a:r>
              <a:rPr lang="nb-NO" sz="2400" dirty="0" smtClean="0"/>
              <a:t>Eidsiva Energi (</a:t>
            </a:r>
            <a:r>
              <a:rPr lang="en-US" sz="2400" dirty="0" smtClean="0"/>
              <a:t>Electricity Supplier</a:t>
            </a:r>
            <a:r>
              <a:rPr lang="nb-NO" sz="2400" dirty="0" smtClean="0"/>
              <a:t>)</a:t>
            </a:r>
            <a:br>
              <a:rPr lang="nb-NO" sz="2400" dirty="0" smtClean="0"/>
            </a:br>
            <a:r>
              <a:rPr lang="nb-NO" sz="1800" dirty="0"/>
              <a:t>900 pc’s</a:t>
            </a:r>
          </a:p>
          <a:p>
            <a:r>
              <a:rPr lang="nb-NO" sz="2400" dirty="0" smtClean="0"/>
              <a:t>Samlerhuset (</a:t>
            </a:r>
            <a:r>
              <a:rPr lang="en-US" sz="2400" dirty="0" smtClean="0"/>
              <a:t>Retailer Of Coins, Stamps And Collectibles)</a:t>
            </a:r>
            <a:r>
              <a:rPr lang="nb-NO" sz="2400" dirty="0" smtClean="0"/>
              <a:t/>
            </a:r>
            <a:br>
              <a:rPr lang="nb-NO" sz="2400" dirty="0" smtClean="0"/>
            </a:br>
            <a:r>
              <a:rPr lang="nb-NO" sz="1800" dirty="0"/>
              <a:t>200 pc’s</a:t>
            </a:r>
            <a:endParaRPr lang="en-US" sz="1800" dirty="0"/>
          </a:p>
        </p:txBody>
      </p:sp>
    </p:spTree>
    <p:extLst>
      <p:ext uri="{BB962C8B-B14F-4D97-AF65-F5344CB8AC3E}">
        <p14:creationId xmlns:p14="http://schemas.microsoft.com/office/powerpoint/2010/main" val="315979601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3657600"/>
            <a:r>
              <a:rPr lang="en-US" dirty="0" smtClean="0"/>
              <a:t>Partner And Customer</a:t>
            </a:r>
            <a:endParaRPr lang="en-US" dirty="0"/>
          </a:p>
        </p:txBody>
      </p:sp>
      <p:sp>
        <p:nvSpPr>
          <p:cNvPr id="3" name="Text Placeholder 2"/>
          <p:cNvSpPr>
            <a:spLocks noGrp="1"/>
          </p:cNvSpPr>
          <p:nvPr>
            <p:ph type="body" sz="quarter" idx="10"/>
          </p:nvPr>
        </p:nvSpPr>
        <p:spPr/>
        <p:txBody>
          <a:bodyPr/>
          <a:lstStyle/>
          <a:p>
            <a:r>
              <a:rPr lang="en-US" smtClean="0"/>
              <a:t>Taste The Same Medicine As The Customers</a:t>
            </a:r>
          </a:p>
          <a:p>
            <a:r>
              <a:rPr lang="en-US" smtClean="0"/>
              <a:t>400 PC’ rolled out on RC </a:t>
            </a:r>
            <a:br>
              <a:rPr lang="en-US" smtClean="0"/>
            </a:br>
            <a:r>
              <a:rPr lang="en-US" smtClean="0"/>
              <a:t>- Lots Of Applications Fixed With ACT</a:t>
            </a:r>
            <a:br>
              <a:rPr lang="en-US" smtClean="0"/>
            </a:br>
            <a:r>
              <a:rPr lang="en-US" smtClean="0"/>
              <a:t>- Used MDT</a:t>
            </a:r>
            <a:br>
              <a:rPr lang="en-US" smtClean="0"/>
            </a:br>
            <a:r>
              <a:rPr lang="en-US" smtClean="0"/>
              <a:t>- Bitlocker</a:t>
            </a:r>
            <a:br>
              <a:rPr lang="en-US" smtClean="0"/>
            </a:br>
            <a:r>
              <a:rPr lang="en-US" smtClean="0"/>
              <a:t>- Sccm For Applications</a:t>
            </a:r>
          </a:p>
          <a:p>
            <a:r>
              <a:rPr lang="en-US" smtClean="0"/>
              <a:t>Upgraded To RTM Version</a:t>
            </a:r>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001" y="236353"/>
            <a:ext cx="3086100" cy="885825"/>
          </a:xfrm>
          <a:prstGeom prst="rect">
            <a:avLst/>
          </a:prstGeom>
        </p:spPr>
      </p:pic>
    </p:spTree>
    <p:extLst>
      <p:ext uri="{BB962C8B-B14F-4D97-AF65-F5344CB8AC3E}">
        <p14:creationId xmlns:p14="http://schemas.microsoft.com/office/powerpoint/2010/main" val="336676225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Plassholder for tekst 2"/>
          <p:cNvSpPr>
            <a:spLocks noGrp="1"/>
          </p:cNvSpPr>
          <p:nvPr>
            <p:ph type="body" sz="quarter" idx="10"/>
          </p:nvPr>
        </p:nvSpPr>
        <p:spPr>
          <a:xfrm>
            <a:off x="969963" y="1447799"/>
            <a:ext cx="10698162" cy="4739759"/>
          </a:xfrm>
        </p:spPr>
        <p:txBody>
          <a:bodyPr/>
          <a:lstStyle/>
          <a:p>
            <a:r>
              <a:rPr lang="en-US" sz="2800" dirty="0" smtClean="0"/>
              <a:t>Reason</a:t>
            </a:r>
            <a:br>
              <a:rPr lang="en-US" sz="2800" dirty="0" smtClean="0"/>
            </a:br>
            <a:r>
              <a:rPr lang="en-US" sz="2800" dirty="0" smtClean="0"/>
              <a:t>- Save Money And Time</a:t>
            </a:r>
            <a:br>
              <a:rPr lang="en-US" sz="2800" dirty="0" smtClean="0"/>
            </a:br>
            <a:r>
              <a:rPr lang="en-US" sz="2800" dirty="0" smtClean="0"/>
              <a:t>- Most Users Are Mobile</a:t>
            </a:r>
            <a:br>
              <a:rPr lang="en-US" sz="2800" dirty="0" smtClean="0"/>
            </a:br>
            <a:r>
              <a:rPr lang="en-US" sz="2800" dirty="0" smtClean="0"/>
              <a:t>- Extend Life Time Of Old Computers</a:t>
            </a:r>
            <a:br>
              <a:rPr lang="en-US" sz="2800" dirty="0" smtClean="0"/>
            </a:br>
            <a:r>
              <a:rPr lang="en-US" sz="2800" dirty="0" smtClean="0"/>
              <a:t>- Going From Novell To Microsoft</a:t>
            </a:r>
            <a:br>
              <a:rPr lang="en-US" sz="2800" dirty="0" smtClean="0"/>
            </a:br>
            <a:r>
              <a:rPr lang="en-US" sz="2800" dirty="0" smtClean="0"/>
              <a:t>- Creating A Work Environment Attracting New Employees</a:t>
            </a:r>
            <a:br>
              <a:rPr lang="en-US" sz="2800" dirty="0" smtClean="0"/>
            </a:br>
            <a:r>
              <a:rPr lang="en-US" sz="2800" dirty="0" smtClean="0"/>
              <a:t>- Creating A School Environment Attracting Students</a:t>
            </a:r>
            <a:br>
              <a:rPr lang="en-US" sz="2800" dirty="0" smtClean="0"/>
            </a:br>
            <a:endParaRPr lang="en-US" sz="2800" dirty="0" smtClean="0"/>
          </a:p>
          <a:p>
            <a:r>
              <a:rPr lang="en-US" sz="2800" dirty="0" smtClean="0"/>
              <a:t>Technologies Being Used</a:t>
            </a:r>
            <a:br>
              <a:rPr lang="en-US" sz="2800" dirty="0" smtClean="0"/>
            </a:br>
            <a:r>
              <a:rPr lang="en-US" sz="2800" dirty="0" smtClean="0"/>
              <a:t>- </a:t>
            </a:r>
            <a:r>
              <a:rPr lang="en-US" sz="2800" dirty="0" err="1" smtClean="0"/>
              <a:t>Bitlocker</a:t>
            </a:r>
            <a:r>
              <a:rPr lang="en-US" sz="2800" dirty="0" smtClean="0"/>
              <a:t/>
            </a:r>
            <a:br>
              <a:rPr lang="en-US" sz="2800" dirty="0" smtClean="0"/>
            </a:br>
            <a:r>
              <a:rPr lang="en-US" sz="2800" dirty="0" smtClean="0"/>
              <a:t>- </a:t>
            </a:r>
            <a:r>
              <a:rPr lang="en-US" sz="2800" dirty="0" err="1" smtClean="0"/>
              <a:t>Bitlocker</a:t>
            </a:r>
            <a:r>
              <a:rPr lang="en-US" sz="2800" dirty="0" smtClean="0"/>
              <a:t> To Go</a:t>
            </a:r>
            <a:br>
              <a:rPr lang="en-US" sz="2800" dirty="0" smtClean="0"/>
            </a:br>
            <a:r>
              <a:rPr lang="en-US" sz="2800" dirty="0" smtClean="0"/>
              <a:t>- </a:t>
            </a:r>
            <a:r>
              <a:rPr lang="en-US" sz="2800" dirty="0" err="1" smtClean="0"/>
              <a:t>DirectAccess</a:t>
            </a:r>
            <a:endParaRPr lang="en-US" sz="2800" dirty="0"/>
          </a:p>
        </p:txBody>
      </p:sp>
      <p:pic>
        <p:nvPicPr>
          <p:cNvPr id="2050" name="Picture 2" descr="Sogn og Fjordane fylkeskommun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826" cy="11457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17x150-2"/>
          <p:cNvPicPr>
            <a:picLocks noChangeAspect="1" noChangeArrowheads="1"/>
          </p:cNvPicPr>
          <p:nvPr/>
        </p:nvPicPr>
        <p:blipFill>
          <a:blip r:embed="rId4" cstate="print"/>
          <a:srcRect/>
          <a:stretch>
            <a:fillRect/>
          </a:stretch>
        </p:blipFill>
        <p:spPr bwMode="auto">
          <a:xfrm>
            <a:off x="0" y="2924176"/>
            <a:ext cx="660228" cy="3787775"/>
          </a:xfrm>
          <a:prstGeom prst="rect">
            <a:avLst/>
          </a:prstGeom>
          <a:noFill/>
        </p:spPr>
      </p:pic>
    </p:spTree>
    <p:extLst>
      <p:ext uri="{BB962C8B-B14F-4D97-AF65-F5344CB8AC3E}">
        <p14:creationId xmlns:p14="http://schemas.microsoft.com/office/powerpoint/2010/main" val="238107215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Sogn og Fjordane fylkeskommun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88826" cy="1145751"/>
          </a:xfrm>
          <a:prstGeom prst="rect">
            <a:avLst/>
          </a:prstGeom>
          <a:noFill/>
          <a:extLst>
            <a:ext uri="{909E8E84-426E-40DD-AFC4-6F175D3DCCD1}">
              <a14:hiddenFill xmlns:a14="http://schemas.microsoft.com/office/drawing/2010/main">
                <a:solidFill>
                  <a:srgbClr val="FFFFFF"/>
                </a:solidFill>
              </a14:hiddenFill>
            </a:ext>
          </a:extLst>
        </p:spPr>
      </p:pic>
      <p:sp>
        <p:nvSpPr>
          <p:cNvPr id="8" name="Tittel 1"/>
          <p:cNvSpPr>
            <a:spLocks noGrp="1"/>
          </p:cNvSpPr>
          <p:nvPr>
            <p:ph type="title" idx="4294967295"/>
          </p:nvPr>
        </p:nvSpPr>
        <p:spPr>
          <a:xfrm>
            <a:off x="969963" y="1447800"/>
            <a:ext cx="11149013" cy="609600"/>
          </a:xfrm>
        </p:spPr>
        <p:txBody>
          <a:bodyPr/>
          <a:lstStyle/>
          <a:p>
            <a:r>
              <a:rPr lang="en-US" dirty="0" smtClean="0"/>
              <a:t>The migration projects</a:t>
            </a:r>
          </a:p>
        </p:txBody>
      </p:sp>
      <p:sp>
        <p:nvSpPr>
          <p:cNvPr id="9" name="Plassholder for innhold 2"/>
          <p:cNvSpPr>
            <a:spLocks noGrp="1"/>
          </p:cNvSpPr>
          <p:nvPr>
            <p:ph type="body" sz="quarter" idx="4294967295"/>
          </p:nvPr>
        </p:nvSpPr>
        <p:spPr>
          <a:xfrm>
            <a:off x="969963" y="2370137"/>
            <a:ext cx="10698162" cy="3582519"/>
          </a:xfrm>
        </p:spPr>
        <p:txBody>
          <a:bodyPr/>
          <a:lstStyle/>
          <a:p>
            <a:r>
              <a:rPr lang="en-US" sz="2400" dirty="0" smtClean="0"/>
              <a:t>Novell </a:t>
            </a:r>
            <a:r>
              <a:rPr lang="en-US" sz="2400" dirty="0" err="1" smtClean="0"/>
              <a:t>eDir</a:t>
            </a:r>
            <a:r>
              <a:rPr lang="en-US" sz="2400" dirty="0" smtClean="0"/>
              <a:t>		</a:t>
            </a:r>
            <a:r>
              <a:rPr lang="en-US" sz="2400" dirty="0" smtClean="0">
                <a:sym typeface="Wingdings" pitchFamily="2" charset="2"/>
              </a:rPr>
              <a:t> </a:t>
            </a:r>
            <a:r>
              <a:rPr lang="en-US" sz="2400" dirty="0" smtClean="0"/>
              <a:t>	MS Active Directory</a:t>
            </a:r>
          </a:p>
          <a:p>
            <a:r>
              <a:rPr lang="en-US" sz="2400" dirty="0" smtClean="0"/>
              <a:t>Lotus Notes		</a:t>
            </a:r>
            <a:r>
              <a:rPr lang="en-US" sz="2400" dirty="0" smtClean="0">
                <a:sym typeface="Wingdings" pitchFamily="2" charset="2"/>
              </a:rPr>
              <a:t></a:t>
            </a:r>
            <a:r>
              <a:rPr lang="en-US" sz="2400" dirty="0" smtClean="0"/>
              <a:t>	MS Outlook (Exchange)</a:t>
            </a:r>
          </a:p>
          <a:p>
            <a:r>
              <a:rPr lang="en-US" sz="2400" dirty="0" err="1" smtClean="0"/>
              <a:t>WebSphere</a:t>
            </a:r>
            <a:r>
              <a:rPr lang="en-US" sz="2400" dirty="0" smtClean="0"/>
              <a:t>(IBM)	</a:t>
            </a:r>
            <a:r>
              <a:rPr lang="en-US" sz="2400" dirty="0" smtClean="0">
                <a:sym typeface="Wingdings" pitchFamily="2" charset="2"/>
              </a:rPr>
              <a:t></a:t>
            </a:r>
            <a:r>
              <a:rPr lang="en-US" sz="2400" dirty="0" smtClean="0"/>
              <a:t>	MS Sharepoint</a:t>
            </a:r>
          </a:p>
          <a:p>
            <a:r>
              <a:rPr lang="en-US" sz="2400" dirty="0" err="1" smtClean="0"/>
              <a:t>Sametime</a:t>
            </a:r>
            <a:r>
              <a:rPr lang="en-US" sz="2400" dirty="0" smtClean="0"/>
              <a:t>		</a:t>
            </a:r>
            <a:r>
              <a:rPr lang="en-US" sz="2400" dirty="0" smtClean="0">
                <a:sym typeface="Wingdings" pitchFamily="2" charset="2"/>
              </a:rPr>
              <a:t></a:t>
            </a:r>
            <a:r>
              <a:rPr lang="en-US" sz="2400" dirty="0" smtClean="0"/>
              <a:t>	MS Office Communications Server (OCS)</a:t>
            </a:r>
          </a:p>
          <a:p>
            <a:r>
              <a:rPr lang="en-US" sz="2400" dirty="0" smtClean="0"/>
              <a:t>Novell IDM		</a:t>
            </a:r>
            <a:r>
              <a:rPr lang="en-US" sz="2400" dirty="0" smtClean="0">
                <a:sym typeface="Wingdings" pitchFamily="2" charset="2"/>
              </a:rPr>
              <a:t></a:t>
            </a:r>
            <a:r>
              <a:rPr lang="en-US" sz="2400" dirty="0" smtClean="0"/>
              <a:t>	MS Forefront identity Manager (FIM)</a:t>
            </a:r>
          </a:p>
          <a:p>
            <a:r>
              <a:rPr lang="en-US" sz="2400" dirty="0" err="1" smtClean="0"/>
              <a:t>ZenWorks</a:t>
            </a:r>
            <a:r>
              <a:rPr lang="en-US" sz="2400" dirty="0" smtClean="0"/>
              <a:t>		</a:t>
            </a:r>
            <a:r>
              <a:rPr lang="en-US" sz="2400" dirty="0" smtClean="0">
                <a:sym typeface="Wingdings" pitchFamily="2" charset="2"/>
              </a:rPr>
              <a:t></a:t>
            </a:r>
            <a:r>
              <a:rPr lang="en-US" sz="2400" dirty="0" smtClean="0"/>
              <a:t>	MS System Center </a:t>
            </a:r>
            <a:r>
              <a:rPr lang="en-US" sz="2400" dirty="0" err="1" smtClean="0"/>
              <a:t>Config</a:t>
            </a:r>
            <a:r>
              <a:rPr lang="en-US" sz="2400" dirty="0" smtClean="0"/>
              <a:t> Manager (SCCM)</a:t>
            </a:r>
          </a:p>
          <a:p>
            <a:r>
              <a:rPr lang="en-US" sz="2400" dirty="0" smtClean="0"/>
              <a:t>MS Office 2000	</a:t>
            </a:r>
            <a:r>
              <a:rPr lang="en-US" sz="2400" dirty="0" smtClean="0">
                <a:sym typeface="Wingdings" pitchFamily="2" charset="2"/>
              </a:rPr>
              <a:t> 		MS Office 2007</a:t>
            </a:r>
          </a:p>
          <a:p>
            <a:r>
              <a:rPr lang="en-US" sz="2400" dirty="0" smtClean="0">
                <a:sym typeface="Wingdings" pitchFamily="2" charset="2"/>
              </a:rPr>
              <a:t>Windows XP			Windows 7</a:t>
            </a:r>
            <a:endParaRPr lang="en-US" sz="2400" dirty="0" smtClean="0"/>
          </a:p>
          <a:p>
            <a:pPr>
              <a:buNone/>
            </a:pPr>
            <a:r>
              <a:rPr lang="en-US" sz="2400" dirty="0" smtClean="0"/>
              <a:t>				</a:t>
            </a:r>
          </a:p>
        </p:txBody>
      </p:sp>
      <p:pic>
        <p:nvPicPr>
          <p:cNvPr id="13" name="Picture 6" descr="17x150-2"/>
          <p:cNvPicPr>
            <a:picLocks noChangeAspect="1" noChangeArrowheads="1"/>
          </p:cNvPicPr>
          <p:nvPr/>
        </p:nvPicPr>
        <p:blipFill>
          <a:blip r:embed="rId5" cstate="print"/>
          <a:srcRect/>
          <a:stretch>
            <a:fillRect/>
          </a:stretch>
        </p:blipFill>
        <p:spPr bwMode="auto">
          <a:xfrm>
            <a:off x="0" y="2924176"/>
            <a:ext cx="660228" cy="3787775"/>
          </a:xfrm>
          <a:prstGeom prst="rect">
            <a:avLst/>
          </a:prstGeom>
          <a:noFill/>
        </p:spPr>
      </p:pic>
    </p:spTree>
    <p:extLst>
      <p:ext uri="{BB962C8B-B14F-4D97-AF65-F5344CB8AC3E}">
        <p14:creationId xmlns:p14="http://schemas.microsoft.com/office/powerpoint/2010/main" val="279061068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Result</a:t>
            </a:r>
            <a:endParaRPr lang="nb-NO" dirty="0"/>
          </a:p>
        </p:txBody>
      </p:sp>
      <p:sp>
        <p:nvSpPr>
          <p:cNvPr id="3" name="Plassholder for tekst 2"/>
          <p:cNvSpPr>
            <a:spLocks noGrp="1"/>
          </p:cNvSpPr>
          <p:nvPr>
            <p:ph type="body" sz="quarter" idx="10"/>
          </p:nvPr>
        </p:nvSpPr>
        <p:spPr>
          <a:xfrm>
            <a:off x="519112" y="1447799"/>
            <a:ext cx="11149013" cy="4136517"/>
          </a:xfrm>
        </p:spPr>
        <p:txBody>
          <a:bodyPr/>
          <a:lstStyle/>
          <a:p>
            <a:r>
              <a:rPr lang="en-US" sz="2800" dirty="0" smtClean="0"/>
              <a:t>Improved IT Efficiency</a:t>
            </a:r>
            <a:br>
              <a:rPr lang="en-US" sz="2800" dirty="0" smtClean="0"/>
            </a:br>
            <a:r>
              <a:rPr lang="en-US" sz="2800" dirty="0" smtClean="0"/>
              <a:t>- Deployment Time Down From 2 – 2 ½ Hour To 15 – 30 Minutes</a:t>
            </a:r>
            <a:br>
              <a:rPr lang="en-US" sz="2800" dirty="0" smtClean="0"/>
            </a:br>
            <a:r>
              <a:rPr lang="en-US" sz="2800" dirty="0" smtClean="0"/>
              <a:t>- </a:t>
            </a:r>
            <a:r>
              <a:rPr lang="en-US" sz="2800" dirty="0" err="1" smtClean="0"/>
              <a:t>DirectAccess</a:t>
            </a:r>
            <a:r>
              <a:rPr lang="en-US" sz="2800" dirty="0" smtClean="0"/>
              <a:t> Remote Computers Management</a:t>
            </a:r>
          </a:p>
          <a:p>
            <a:r>
              <a:rPr lang="en-US" sz="2800" dirty="0" smtClean="0"/>
              <a:t>Reduced Costs</a:t>
            </a:r>
            <a:br>
              <a:rPr lang="en-US" sz="2800" dirty="0" smtClean="0"/>
            </a:br>
            <a:r>
              <a:rPr lang="en-US" sz="2800" dirty="0" smtClean="0"/>
              <a:t>- $300.000 In Hardware Saving The First Year</a:t>
            </a:r>
          </a:p>
          <a:p>
            <a:r>
              <a:rPr lang="en-US" sz="2800" dirty="0" smtClean="0"/>
              <a:t>Enhanced IT Security</a:t>
            </a:r>
            <a:br>
              <a:rPr lang="en-US" sz="2800" dirty="0" smtClean="0"/>
            </a:br>
            <a:r>
              <a:rPr lang="en-US" sz="2800" dirty="0" smtClean="0"/>
              <a:t>- Protected Data With </a:t>
            </a:r>
            <a:r>
              <a:rPr lang="en-US" sz="2800" dirty="0" err="1" smtClean="0"/>
              <a:t>Bitlocker</a:t>
            </a:r>
            <a:endParaRPr lang="en-US" sz="2800" dirty="0" smtClean="0"/>
          </a:p>
          <a:p>
            <a:r>
              <a:rPr lang="en-US" sz="2800" dirty="0" smtClean="0"/>
              <a:t>Increased Productivity</a:t>
            </a:r>
            <a:br>
              <a:rPr lang="en-US" sz="2800" dirty="0" smtClean="0"/>
            </a:br>
            <a:r>
              <a:rPr lang="en-US" sz="2800" dirty="0" smtClean="0"/>
              <a:t>- Improved User Interface</a:t>
            </a:r>
            <a:br>
              <a:rPr lang="en-US" sz="2800" dirty="0" smtClean="0"/>
            </a:br>
            <a:r>
              <a:rPr lang="en-US" sz="2800" dirty="0" smtClean="0"/>
              <a:t>- Always Access To Resources With </a:t>
            </a:r>
            <a:r>
              <a:rPr lang="en-US" sz="2800" dirty="0" err="1" smtClean="0"/>
              <a:t>DirectAccess</a:t>
            </a:r>
            <a:r>
              <a:rPr lang="en-US" sz="2800" dirty="0" smtClean="0"/>
              <a:t> </a:t>
            </a:r>
            <a:endParaRPr lang="en-US" sz="2800" dirty="0"/>
          </a:p>
        </p:txBody>
      </p:sp>
    </p:spTree>
    <p:extLst>
      <p:ext uri="{BB962C8B-B14F-4D97-AF65-F5344CB8AC3E}">
        <p14:creationId xmlns:p14="http://schemas.microsoft.com/office/powerpoint/2010/main" val="202430330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Result Today</a:t>
            </a:r>
            <a:endParaRPr lang="en-US" dirty="0"/>
          </a:p>
        </p:txBody>
      </p:sp>
      <p:sp>
        <p:nvSpPr>
          <p:cNvPr id="3" name="Text Placeholder 2"/>
          <p:cNvSpPr>
            <a:spLocks noGrp="1"/>
          </p:cNvSpPr>
          <p:nvPr>
            <p:ph type="body" sz="quarter" idx="10"/>
          </p:nvPr>
        </p:nvSpPr>
        <p:spPr/>
        <p:txBody>
          <a:bodyPr/>
          <a:lstStyle/>
          <a:p>
            <a:r>
              <a:rPr lang="en-US" smtClean="0"/>
              <a:t>Above All Expectations</a:t>
            </a:r>
          </a:p>
          <a:p>
            <a:r>
              <a:rPr lang="en-US" smtClean="0"/>
              <a:t>Users Takes It Directly</a:t>
            </a:r>
          </a:p>
          <a:p>
            <a:r>
              <a:rPr lang="en-US" smtClean="0"/>
              <a:t>5 Year Old Computers Used Until Today</a:t>
            </a:r>
          </a:p>
          <a:p>
            <a:r>
              <a:rPr lang="en-US" smtClean="0"/>
              <a:t>Large Reduction In Windows Related Helpdesk Questions</a:t>
            </a:r>
          </a:p>
          <a:p>
            <a:r>
              <a:rPr lang="en-US" smtClean="0"/>
              <a:t>Are Now More Proactive And Less Firefighters</a:t>
            </a:r>
            <a:endParaRPr lang="en-US" dirty="0"/>
          </a:p>
        </p:txBody>
      </p:sp>
    </p:spTree>
    <p:extLst>
      <p:ext uri="{BB962C8B-B14F-4D97-AF65-F5344CB8AC3E}">
        <p14:creationId xmlns:p14="http://schemas.microsoft.com/office/powerpoint/2010/main" val="157751273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Plassholder for tekst 2"/>
          <p:cNvSpPr>
            <a:spLocks noGrp="1"/>
          </p:cNvSpPr>
          <p:nvPr>
            <p:ph type="body" sz="quarter" idx="10"/>
          </p:nvPr>
        </p:nvSpPr>
        <p:spPr/>
        <p:txBody>
          <a:bodyPr/>
          <a:lstStyle/>
          <a:p>
            <a:r>
              <a:rPr lang="en-US" smtClean="0"/>
              <a:t>Reason</a:t>
            </a:r>
            <a:br>
              <a:rPr lang="en-US" smtClean="0"/>
            </a:br>
            <a:r>
              <a:rPr lang="en-US" smtClean="0"/>
              <a:t>- Expanding From 50 To 400 Pc’s</a:t>
            </a:r>
            <a:br>
              <a:rPr lang="en-US" smtClean="0"/>
            </a:br>
            <a:r>
              <a:rPr lang="en-US" smtClean="0"/>
              <a:t>- More Mobile Users</a:t>
            </a:r>
            <a:br>
              <a:rPr lang="en-US" smtClean="0"/>
            </a:br>
            <a:r>
              <a:rPr lang="en-US" smtClean="0"/>
              <a:t>- Slow Logon</a:t>
            </a:r>
            <a:br>
              <a:rPr lang="en-US" smtClean="0"/>
            </a:br>
            <a:r>
              <a:rPr lang="en-US" smtClean="0"/>
              <a:t>- No Standardization</a:t>
            </a:r>
            <a:r>
              <a:rPr lang="nb-NO" smtClean="0"/>
              <a:t> </a:t>
            </a:r>
            <a:r>
              <a:rPr lang="en-US" smtClean="0"/>
              <a:t>Of</a:t>
            </a:r>
            <a:r>
              <a:rPr lang="nb-NO" smtClean="0"/>
              <a:t> </a:t>
            </a:r>
            <a:r>
              <a:rPr lang="en-US" smtClean="0"/>
              <a:t>User</a:t>
            </a:r>
            <a:r>
              <a:rPr lang="nb-NO" smtClean="0"/>
              <a:t> </a:t>
            </a:r>
            <a:r>
              <a:rPr lang="en-US" smtClean="0"/>
              <a:t>Setup</a:t>
            </a:r>
            <a:br>
              <a:rPr lang="en-US" smtClean="0"/>
            </a:br>
            <a:endParaRPr lang="en-US" smtClean="0"/>
          </a:p>
          <a:p>
            <a:r>
              <a:rPr lang="en-US" smtClean="0"/>
              <a:t>Technologies Being Used</a:t>
            </a:r>
            <a:br>
              <a:rPr lang="en-US" smtClean="0"/>
            </a:br>
            <a:r>
              <a:rPr lang="en-US" smtClean="0"/>
              <a:t>- Bitlocker</a:t>
            </a:r>
            <a:br>
              <a:rPr lang="en-US" smtClean="0"/>
            </a:br>
            <a:r>
              <a:rPr lang="en-US" smtClean="0"/>
              <a:t>- App-V (Mdop)</a:t>
            </a:r>
            <a:br>
              <a:rPr lang="en-US" smtClean="0"/>
            </a:br>
            <a:r>
              <a:rPr lang="en-US" smtClean="0"/>
              <a:t>- Branch Cache</a:t>
            </a:r>
            <a:br>
              <a:rPr lang="en-US" smtClean="0"/>
            </a:br>
            <a:endParaRPr lang="en-US" dirty="0"/>
          </a:p>
        </p:txBody>
      </p:sp>
      <p:pic>
        <p:nvPicPr>
          <p:cNvPr id="1026" name="Picture 2" descr="Gassc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3" y="228600"/>
            <a:ext cx="3313328" cy="5522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6413" y="228600"/>
            <a:ext cx="3086100" cy="885825"/>
          </a:xfrm>
          <a:prstGeom prst="rect">
            <a:avLst/>
          </a:prstGeom>
        </p:spPr>
      </p:pic>
    </p:spTree>
    <p:extLst>
      <p:ext uri="{BB962C8B-B14F-4D97-AF65-F5344CB8AC3E}">
        <p14:creationId xmlns:p14="http://schemas.microsoft.com/office/powerpoint/2010/main" val="3560902171"/>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Result</a:t>
            </a:r>
            <a:endParaRPr lang="nb-NO" dirty="0"/>
          </a:p>
        </p:txBody>
      </p:sp>
      <p:sp>
        <p:nvSpPr>
          <p:cNvPr id="3" name="Plassholder for tekst 2"/>
          <p:cNvSpPr>
            <a:spLocks noGrp="1"/>
          </p:cNvSpPr>
          <p:nvPr>
            <p:ph type="body" sz="quarter" idx="10"/>
          </p:nvPr>
        </p:nvSpPr>
        <p:spPr>
          <a:xfrm>
            <a:off x="519112" y="1447799"/>
            <a:ext cx="11149013" cy="3631763"/>
          </a:xfrm>
        </p:spPr>
        <p:txBody>
          <a:bodyPr/>
          <a:lstStyle/>
          <a:p>
            <a:r>
              <a:rPr lang="en-US" dirty="0" smtClean="0"/>
              <a:t>Improved IT Efficiency</a:t>
            </a:r>
            <a:br>
              <a:rPr lang="en-US" dirty="0" smtClean="0"/>
            </a:br>
            <a:r>
              <a:rPr lang="en-US" sz="2400" dirty="0" smtClean="0"/>
              <a:t>- Group Policies For Better Control And Configuration</a:t>
            </a:r>
            <a:br>
              <a:rPr lang="en-US" sz="2400" dirty="0" smtClean="0"/>
            </a:br>
            <a:r>
              <a:rPr lang="en-US" sz="2400" dirty="0" smtClean="0"/>
              <a:t>- App-V For Application Deployment</a:t>
            </a:r>
            <a:br>
              <a:rPr lang="en-US" sz="2400" dirty="0" smtClean="0"/>
            </a:br>
            <a:r>
              <a:rPr lang="en-US" sz="2400" dirty="0" smtClean="0"/>
              <a:t>- Easy And Fast To Deploy A Standardized Desktop</a:t>
            </a:r>
            <a:endParaRPr lang="en-US" dirty="0" smtClean="0"/>
          </a:p>
          <a:p>
            <a:r>
              <a:rPr lang="en-US" dirty="0" smtClean="0"/>
              <a:t>Enhanced IT Security</a:t>
            </a:r>
            <a:br>
              <a:rPr lang="en-US" dirty="0" smtClean="0"/>
            </a:br>
            <a:r>
              <a:rPr lang="en-US" sz="2400" dirty="0"/>
              <a:t>- Protected Data With </a:t>
            </a:r>
            <a:r>
              <a:rPr lang="en-US" sz="2400" dirty="0" err="1"/>
              <a:t>Bitlocker</a:t>
            </a:r>
            <a:endParaRPr lang="en-US" sz="2400" dirty="0"/>
          </a:p>
          <a:p>
            <a:r>
              <a:rPr lang="en-US" dirty="0" smtClean="0"/>
              <a:t>Increased User Productivity</a:t>
            </a:r>
            <a:br>
              <a:rPr lang="en-US" dirty="0" smtClean="0"/>
            </a:br>
            <a:r>
              <a:rPr lang="en-US" sz="2400" dirty="0"/>
              <a:t>- Logon Time Reduced </a:t>
            </a:r>
            <a:br>
              <a:rPr lang="en-US" sz="2400" dirty="0"/>
            </a:br>
            <a:r>
              <a:rPr lang="en-US" sz="2400" dirty="0"/>
              <a:t>- Branch Cache Gives Better Response To Branch Offices </a:t>
            </a:r>
          </a:p>
        </p:txBody>
      </p:sp>
    </p:spTree>
    <p:extLst>
      <p:ext uri="{BB962C8B-B14F-4D97-AF65-F5344CB8AC3E}">
        <p14:creationId xmlns:p14="http://schemas.microsoft.com/office/powerpoint/2010/main" val="287618773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19112" y="228600"/>
            <a:ext cx="11149013" cy="553998"/>
          </a:xfrm>
        </p:spPr>
        <p:txBody>
          <a:bodyPr/>
          <a:lstStyle/>
          <a:p>
            <a:pPr marL="3435350"/>
            <a:r>
              <a:rPr lang="en-US" sz="4000" dirty="0" smtClean="0"/>
              <a:t>Norwegian Petroleum Directorate</a:t>
            </a:r>
            <a:endParaRPr lang="en-US" sz="4000" dirty="0"/>
          </a:p>
        </p:txBody>
      </p:sp>
      <p:sp>
        <p:nvSpPr>
          <p:cNvPr id="3" name="Plassholder for tekst 2"/>
          <p:cNvSpPr>
            <a:spLocks noGrp="1"/>
          </p:cNvSpPr>
          <p:nvPr>
            <p:ph type="body" sz="quarter" idx="10"/>
          </p:nvPr>
        </p:nvSpPr>
        <p:spPr>
          <a:xfrm>
            <a:off x="519112" y="1447799"/>
            <a:ext cx="11149013" cy="3964162"/>
          </a:xfrm>
        </p:spPr>
        <p:txBody>
          <a:bodyPr/>
          <a:lstStyle/>
          <a:p>
            <a:r>
              <a:rPr lang="en-US" dirty="0" smtClean="0"/>
              <a:t>Reason</a:t>
            </a:r>
            <a:br>
              <a:rPr lang="en-US" dirty="0" smtClean="0"/>
            </a:br>
            <a:r>
              <a:rPr lang="en-US" sz="2400" dirty="0"/>
              <a:t>- Slow Logon</a:t>
            </a:r>
            <a:br>
              <a:rPr lang="en-US" sz="2400" dirty="0"/>
            </a:br>
            <a:r>
              <a:rPr lang="en-US" sz="2400" dirty="0"/>
              <a:t>- Slow Redeploying Of Computers</a:t>
            </a:r>
            <a:br>
              <a:rPr lang="en-US" sz="2400" dirty="0"/>
            </a:br>
            <a:r>
              <a:rPr lang="en-US" sz="2400" dirty="0"/>
              <a:t>- Most Users Are Mobile</a:t>
            </a:r>
            <a:br>
              <a:rPr lang="en-US" sz="2400" dirty="0"/>
            </a:br>
            <a:r>
              <a:rPr lang="en-US" sz="2400" dirty="0"/>
              <a:t>- Need For Better Security</a:t>
            </a:r>
          </a:p>
          <a:p>
            <a:r>
              <a:rPr lang="en-US" dirty="0" smtClean="0"/>
              <a:t>Technologies Being Used</a:t>
            </a:r>
            <a:br>
              <a:rPr lang="en-US" dirty="0" smtClean="0"/>
            </a:br>
            <a:r>
              <a:rPr lang="en-US" sz="2400" dirty="0"/>
              <a:t>- </a:t>
            </a:r>
            <a:r>
              <a:rPr lang="en-US" sz="2400" dirty="0" err="1"/>
              <a:t>DirectAccess</a:t>
            </a:r>
            <a:r>
              <a:rPr lang="en-US" sz="2400" dirty="0"/>
              <a:t/>
            </a:r>
            <a:br>
              <a:rPr lang="en-US" sz="2400" dirty="0"/>
            </a:br>
            <a:r>
              <a:rPr lang="en-US" sz="2400" dirty="0"/>
              <a:t>- </a:t>
            </a:r>
            <a:r>
              <a:rPr lang="en-US" sz="2400" dirty="0" err="1"/>
              <a:t>Bitlocker</a:t>
            </a:r>
            <a:r>
              <a:rPr lang="en-US" dirty="0" smtClean="0"/>
              <a:t/>
            </a:r>
            <a:br>
              <a:rPr lang="en-US" dirty="0" smtClean="0"/>
            </a:br>
            <a:endParaRPr lang="en-US" dirty="0" smtClean="0"/>
          </a:p>
          <a:p>
            <a:endParaRPr lang="nb-NO" dirty="0"/>
          </a:p>
        </p:txBody>
      </p:sp>
      <p:pic>
        <p:nvPicPr>
          <p:cNvPr id="4"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675" y="280852"/>
            <a:ext cx="2849731" cy="5559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9096048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pPr marL="1371600"/>
            <a:r>
              <a:rPr lang="nb-NO" dirty="0" smtClean="0"/>
              <a:t>Norway In A Nutshell</a:t>
            </a:r>
            <a:endParaRPr lang="nb-NO" dirty="0"/>
          </a:p>
        </p:txBody>
      </p:sp>
      <p:sp>
        <p:nvSpPr>
          <p:cNvPr id="5" name="Plassholder for tekst 4"/>
          <p:cNvSpPr>
            <a:spLocks noGrp="1"/>
          </p:cNvSpPr>
          <p:nvPr>
            <p:ph type="body" sz="quarter" idx="10"/>
          </p:nvPr>
        </p:nvSpPr>
        <p:spPr/>
        <p:txBody>
          <a:bodyPr/>
          <a:lstStyle/>
          <a:p>
            <a:r>
              <a:rPr lang="en-US" smtClean="0"/>
              <a:t>Population: 4 920 305</a:t>
            </a:r>
            <a:br>
              <a:rPr lang="en-US" smtClean="0"/>
            </a:br>
            <a:r>
              <a:rPr lang="en-US" smtClean="0"/>
              <a:t>Capitol and biggest city: Oslo 600 000</a:t>
            </a:r>
            <a:br>
              <a:rPr lang="en-US" smtClean="0"/>
            </a:br>
            <a:r>
              <a:rPr lang="en-US" smtClean="0"/>
              <a:t>Second biggest city: Bergen 261 000</a:t>
            </a:r>
          </a:p>
          <a:p>
            <a:r>
              <a:rPr lang="en-US" smtClean="0"/>
              <a:t>Best Known For:</a:t>
            </a:r>
            <a:br>
              <a:rPr lang="en-US" smtClean="0"/>
            </a:br>
            <a:r>
              <a:rPr lang="en-US" smtClean="0"/>
              <a:t>- </a:t>
            </a:r>
            <a:r>
              <a:rPr lang="la-Latn" smtClean="0"/>
              <a:t>Rattus Norvegicus</a:t>
            </a:r>
            <a:r>
              <a:rPr lang="en-US" smtClean="0"/>
              <a:t/>
            </a:r>
            <a:br>
              <a:rPr lang="en-US" smtClean="0"/>
            </a:br>
            <a:r>
              <a:rPr lang="en-US" smtClean="0"/>
              <a:t>- Vikings</a:t>
            </a:r>
            <a:br>
              <a:rPr lang="en-US" smtClean="0"/>
            </a:br>
            <a:r>
              <a:rPr lang="en-US" smtClean="0"/>
              <a:t>- Fjords</a:t>
            </a:r>
            <a:br>
              <a:rPr lang="en-US" smtClean="0"/>
            </a:br>
            <a:r>
              <a:rPr lang="en-US" smtClean="0"/>
              <a:t>- Salmon</a:t>
            </a:r>
            <a:br>
              <a:rPr lang="en-US" smtClean="0"/>
            </a:br>
            <a:r>
              <a:rPr lang="en-US" smtClean="0"/>
              <a:t>- Worlds Third Largest Petroleum Exporter</a:t>
            </a:r>
            <a:endParaRPr lang="en-US" dirty="0"/>
          </a:p>
        </p:txBody>
      </p:sp>
      <p:pic>
        <p:nvPicPr>
          <p:cNvPr id="10" name="Picture 2" descr="C:\Users\olav\AppData\Local\Microsoft\Windows\Temporary Internet Files\Content.IE5\91EMCZTN\MP90036278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3" y="228600"/>
            <a:ext cx="1060608" cy="77070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7429" y="502921"/>
            <a:ext cx="3095895" cy="5824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90856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Result</a:t>
            </a:r>
            <a:endParaRPr lang="nb-NO" dirty="0"/>
          </a:p>
        </p:txBody>
      </p:sp>
      <p:sp>
        <p:nvSpPr>
          <p:cNvPr id="3" name="Plassholder for tekst 2"/>
          <p:cNvSpPr>
            <a:spLocks noGrp="1"/>
          </p:cNvSpPr>
          <p:nvPr>
            <p:ph type="body" sz="quarter" idx="10"/>
          </p:nvPr>
        </p:nvSpPr>
        <p:spPr>
          <a:xfrm>
            <a:off x="519112" y="1447799"/>
            <a:ext cx="11149013" cy="3631763"/>
          </a:xfrm>
        </p:spPr>
        <p:txBody>
          <a:bodyPr/>
          <a:lstStyle/>
          <a:p>
            <a:r>
              <a:rPr lang="en-US" dirty="0" smtClean="0"/>
              <a:t>Improved IT Efficiency</a:t>
            </a:r>
            <a:br>
              <a:rPr lang="en-US" dirty="0" smtClean="0"/>
            </a:br>
            <a:r>
              <a:rPr lang="en-US" sz="2400" dirty="0"/>
              <a:t>- Group Policies For Better Control And Configuration</a:t>
            </a:r>
            <a:br>
              <a:rPr lang="en-US" sz="2400" dirty="0"/>
            </a:br>
            <a:r>
              <a:rPr lang="en-US" sz="2400" dirty="0"/>
              <a:t>- App-V For Application Deployment</a:t>
            </a:r>
            <a:br>
              <a:rPr lang="en-US" sz="2400" dirty="0"/>
            </a:br>
            <a:r>
              <a:rPr lang="en-US" sz="2400" dirty="0"/>
              <a:t>- Easy And Fast To Deploy A Standardized Desktop</a:t>
            </a:r>
          </a:p>
          <a:p>
            <a:r>
              <a:rPr lang="en-US" dirty="0" smtClean="0"/>
              <a:t>Enhanced IT Security</a:t>
            </a:r>
            <a:br>
              <a:rPr lang="en-US" dirty="0" smtClean="0"/>
            </a:br>
            <a:r>
              <a:rPr lang="en-US" sz="2400" dirty="0"/>
              <a:t>- Protected Data With </a:t>
            </a:r>
            <a:r>
              <a:rPr lang="en-US" sz="2400" dirty="0" err="1"/>
              <a:t>Bitlocker</a:t>
            </a:r>
            <a:endParaRPr lang="en-US" sz="2400" dirty="0"/>
          </a:p>
          <a:p>
            <a:r>
              <a:rPr lang="en-US" dirty="0" smtClean="0"/>
              <a:t>Increased User Productivity</a:t>
            </a:r>
            <a:br>
              <a:rPr lang="en-US" dirty="0" smtClean="0"/>
            </a:br>
            <a:r>
              <a:rPr lang="en-US" sz="2400" dirty="0"/>
              <a:t>- Logon Time Reduced From 1 ½ - 10 Minutes To 20 – 40 seconds</a:t>
            </a:r>
            <a:br>
              <a:rPr lang="en-US" sz="2400" dirty="0"/>
            </a:br>
            <a:r>
              <a:rPr lang="en-US" sz="2400" dirty="0"/>
              <a:t>- Branch Cache Gives Better Response To Branch Offices</a:t>
            </a:r>
            <a:r>
              <a:rPr lang="en-US" dirty="0" smtClean="0"/>
              <a:t> </a:t>
            </a:r>
            <a:endParaRPr lang="en-US" dirty="0"/>
          </a:p>
        </p:txBody>
      </p:sp>
    </p:spTree>
    <p:extLst>
      <p:ext uri="{BB962C8B-B14F-4D97-AF65-F5344CB8AC3E}">
        <p14:creationId xmlns:p14="http://schemas.microsoft.com/office/powerpoint/2010/main" val="1552127663"/>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lstStyle/>
          <a:p>
            <a:r>
              <a:rPr lang="en-US" smtClean="0"/>
              <a:t>Common Tools</a:t>
            </a:r>
            <a:endParaRPr lang="en-US" dirty="0"/>
          </a:p>
        </p:txBody>
      </p:sp>
      <p:sp>
        <p:nvSpPr>
          <p:cNvPr id="7" name="Subtitle 6"/>
          <p:cNvSpPr>
            <a:spLocks noGrp="1"/>
          </p:cNvSpPr>
          <p:nvPr>
            <p:ph type="subTitle" idx="1"/>
          </p:nvPr>
        </p:nvSpPr>
        <p:spPr/>
        <p:txBody>
          <a:bodyPr/>
          <a:lstStyle/>
          <a:p>
            <a:endParaRPr lang="en-US"/>
          </a:p>
        </p:txBody>
      </p:sp>
      <p:sp>
        <p:nvSpPr>
          <p:cNvPr id="6" name="Plassholder for tekst 5"/>
          <p:cNvSpPr>
            <a:spLocks noGrp="1"/>
          </p:cNvSpPr>
          <p:nvPr>
            <p:ph type="body" sz="quarter" idx="10"/>
          </p:nvPr>
        </p:nvSpPr>
        <p:spPr/>
        <p:txBody>
          <a:bodyPr/>
          <a:lstStyle/>
          <a:p>
            <a:r>
              <a:rPr lang="en-US" sz="8000" dirty="0" smtClean="0"/>
              <a:t>Preparing For  Deployment</a:t>
            </a:r>
            <a:endParaRPr lang="nb-NO" sz="8000" dirty="0"/>
          </a:p>
        </p:txBody>
      </p:sp>
    </p:spTree>
    <p:extLst>
      <p:ext uri="{BB962C8B-B14F-4D97-AF65-F5344CB8AC3E}">
        <p14:creationId xmlns:p14="http://schemas.microsoft.com/office/powerpoint/2010/main" val="40633788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Common</a:t>
            </a:r>
            <a:r>
              <a:rPr lang="nb-NO" smtClean="0"/>
              <a:t> Tools</a:t>
            </a:r>
            <a:endParaRPr lang="nb-NO" dirty="0"/>
          </a:p>
        </p:txBody>
      </p:sp>
      <p:sp>
        <p:nvSpPr>
          <p:cNvPr id="3" name="Plassholder for tekst 2"/>
          <p:cNvSpPr>
            <a:spLocks noGrp="1"/>
          </p:cNvSpPr>
          <p:nvPr>
            <p:ph type="body" sz="quarter" idx="10"/>
          </p:nvPr>
        </p:nvSpPr>
        <p:spPr/>
        <p:txBody>
          <a:bodyPr/>
          <a:lstStyle/>
          <a:p>
            <a:r>
              <a:rPr lang="en-US" smtClean="0"/>
              <a:t>Hardware Inventory</a:t>
            </a:r>
            <a:br>
              <a:rPr lang="en-US" smtClean="0"/>
            </a:br>
            <a:r>
              <a:rPr lang="en-US" smtClean="0"/>
              <a:t>- Microsoft Assessment and Planning Toolkit (MAP)</a:t>
            </a:r>
            <a:br>
              <a:rPr lang="en-US" smtClean="0"/>
            </a:br>
            <a:r>
              <a:rPr lang="en-US" smtClean="0"/>
              <a:t>- System Center Configuration Manager (SCCM)</a:t>
            </a:r>
            <a:br>
              <a:rPr lang="en-US" smtClean="0"/>
            </a:br>
            <a:r>
              <a:rPr lang="en-US" smtClean="0"/>
              <a:t>- Custom Scripts</a:t>
            </a:r>
            <a:br>
              <a:rPr lang="en-US" smtClean="0"/>
            </a:br>
            <a:r>
              <a:rPr lang="en-US" smtClean="0"/>
              <a:t>- Manual</a:t>
            </a:r>
          </a:p>
          <a:p>
            <a:r>
              <a:rPr lang="en-US" smtClean="0"/>
              <a:t>Application Inventory</a:t>
            </a:r>
            <a:br>
              <a:rPr lang="en-US" smtClean="0"/>
            </a:br>
            <a:r>
              <a:rPr lang="en-US" smtClean="0"/>
              <a:t>- Application Compatibility Toolkit (ACT)</a:t>
            </a:r>
            <a:br>
              <a:rPr lang="en-US" smtClean="0"/>
            </a:br>
            <a:r>
              <a:rPr lang="en-US" smtClean="0"/>
              <a:t>- System Center Configuration Manager (SCCM)</a:t>
            </a:r>
            <a:br>
              <a:rPr lang="en-US" smtClean="0"/>
            </a:br>
            <a:r>
              <a:rPr lang="en-US" smtClean="0"/>
              <a:t>- Manual</a:t>
            </a:r>
            <a:endParaRPr lang="en-US" dirty="0"/>
          </a:p>
        </p:txBody>
      </p:sp>
    </p:spTree>
    <p:extLst>
      <p:ext uri="{BB962C8B-B14F-4D97-AF65-F5344CB8AC3E}">
        <p14:creationId xmlns:p14="http://schemas.microsoft.com/office/powerpoint/2010/main" val="2561616075"/>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Microsoft Assessment and Planning Toolkit</a:t>
            </a:r>
            <a:br>
              <a:rPr lang="en-US" smtClean="0"/>
            </a:br>
            <a:endParaRPr lang="nb-NO" dirty="0"/>
          </a:p>
        </p:txBody>
      </p:sp>
      <p:sp>
        <p:nvSpPr>
          <p:cNvPr id="3" name="Plassholder for tekst 2"/>
          <p:cNvSpPr>
            <a:spLocks noGrp="1"/>
          </p:cNvSpPr>
          <p:nvPr>
            <p:ph type="body" sz="quarter" idx="10"/>
          </p:nvPr>
        </p:nvSpPr>
        <p:spPr/>
        <p:txBody>
          <a:bodyPr/>
          <a:lstStyle/>
          <a:p>
            <a:pPr lvl="0"/>
            <a:r>
              <a:rPr lang="en-US" smtClean="0"/>
              <a:t>Hardware inventory</a:t>
            </a:r>
          </a:p>
          <a:p>
            <a:pPr lvl="0"/>
            <a:r>
              <a:rPr lang="en-US" smtClean="0"/>
              <a:t>Client Access Analysis</a:t>
            </a:r>
          </a:p>
          <a:p>
            <a:pPr lvl="0"/>
            <a:r>
              <a:rPr lang="en-US" smtClean="0"/>
              <a:t>Compatibility Analysis</a:t>
            </a:r>
          </a:p>
          <a:p>
            <a:pPr lvl="0"/>
            <a:r>
              <a:rPr lang="en-US" smtClean="0"/>
              <a:t>Moneysaving Analysis</a:t>
            </a:r>
          </a:p>
          <a:p>
            <a:pPr lvl="0"/>
            <a:r>
              <a:rPr lang="en-US" smtClean="0"/>
              <a:t>Automatic Generation Of Reports</a:t>
            </a:r>
          </a:p>
          <a:p>
            <a:pPr lvl="0"/>
            <a:r>
              <a:rPr lang="en-US" smtClean="0"/>
              <a:t>Agentless</a:t>
            </a:r>
            <a:endParaRPr lang="en-US" dirty="0"/>
          </a:p>
        </p:txBody>
      </p:sp>
    </p:spTree>
    <p:extLst>
      <p:ext uri="{BB962C8B-B14F-4D97-AF65-F5344CB8AC3E}">
        <p14:creationId xmlns:p14="http://schemas.microsoft.com/office/powerpoint/2010/main" val="322816770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MAP-3-2-Report-WinVistaHW-v1.jpg"/>
          <p:cNvPicPr>
            <a:picLocks noChangeAspect="1"/>
          </p:cNvPicPr>
          <p:nvPr/>
        </p:nvPicPr>
        <p:blipFill>
          <a:blip r:embed="rId2" cstate="print"/>
          <a:stretch>
            <a:fillRect/>
          </a:stretch>
        </p:blipFill>
        <p:spPr>
          <a:xfrm>
            <a:off x="6944794" y="4000575"/>
            <a:ext cx="4336954" cy="2033477"/>
          </a:xfrm>
          <a:prstGeom prst="rect">
            <a:avLst/>
          </a:prstGeom>
          <a:ln>
            <a:solidFill>
              <a:srgbClr val="000000"/>
            </a:solidFill>
          </a:ln>
          <a:scene3d>
            <a:camera prst="perspectiveHeroicExtremeLeftFacing"/>
            <a:lightRig rig="threePt" dir="t"/>
          </a:scene3d>
        </p:spPr>
      </p:pic>
      <p:sp>
        <p:nvSpPr>
          <p:cNvPr id="2" name="Title 1"/>
          <p:cNvSpPr>
            <a:spLocks noGrp="1"/>
          </p:cNvSpPr>
          <p:nvPr>
            <p:ph type="title"/>
          </p:nvPr>
        </p:nvSpPr>
        <p:spPr/>
        <p:txBody>
          <a:bodyPr/>
          <a:lstStyle/>
          <a:p>
            <a:r>
              <a:rPr lang="en-US" smtClean="0"/>
              <a:t>MAP: Windows 7</a:t>
            </a:r>
            <a:endParaRPr lang="en-US" dirty="0"/>
          </a:p>
        </p:txBody>
      </p:sp>
      <p:sp>
        <p:nvSpPr>
          <p:cNvPr id="5" name="TextBox 4"/>
          <p:cNvSpPr txBox="1"/>
          <p:nvPr/>
        </p:nvSpPr>
        <p:spPr>
          <a:xfrm>
            <a:off x="4537566" y="2056223"/>
            <a:ext cx="2915265" cy="1323439"/>
          </a:xfrm>
          <a:prstGeom prst="rect">
            <a:avLst/>
          </a:prstGeom>
          <a:noFill/>
        </p:spPr>
        <p:txBody>
          <a:bodyPr wrap="square" rtlCol="0">
            <a:spAutoFit/>
          </a:bodyPr>
          <a:lstStyle/>
          <a:p>
            <a:pPr algn="ctr"/>
            <a:r>
              <a:rPr lang="en-US" sz="2000" dirty="0" smtClean="0"/>
              <a:t>Hardware</a:t>
            </a:r>
          </a:p>
          <a:p>
            <a:pPr algn="ctr"/>
            <a:r>
              <a:rPr lang="en-US" sz="2000" dirty="0" smtClean="0"/>
              <a:t>and Device Compatibility Assessment</a:t>
            </a:r>
            <a:endParaRPr lang="en-US" sz="2000" dirty="0"/>
          </a:p>
        </p:txBody>
      </p:sp>
      <p:sp>
        <p:nvSpPr>
          <p:cNvPr id="13" name="Rounded Rectangle 12"/>
          <p:cNvSpPr/>
          <p:nvPr/>
        </p:nvSpPr>
        <p:spPr bwMode="auto">
          <a:xfrm>
            <a:off x="6826582" y="3764229"/>
            <a:ext cx="2658842" cy="354329"/>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b="1" i="1" dirty="0" smtClean="0">
                <a:solidFill>
                  <a:schemeClr val="tx1"/>
                </a:solidFill>
                <a:effectLst>
                  <a:outerShdw blurRad="38100" dist="38100" dir="2700000" algn="tl">
                    <a:srgbClr val="000000">
                      <a:alpha val="43137"/>
                    </a:srgbClr>
                  </a:outerShdw>
                </a:effectLst>
                <a:latin typeface="Calibri" pitchFamily="34" charset="0"/>
              </a:rPr>
              <a:t>Detailed Report</a:t>
            </a:r>
          </a:p>
        </p:txBody>
      </p:sp>
      <p:pic>
        <p:nvPicPr>
          <p:cNvPr id="23" name="Picture 22" descr="MAP-3-2-Proposal-WinVistaHW-v1.jpg"/>
          <p:cNvPicPr>
            <a:picLocks noChangeAspect="1"/>
          </p:cNvPicPr>
          <p:nvPr/>
        </p:nvPicPr>
        <p:blipFill>
          <a:blip r:embed="rId3" cstate="print"/>
          <a:stretch>
            <a:fillRect/>
          </a:stretch>
        </p:blipFill>
        <p:spPr>
          <a:xfrm>
            <a:off x="424623" y="1789003"/>
            <a:ext cx="3529659" cy="3403300"/>
          </a:xfrm>
          <a:prstGeom prst="rect">
            <a:avLst/>
          </a:prstGeom>
          <a:ln>
            <a:solidFill>
              <a:srgbClr val="000000"/>
            </a:solidFill>
          </a:ln>
          <a:scene3d>
            <a:camera prst="perspectiveHeroicExtremeRightFacing"/>
            <a:lightRig rig="threePt" dir="t"/>
          </a:scene3d>
        </p:spPr>
      </p:pic>
      <p:sp>
        <p:nvSpPr>
          <p:cNvPr id="10" name="Rounded Rectangle 9"/>
          <p:cNvSpPr/>
          <p:nvPr/>
        </p:nvSpPr>
        <p:spPr bwMode="auto">
          <a:xfrm>
            <a:off x="360703" y="1548673"/>
            <a:ext cx="1944684" cy="354329"/>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b="1" i="1" dirty="0" smtClean="0">
                <a:solidFill>
                  <a:schemeClr val="tx1"/>
                </a:solidFill>
                <a:effectLst>
                  <a:outerShdw blurRad="38100" dist="38100" dir="2700000" algn="tl">
                    <a:srgbClr val="000000">
                      <a:alpha val="43137"/>
                    </a:srgbClr>
                  </a:outerShdw>
                </a:effectLst>
                <a:latin typeface="Calibri" pitchFamily="34" charset="0"/>
              </a:rPr>
              <a:t>Proposals</a:t>
            </a:r>
          </a:p>
        </p:txBody>
      </p:sp>
      <p:pic>
        <p:nvPicPr>
          <p:cNvPr id="24" name="Picture 23" descr="MAP-3-2-Proposal-WinVistaHW-PIECHARTS-v1.jpg"/>
          <p:cNvPicPr>
            <a:picLocks noChangeAspect="1"/>
          </p:cNvPicPr>
          <p:nvPr/>
        </p:nvPicPr>
        <p:blipFill>
          <a:blip r:embed="rId4" cstate="print"/>
          <a:stretch>
            <a:fillRect/>
          </a:stretch>
        </p:blipFill>
        <p:spPr>
          <a:xfrm>
            <a:off x="6746373" y="1304439"/>
            <a:ext cx="5017260" cy="2274519"/>
          </a:xfrm>
          <a:prstGeom prst="rect">
            <a:avLst/>
          </a:prstGeom>
          <a:ln>
            <a:solidFill>
              <a:srgbClr val="000000"/>
            </a:solidFill>
          </a:ln>
          <a:scene3d>
            <a:camera prst="perspectiveHeroicExtremeLeftFacing"/>
            <a:lightRig rig="threePt" dir="t"/>
          </a:scene3d>
        </p:spPr>
      </p:pic>
      <p:sp>
        <p:nvSpPr>
          <p:cNvPr id="12" name="Rounded Rectangle 11">
            <a:hlinkClick r:id="rId5"/>
          </p:cNvPr>
          <p:cNvSpPr/>
          <p:nvPr/>
        </p:nvSpPr>
        <p:spPr bwMode="auto">
          <a:xfrm>
            <a:off x="8468694" y="6312869"/>
            <a:ext cx="3379368" cy="275304"/>
          </a:xfrm>
          <a:prstGeom prst="roundRect">
            <a:avLst/>
          </a:prstGeom>
          <a:ln>
            <a:headEnd type="none" w="med" len="med"/>
            <a:tailEnd type="none" w="med" len="med"/>
          </a:ln>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rPr>
              <a:t>http://www.microsoft.com/MAP</a:t>
            </a:r>
          </a:p>
        </p:txBody>
      </p:sp>
      <p:pic>
        <p:nvPicPr>
          <p:cNvPr id="12289" name="Picture 1"/>
          <p:cNvPicPr>
            <a:picLocks noChangeAspect="1" noChangeArrowheads="1"/>
          </p:cNvPicPr>
          <p:nvPr/>
        </p:nvPicPr>
        <p:blipFill>
          <a:blip r:embed="rId6" cstate="print"/>
          <a:srcRect/>
          <a:stretch>
            <a:fillRect/>
          </a:stretch>
        </p:blipFill>
        <p:spPr bwMode="auto">
          <a:xfrm>
            <a:off x="1299580" y="2200936"/>
            <a:ext cx="3429569" cy="3480912"/>
          </a:xfrm>
          <a:prstGeom prst="rect">
            <a:avLst/>
          </a:prstGeom>
          <a:ln>
            <a:solidFill>
              <a:srgbClr val="000000"/>
            </a:solidFill>
          </a:ln>
          <a:scene3d>
            <a:camera prst="perspectiveHeroicExtremeRightFacing"/>
            <a:lightRig rig="threePt" dir="t"/>
          </a:scene3d>
        </p:spPr>
      </p:pic>
      <p:pic>
        <p:nvPicPr>
          <p:cNvPr id="1026" name="Picture 2" descr="W:\Dokumenter\Presentasjoner\Technet Live\Høst 2009\Map Bloggers kit\MAP-4-0-GOLD-BloggersKit\ScreenShots\MAP-4-Win7-assessment-property-v10.jpg"/>
          <p:cNvPicPr>
            <a:picLocks noChangeAspect="1" noChangeArrowheads="1"/>
          </p:cNvPicPr>
          <p:nvPr/>
        </p:nvPicPr>
        <p:blipFill>
          <a:blip r:embed="rId7" cstate="print"/>
          <a:srcRect/>
          <a:stretch>
            <a:fillRect/>
          </a:stretch>
        </p:blipFill>
        <p:spPr bwMode="auto">
          <a:xfrm>
            <a:off x="4475574" y="4272377"/>
            <a:ext cx="3069844" cy="2066927"/>
          </a:xfrm>
          <a:prstGeom prst="rect">
            <a:avLst/>
          </a:prstGeom>
          <a:noFill/>
        </p:spPr>
      </p:pic>
    </p:spTree>
    <p:extLst>
      <p:ext uri="{BB962C8B-B14F-4D97-AF65-F5344CB8AC3E}">
        <p14:creationId xmlns:p14="http://schemas.microsoft.com/office/powerpoint/2010/main" val="235952069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a:t>
            </a:r>
            <a:endParaRPr lang="en-US" dirty="0"/>
          </a:p>
        </p:txBody>
      </p:sp>
      <p:sp>
        <p:nvSpPr>
          <p:cNvPr id="2" name="Title 1"/>
          <p:cNvSpPr>
            <a:spLocks noGrp="1"/>
          </p:cNvSpPr>
          <p:nvPr>
            <p:ph type="ctrTitle"/>
          </p:nvPr>
        </p:nvSpPr>
        <p:spPr/>
        <p:txBody>
          <a:bodyPr/>
          <a:lstStyle/>
          <a:p>
            <a:r>
              <a:rPr lang="en-US" smtClean="0"/>
              <a:t>MAP Reports And Proposals</a:t>
            </a:r>
            <a:endParaRPr lang="en-US" dirty="0"/>
          </a:p>
        </p:txBody>
      </p:sp>
      <p:sp>
        <p:nvSpPr>
          <p:cNvPr id="3" name="Subtitle 2"/>
          <p:cNvSpPr>
            <a:spLocks noGrp="1"/>
          </p:cNvSpPr>
          <p:nvPr>
            <p:ph type="subTitle" idx="1"/>
          </p:nvPr>
        </p:nvSpPr>
        <p:spPr/>
        <p:txBody>
          <a:bodyPr/>
          <a:lstStyle/>
          <a:p>
            <a:r>
              <a:rPr lang="en-US" smtClean="0"/>
              <a:t>Olav Tvedt</a:t>
            </a:r>
          </a:p>
          <a:p>
            <a:r>
              <a:rPr lang="en-US" smtClean="0"/>
              <a:t>Deployment Ranger</a:t>
            </a:r>
          </a:p>
          <a:p>
            <a:r>
              <a:rPr lang="en-US" smtClean="0"/>
              <a:t>EDB Ergogroup</a:t>
            </a:r>
            <a:endParaRPr lang="en-US" dirty="0"/>
          </a:p>
        </p:txBody>
      </p:sp>
    </p:spTree>
    <p:extLst>
      <p:ext uri="{BB962C8B-B14F-4D97-AF65-F5344CB8AC3E}">
        <p14:creationId xmlns:p14="http://schemas.microsoft.com/office/powerpoint/2010/main" val="120392562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Application Compatibility Toolkit</a:t>
            </a:r>
            <a:endParaRPr lang="nb-NO" dirty="0"/>
          </a:p>
        </p:txBody>
      </p:sp>
      <p:sp>
        <p:nvSpPr>
          <p:cNvPr id="3" name="Plassholder for tekst 2"/>
          <p:cNvSpPr>
            <a:spLocks noGrp="1"/>
          </p:cNvSpPr>
          <p:nvPr>
            <p:ph type="body" sz="quarter" idx="10"/>
          </p:nvPr>
        </p:nvSpPr>
        <p:spPr/>
        <p:txBody>
          <a:bodyPr/>
          <a:lstStyle/>
          <a:p>
            <a:r>
              <a:rPr lang="en-US" smtClean="0"/>
              <a:t>Tools To:</a:t>
            </a:r>
            <a:br>
              <a:rPr lang="en-US" smtClean="0"/>
            </a:br>
            <a:r>
              <a:rPr lang="en-US" smtClean="0"/>
              <a:t>- Check Application, Device And Computer Compatibility</a:t>
            </a:r>
            <a:br>
              <a:rPr lang="en-US" smtClean="0"/>
            </a:br>
            <a:r>
              <a:rPr lang="en-US" smtClean="0"/>
              <a:t>- Check Internet Explorer Compatibility</a:t>
            </a:r>
            <a:br>
              <a:rPr lang="en-US" smtClean="0"/>
            </a:br>
            <a:r>
              <a:rPr lang="en-US" smtClean="0"/>
              <a:t>- Shim Applications </a:t>
            </a:r>
            <a:br>
              <a:rPr lang="en-US" smtClean="0"/>
            </a:br>
            <a:r>
              <a:rPr lang="en-US" smtClean="0"/>
              <a:t>- Much more..</a:t>
            </a:r>
          </a:p>
          <a:p>
            <a:r>
              <a:rPr lang="en-US" smtClean="0"/>
              <a:t>Includes</a:t>
            </a:r>
            <a:br>
              <a:rPr lang="en-US" smtClean="0"/>
            </a:br>
            <a:r>
              <a:rPr lang="en-US" smtClean="0"/>
              <a:t>- Application Compatibility Manager</a:t>
            </a:r>
            <a:br>
              <a:rPr lang="en-US" smtClean="0"/>
            </a:br>
            <a:r>
              <a:rPr lang="en-US" smtClean="0"/>
              <a:t>- Compatibility Administrator</a:t>
            </a:r>
            <a:br>
              <a:rPr lang="en-US" smtClean="0"/>
            </a:br>
            <a:r>
              <a:rPr lang="en-US" smtClean="0"/>
              <a:t>- Standard User Analyser</a:t>
            </a:r>
            <a:br>
              <a:rPr lang="en-US" smtClean="0"/>
            </a:br>
            <a:r>
              <a:rPr lang="en-US" smtClean="0"/>
              <a:t>- Internet Explorer Compatibility Tester</a:t>
            </a:r>
          </a:p>
          <a:p>
            <a:endParaRPr lang="en-US" dirty="0"/>
          </a:p>
        </p:txBody>
      </p:sp>
    </p:spTree>
    <p:extLst>
      <p:ext uri="{BB962C8B-B14F-4D97-AF65-F5344CB8AC3E}">
        <p14:creationId xmlns:p14="http://schemas.microsoft.com/office/powerpoint/2010/main" val="31398083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a:t>
            </a:r>
            <a:endParaRPr lang="en-US" dirty="0"/>
          </a:p>
        </p:txBody>
      </p:sp>
      <p:sp>
        <p:nvSpPr>
          <p:cNvPr id="2" name="Title 1"/>
          <p:cNvSpPr>
            <a:spLocks noGrp="1"/>
          </p:cNvSpPr>
          <p:nvPr>
            <p:ph type="ctrTitle"/>
          </p:nvPr>
        </p:nvSpPr>
        <p:spPr/>
        <p:txBody>
          <a:bodyPr/>
          <a:lstStyle/>
          <a:p>
            <a:r>
              <a:rPr lang="en-US" smtClean="0"/>
              <a:t>Using ACT</a:t>
            </a:r>
            <a:endParaRPr lang="en-US" dirty="0"/>
          </a:p>
        </p:txBody>
      </p:sp>
      <p:sp>
        <p:nvSpPr>
          <p:cNvPr id="3" name="Subtitle 2"/>
          <p:cNvSpPr>
            <a:spLocks noGrp="1"/>
          </p:cNvSpPr>
          <p:nvPr>
            <p:ph type="subTitle" idx="1"/>
          </p:nvPr>
        </p:nvSpPr>
        <p:spPr/>
        <p:txBody>
          <a:bodyPr/>
          <a:lstStyle/>
          <a:p>
            <a:r>
              <a:rPr lang="en-US" smtClean="0"/>
              <a:t>Olav Tvedt</a:t>
            </a:r>
          </a:p>
          <a:p>
            <a:r>
              <a:rPr lang="en-US" smtClean="0"/>
              <a:t>Deployment Ranger</a:t>
            </a:r>
          </a:p>
          <a:p>
            <a:r>
              <a:rPr lang="en-US" smtClean="0"/>
              <a:t>EDB Ergogroup</a:t>
            </a:r>
            <a:endParaRPr lang="en-US"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Taking Care Of User Data</a:t>
            </a:r>
            <a:endParaRPr lang="en-US" dirty="0"/>
          </a:p>
        </p:txBody>
      </p:sp>
      <p:sp>
        <p:nvSpPr>
          <p:cNvPr id="3" name="Plassholder for tekst 2"/>
          <p:cNvSpPr>
            <a:spLocks noGrp="1"/>
          </p:cNvSpPr>
          <p:nvPr>
            <p:ph type="body" sz="quarter" idx="10"/>
          </p:nvPr>
        </p:nvSpPr>
        <p:spPr/>
        <p:txBody>
          <a:bodyPr/>
          <a:lstStyle/>
          <a:p>
            <a:r>
              <a:rPr lang="en-US" smtClean="0"/>
              <a:t>Manual</a:t>
            </a:r>
            <a:br>
              <a:rPr lang="en-US" smtClean="0"/>
            </a:br>
            <a:r>
              <a:rPr lang="en-US" smtClean="0"/>
              <a:t>- File Copy</a:t>
            </a:r>
            <a:br>
              <a:rPr lang="en-US" smtClean="0"/>
            </a:br>
            <a:r>
              <a:rPr lang="en-US" smtClean="0"/>
              <a:t>- Windows Easy Transfer</a:t>
            </a:r>
          </a:p>
          <a:p>
            <a:r>
              <a:rPr lang="en-US" smtClean="0"/>
              <a:t>Folder Redirection</a:t>
            </a:r>
            <a:br>
              <a:rPr lang="en-US" smtClean="0"/>
            </a:br>
            <a:r>
              <a:rPr lang="en-US" smtClean="0"/>
              <a:t>- Group Policy</a:t>
            </a:r>
          </a:p>
          <a:p>
            <a:r>
              <a:rPr lang="en-US" smtClean="0"/>
              <a:t>User State Migration Toolkit</a:t>
            </a:r>
            <a:br>
              <a:rPr lang="en-US" smtClean="0"/>
            </a:br>
            <a:r>
              <a:rPr lang="en-US" smtClean="0"/>
              <a:t>- Windows Automated Installation Kit</a:t>
            </a:r>
            <a:br>
              <a:rPr lang="en-US" smtClean="0"/>
            </a:br>
            <a:r>
              <a:rPr lang="en-US" smtClean="0"/>
              <a:t>- Automatic With MDT Or SCCM</a:t>
            </a:r>
            <a:endParaRPr lang="en-US" dirty="0"/>
          </a:p>
        </p:txBody>
      </p:sp>
    </p:spTree>
    <p:extLst>
      <p:ext uri="{BB962C8B-B14F-4D97-AF65-F5344CB8AC3E}">
        <p14:creationId xmlns:p14="http://schemas.microsoft.com/office/powerpoint/2010/main" val="1069857351"/>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a:t>
            </a:r>
            <a:endParaRPr lang="en-US" dirty="0"/>
          </a:p>
        </p:txBody>
      </p:sp>
      <p:sp>
        <p:nvSpPr>
          <p:cNvPr id="2" name="Title 1"/>
          <p:cNvSpPr>
            <a:spLocks noGrp="1"/>
          </p:cNvSpPr>
          <p:nvPr>
            <p:ph type="ctrTitle"/>
          </p:nvPr>
        </p:nvSpPr>
        <p:spPr/>
        <p:txBody>
          <a:bodyPr/>
          <a:lstStyle/>
          <a:p>
            <a:r>
              <a:rPr lang="en-US" smtClean="0"/>
              <a:t>Using USMT</a:t>
            </a:r>
            <a:endParaRPr lang="en-US" dirty="0"/>
          </a:p>
        </p:txBody>
      </p:sp>
      <p:sp>
        <p:nvSpPr>
          <p:cNvPr id="3" name="Subtitle 2"/>
          <p:cNvSpPr>
            <a:spLocks noGrp="1"/>
          </p:cNvSpPr>
          <p:nvPr>
            <p:ph type="subTitle" idx="1"/>
          </p:nvPr>
        </p:nvSpPr>
        <p:spPr/>
        <p:txBody>
          <a:bodyPr/>
          <a:lstStyle/>
          <a:p>
            <a:r>
              <a:rPr lang="en-US" smtClean="0"/>
              <a:t>Olav Tvedt</a:t>
            </a:r>
          </a:p>
          <a:p>
            <a:r>
              <a:rPr lang="en-US" smtClean="0"/>
              <a:t>Deployment Ranger</a:t>
            </a:r>
          </a:p>
          <a:p>
            <a:r>
              <a:rPr lang="en-US" smtClean="0"/>
              <a:t>EDB Ergogroup</a:t>
            </a:r>
            <a:endParaRPr lang="en-US" dirty="0"/>
          </a:p>
        </p:txBody>
      </p:sp>
    </p:spTree>
    <p:extLst>
      <p:ext uri="{BB962C8B-B14F-4D97-AF65-F5344CB8AC3E}">
        <p14:creationId xmlns:p14="http://schemas.microsoft.com/office/powerpoint/2010/main" val="133513358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UNESCO World Heritage</a:t>
            </a:r>
            <a:endParaRPr lang="en-US" dirty="0"/>
          </a:p>
        </p:txBody>
      </p:sp>
      <p:sp>
        <p:nvSpPr>
          <p:cNvPr id="3" name="Text Placeholder 2"/>
          <p:cNvSpPr>
            <a:spLocks noGrp="1"/>
          </p:cNvSpPr>
          <p:nvPr>
            <p:ph type="body" sz="quarter" idx="10"/>
          </p:nvPr>
        </p:nvSpPr>
        <p:spPr/>
        <p:txBody>
          <a:bodyPr/>
          <a:lstStyle/>
          <a:p>
            <a:r>
              <a:rPr lang="nb-NO" smtClean="0">
                <a:hlinkClick r:id="rId2" action="ppaction://hlinkfile"/>
              </a:rPr>
              <a:t>Bryggen</a:t>
            </a:r>
            <a:r>
              <a:rPr lang="nb-NO" smtClean="0"/>
              <a:t> </a:t>
            </a:r>
          </a:p>
          <a:p>
            <a:r>
              <a:rPr lang="nb-NO" smtClean="0">
                <a:hlinkClick r:id="rId3" action="ppaction://hlinkfile"/>
              </a:rPr>
              <a:t>Rock Art of Alta</a:t>
            </a:r>
            <a:r>
              <a:rPr lang="nb-NO" smtClean="0"/>
              <a:t> </a:t>
            </a:r>
          </a:p>
          <a:p>
            <a:r>
              <a:rPr lang="nb-NO" smtClean="0">
                <a:hlinkClick r:id="rId4" action="ppaction://hlinkfile"/>
              </a:rPr>
              <a:t>Røros Mining Town and the Circumference</a:t>
            </a:r>
            <a:r>
              <a:rPr lang="nb-NO" smtClean="0"/>
              <a:t> </a:t>
            </a:r>
          </a:p>
          <a:p>
            <a:r>
              <a:rPr lang="nb-NO" smtClean="0">
                <a:hlinkClick r:id="rId5" action="ppaction://hlinkfile"/>
              </a:rPr>
              <a:t>Struve Geodetic Arc</a:t>
            </a:r>
            <a:r>
              <a:rPr lang="nb-NO" smtClean="0"/>
              <a:t> </a:t>
            </a:r>
          </a:p>
          <a:p>
            <a:r>
              <a:rPr lang="nb-NO" smtClean="0">
                <a:hlinkClick r:id="rId6" action="ppaction://hlinkfile"/>
              </a:rPr>
              <a:t>Urnes Stave Church</a:t>
            </a:r>
            <a:r>
              <a:rPr lang="nb-NO" smtClean="0"/>
              <a:t> </a:t>
            </a:r>
          </a:p>
          <a:p>
            <a:r>
              <a:rPr lang="nb-NO" smtClean="0">
                <a:hlinkClick r:id="rId7" action="ppaction://hlinkfile"/>
              </a:rPr>
              <a:t>Vegaøyan -- The Vega Archipelago</a:t>
            </a:r>
            <a:r>
              <a:rPr lang="nb-NO" smtClean="0"/>
              <a:t> </a:t>
            </a:r>
          </a:p>
          <a:p>
            <a:r>
              <a:rPr lang="nb-NO" smtClean="0">
                <a:hlinkClick r:id="rId8" action="ppaction://hlinkfile"/>
              </a:rPr>
              <a:t>West Norwegian Fjords – Geirangerfjord and Nærøyfjord</a:t>
            </a:r>
            <a:r>
              <a:rPr lang="nb-NO" smtClean="0"/>
              <a:t> </a:t>
            </a:r>
          </a:p>
          <a:p>
            <a:endParaRPr lang="nb-NO" dirty="0"/>
          </a:p>
        </p:txBody>
      </p:sp>
    </p:spTree>
    <p:extLst>
      <p:ext uri="{BB962C8B-B14F-4D97-AF65-F5344CB8AC3E}">
        <p14:creationId xmlns:p14="http://schemas.microsoft.com/office/powerpoint/2010/main" val="284166901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Deployment Tools</a:t>
            </a:r>
            <a:endParaRPr lang="nb-NO" dirty="0"/>
          </a:p>
        </p:txBody>
      </p:sp>
      <p:sp>
        <p:nvSpPr>
          <p:cNvPr id="3" name="Plassholder for tekst 2"/>
          <p:cNvSpPr>
            <a:spLocks noGrp="1"/>
          </p:cNvSpPr>
          <p:nvPr>
            <p:ph type="body" sz="quarter" idx="10"/>
          </p:nvPr>
        </p:nvSpPr>
        <p:spPr/>
        <p:txBody>
          <a:bodyPr/>
          <a:lstStyle/>
          <a:p>
            <a:r>
              <a:rPr lang="en-US" smtClean="0"/>
              <a:t>Windows Deployment Services (WDS)</a:t>
            </a:r>
            <a:br>
              <a:rPr lang="en-US" smtClean="0"/>
            </a:br>
            <a:r>
              <a:rPr lang="en-US" smtClean="0"/>
              <a:t>- Built-in Feature Of Windows 2008 And Newer</a:t>
            </a:r>
          </a:p>
          <a:p>
            <a:r>
              <a:rPr lang="en-US" smtClean="0"/>
              <a:t>Microsoft Deployment Toolkit (MDT)</a:t>
            </a:r>
            <a:br>
              <a:rPr lang="en-US" smtClean="0"/>
            </a:br>
            <a:r>
              <a:rPr lang="en-US" smtClean="0"/>
              <a:t>- Free Download</a:t>
            </a:r>
          </a:p>
          <a:p>
            <a:r>
              <a:rPr lang="en-US" smtClean="0"/>
              <a:t>Windows Automated Installation Kit</a:t>
            </a:r>
            <a:br>
              <a:rPr lang="en-US" smtClean="0"/>
            </a:br>
            <a:r>
              <a:rPr lang="en-US" smtClean="0"/>
              <a:t>- Free Download</a:t>
            </a:r>
          </a:p>
          <a:p>
            <a:r>
              <a:rPr lang="en-US" smtClean="0"/>
              <a:t>System Center Configuration Manager (SCCM)</a:t>
            </a:r>
            <a:br>
              <a:rPr lang="en-US" smtClean="0"/>
            </a:br>
            <a:r>
              <a:rPr lang="en-US" smtClean="0"/>
              <a:t>- Licensed</a:t>
            </a:r>
            <a:br>
              <a:rPr lang="en-US" smtClean="0"/>
            </a:br>
            <a:r>
              <a:rPr lang="en-US" smtClean="0"/>
              <a:t>- Can (Should) Be Extended With MDT</a:t>
            </a:r>
            <a:endParaRPr lang="en-US" dirty="0" smtClean="0"/>
          </a:p>
        </p:txBody>
      </p:sp>
    </p:spTree>
    <p:extLst>
      <p:ext uri="{BB962C8B-B14F-4D97-AF65-F5344CB8AC3E}">
        <p14:creationId xmlns:p14="http://schemas.microsoft.com/office/powerpoint/2010/main" val="190105280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19112" y="228600"/>
            <a:ext cx="11149013" cy="1107996"/>
          </a:xfrm>
        </p:spPr>
        <p:txBody>
          <a:bodyPr/>
          <a:lstStyle/>
          <a:p>
            <a:r>
              <a:rPr lang="en-US" sz="4000" dirty="0" smtClean="0"/>
              <a:t>Keeping The Deployment Time Down And Security Up</a:t>
            </a:r>
            <a:endParaRPr lang="en-US" sz="4000" dirty="0"/>
          </a:p>
        </p:txBody>
      </p:sp>
      <p:sp>
        <p:nvSpPr>
          <p:cNvPr id="3" name="Plassholder for tekst 2"/>
          <p:cNvSpPr>
            <a:spLocks noGrp="1"/>
          </p:cNvSpPr>
          <p:nvPr>
            <p:ph type="body" sz="quarter" idx="10"/>
          </p:nvPr>
        </p:nvSpPr>
        <p:spPr>
          <a:xfrm>
            <a:off x="519112" y="1447799"/>
            <a:ext cx="11149013" cy="4825937"/>
          </a:xfrm>
        </p:spPr>
        <p:txBody>
          <a:bodyPr/>
          <a:lstStyle/>
          <a:p>
            <a:r>
              <a:rPr lang="en-US" dirty="0" smtClean="0"/>
              <a:t>Selecting The Right Type Of Image</a:t>
            </a:r>
            <a:br>
              <a:rPr lang="en-US" dirty="0" smtClean="0"/>
            </a:br>
            <a:r>
              <a:rPr lang="en-US" dirty="0" smtClean="0"/>
              <a:t>- Thin</a:t>
            </a:r>
            <a:br>
              <a:rPr lang="en-US" dirty="0" smtClean="0"/>
            </a:br>
            <a:r>
              <a:rPr lang="en-US" dirty="0" smtClean="0"/>
              <a:t>- Thick</a:t>
            </a:r>
            <a:br>
              <a:rPr lang="en-US" dirty="0" smtClean="0"/>
            </a:br>
            <a:r>
              <a:rPr lang="en-US" dirty="0" smtClean="0"/>
              <a:t>- In-between</a:t>
            </a:r>
          </a:p>
          <a:p>
            <a:r>
              <a:rPr lang="en-US" dirty="0" smtClean="0"/>
              <a:t>Basic Rule Of Safety</a:t>
            </a:r>
            <a:br>
              <a:rPr lang="en-US" dirty="0" smtClean="0"/>
            </a:br>
            <a:r>
              <a:rPr lang="en-US" dirty="0" smtClean="0"/>
              <a:t>- Never Give A User Unpatched Computers</a:t>
            </a:r>
            <a:br>
              <a:rPr lang="en-US" dirty="0" smtClean="0"/>
            </a:br>
            <a:r>
              <a:rPr lang="en-US" dirty="0" smtClean="0"/>
              <a:t>- Never Put An Unpatched Computer On The Network</a:t>
            </a:r>
          </a:p>
          <a:p>
            <a:endParaRPr lang="en-US" dirty="0" smtClean="0"/>
          </a:p>
          <a:p>
            <a:r>
              <a:rPr lang="en-US" dirty="0" smtClean="0"/>
              <a:t>Patching </a:t>
            </a:r>
            <a:r>
              <a:rPr lang="en-US" u="sng" dirty="0" smtClean="0">
                <a:solidFill>
                  <a:srgbClr val="C00000"/>
                </a:solidFill>
              </a:rPr>
              <a:t>Must</a:t>
            </a:r>
            <a:r>
              <a:rPr lang="en-US" dirty="0" smtClean="0">
                <a:solidFill>
                  <a:srgbClr val="C00000"/>
                </a:solidFill>
              </a:rPr>
              <a:t> </a:t>
            </a:r>
            <a:r>
              <a:rPr lang="en-US" dirty="0" smtClean="0"/>
              <a:t>Be A Part Of The Deployment Process</a:t>
            </a:r>
          </a:p>
          <a:p>
            <a:endParaRPr lang="en-US" dirty="0" smtClean="0"/>
          </a:p>
        </p:txBody>
      </p:sp>
    </p:spTree>
    <p:extLst>
      <p:ext uri="{BB962C8B-B14F-4D97-AF65-F5344CB8AC3E}">
        <p14:creationId xmlns:p14="http://schemas.microsoft.com/office/powerpoint/2010/main" val="258175198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19112" y="228600"/>
            <a:ext cx="11149013" cy="498598"/>
          </a:xfrm>
        </p:spPr>
        <p:txBody>
          <a:bodyPr/>
          <a:lstStyle/>
          <a:p>
            <a:r>
              <a:rPr lang="en-US" sz="3600" dirty="0" smtClean="0"/>
              <a:t>Keeping The Deployment Time Down And Security Up</a:t>
            </a:r>
            <a:endParaRPr lang="nb-NO" sz="3600" dirty="0"/>
          </a:p>
        </p:txBody>
      </p:sp>
      <p:sp>
        <p:nvSpPr>
          <p:cNvPr id="3" name="Plassholder for tekst 2"/>
          <p:cNvSpPr>
            <a:spLocks noGrp="1"/>
          </p:cNvSpPr>
          <p:nvPr>
            <p:ph type="body" sz="quarter" idx="10"/>
          </p:nvPr>
        </p:nvSpPr>
        <p:spPr/>
        <p:txBody>
          <a:bodyPr/>
          <a:lstStyle/>
          <a:p>
            <a:r>
              <a:rPr lang="en-US" smtClean="0"/>
              <a:t>Patching During Installation = Longer Deployment Time</a:t>
            </a:r>
            <a:br>
              <a:rPr lang="en-US" smtClean="0"/>
            </a:br>
            <a:r>
              <a:rPr lang="en-US" smtClean="0"/>
              <a:t>Longer Deployment Time = Unhappy Users</a:t>
            </a:r>
          </a:p>
          <a:p>
            <a:endParaRPr lang="en-US" smtClean="0"/>
          </a:p>
          <a:p>
            <a:r>
              <a:rPr lang="en-US" smtClean="0"/>
              <a:t>Pre Patched Images = Shorter Deployment Time</a:t>
            </a:r>
            <a:br>
              <a:rPr lang="en-US" smtClean="0"/>
            </a:br>
            <a:r>
              <a:rPr lang="en-US" smtClean="0"/>
              <a:t>Shorter Deployment Time = Happy Users</a:t>
            </a:r>
          </a:p>
          <a:p>
            <a:endParaRPr lang="en-US" smtClean="0"/>
          </a:p>
          <a:p>
            <a:r>
              <a:rPr lang="en-US" smtClean="0"/>
              <a:t>How To Pre Patch:</a:t>
            </a:r>
            <a:br>
              <a:rPr lang="en-US" smtClean="0"/>
            </a:br>
            <a:r>
              <a:rPr lang="en-US" smtClean="0"/>
              <a:t>- Virtual Computer As Master Images</a:t>
            </a:r>
            <a:br>
              <a:rPr lang="en-US" smtClean="0"/>
            </a:br>
            <a:r>
              <a:rPr lang="en-US" smtClean="0"/>
              <a:t>- DISM</a:t>
            </a:r>
            <a:br>
              <a:rPr lang="en-US" smtClean="0"/>
            </a:br>
            <a:r>
              <a:rPr lang="en-US" smtClean="0"/>
              <a:t>- Scripts</a:t>
            </a:r>
          </a:p>
          <a:p>
            <a:endParaRPr lang="nb-NO" dirty="0"/>
          </a:p>
        </p:txBody>
      </p:sp>
    </p:spTree>
    <p:extLst>
      <p:ext uri="{BB962C8B-B14F-4D97-AF65-F5344CB8AC3E}">
        <p14:creationId xmlns:p14="http://schemas.microsoft.com/office/powerpoint/2010/main" val="3866234735"/>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a:t>
            </a:r>
            <a:endParaRPr lang="en-US" dirty="0"/>
          </a:p>
        </p:txBody>
      </p:sp>
      <p:sp>
        <p:nvSpPr>
          <p:cNvPr id="2" name="Title 1"/>
          <p:cNvSpPr>
            <a:spLocks noGrp="1"/>
          </p:cNvSpPr>
          <p:nvPr>
            <p:ph type="ctrTitle"/>
          </p:nvPr>
        </p:nvSpPr>
        <p:spPr/>
        <p:txBody>
          <a:bodyPr/>
          <a:lstStyle/>
          <a:p>
            <a:r>
              <a:rPr lang="en-US" smtClean="0"/>
              <a:t>Offline Patching With DISM</a:t>
            </a:r>
            <a:endParaRPr lang="en-US" dirty="0"/>
          </a:p>
        </p:txBody>
      </p:sp>
      <p:sp>
        <p:nvSpPr>
          <p:cNvPr id="3" name="Subtitle 2"/>
          <p:cNvSpPr>
            <a:spLocks noGrp="1"/>
          </p:cNvSpPr>
          <p:nvPr>
            <p:ph type="subTitle" idx="1"/>
          </p:nvPr>
        </p:nvSpPr>
        <p:spPr/>
        <p:txBody>
          <a:bodyPr/>
          <a:lstStyle/>
          <a:p>
            <a:r>
              <a:rPr lang="en-US" smtClean="0"/>
              <a:t>Olav Tvedt</a:t>
            </a:r>
          </a:p>
          <a:p>
            <a:r>
              <a:rPr lang="en-US" smtClean="0"/>
              <a:t>Deployment Ranger</a:t>
            </a:r>
          </a:p>
          <a:p>
            <a:r>
              <a:rPr lang="en-US" smtClean="0"/>
              <a:t>EDB Ergogroup</a:t>
            </a:r>
            <a:endParaRPr lang="en-US" dirty="0"/>
          </a:p>
        </p:txBody>
      </p:sp>
    </p:spTree>
    <p:extLst>
      <p:ext uri="{BB962C8B-B14F-4D97-AF65-F5344CB8AC3E}">
        <p14:creationId xmlns:p14="http://schemas.microsoft.com/office/powerpoint/2010/main" val="212430308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smtClean="0"/>
              <a:t>DISM CODES USED</a:t>
            </a:r>
            <a:endParaRPr lang="nb-NO" dirty="0"/>
          </a:p>
        </p:txBody>
      </p:sp>
      <p:sp>
        <p:nvSpPr>
          <p:cNvPr id="6" name="Plassholder for tekst 5"/>
          <p:cNvSpPr>
            <a:spLocks noGrp="1"/>
          </p:cNvSpPr>
          <p:nvPr>
            <p:ph type="body" sz="quarter" idx="10"/>
          </p:nvPr>
        </p:nvSpPr>
        <p:spPr>
          <a:xfrm>
            <a:off x="519113" y="1447800"/>
            <a:ext cx="11149012" cy="3939540"/>
          </a:xfrm>
        </p:spPr>
        <p:txBody>
          <a:bodyPr/>
          <a:lstStyle/>
          <a:p>
            <a:r>
              <a:rPr lang="nb-NO" sz="3200" dirty="0" smtClean="0"/>
              <a:t>dism /mount-wim /wimfile:C:\wim\boot.wim /index:1 /mountdir:C:\win7-Wim-update </a:t>
            </a:r>
          </a:p>
          <a:p>
            <a:endParaRPr lang="nb-NO" sz="3200" dirty="0" smtClean="0"/>
          </a:p>
          <a:p>
            <a:r>
              <a:rPr lang="nb-NO" sz="3200" dirty="0" smtClean="0"/>
              <a:t>Dism /image:C:\win7-Wim-update /Add-Package /PackagePath:C:\Win7-updates /IgnoreCheck</a:t>
            </a:r>
          </a:p>
          <a:p>
            <a:endParaRPr lang="nb-NO" sz="3200" dirty="0" smtClean="0"/>
          </a:p>
          <a:p>
            <a:r>
              <a:rPr lang="nb-NO" sz="3200" dirty="0" smtClean="0"/>
              <a:t>dism /unmount-wim /mountdir:C:\win7-Wim-update /commit</a:t>
            </a:r>
            <a:endParaRPr lang="nb-NO" sz="3200" dirty="0"/>
          </a:p>
        </p:txBody>
      </p:sp>
    </p:spTree>
    <p:extLst>
      <p:ext uri="{BB962C8B-B14F-4D97-AF65-F5344CB8AC3E}">
        <p14:creationId xmlns:p14="http://schemas.microsoft.com/office/powerpoint/2010/main" val="1922105630"/>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End Results For Microsoft Norway</a:t>
            </a:r>
            <a:endParaRPr lang="en-US" dirty="0"/>
          </a:p>
        </p:txBody>
      </p:sp>
      <p:sp>
        <p:nvSpPr>
          <p:cNvPr id="3" name="Plassholder for tekst 2"/>
          <p:cNvSpPr>
            <a:spLocks noGrp="1"/>
          </p:cNvSpPr>
          <p:nvPr>
            <p:ph type="body" sz="quarter" idx="10"/>
          </p:nvPr>
        </p:nvSpPr>
        <p:spPr/>
        <p:txBody>
          <a:bodyPr/>
          <a:lstStyle/>
          <a:p>
            <a:r>
              <a:rPr lang="en-US" smtClean="0"/>
              <a:t>64% All Client Computers Are Now Running Windows 7</a:t>
            </a:r>
            <a:br>
              <a:rPr lang="en-US" smtClean="0"/>
            </a:br>
            <a:r>
              <a:rPr lang="en-US" smtClean="0"/>
              <a:t>- 9 Of 13 Early Adapters Running 100 % Windows 7</a:t>
            </a:r>
            <a:br>
              <a:rPr lang="en-US" smtClean="0"/>
            </a:br>
            <a:r>
              <a:rPr lang="en-US" smtClean="0"/>
              <a:t>- 4 Left Mainly Held Back By Branch Offices </a:t>
            </a:r>
          </a:p>
          <a:p>
            <a:pPr lvl="0"/>
            <a:r>
              <a:rPr lang="en-US" smtClean="0"/>
              <a:t>Unique early insight into a broad set of customer challenges</a:t>
            </a:r>
            <a:endParaRPr lang="nb-NO" smtClean="0"/>
          </a:p>
          <a:p>
            <a:r>
              <a:rPr lang="en-US" smtClean="0"/>
              <a:t>Reference Cases Of All Types And Sizes</a:t>
            </a:r>
          </a:p>
          <a:p>
            <a:r>
              <a:rPr lang="en-US" smtClean="0"/>
              <a:t>Partner Infrastructure Trained And Ready</a:t>
            </a:r>
          </a:p>
          <a:p>
            <a:endParaRPr lang="nb-NO" dirty="0"/>
          </a:p>
        </p:txBody>
      </p:sp>
    </p:spTree>
    <p:extLst>
      <p:ext uri="{BB962C8B-B14F-4D97-AF65-F5344CB8AC3E}">
        <p14:creationId xmlns:p14="http://schemas.microsoft.com/office/powerpoint/2010/main" val="3961064595"/>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End Result For Customers</a:t>
            </a:r>
            <a:endParaRPr lang="nb-NO" dirty="0"/>
          </a:p>
        </p:txBody>
      </p:sp>
      <p:sp>
        <p:nvSpPr>
          <p:cNvPr id="3" name="Plassholder for tekst 2"/>
          <p:cNvSpPr>
            <a:spLocks noGrp="1"/>
          </p:cNvSpPr>
          <p:nvPr>
            <p:ph type="body" sz="quarter" idx="10"/>
          </p:nvPr>
        </p:nvSpPr>
        <p:spPr/>
        <p:txBody>
          <a:bodyPr/>
          <a:lstStyle/>
          <a:p>
            <a:pPr lvl="0"/>
            <a:r>
              <a:rPr lang="en-US" smtClean="0"/>
              <a:t>Saved Money</a:t>
            </a:r>
            <a:endParaRPr lang="nb-NO" smtClean="0"/>
          </a:p>
          <a:p>
            <a:pPr lvl="0"/>
            <a:r>
              <a:rPr lang="en-US" smtClean="0"/>
              <a:t>Saved Time</a:t>
            </a:r>
          </a:p>
          <a:p>
            <a:pPr lvl="0"/>
            <a:r>
              <a:rPr lang="en-US" smtClean="0"/>
              <a:t>Satisfied</a:t>
            </a:r>
            <a:r>
              <a:rPr lang="nb-NO" smtClean="0"/>
              <a:t> Users</a:t>
            </a:r>
          </a:p>
          <a:p>
            <a:pPr lvl="0"/>
            <a:r>
              <a:rPr lang="en-US" smtClean="0"/>
              <a:t>Satisfied IT Workers</a:t>
            </a:r>
          </a:p>
          <a:p>
            <a:pPr lvl="0"/>
            <a:r>
              <a:rPr lang="en-US" smtClean="0"/>
              <a:t>More</a:t>
            </a:r>
            <a:r>
              <a:rPr lang="nb-NO" smtClean="0"/>
              <a:t> </a:t>
            </a:r>
            <a:r>
              <a:rPr lang="en-US" smtClean="0"/>
              <a:t>Secure</a:t>
            </a:r>
          </a:p>
          <a:p>
            <a:r>
              <a:rPr lang="en-US" smtClean="0"/>
              <a:t>A Great Support Tool Called “Reinstall”</a:t>
            </a:r>
          </a:p>
          <a:p>
            <a:pPr lvl="0"/>
            <a:r>
              <a:rPr lang="en-US" smtClean="0"/>
              <a:t>Media coverage and positive brand building</a:t>
            </a:r>
            <a:endParaRPr lang="nb-NO" dirty="0"/>
          </a:p>
        </p:txBody>
      </p:sp>
    </p:spTree>
    <p:extLst>
      <p:ext uri="{BB962C8B-B14F-4D97-AF65-F5344CB8AC3E}">
        <p14:creationId xmlns:p14="http://schemas.microsoft.com/office/powerpoint/2010/main" val="1990318293"/>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Related Content</a:t>
            </a:r>
            <a:endParaRPr lang="en-US" dirty="0"/>
          </a:p>
        </p:txBody>
      </p:sp>
      <p:sp>
        <p:nvSpPr>
          <p:cNvPr id="8" name="Rectangle 7"/>
          <p:cNvSpPr/>
          <p:nvPr/>
        </p:nvSpPr>
        <p:spPr bwMode="auto">
          <a:xfrm>
            <a:off x="-3063244" y="1"/>
            <a:ext cx="2854754" cy="3600986"/>
          </a:xfrm>
          <a:prstGeom prst="rect">
            <a:avLst/>
          </a:prstGeom>
          <a:solidFill>
            <a:schemeClr val="accent3"/>
          </a:solidFill>
          <a:ln>
            <a:solidFill>
              <a:schemeClr val="tx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dirty="0" smtClean="0">
                <a:solidFill>
                  <a:schemeClr val="tx1">
                    <a:alpha val="99000"/>
                  </a:schemeClr>
                </a:solidFill>
              </a:rPr>
              <a:t>Required Slide</a:t>
            </a:r>
          </a:p>
          <a:p>
            <a:pPr defTabSz="914099" fontAlgn="base">
              <a:spcBef>
                <a:spcPct val="0"/>
              </a:spcBef>
              <a:spcAft>
                <a:spcPct val="0"/>
              </a:spcAft>
            </a:pPr>
            <a:endParaRPr lang="en-US" dirty="0" smtClean="0">
              <a:solidFill>
                <a:schemeClr val="tx1">
                  <a:alpha val="99000"/>
                </a:schemeClr>
              </a:solidFill>
            </a:endParaRPr>
          </a:p>
          <a:p>
            <a:pPr defTabSz="914099" fontAlgn="base">
              <a:spcBef>
                <a:spcPct val="0"/>
              </a:spcBef>
              <a:spcAft>
                <a:spcPct val="0"/>
              </a:spcAft>
            </a:pPr>
            <a:r>
              <a:rPr lang="en-US" b="1" dirty="0">
                <a:solidFill>
                  <a:schemeClr val="tx1">
                    <a:alpha val="99000"/>
                  </a:schemeClr>
                </a:solidFill>
              </a:rPr>
              <a:t>Speakers, </a:t>
            </a:r>
            <a:r>
              <a:rPr lang="en-US" dirty="0">
                <a:solidFill>
                  <a:schemeClr val="tx1">
                    <a:alpha val="99000"/>
                  </a:schemeClr>
                </a:solidFill>
              </a:rPr>
              <a:t>please list the Breakout Sessions, Interactive Discussions, Labs, Demo Stations and Certification Exam that relate to your session. Also indicate when they can find you staffing in the TLC</a:t>
            </a:r>
            <a:r>
              <a:rPr lang="en-US" dirty="0" smtClean="0">
                <a:solidFill>
                  <a:schemeClr val="tx1">
                    <a:alpha val="99000"/>
                  </a:schemeClr>
                </a:solidFill>
              </a:rPr>
              <a:t>.</a:t>
            </a:r>
          </a:p>
          <a:p>
            <a:pPr defTabSz="914099" fontAlgn="base">
              <a:spcBef>
                <a:spcPct val="0"/>
              </a:spcBef>
              <a:spcAft>
                <a:spcPct val="0"/>
              </a:spcAft>
            </a:pPr>
            <a:endParaRPr lang="en-US" dirty="0" smtClean="0">
              <a:gradFill>
                <a:gsLst>
                  <a:gs pos="0">
                    <a:srgbClr val="FFFFFF"/>
                  </a:gs>
                  <a:gs pos="100000">
                    <a:srgbClr val="FFFFFF"/>
                  </a:gs>
                </a:gsLst>
                <a:lin ang="5400000" scaled="0"/>
              </a:gradFill>
            </a:endParaRPr>
          </a:p>
        </p:txBody>
      </p:sp>
      <p:sp>
        <p:nvSpPr>
          <p:cNvPr id="9" name="Rectangle 8"/>
          <p:cNvSpPr/>
          <p:nvPr/>
        </p:nvSpPr>
        <p:spPr bwMode="auto">
          <a:xfrm>
            <a:off x="507868" y="1375674"/>
            <a:ext cx="11173090" cy="609398"/>
          </a:xfrm>
          <a:prstGeom prst="rect">
            <a:avLst/>
          </a:prstGeom>
          <a:noFill/>
          <a:ln w="38100">
            <a:solidFill>
              <a:schemeClr val="accent1"/>
            </a:solid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a:gradFill>
                  <a:gsLst>
                    <a:gs pos="0">
                      <a:schemeClr val="tx1"/>
                    </a:gs>
                    <a:gs pos="100000">
                      <a:schemeClr val="tx1"/>
                    </a:gs>
                  </a:gsLst>
                  <a:lin ang="5400000" scaled="0"/>
                </a:gradFill>
              </a:rPr>
              <a:t>WCL301 | A Geek's Guide to Windows User State Migration Tool (USMT) 4.0 </a:t>
            </a:r>
          </a:p>
        </p:txBody>
      </p:sp>
      <p:sp>
        <p:nvSpPr>
          <p:cNvPr id="10" name="Rectangle 9"/>
          <p:cNvSpPr/>
          <p:nvPr/>
        </p:nvSpPr>
        <p:spPr bwMode="auto">
          <a:xfrm>
            <a:off x="507868" y="2208393"/>
            <a:ext cx="11173090" cy="609398"/>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a:gradFill>
                  <a:gsLst>
                    <a:gs pos="0">
                      <a:schemeClr val="tx1"/>
                    </a:gs>
                    <a:gs pos="100000">
                      <a:schemeClr val="tx1"/>
                    </a:gs>
                  </a:gsLst>
                  <a:lin ang="5400000" scaled="0"/>
                </a:gradFill>
              </a:rPr>
              <a:t>WCL401 | Inside Panther: Troubleshooting the Windows Setup Engine </a:t>
            </a:r>
          </a:p>
        </p:txBody>
      </p:sp>
      <p:sp>
        <p:nvSpPr>
          <p:cNvPr id="11" name="Rectangle 10"/>
          <p:cNvSpPr/>
          <p:nvPr/>
        </p:nvSpPr>
        <p:spPr bwMode="auto">
          <a:xfrm>
            <a:off x="507868" y="3041112"/>
            <a:ext cx="11173090" cy="609398"/>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a:gradFill>
                  <a:gsLst>
                    <a:gs pos="0">
                      <a:schemeClr val="tx1"/>
                    </a:gs>
                    <a:gs pos="100000">
                      <a:schemeClr val="tx1"/>
                    </a:gs>
                  </a:gsLst>
                  <a:lin ang="5400000" scaled="0"/>
                </a:gradFill>
              </a:rPr>
              <a:t>WCL403 | Troubleshooting Windows 7 Deployments: In Depth </a:t>
            </a:r>
          </a:p>
        </p:txBody>
      </p:sp>
      <p:sp>
        <p:nvSpPr>
          <p:cNvPr id="12" name="Rectangle 11"/>
          <p:cNvSpPr/>
          <p:nvPr/>
        </p:nvSpPr>
        <p:spPr bwMode="auto">
          <a:xfrm>
            <a:off x="507868" y="3873831"/>
            <a:ext cx="11173090" cy="941796"/>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a:gradFill>
                  <a:gsLst>
                    <a:gs pos="0">
                      <a:schemeClr val="tx1"/>
                    </a:gs>
                    <a:gs pos="100000">
                      <a:schemeClr val="tx1"/>
                    </a:gs>
                  </a:gsLst>
                  <a:lin ang="5400000" scaled="0"/>
                </a:gradFill>
              </a:rPr>
              <a:t>WCL304 | Case of the Unexplained 2011: Windows Troubleshooting with Mark </a:t>
            </a:r>
            <a:r>
              <a:rPr lang="en-US" sz="2400" dirty="0" err="1">
                <a:gradFill>
                  <a:gsLst>
                    <a:gs pos="0">
                      <a:schemeClr val="tx1"/>
                    </a:gs>
                    <a:gs pos="100000">
                      <a:schemeClr val="tx1"/>
                    </a:gs>
                  </a:gsLst>
                  <a:lin ang="5400000" scaled="0"/>
                </a:gradFill>
              </a:rPr>
              <a:t>Russinovich</a:t>
            </a:r>
            <a:r>
              <a:rPr lang="en-US" sz="2400" dirty="0">
                <a:gradFill>
                  <a:gsLst>
                    <a:gs pos="0">
                      <a:schemeClr val="tx1"/>
                    </a:gs>
                    <a:gs pos="100000">
                      <a:schemeClr val="tx1"/>
                    </a:gs>
                  </a:gsLst>
                  <a:lin ang="5400000" scaled="0"/>
                </a:gradFill>
              </a:rPr>
              <a:t> </a:t>
            </a:r>
          </a:p>
        </p:txBody>
      </p:sp>
      <p:sp>
        <p:nvSpPr>
          <p:cNvPr id="13" name="Rectangle 12"/>
          <p:cNvSpPr/>
          <p:nvPr/>
        </p:nvSpPr>
        <p:spPr bwMode="auto">
          <a:xfrm>
            <a:off x="507868" y="5022312"/>
            <a:ext cx="11173090" cy="609398"/>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smtClean="0">
                <a:gradFill>
                  <a:gsLst>
                    <a:gs pos="0">
                      <a:schemeClr val="tx1"/>
                    </a:gs>
                    <a:gs pos="100000">
                      <a:schemeClr val="tx1"/>
                    </a:gs>
                  </a:gsLst>
                  <a:lin ang="5400000" scaled="0"/>
                </a:gradFill>
              </a:rPr>
              <a:t>Remember The Hands-On Labs!!!</a:t>
            </a:r>
            <a:endParaRPr lang="en-US" sz="2400"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3672254333"/>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Track Resources</a:t>
            </a:r>
            <a:endParaRPr lang="en-US" dirty="0"/>
          </a:p>
        </p:txBody>
      </p:sp>
      <p:sp>
        <p:nvSpPr>
          <p:cNvPr id="13" name="Rectangle 12"/>
          <p:cNvSpPr/>
          <p:nvPr/>
        </p:nvSpPr>
        <p:spPr bwMode="auto">
          <a:xfrm>
            <a:off x="507868" y="1447800"/>
            <a:ext cx="11160257" cy="963341"/>
          </a:xfrm>
          <a:prstGeom prst="rect">
            <a:avLst/>
          </a:prstGeom>
          <a:noFill/>
          <a:ln w="38100">
            <a:no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t" anchorCtr="0" compatLnSpc="1">
            <a:prstTxWarp prst="textNoShape">
              <a:avLst/>
            </a:prstTxWarp>
            <a:spAutoFit/>
          </a:bodyPr>
          <a:lstStyle/>
          <a:p>
            <a:pPr lvl="0">
              <a:lnSpc>
                <a:spcPct val="90000"/>
              </a:lnSpc>
              <a:spcAft>
                <a:spcPts val="600"/>
              </a:spcAft>
              <a:buSzPct val="100000"/>
            </a:pPr>
            <a:r>
              <a:rPr lang="en-US" sz="2000" spc="-30" dirty="0">
                <a:gradFill>
                  <a:gsLst>
                    <a:gs pos="0">
                      <a:srgbClr val="FFFFFF"/>
                    </a:gs>
                    <a:gs pos="86000">
                      <a:srgbClr val="FFFFFF"/>
                    </a:gs>
                  </a:gsLst>
                  <a:lin ang="0" scaled="0"/>
                </a:gradFill>
              </a:rPr>
              <a:t>Don’t forget to visit the </a:t>
            </a:r>
            <a:r>
              <a:rPr lang="en-US" sz="2000" spc="-30" dirty="0" smtClean="0">
                <a:gradFill>
                  <a:gsLst>
                    <a:gs pos="0">
                      <a:srgbClr val="FFFFFF"/>
                    </a:gs>
                    <a:gs pos="86000">
                      <a:srgbClr val="FFFFFF"/>
                    </a:gs>
                  </a:gsLst>
                  <a:lin ang="0" scaled="0"/>
                </a:gradFill>
              </a:rPr>
              <a:t>Cloud Power area within the TLC (</a:t>
            </a:r>
            <a:r>
              <a:rPr lang="en-US" sz="2000" spc="-30" dirty="0" smtClean="0">
                <a:solidFill>
                  <a:schemeClr val="tx2">
                    <a:lumMod val="60000"/>
                    <a:lumOff val="40000"/>
                  </a:schemeClr>
                </a:solidFill>
              </a:rPr>
              <a:t>Blue </a:t>
            </a:r>
            <a:r>
              <a:rPr lang="en-US" sz="2000" spc="-30" dirty="0">
                <a:solidFill>
                  <a:schemeClr val="tx2">
                    <a:lumMod val="60000"/>
                    <a:lumOff val="40000"/>
                  </a:schemeClr>
                </a:solidFill>
              </a:rPr>
              <a:t>Section</a:t>
            </a:r>
            <a:r>
              <a:rPr lang="en-US" sz="2000" spc="-30" dirty="0">
                <a:gradFill>
                  <a:gsLst>
                    <a:gs pos="0">
                      <a:srgbClr val="FFFFFF"/>
                    </a:gs>
                    <a:gs pos="86000">
                      <a:srgbClr val="FFFFFF"/>
                    </a:gs>
                  </a:gsLst>
                  <a:lin ang="0" scaled="0"/>
                </a:gradFill>
              </a:rPr>
              <a:t>) </a:t>
            </a:r>
            <a:r>
              <a:rPr lang="en-US" sz="2000" spc="-30" dirty="0" smtClean="0">
                <a:gradFill>
                  <a:gsLst>
                    <a:gs pos="0">
                      <a:srgbClr val="FFFFFF"/>
                    </a:gs>
                    <a:gs pos="86000">
                      <a:srgbClr val="FFFFFF"/>
                    </a:gs>
                  </a:gsLst>
                  <a:lin ang="0" scaled="0"/>
                </a:gradFill>
              </a:rPr>
              <a:t>to see product </a:t>
            </a:r>
            <a:r>
              <a:rPr lang="en-US" sz="2000" spc="-30" dirty="0">
                <a:gradFill>
                  <a:gsLst>
                    <a:gs pos="0">
                      <a:srgbClr val="FFFFFF"/>
                    </a:gs>
                    <a:gs pos="86000">
                      <a:srgbClr val="FFFFFF"/>
                    </a:gs>
                  </a:gsLst>
                  <a:lin ang="0" scaled="0"/>
                </a:gradFill>
              </a:rPr>
              <a:t>demos and speak with experts about the </a:t>
            </a:r>
            <a:r>
              <a:rPr lang="en-US" sz="2000" spc="-30" dirty="0" smtClean="0">
                <a:gradFill>
                  <a:gsLst>
                    <a:gs pos="0">
                      <a:srgbClr val="FFFFFF"/>
                    </a:gs>
                    <a:gs pos="86000">
                      <a:srgbClr val="FFFFFF"/>
                    </a:gs>
                  </a:gsLst>
                  <a:lin ang="0" scaled="0"/>
                </a:gradFill>
              </a:rPr>
              <a:t>Server &amp; Cloud Platform solutions that help drive your business forward.</a:t>
            </a:r>
            <a:endParaRPr lang="en-US" sz="2000" spc="-30" dirty="0">
              <a:gradFill>
                <a:gsLst>
                  <a:gs pos="0">
                    <a:srgbClr val="FFFFFF"/>
                  </a:gs>
                  <a:gs pos="86000">
                    <a:srgbClr val="FFFFFF"/>
                  </a:gs>
                </a:gsLst>
                <a:lin ang="0" scaled="0"/>
              </a:gradFill>
            </a:endParaRPr>
          </a:p>
          <a:p>
            <a:pPr lvl="0">
              <a:lnSpc>
                <a:spcPct val="90000"/>
              </a:lnSpc>
              <a:buSzPct val="100000"/>
            </a:pPr>
            <a:r>
              <a:rPr lang="en-US" sz="2000" spc="-30" dirty="0" smtClean="0">
                <a:gradFill>
                  <a:gsLst>
                    <a:gs pos="0">
                      <a:srgbClr val="FFFFFF"/>
                    </a:gs>
                    <a:gs pos="86000">
                      <a:srgbClr val="FFFFFF"/>
                    </a:gs>
                  </a:gsLst>
                  <a:lin ang="0" scaled="0"/>
                </a:gradFill>
              </a:rPr>
              <a:t>You </a:t>
            </a:r>
            <a:r>
              <a:rPr lang="en-US" sz="2000" spc="-30" dirty="0">
                <a:gradFill>
                  <a:gsLst>
                    <a:gs pos="0">
                      <a:srgbClr val="FFFFFF"/>
                    </a:gs>
                    <a:gs pos="86000">
                      <a:srgbClr val="FFFFFF"/>
                    </a:gs>
                  </a:gsLst>
                  <a:lin ang="0" scaled="0"/>
                </a:gradFill>
              </a:rPr>
              <a:t>can also find the latest information about </a:t>
            </a:r>
            <a:r>
              <a:rPr lang="en-US" sz="2000" spc="-30" dirty="0" smtClean="0">
                <a:gradFill>
                  <a:gsLst>
                    <a:gs pos="0">
                      <a:srgbClr val="FFFFFF"/>
                    </a:gs>
                    <a:gs pos="86000">
                      <a:srgbClr val="FFFFFF"/>
                    </a:gs>
                  </a:gsLst>
                  <a:lin ang="0" scaled="0"/>
                </a:gradFill>
              </a:rPr>
              <a:t>our products </a:t>
            </a:r>
            <a:r>
              <a:rPr lang="en-US" sz="2000" spc="-30" dirty="0">
                <a:gradFill>
                  <a:gsLst>
                    <a:gs pos="0">
                      <a:srgbClr val="FFFFFF"/>
                    </a:gs>
                    <a:gs pos="86000">
                      <a:srgbClr val="FFFFFF"/>
                    </a:gs>
                  </a:gsLst>
                  <a:lin ang="0" scaled="0"/>
                </a:gradFill>
              </a:rPr>
              <a:t>at the following links:</a:t>
            </a:r>
            <a:r>
              <a:rPr lang="en-US" sz="2400" spc="-30" dirty="0">
                <a:gradFill>
                  <a:gsLst>
                    <a:gs pos="0">
                      <a:srgbClr val="FFFFFF"/>
                    </a:gs>
                    <a:gs pos="86000">
                      <a:srgbClr val="FFFFFF"/>
                    </a:gs>
                  </a:gsLst>
                  <a:lin ang="0" scaled="0"/>
                </a:gradFill>
              </a:rPr>
              <a:t> </a:t>
            </a:r>
          </a:p>
        </p:txBody>
      </p:sp>
      <p:sp>
        <p:nvSpPr>
          <p:cNvPr id="14" name="Rectangle 13"/>
          <p:cNvSpPr/>
          <p:nvPr/>
        </p:nvSpPr>
        <p:spPr bwMode="auto">
          <a:xfrm>
            <a:off x="504676" y="4639503"/>
            <a:ext cx="11163449"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Windows Azure - </a:t>
            </a:r>
            <a:r>
              <a:rPr lang="en-US" sz="2000" u="sng" dirty="0">
                <a:hlinkClick r:id="rId4"/>
              </a:rPr>
              <a:t>http://www.microsoft.com/windowsazure/</a:t>
            </a:r>
            <a:endParaRPr lang="en-US" sz="2000" dirty="0">
              <a:gradFill>
                <a:gsLst>
                  <a:gs pos="0">
                    <a:schemeClr val="tx1"/>
                  </a:gs>
                  <a:gs pos="100000">
                    <a:schemeClr val="tx1"/>
                  </a:gs>
                </a:gsLst>
                <a:lin ang="5400000" scaled="0"/>
              </a:gradFill>
            </a:endParaRPr>
          </a:p>
        </p:txBody>
      </p:sp>
      <p:sp>
        <p:nvSpPr>
          <p:cNvPr id="15" name="Rectangle 14"/>
          <p:cNvSpPr/>
          <p:nvPr/>
        </p:nvSpPr>
        <p:spPr bwMode="auto">
          <a:xfrm>
            <a:off x="501933" y="5316128"/>
            <a:ext cx="11173090"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Microsoft System Center - </a:t>
            </a:r>
            <a:r>
              <a:rPr lang="en-US" sz="2000" u="sng" dirty="0">
                <a:hlinkClick r:id="rId5"/>
              </a:rPr>
              <a:t>http://www.microsoft.com/systemcenter/</a:t>
            </a:r>
            <a:endParaRPr lang="en-US" sz="2000" dirty="0">
              <a:gradFill>
                <a:gsLst>
                  <a:gs pos="0">
                    <a:schemeClr val="tx1"/>
                  </a:gs>
                  <a:gs pos="100000">
                    <a:schemeClr val="tx1"/>
                  </a:gs>
                </a:gsLst>
                <a:lin ang="5400000" scaled="0"/>
              </a:gradFill>
            </a:endParaRPr>
          </a:p>
        </p:txBody>
      </p:sp>
      <p:sp>
        <p:nvSpPr>
          <p:cNvPr id="17" name="Rectangle 16"/>
          <p:cNvSpPr/>
          <p:nvPr/>
        </p:nvSpPr>
        <p:spPr bwMode="auto">
          <a:xfrm>
            <a:off x="508964" y="5992755"/>
            <a:ext cx="11173090"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Microsoft Forefront - </a:t>
            </a:r>
            <a:r>
              <a:rPr lang="en-US" sz="2000" u="sng" dirty="0">
                <a:hlinkClick r:id="rId6"/>
              </a:rPr>
              <a:t>http://www.microsoft.com/forefront/</a:t>
            </a:r>
            <a:endParaRPr lang="en-US" sz="2000" dirty="0">
              <a:gradFill>
                <a:gsLst>
                  <a:gs pos="0">
                    <a:schemeClr val="tx1"/>
                  </a:gs>
                  <a:gs pos="100000">
                    <a:schemeClr val="tx1"/>
                  </a:gs>
                </a:gsLst>
                <a:lin ang="5400000" scaled="0"/>
              </a:gradFill>
            </a:endParaRPr>
          </a:p>
        </p:txBody>
      </p:sp>
      <p:sp>
        <p:nvSpPr>
          <p:cNvPr id="9" name="Rectangle 8"/>
          <p:cNvSpPr/>
          <p:nvPr/>
        </p:nvSpPr>
        <p:spPr bwMode="auto">
          <a:xfrm>
            <a:off x="507868" y="3962878"/>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Windows Server - </a:t>
            </a:r>
            <a:r>
              <a:rPr lang="en-US" sz="2000" u="sng" dirty="0">
                <a:hlinkClick r:id="rId7"/>
              </a:rPr>
              <a:t>http://www.microsoft.com/windowsserver/</a:t>
            </a:r>
            <a:r>
              <a:rPr lang="en-US" sz="2000" dirty="0"/>
              <a:t> </a:t>
            </a:r>
            <a:endParaRPr lang="en-US" sz="2000" dirty="0">
              <a:gradFill>
                <a:gsLst>
                  <a:gs pos="0">
                    <a:schemeClr val="tx1"/>
                  </a:gs>
                  <a:gs pos="100000">
                    <a:schemeClr val="tx1"/>
                  </a:gs>
                </a:gsLst>
                <a:lin ang="5400000" scaled="0"/>
              </a:gradFill>
            </a:endParaRPr>
          </a:p>
        </p:txBody>
      </p:sp>
      <p:sp>
        <p:nvSpPr>
          <p:cNvPr id="10" name="Rectangle 9"/>
          <p:cNvSpPr/>
          <p:nvPr/>
        </p:nvSpPr>
        <p:spPr bwMode="auto">
          <a:xfrm>
            <a:off x="507868" y="2609628"/>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Cloud Power - </a:t>
            </a:r>
            <a:r>
              <a:rPr lang="en-US" sz="2000" u="sng" dirty="0">
                <a:hlinkClick r:id="rId8"/>
              </a:rPr>
              <a:t>http://</a:t>
            </a:r>
            <a:r>
              <a:rPr lang="en-US" sz="2000" u="sng" dirty="0" smtClean="0">
                <a:hlinkClick r:id="rId8"/>
              </a:rPr>
              <a:t>www.microsoft.com/cloud/</a:t>
            </a:r>
            <a:r>
              <a:rPr lang="en-US" sz="2000" u="sng" dirty="0" smtClean="0"/>
              <a:t>   </a:t>
            </a:r>
            <a:r>
              <a:rPr lang="en-US" sz="2000" dirty="0" smtClean="0"/>
              <a:t> </a:t>
            </a:r>
            <a:endParaRPr lang="en-US" sz="2000" dirty="0">
              <a:gradFill>
                <a:gsLst>
                  <a:gs pos="0">
                    <a:schemeClr val="tx1"/>
                  </a:gs>
                  <a:gs pos="100000">
                    <a:schemeClr val="tx1"/>
                  </a:gs>
                </a:gsLst>
                <a:lin ang="5400000" scaled="0"/>
              </a:gradFill>
            </a:endParaRPr>
          </a:p>
        </p:txBody>
      </p:sp>
      <p:sp>
        <p:nvSpPr>
          <p:cNvPr id="11" name="Rectangle 10"/>
          <p:cNvSpPr/>
          <p:nvPr/>
        </p:nvSpPr>
        <p:spPr bwMode="auto">
          <a:xfrm>
            <a:off x="507868" y="3286253"/>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lvl="0" indent="-347663">
              <a:lnSpc>
                <a:spcPct val="90000"/>
              </a:lnSpc>
              <a:spcBef>
                <a:spcPct val="20000"/>
              </a:spcBef>
              <a:buSzPct val="90000"/>
              <a:buBlip>
                <a:blip r:embed="rId3"/>
              </a:buBlip>
            </a:pPr>
            <a:r>
              <a:rPr lang="en-US" sz="2000" dirty="0" smtClean="0">
                <a:gradFill>
                  <a:gsLst>
                    <a:gs pos="0">
                      <a:schemeClr val="tx1"/>
                    </a:gs>
                    <a:gs pos="100000">
                      <a:schemeClr val="tx1"/>
                    </a:gs>
                  </a:gsLst>
                  <a:lin ang="5400000" scaled="0"/>
                </a:gradFill>
              </a:rPr>
              <a:t>Private Cloud - </a:t>
            </a:r>
            <a:r>
              <a:rPr lang="en-US" sz="2000" u="sng" dirty="0">
                <a:hlinkClick r:id="rId7"/>
              </a:rPr>
              <a:t>http://</a:t>
            </a:r>
            <a:r>
              <a:rPr lang="en-US" sz="2000" u="sng" dirty="0" smtClean="0">
                <a:hlinkClick r:id="rId7"/>
              </a:rPr>
              <a:t>www.microsoft.com/privatecloud/</a:t>
            </a:r>
            <a:r>
              <a:rPr lang="en-US" sz="2000" dirty="0" smtClean="0"/>
              <a:t> </a:t>
            </a:r>
            <a:endParaRPr lang="en-US" sz="2000"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2290599612"/>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Resources</a:t>
            </a:r>
            <a:endParaRPr lang="en-US" dirty="0"/>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solidFill>
                <a:srgbClr val="FFFFFF"/>
              </a:solidFill>
            </a:endParaRPr>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solidFill>
                <a:srgbClr val="FFFFFF"/>
              </a:solidFill>
            </a:endParaRPr>
          </a:p>
        </p:txBody>
      </p:sp>
      <p:sp>
        <p:nvSpPr>
          <p:cNvPr id="26" name="Rectangle 25"/>
          <p:cNvSpPr/>
          <p:nvPr/>
        </p:nvSpPr>
        <p:spPr bwMode="white">
          <a:xfrm>
            <a:off x="507867" y="6291910"/>
            <a:ext cx="5307218" cy="369332"/>
          </a:xfrm>
          <a:prstGeom prst="rect">
            <a:avLst/>
          </a:prstGeom>
        </p:spPr>
        <p:txBody>
          <a:bodyPr wrap="square">
            <a:spAutoFit/>
          </a:bodyPr>
          <a:lstStyle/>
          <a:p>
            <a:pPr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rgbClr val="FFFFFF"/>
                    </a:gs>
                    <a:gs pos="86000">
                      <a:srgbClr val="FFFFFF"/>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solidFill>
                  <a:srgbClr val="FFFFFF"/>
                </a:solidFill>
                <a:hlinkClick r:id="rId12"/>
              </a:rPr>
              <a:t>http://northamerica.msteched.com</a:t>
            </a:r>
            <a:endParaRPr lang="en-US" sz="1600" dirty="0">
              <a:solidFill>
                <a:srgbClr val="FFFFFF"/>
              </a:solidFill>
            </a:endParaRPr>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rgbClr val="000000">
                    <a:lumMod val="65000"/>
                    <a:lumOff val="35000"/>
                    <a:alpha val="99000"/>
                  </a:srgbClr>
                </a:solidFill>
              </a:rPr>
              <a:t>Connect. Share. Discuss.</a:t>
            </a:r>
            <a:endParaRPr lang="en-US" sz="1600" dirty="0" smtClean="0">
              <a:solidFill>
                <a:srgbClr val="000000">
                  <a:lumMod val="65000"/>
                  <a:lumOff val="35000"/>
                  <a:alpha val="99000"/>
                </a:srgb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18167683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3096" y="900490"/>
            <a:ext cx="8907094" cy="5925869"/>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2503" y="896304"/>
            <a:ext cx="9017688" cy="598740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3457" y="1111628"/>
            <a:ext cx="9064979" cy="5773057"/>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8193" y="859536"/>
            <a:ext cx="4004194" cy="6009338"/>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5381" y="852642"/>
            <a:ext cx="9016009" cy="5986288"/>
          </a:xfrm>
          <a:prstGeom prst="rect">
            <a:avLst/>
          </a:prstGeom>
        </p:spPr>
      </p:pic>
      <p:sp>
        <p:nvSpPr>
          <p:cNvPr id="2" name="Tittel 1"/>
          <p:cNvSpPr>
            <a:spLocks noGrp="1"/>
          </p:cNvSpPr>
          <p:nvPr>
            <p:ph type="title"/>
          </p:nvPr>
        </p:nvSpPr>
        <p:spPr/>
        <p:txBody>
          <a:bodyPr/>
          <a:lstStyle/>
          <a:p>
            <a:pPr marL="1371600"/>
            <a:r>
              <a:rPr lang="nb-NO" dirty="0" smtClean="0"/>
              <a:t>Norway In A Nutshell</a:t>
            </a:r>
            <a:endParaRPr lang="nb-NO" dirty="0"/>
          </a:p>
        </p:txBody>
      </p:sp>
      <p:pic>
        <p:nvPicPr>
          <p:cNvPr id="4" name="Picture 2" descr="C:\Users\olav\AppData\Local\Microsoft\Windows\Temporary Internet Files\Content.IE5\91EMCZTN\MP900362785[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113" y="228600"/>
            <a:ext cx="1060608" cy="770708"/>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66160" y="1846353"/>
            <a:ext cx="4590006" cy="4096580"/>
          </a:xfrm>
          <a:prstGeom prst="rect">
            <a:avLst/>
          </a:prstGeom>
        </p:spPr>
      </p:pic>
      <p:pic>
        <p:nvPicPr>
          <p:cNvPr id="8" name="Bild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89577" y="1453118"/>
            <a:ext cx="6143172" cy="4607379"/>
          </a:xfrm>
          <a:prstGeom prst="rect">
            <a:avLst/>
          </a:prstGeom>
        </p:spPr>
      </p:pic>
      <p:pic>
        <p:nvPicPr>
          <p:cNvPr id="9" name="Bild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15416" y="888275"/>
            <a:ext cx="7959633" cy="5969725"/>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15416" y="895350"/>
            <a:ext cx="8966391" cy="5962650"/>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15416" y="895349"/>
            <a:ext cx="8943974" cy="5962649"/>
          </a:xfrm>
          <a:prstGeom prst="rect">
            <a:avLst/>
          </a:prstGeom>
        </p:spPr>
      </p:pic>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69582" y="895350"/>
            <a:ext cx="8912225" cy="591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67051" y="857349"/>
            <a:ext cx="4467498" cy="5960919"/>
          </a:xfrm>
          <a:prstGeom prst="rect">
            <a:avLst/>
          </a:prstGeom>
        </p:spPr>
      </p:pic>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15416" y="888275"/>
            <a:ext cx="8894774" cy="5915025"/>
          </a:xfrm>
          <a:prstGeom prst="rect">
            <a:avLst/>
          </a:prstGeom>
        </p:spPr>
      </p:pic>
    </p:spTree>
    <p:extLst>
      <p:ext uri="{BB962C8B-B14F-4D97-AF65-F5344CB8AC3E}">
        <p14:creationId xmlns:p14="http://schemas.microsoft.com/office/powerpoint/2010/main" val="1139483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1026"/>
                                        </p:tgtEl>
                                        <p:attrNameLst>
                                          <p:attrName>style.visibility</p:attrName>
                                        </p:attrNameLst>
                                      </p:cBhvr>
                                      <p:to>
                                        <p:strVal val="visible"/>
                                      </p:to>
                                    </p:set>
                                    <p:animEffect transition="in" filter="fade">
                                      <p:cBhvr>
                                        <p:cTn id="52" dur="500"/>
                                        <p:tgtEl>
                                          <p:spTgt spid="10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026"/>
                                        </p:tgtEl>
                                      </p:cBhvr>
                                    </p:animEffect>
                                    <p:set>
                                      <p:cBhvr>
                                        <p:cTn id="57" dur="1" fill="hold">
                                          <p:stCondLst>
                                            <p:cond delay="499"/>
                                          </p:stCondLst>
                                        </p:cTn>
                                        <p:tgtEl>
                                          <p:spTgt spid="1026"/>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7"/>
                                        </p:tgtEl>
                                      </p:cBhvr>
                                    </p:animEffect>
                                    <p:set>
                                      <p:cBhvr>
                                        <p:cTn id="84" dur="1" fill="hold">
                                          <p:stCondLst>
                                            <p:cond delay="499"/>
                                          </p:stCondLst>
                                        </p:cTn>
                                        <p:tgtEl>
                                          <p:spTgt spid="17"/>
                                        </p:tgtEl>
                                        <p:attrNameLst>
                                          <p:attrName>style.visibility</p:attrName>
                                        </p:attrNameLst>
                                      </p:cBhvr>
                                      <p:to>
                                        <p:strVal val="hidden"/>
                                      </p:to>
                                    </p:set>
                                  </p:childTnLst>
                                </p:cTn>
                              </p:par>
                            </p:childTnLst>
                          </p:cTn>
                        </p:par>
                        <p:par>
                          <p:cTn id="85" fill="hold">
                            <p:stCondLst>
                              <p:cond delay="500"/>
                            </p:stCondLst>
                            <p:childTnLst>
                              <p:par>
                                <p:cTn id="86" presetID="10" presetClass="entr" presetSubtype="0" fill="hold"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8"/>
                                        </p:tgtEl>
                                      </p:cBhvr>
                                    </p:animEffect>
                                    <p:set>
                                      <p:cBhvr>
                                        <p:cTn id="93" dur="1" fill="hold">
                                          <p:stCondLst>
                                            <p:cond delay="499"/>
                                          </p:stCondLst>
                                        </p:cTn>
                                        <p:tgtEl>
                                          <p:spTgt spid="18"/>
                                        </p:tgtEl>
                                        <p:attrNameLst>
                                          <p:attrName>style.visibility</p:attrName>
                                        </p:attrNameLst>
                                      </p:cBhvr>
                                      <p:to>
                                        <p:strVal val="hidden"/>
                                      </p:to>
                                    </p:set>
                                  </p:childTnLst>
                                </p:cTn>
                              </p:par>
                              <p:par>
                                <p:cTn id="94" presetID="10" presetClass="entr" presetSubtype="0" fill="hold" nodeType="with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fade">
                                      <p:cBhvr>
                                        <p:cTn id="96" dur="5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19"/>
                                        </p:tgtEl>
                                      </p:cBhvr>
                                    </p:animEffect>
                                    <p:set>
                                      <p:cBhvr>
                                        <p:cTn id="101" dur="1" fill="hold">
                                          <p:stCondLst>
                                            <p:cond delay="499"/>
                                          </p:stCondLst>
                                        </p:cTn>
                                        <p:tgtEl>
                                          <p:spTgt spid="19"/>
                                        </p:tgtEl>
                                        <p:attrNameLst>
                                          <p:attrName>style.visibility</p:attrName>
                                        </p:attrNameLst>
                                      </p:cBhvr>
                                      <p:to>
                                        <p:strVal val="hidden"/>
                                      </p:to>
                                    </p:set>
                                  </p:childTnLst>
                                </p:cTn>
                              </p:par>
                            </p:childTnLst>
                          </p:cTn>
                        </p:par>
                        <p:par>
                          <p:cTn id="102" fill="hold">
                            <p:stCondLst>
                              <p:cond delay="500"/>
                            </p:stCondLst>
                            <p:childTnLst>
                              <p:par>
                                <p:cTn id="103" presetID="10" presetClass="entr" presetSubtype="0" fill="hold" nodeType="after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fade">
                                      <p:cBhvr>
                                        <p:cTn id="105" dur="500"/>
                                        <p:tgtEl>
                                          <p:spTgt spid="20"/>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500"/>
                                        <p:tgtEl>
                                          <p:spTgt spid="20"/>
                                        </p:tgtEl>
                                      </p:cBhvr>
                                    </p:animEffect>
                                    <p:set>
                                      <p:cBhvr>
                                        <p:cTn id="110" dur="1" fill="hold">
                                          <p:stCondLst>
                                            <p:cond delay="499"/>
                                          </p:stCondLst>
                                        </p:cTn>
                                        <p:tgtEl>
                                          <p:spTgt spid="2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fade">
                                      <p:cBhvr>
                                        <p:cTn id="115" dur="500"/>
                                        <p:tgtEl>
                                          <p:spTgt spid="22"/>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22"/>
                                        </p:tgtEl>
                                      </p:cBhvr>
                                    </p:animEffect>
                                    <p:set>
                                      <p:cBhvr>
                                        <p:cTn id="120"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rgbClr val="FFFFFF"/>
                    </a:gs>
                    <a:gs pos="86000">
                      <a:srgbClr val="FFFFFF"/>
                    </a:gs>
                  </a:gsLst>
                  <a:lin ang="5400000" scaled="0"/>
                </a:gradFill>
                <a:latin typeface="Segoe" pitchFamily="34" charset="0"/>
              </a:rPr>
              <a:t>Complete an evaluation on </a:t>
            </a:r>
            <a:r>
              <a:rPr lang="en-US" sz="3200" dirty="0" err="1" smtClean="0">
                <a:gradFill>
                  <a:gsLst>
                    <a:gs pos="0">
                      <a:srgbClr val="FFFFFF"/>
                    </a:gs>
                    <a:gs pos="86000">
                      <a:srgbClr val="FFFFFF"/>
                    </a:gs>
                  </a:gsLst>
                  <a:lin ang="5400000" scaled="0"/>
                </a:gradFill>
                <a:latin typeface="Segoe" pitchFamily="34" charset="0"/>
              </a:rPr>
              <a:t>CommNet</a:t>
            </a:r>
            <a:r>
              <a:rPr lang="en-US" sz="3200" dirty="0" smtClean="0">
                <a:gradFill>
                  <a:gsLst>
                    <a:gs pos="0">
                      <a:srgbClr val="FFFFFF"/>
                    </a:gs>
                    <a:gs pos="86000">
                      <a:srgbClr val="FFFFFF"/>
                    </a:gs>
                  </a:gsLst>
                  <a:lin ang="5400000" scaled="0"/>
                </a:gradFill>
                <a:latin typeface="Segoe" pitchFamily="34" charset="0"/>
              </a:rPr>
              <a:t> and </a:t>
            </a:r>
            <a:br>
              <a:rPr lang="en-US" sz="3200" dirty="0" smtClean="0">
                <a:gradFill>
                  <a:gsLst>
                    <a:gs pos="0">
                      <a:srgbClr val="FFFFFF"/>
                    </a:gs>
                    <a:gs pos="86000">
                      <a:srgbClr val="FFFFFF"/>
                    </a:gs>
                  </a:gsLst>
                  <a:lin ang="5400000" scaled="0"/>
                </a:gradFill>
                <a:latin typeface="Segoe" pitchFamily="34" charset="0"/>
              </a:rPr>
            </a:br>
            <a:r>
              <a:rPr lang="en-US" sz="3200" dirty="0" smtClean="0">
                <a:gradFill>
                  <a:gsLst>
                    <a:gs pos="0">
                      <a:srgbClr val="FFFFFF"/>
                    </a:gs>
                    <a:gs pos="86000">
                      <a:srgbClr val="FFFFFF"/>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05229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6051430" y="1941977"/>
            <a:ext cx="4114800" cy="4114800"/>
          </a:xfrm>
        </p:spPr>
      </p:pic>
    </p:spTree>
    <p:extLst>
      <p:ext uri="{BB962C8B-B14F-4D97-AF65-F5344CB8AC3E}">
        <p14:creationId xmlns:p14="http://schemas.microsoft.com/office/powerpoint/2010/main" val="2703779561"/>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2845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Agenda</a:t>
            </a:r>
            <a:endParaRPr lang="nb-NO" dirty="0"/>
          </a:p>
        </p:txBody>
      </p:sp>
      <p:sp>
        <p:nvSpPr>
          <p:cNvPr id="3" name="Plassholder for tekst 2"/>
          <p:cNvSpPr>
            <a:spLocks noGrp="1"/>
          </p:cNvSpPr>
          <p:nvPr>
            <p:ph type="body" sz="quarter" idx="10"/>
          </p:nvPr>
        </p:nvSpPr>
        <p:spPr/>
        <p:txBody>
          <a:bodyPr/>
          <a:lstStyle/>
          <a:p>
            <a:r>
              <a:rPr lang="en-US" smtClean="0"/>
              <a:t>Challenge For Early Adopters</a:t>
            </a:r>
          </a:p>
          <a:p>
            <a:r>
              <a:rPr lang="en-US" smtClean="0"/>
              <a:t>Difference In Customer, Size And Demands</a:t>
            </a:r>
          </a:p>
          <a:p>
            <a:r>
              <a:rPr lang="en-US" smtClean="0"/>
              <a:t>Common Tools</a:t>
            </a:r>
          </a:p>
          <a:p>
            <a:r>
              <a:rPr lang="en-US" smtClean="0"/>
              <a:t>Taking Care Of User Data</a:t>
            </a:r>
          </a:p>
          <a:p>
            <a:r>
              <a:rPr lang="en-US" smtClean="0"/>
              <a:t>Deployment Tools</a:t>
            </a:r>
          </a:p>
          <a:p>
            <a:r>
              <a:rPr lang="en-US" smtClean="0"/>
              <a:t>Keeping The Deployment Time Down And Security Up</a:t>
            </a:r>
          </a:p>
          <a:p>
            <a:r>
              <a:rPr lang="en-US" smtClean="0"/>
              <a:t>End Results</a:t>
            </a:r>
            <a:endParaRPr lang="en-US" dirty="0"/>
          </a:p>
        </p:txBody>
      </p:sp>
    </p:spTree>
    <p:extLst>
      <p:ext uri="{BB962C8B-B14F-4D97-AF65-F5344CB8AC3E}">
        <p14:creationId xmlns:p14="http://schemas.microsoft.com/office/powerpoint/2010/main" val="3325103123"/>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Deployment Ranger Challenge</a:t>
            </a:r>
            <a:br>
              <a:rPr lang="nb-NO" smtClean="0"/>
            </a:br>
            <a:endParaRPr lang="nb-NO" dirty="0"/>
          </a:p>
        </p:txBody>
      </p:sp>
      <p:sp>
        <p:nvSpPr>
          <p:cNvPr id="3" name="Plassholder for tekst 2"/>
          <p:cNvSpPr>
            <a:spLocks noGrp="1"/>
          </p:cNvSpPr>
          <p:nvPr>
            <p:ph type="body" sz="quarter" idx="10"/>
          </p:nvPr>
        </p:nvSpPr>
        <p:spPr>
          <a:xfrm>
            <a:off x="519112" y="1447799"/>
            <a:ext cx="11149013" cy="2609945"/>
          </a:xfrm>
        </p:spPr>
        <p:txBody>
          <a:bodyPr/>
          <a:lstStyle/>
          <a:p>
            <a:pPr marL="0" indent="0">
              <a:buNone/>
            </a:pPr>
            <a:r>
              <a:rPr lang="en-US" dirty="0" smtClean="0"/>
              <a:t>Stages Of Engagement</a:t>
            </a:r>
            <a:endParaRPr lang="nb-NO" dirty="0" smtClean="0"/>
          </a:p>
          <a:p>
            <a:pPr marL="514350" lvl="0" indent="-514350">
              <a:buFont typeface="+mj-lt"/>
              <a:buAutoNum type="arabicPeriod"/>
            </a:pPr>
            <a:r>
              <a:rPr lang="en-US" dirty="0" smtClean="0"/>
              <a:t>Early Adopters (January 2009)</a:t>
            </a:r>
            <a:endParaRPr lang="nb-NO" dirty="0" smtClean="0"/>
          </a:p>
          <a:p>
            <a:pPr marL="514350" lvl="0" indent="-514350">
              <a:buFont typeface="+mj-lt"/>
              <a:buAutoNum type="arabicPeriod"/>
            </a:pPr>
            <a:r>
              <a:rPr lang="en-US" dirty="0" smtClean="0"/>
              <a:t>Fast Followers (January 2010)</a:t>
            </a:r>
            <a:endParaRPr lang="nb-NO" dirty="0" smtClean="0"/>
          </a:p>
          <a:p>
            <a:pPr marL="514350" lvl="0" indent="-514350">
              <a:buFont typeface="+mj-lt"/>
              <a:buAutoNum type="arabicPeriod"/>
            </a:pPr>
            <a:r>
              <a:rPr lang="en-US" dirty="0" smtClean="0"/>
              <a:t>Late Movers (By Themselves)</a:t>
            </a:r>
            <a:endParaRPr lang="nb-NO" dirty="0" smtClean="0"/>
          </a:p>
          <a:p>
            <a:endParaRPr lang="nb-NO" dirty="0"/>
          </a:p>
        </p:txBody>
      </p:sp>
    </p:spTree>
    <p:extLst>
      <p:ext uri="{BB962C8B-B14F-4D97-AF65-F5344CB8AC3E}">
        <p14:creationId xmlns:p14="http://schemas.microsoft.com/office/powerpoint/2010/main" val="125515017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Different Reasons And Different Goals</a:t>
            </a:r>
            <a:endParaRPr lang="en-US" dirty="0"/>
          </a:p>
        </p:txBody>
      </p:sp>
      <p:sp>
        <p:nvSpPr>
          <p:cNvPr id="3" name="Plassholder for tekst 2"/>
          <p:cNvSpPr>
            <a:spLocks noGrp="1"/>
          </p:cNvSpPr>
          <p:nvPr>
            <p:ph type="body" sz="quarter" idx="10"/>
          </p:nvPr>
        </p:nvSpPr>
        <p:spPr>
          <a:xfrm>
            <a:off x="519112" y="1447799"/>
            <a:ext cx="11149013" cy="5121402"/>
          </a:xfrm>
        </p:spPr>
        <p:txBody>
          <a:bodyPr/>
          <a:lstStyle/>
          <a:p>
            <a:r>
              <a:rPr lang="en-US" sz="2600" dirty="0" smtClean="0"/>
              <a:t>Reasons:</a:t>
            </a:r>
            <a:br>
              <a:rPr lang="en-US" sz="2600" dirty="0" smtClean="0"/>
            </a:br>
            <a:r>
              <a:rPr lang="en-US" sz="2600" dirty="0" smtClean="0"/>
              <a:t>- Windows XP To Old, But Did Not Want Windows Vista</a:t>
            </a:r>
            <a:br>
              <a:rPr lang="en-US" sz="2600" dirty="0" smtClean="0"/>
            </a:br>
            <a:r>
              <a:rPr lang="en-US" sz="2600" dirty="0" smtClean="0"/>
              <a:t>- Windows XP Not Optimized For Deployment</a:t>
            </a:r>
            <a:br>
              <a:rPr lang="en-US" sz="2600" dirty="0" smtClean="0"/>
            </a:br>
            <a:r>
              <a:rPr lang="en-US" sz="2600" dirty="0" smtClean="0"/>
              <a:t>- Not Happy With Vista</a:t>
            </a:r>
            <a:br>
              <a:rPr lang="en-US" sz="2600" dirty="0" smtClean="0"/>
            </a:br>
            <a:r>
              <a:rPr lang="en-US" sz="2600" dirty="0" smtClean="0"/>
              <a:t>- Direct Access</a:t>
            </a:r>
            <a:br>
              <a:rPr lang="en-US" sz="2600" dirty="0" smtClean="0"/>
            </a:br>
            <a:r>
              <a:rPr lang="en-US" sz="2600" dirty="0" smtClean="0"/>
              <a:t>- </a:t>
            </a:r>
            <a:r>
              <a:rPr lang="en-US" sz="2600" dirty="0" err="1" smtClean="0"/>
              <a:t>Bitlocker</a:t>
            </a:r>
            <a:r>
              <a:rPr lang="en-US" sz="2600" dirty="0" smtClean="0"/>
              <a:t> / </a:t>
            </a:r>
            <a:r>
              <a:rPr lang="en-US" sz="2600" dirty="0" err="1" smtClean="0"/>
              <a:t>Bitlocker</a:t>
            </a:r>
            <a:r>
              <a:rPr lang="en-US" sz="2600" dirty="0" smtClean="0"/>
              <a:t> To Go</a:t>
            </a:r>
            <a:br>
              <a:rPr lang="en-US" sz="2600" dirty="0" smtClean="0"/>
            </a:br>
            <a:r>
              <a:rPr lang="en-US" sz="2600" dirty="0" smtClean="0"/>
              <a:t>- Etc.</a:t>
            </a:r>
          </a:p>
          <a:p>
            <a:r>
              <a:rPr lang="en-US" sz="2600" dirty="0" smtClean="0"/>
              <a:t>Goals:</a:t>
            </a:r>
            <a:br>
              <a:rPr lang="en-US" sz="2600" dirty="0" smtClean="0"/>
            </a:br>
            <a:r>
              <a:rPr lang="en-US" sz="2600" dirty="0" smtClean="0"/>
              <a:t>- Save Money</a:t>
            </a:r>
            <a:br>
              <a:rPr lang="en-US" sz="2600" dirty="0" smtClean="0"/>
            </a:br>
            <a:r>
              <a:rPr lang="en-US" sz="2600" dirty="0" smtClean="0"/>
              <a:t>- Save Time</a:t>
            </a:r>
            <a:br>
              <a:rPr lang="en-US" sz="2600" dirty="0" smtClean="0"/>
            </a:br>
            <a:r>
              <a:rPr lang="en-US" sz="2600" dirty="0" smtClean="0"/>
              <a:t>- Security</a:t>
            </a:r>
            <a:br>
              <a:rPr lang="en-US" sz="2600" dirty="0" smtClean="0"/>
            </a:br>
            <a:r>
              <a:rPr lang="en-US" sz="2600" dirty="0" smtClean="0"/>
              <a:t>- User Satisfaction And Productivity</a:t>
            </a:r>
            <a:br>
              <a:rPr lang="en-US" sz="2600" dirty="0" smtClean="0"/>
            </a:br>
            <a:r>
              <a:rPr lang="en-US" sz="2600" dirty="0" smtClean="0"/>
              <a:t>- IT Worker Satisfaction And Productivity </a:t>
            </a:r>
            <a:br>
              <a:rPr lang="en-US" sz="2600" dirty="0" smtClean="0"/>
            </a:br>
            <a:r>
              <a:rPr lang="en-US" sz="2600" dirty="0" smtClean="0"/>
              <a:t>- Attract New Employees</a:t>
            </a:r>
            <a:r>
              <a:rPr lang="en-US" sz="2400" dirty="0" smtClean="0"/>
              <a:t> </a:t>
            </a:r>
            <a:endParaRPr lang="en-US" sz="2400" dirty="0"/>
          </a:p>
        </p:txBody>
      </p:sp>
    </p:spTree>
    <p:extLst>
      <p:ext uri="{BB962C8B-B14F-4D97-AF65-F5344CB8AC3E}">
        <p14:creationId xmlns:p14="http://schemas.microsoft.com/office/powerpoint/2010/main" val="54806389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Challenges For Early Adopters </a:t>
            </a:r>
            <a:endParaRPr lang="nb-NO" dirty="0"/>
          </a:p>
        </p:txBody>
      </p:sp>
      <p:sp>
        <p:nvSpPr>
          <p:cNvPr id="3" name="Plassholder for tekst 2"/>
          <p:cNvSpPr>
            <a:spLocks noGrp="1"/>
          </p:cNvSpPr>
          <p:nvPr>
            <p:ph type="body" sz="quarter" idx="10"/>
          </p:nvPr>
        </p:nvSpPr>
        <p:spPr/>
        <p:txBody>
          <a:bodyPr/>
          <a:lstStyle/>
          <a:p>
            <a:r>
              <a:rPr lang="en-US" smtClean="0"/>
              <a:t>No Free Ride</a:t>
            </a:r>
          </a:p>
          <a:p>
            <a:r>
              <a:rPr lang="en-US" smtClean="0"/>
              <a:t>Technology Uncertainty</a:t>
            </a:r>
          </a:p>
          <a:p>
            <a:r>
              <a:rPr lang="en-US" smtClean="0"/>
              <a:t>Application Challenges</a:t>
            </a:r>
          </a:p>
          <a:p>
            <a:r>
              <a:rPr lang="en-US" smtClean="0"/>
              <a:t>Supporting Multiple Platforms</a:t>
            </a:r>
          </a:p>
          <a:p>
            <a:r>
              <a:rPr lang="en-US" smtClean="0"/>
              <a:t>User's Willingness To Change</a:t>
            </a:r>
          </a:p>
          <a:p>
            <a:r>
              <a:rPr lang="en-US" smtClean="0"/>
              <a:t>User’s Productivity</a:t>
            </a:r>
          </a:p>
          <a:p>
            <a:r>
              <a:rPr lang="en-US" smtClean="0"/>
              <a:t>Backup Solutions For Users</a:t>
            </a:r>
            <a:endParaRPr lang="en-US" dirty="0" smtClean="0"/>
          </a:p>
        </p:txBody>
      </p:sp>
    </p:spTree>
    <p:extLst>
      <p:ext uri="{BB962C8B-B14F-4D97-AF65-F5344CB8AC3E}">
        <p14:creationId xmlns:p14="http://schemas.microsoft.com/office/powerpoint/2010/main" val="43334724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847" y="2667000"/>
            <a:ext cx="10617822" cy="39624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isometricOffAxis1Top"/>
            <a:lightRig rig="threePt" dir="t"/>
          </a:scene3d>
          <a:sp3d contourW="6350">
            <a:bevelT h="2286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http://www.tine.no/elm/tine-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350" y="3290966"/>
            <a:ext cx="2204983" cy="976234"/>
          </a:xfrm>
          <a:prstGeom prst="rect">
            <a:avLst/>
          </a:prstGeom>
          <a:noFill/>
          <a:ln>
            <a:noFill/>
          </a:ln>
          <a:effectLst/>
          <a:scene3d>
            <a:camera prst="isometricOffAxis1Top"/>
            <a:lightRig rig="threePt" dir="t"/>
          </a:scene3d>
          <a:sp3d>
            <a:bevelT h="228600"/>
          </a:sp3d>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1436" y="3657600"/>
            <a:ext cx="2558050" cy="838200"/>
          </a:xfrm>
          <a:prstGeom prst="rect">
            <a:avLst/>
          </a:prstGeom>
          <a:noFill/>
          <a:ln>
            <a:noFill/>
          </a:ln>
          <a:effectLst/>
          <a:scene3d>
            <a:camera prst="isometricOffAxis1Top"/>
            <a:lightRig rig="threePt" dir="t"/>
          </a:scene3d>
          <a:sp3d>
            <a:bevelT h="2286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descr="http://www.eidsivaenergi.no/public/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9465" y="3886200"/>
            <a:ext cx="3112324" cy="1148896"/>
          </a:xfrm>
          <a:prstGeom prst="rect">
            <a:avLst/>
          </a:prstGeom>
          <a:solidFill>
            <a:schemeClr val="bg1"/>
          </a:solidFill>
          <a:ln>
            <a:noFill/>
          </a:ln>
          <a:effectLst/>
          <a:scene3d>
            <a:camera prst="isometricOffAxis1Top"/>
            <a:lightRig rig="threePt" dir="t"/>
          </a:scene3d>
          <a:sp3d>
            <a:bevelT h="228600"/>
          </a:sp3d>
        </p:spPr>
      </p:pic>
      <p:pic>
        <p:nvPicPr>
          <p:cNvPr id="103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979" y="3810001"/>
            <a:ext cx="8029651" cy="940705"/>
          </a:xfrm>
          <a:prstGeom prst="rect">
            <a:avLst/>
          </a:prstGeom>
          <a:noFill/>
          <a:ln>
            <a:noFill/>
          </a:ln>
          <a:effectLst/>
          <a:scene3d>
            <a:camera prst="isometricOffAxis1Top"/>
            <a:lightRig rig="threePt" dir="t"/>
          </a:scene3d>
          <a:sp3d>
            <a:bevelT h="2286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smtClean="0"/>
              <a:t>Early Adoption Program (January 2009)</a:t>
            </a:r>
            <a:endParaRPr lang="en-US" dirty="0"/>
          </a:p>
        </p:txBody>
      </p:sp>
      <p:sp>
        <p:nvSpPr>
          <p:cNvPr id="2" name="Plassholder for tekst 1"/>
          <p:cNvSpPr>
            <a:spLocks noGrp="1"/>
          </p:cNvSpPr>
          <p:nvPr>
            <p:ph type="body" sz="quarter" idx="10"/>
          </p:nvPr>
        </p:nvSpPr>
        <p:spPr/>
        <p:txBody>
          <a:bodyPr/>
          <a:lstStyle/>
          <a:p>
            <a:r>
              <a:rPr lang="en-US" smtClean="0"/>
              <a:t>7 Partners</a:t>
            </a:r>
          </a:p>
          <a:p>
            <a:r>
              <a:rPr lang="en-US" smtClean="0"/>
              <a:t>13 Large And Enterprise Customers (500 and up)</a:t>
            </a:r>
          </a:p>
          <a:p>
            <a:r>
              <a:rPr lang="en-US" smtClean="0"/>
              <a:t>64% Computers Running Windows 7</a:t>
            </a:r>
            <a:endParaRPr lang="en-US" dirty="0" smtClean="0"/>
          </a:p>
        </p:txBody>
      </p:sp>
      <p:pic>
        <p:nvPicPr>
          <p:cNvPr id="1045" name="Picture 21" descr="Gassc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0980" y="3962400"/>
            <a:ext cx="1484535" cy="1447800"/>
          </a:xfrm>
          <a:prstGeom prst="rect">
            <a:avLst/>
          </a:prstGeom>
          <a:noFill/>
          <a:ln>
            <a:noFill/>
          </a:ln>
          <a:effectLst/>
          <a:scene3d>
            <a:camera prst="isometricOffAxis1Top"/>
            <a:lightRig rig="threePt" dir="t"/>
          </a:scene3d>
          <a:sp3d>
            <a:bevelT h="228600"/>
          </a:sp3d>
          <a:extLst>
            <a:ext uri="{909E8E84-426E-40DD-AFC4-6F175D3DCCD1}">
              <a14:hiddenFill xmlns:a14="http://schemas.microsoft.com/office/drawing/2010/main">
                <a:solidFill>
                  <a:srgbClr val="FFFFFF"/>
                </a:solidFill>
              </a14:hiddenFill>
            </a:ext>
          </a:extLst>
        </p:spPr>
      </p:pic>
      <p:pic>
        <p:nvPicPr>
          <p:cNvPr id="1043" name="Picture 19" descr="http://www.deepocean.no/bilder_losning/logo.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4993" y="4267200"/>
            <a:ext cx="4800936" cy="838200"/>
          </a:xfrm>
          <a:prstGeom prst="rect">
            <a:avLst/>
          </a:prstGeom>
          <a:noFill/>
          <a:ln>
            <a:noFill/>
          </a:ln>
          <a:effectLst/>
          <a:scene3d>
            <a:camera prst="isometricOffAxis1Top"/>
            <a:lightRig rig="threePt" dir="t"/>
          </a:scene3d>
          <a:sp3d>
            <a:bevelT h="228600"/>
          </a:sp3d>
          <a:extLst>
            <a:ext uri="{909E8E84-426E-40DD-AFC4-6F175D3DCCD1}">
              <a14:hiddenFill xmlns:a14="http://schemas.microsoft.com/office/drawing/2010/main">
                <a:solidFill>
                  <a:srgbClr val="FFFFFF"/>
                </a:solidFill>
              </a14:hiddenFill>
            </a:ext>
          </a:extLst>
        </p:spPr>
      </p:pic>
      <p:pic>
        <p:nvPicPr>
          <p:cNvPr id="1050" name="Picture 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70980" y="3505200"/>
            <a:ext cx="3509202" cy="1066800"/>
          </a:xfrm>
          <a:prstGeom prst="rect">
            <a:avLst/>
          </a:prstGeom>
          <a:noFill/>
          <a:ln>
            <a:noFill/>
          </a:ln>
          <a:effectLst/>
          <a:scene3d>
            <a:camera prst="isometricOffAxis1Top"/>
            <a:lightRig rig="threePt" dir="t"/>
          </a:scene3d>
          <a:sp3d>
            <a:bevelT h="2286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72553" y="3829050"/>
            <a:ext cx="4179521" cy="971550"/>
          </a:xfrm>
          <a:prstGeom prst="rect">
            <a:avLst/>
          </a:prstGeom>
          <a:noFill/>
          <a:ln>
            <a:noFill/>
          </a:ln>
          <a:effectLst/>
          <a:scene3d>
            <a:camera prst="isometricOffAxis1Top"/>
            <a:lightRig rig="threePt" dir="t"/>
          </a:scene3d>
          <a:sp3d>
            <a:bevelT h="2286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11243" y="4419600"/>
            <a:ext cx="5456589" cy="990600"/>
          </a:xfrm>
          <a:prstGeom prst="rect">
            <a:avLst/>
          </a:prstGeom>
          <a:noFill/>
          <a:ln>
            <a:noFill/>
          </a:ln>
          <a:effectLst/>
          <a:scene3d>
            <a:camera prst="isometricOffAxis1Top"/>
            <a:lightRig rig="threePt" dir="t"/>
          </a:scene3d>
          <a:sp3d>
            <a:bevelT h="2286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descr="Sogn og Fjordane fylkeskommune">
            <a:hlinkClick r:id="rId14"/>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4204" r="62308" b="10341"/>
          <a:stretch/>
        </p:blipFill>
        <p:spPr bwMode="auto">
          <a:xfrm>
            <a:off x="874994" y="3810000"/>
            <a:ext cx="6054052" cy="1143000"/>
          </a:xfrm>
          <a:prstGeom prst="rect">
            <a:avLst/>
          </a:prstGeom>
          <a:noFill/>
          <a:ln>
            <a:noFill/>
          </a:ln>
          <a:effectLst/>
          <a:scene3d>
            <a:camera prst="isometricOffAxis1Top"/>
            <a:lightRig rig="threePt" dir="t"/>
          </a:scene3d>
          <a:sp3d>
            <a:bevelT h="228600"/>
          </a:sp3d>
          <a:extLst>
            <a:ext uri="{909E8E84-426E-40DD-AFC4-6F175D3DCCD1}">
              <a14:hiddenFill xmlns:a14="http://schemas.microsoft.com/office/drawing/2010/main">
                <a:solidFill>
                  <a:srgbClr val="FFFFFF"/>
                </a:solidFill>
              </a14:hiddenFill>
            </a:ext>
          </a:extLst>
        </p:spPr>
      </p:pic>
      <p:pic>
        <p:nvPicPr>
          <p:cNvPr id="1054" name="Picture 30" descr="Logo">
            <a:hlinkClick r:id="rId16"/>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5261" t="35856" r="66473"/>
          <a:stretch/>
        </p:blipFill>
        <p:spPr bwMode="auto">
          <a:xfrm>
            <a:off x="1890729" y="4800600"/>
            <a:ext cx="5698281" cy="685800"/>
          </a:xfrm>
          <a:prstGeom prst="rect">
            <a:avLst/>
          </a:prstGeom>
          <a:noFill/>
          <a:ln>
            <a:noFill/>
          </a:ln>
          <a:effectLst/>
          <a:scene3d>
            <a:camera prst="isometricOffAxis1Top"/>
            <a:lightRig rig="threePt" dir="t"/>
          </a:scene3d>
          <a:sp3d>
            <a:bevelT h="228600"/>
          </a:sp3d>
          <a:extLst>
            <a:ext uri="{909E8E84-426E-40DD-AFC4-6F175D3DCCD1}">
              <a14:hiddenFill xmlns:a14="http://schemas.microsoft.com/office/drawing/2010/main">
                <a:solidFill>
                  <a:srgbClr val="FFFFFF"/>
                </a:solidFill>
              </a14:hiddenFill>
            </a:ext>
          </a:extLst>
        </p:spPr>
      </p:pic>
      <p:pic>
        <p:nvPicPr>
          <p:cNvPr id="1038" name="Picture 1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01744" y="4191000"/>
            <a:ext cx="3283861" cy="1219200"/>
          </a:xfrm>
          <a:prstGeom prst="rect">
            <a:avLst/>
          </a:prstGeom>
          <a:noFill/>
          <a:ln>
            <a:noFill/>
          </a:ln>
          <a:effectLst/>
          <a:scene3d>
            <a:camera prst="isometricOffAxis1Top"/>
            <a:lightRig rig="threePt" dir="t"/>
          </a:scene3d>
          <a:sp3d>
            <a:bevelT h="2286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9340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054"/>
                                        </p:tgtEl>
                                        <p:attrNameLst>
                                          <p:attrName>style.visibility</p:attrName>
                                        </p:attrNameLst>
                                      </p:cBhvr>
                                      <p:to>
                                        <p:strVal val="visible"/>
                                      </p:to>
                                    </p:set>
                                    <p:anim calcmode="lin" valueType="num">
                                      <p:cBhvr additive="base">
                                        <p:cTn id="13" dur="1000" fill="hold"/>
                                        <p:tgtEl>
                                          <p:spTgt spid="1054"/>
                                        </p:tgtEl>
                                        <p:attrNameLst>
                                          <p:attrName>ppt_x</p:attrName>
                                        </p:attrNameLst>
                                      </p:cBhvr>
                                      <p:tavLst>
                                        <p:tav tm="0">
                                          <p:val>
                                            <p:strVal val="0-#ppt_w/2"/>
                                          </p:val>
                                        </p:tav>
                                        <p:tav tm="100000">
                                          <p:val>
                                            <p:strVal val="#ppt_x"/>
                                          </p:val>
                                        </p:tav>
                                      </p:tavLst>
                                    </p:anim>
                                    <p:anim calcmode="lin" valueType="num">
                                      <p:cBhvr additive="base">
                                        <p:cTn id="14" dur="1000" fill="hold"/>
                                        <p:tgtEl>
                                          <p:spTgt spid="105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 presetClass="entr" presetSubtype="9" fill="hold" nodeType="afterEffect">
                                  <p:stCondLst>
                                    <p:cond delay="0"/>
                                  </p:stCondLst>
                                  <p:childTnLst>
                                    <p:set>
                                      <p:cBhvr>
                                        <p:cTn id="17" dur="1" fill="hold">
                                          <p:stCondLst>
                                            <p:cond delay="0"/>
                                          </p:stCondLst>
                                        </p:cTn>
                                        <p:tgtEl>
                                          <p:spTgt spid="1041"/>
                                        </p:tgtEl>
                                        <p:attrNameLst>
                                          <p:attrName>style.visibility</p:attrName>
                                        </p:attrNameLst>
                                      </p:cBhvr>
                                      <p:to>
                                        <p:strVal val="visible"/>
                                      </p:to>
                                    </p:set>
                                    <p:anim calcmode="lin" valueType="num">
                                      <p:cBhvr additive="base">
                                        <p:cTn id="18" dur="1000" fill="hold"/>
                                        <p:tgtEl>
                                          <p:spTgt spid="1041"/>
                                        </p:tgtEl>
                                        <p:attrNameLst>
                                          <p:attrName>ppt_x</p:attrName>
                                        </p:attrNameLst>
                                      </p:cBhvr>
                                      <p:tavLst>
                                        <p:tav tm="0">
                                          <p:val>
                                            <p:strVal val="0-#ppt_w/2"/>
                                          </p:val>
                                        </p:tav>
                                        <p:tav tm="100000">
                                          <p:val>
                                            <p:strVal val="#ppt_x"/>
                                          </p:val>
                                        </p:tav>
                                      </p:tavLst>
                                    </p:anim>
                                    <p:anim calcmode="lin" valueType="num">
                                      <p:cBhvr additive="base">
                                        <p:cTn id="19" dur="1000" fill="hold"/>
                                        <p:tgtEl>
                                          <p:spTgt spid="1041"/>
                                        </p:tgtEl>
                                        <p:attrNameLst>
                                          <p:attrName>ppt_y</p:attrName>
                                        </p:attrNameLst>
                                      </p:cBhvr>
                                      <p:tavLst>
                                        <p:tav tm="0">
                                          <p:val>
                                            <p:strVal val="0-#ppt_h/2"/>
                                          </p:val>
                                        </p:tav>
                                        <p:tav tm="100000">
                                          <p:val>
                                            <p:strVal val="#ppt_y"/>
                                          </p:val>
                                        </p:tav>
                                      </p:tavLst>
                                    </p:anim>
                                  </p:childTnLst>
                                </p:cTn>
                              </p:par>
                            </p:childTnLst>
                          </p:cTn>
                        </p:par>
                        <p:par>
                          <p:cTn id="20" fill="hold">
                            <p:stCondLst>
                              <p:cond delay="2000"/>
                            </p:stCondLst>
                            <p:childTnLst>
                              <p:par>
                                <p:cTn id="21" presetID="2" presetClass="entr" presetSubtype="9" fill="hold" nodeType="afterEffect">
                                  <p:stCondLst>
                                    <p:cond delay="0"/>
                                  </p:stCondLst>
                                  <p:childTnLst>
                                    <p:set>
                                      <p:cBhvr>
                                        <p:cTn id="22" dur="1" fill="hold">
                                          <p:stCondLst>
                                            <p:cond delay="0"/>
                                          </p:stCondLst>
                                        </p:cTn>
                                        <p:tgtEl>
                                          <p:spTgt spid="1043"/>
                                        </p:tgtEl>
                                        <p:attrNameLst>
                                          <p:attrName>style.visibility</p:attrName>
                                        </p:attrNameLst>
                                      </p:cBhvr>
                                      <p:to>
                                        <p:strVal val="visible"/>
                                      </p:to>
                                    </p:set>
                                    <p:anim calcmode="lin" valueType="num">
                                      <p:cBhvr additive="base">
                                        <p:cTn id="23" dur="1000" fill="hold"/>
                                        <p:tgtEl>
                                          <p:spTgt spid="1043"/>
                                        </p:tgtEl>
                                        <p:attrNameLst>
                                          <p:attrName>ppt_x</p:attrName>
                                        </p:attrNameLst>
                                      </p:cBhvr>
                                      <p:tavLst>
                                        <p:tav tm="0">
                                          <p:val>
                                            <p:strVal val="0-#ppt_w/2"/>
                                          </p:val>
                                        </p:tav>
                                        <p:tav tm="100000">
                                          <p:val>
                                            <p:strVal val="#ppt_x"/>
                                          </p:val>
                                        </p:tav>
                                      </p:tavLst>
                                    </p:anim>
                                    <p:anim calcmode="lin" valueType="num">
                                      <p:cBhvr additive="base">
                                        <p:cTn id="24" dur="1000" fill="hold"/>
                                        <p:tgtEl>
                                          <p:spTgt spid="1043"/>
                                        </p:tgtEl>
                                        <p:attrNameLst>
                                          <p:attrName>ppt_y</p:attrName>
                                        </p:attrNameLst>
                                      </p:cBhvr>
                                      <p:tavLst>
                                        <p:tav tm="0">
                                          <p:val>
                                            <p:strVal val="0-#ppt_h/2"/>
                                          </p:val>
                                        </p:tav>
                                        <p:tav tm="100000">
                                          <p:val>
                                            <p:strVal val="#ppt_y"/>
                                          </p:val>
                                        </p:tav>
                                      </p:tavLst>
                                    </p:anim>
                                  </p:childTnLst>
                                </p:cTn>
                              </p:par>
                            </p:childTnLst>
                          </p:cTn>
                        </p:par>
                        <p:par>
                          <p:cTn id="25" fill="hold">
                            <p:stCondLst>
                              <p:cond delay="3000"/>
                            </p:stCondLst>
                            <p:childTnLst>
                              <p:par>
                                <p:cTn id="26" presetID="2" presetClass="entr" presetSubtype="9" fill="hold" nodeType="afterEffect">
                                  <p:stCondLst>
                                    <p:cond delay="0"/>
                                  </p:stCondLst>
                                  <p:childTnLst>
                                    <p:set>
                                      <p:cBhvr>
                                        <p:cTn id="27" dur="1" fill="hold">
                                          <p:stCondLst>
                                            <p:cond delay="0"/>
                                          </p:stCondLst>
                                        </p:cTn>
                                        <p:tgtEl>
                                          <p:spTgt spid="1037"/>
                                        </p:tgtEl>
                                        <p:attrNameLst>
                                          <p:attrName>style.visibility</p:attrName>
                                        </p:attrNameLst>
                                      </p:cBhvr>
                                      <p:to>
                                        <p:strVal val="visible"/>
                                      </p:to>
                                    </p:set>
                                    <p:anim calcmode="lin" valueType="num">
                                      <p:cBhvr additive="base">
                                        <p:cTn id="28" dur="1000" fill="hold"/>
                                        <p:tgtEl>
                                          <p:spTgt spid="1037"/>
                                        </p:tgtEl>
                                        <p:attrNameLst>
                                          <p:attrName>ppt_x</p:attrName>
                                        </p:attrNameLst>
                                      </p:cBhvr>
                                      <p:tavLst>
                                        <p:tav tm="0">
                                          <p:val>
                                            <p:strVal val="0-#ppt_w/2"/>
                                          </p:val>
                                        </p:tav>
                                        <p:tav tm="100000">
                                          <p:val>
                                            <p:strVal val="#ppt_x"/>
                                          </p:val>
                                        </p:tav>
                                      </p:tavLst>
                                    </p:anim>
                                    <p:anim calcmode="lin" valueType="num">
                                      <p:cBhvr additive="base">
                                        <p:cTn id="29" dur="1000" fill="hold"/>
                                        <p:tgtEl>
                                          <p:spTgt spid="1037"/>
                                        </p:tgtEl>
                                        <p:attrNameLst>
                                          <p:attrName>ppt_y</p:attrName>
                                        </p:attrNameLst>
                                      </p:cBhvr>
                                      <p:tavLst>
                                        <p:tav tm="0">
                                          <p:val>
                                            <p:strVal val="0-#ppt_h/2"/>
                                          </p:val>
                                        </p:tav>
                                        <p:tav tm="100000">
                                          <p:val>
                                            <p:strVal val="#ppt_y"/>
                                          </p:val>
                                        </p:tav>
                                      </p:tavLst>
                                    </p:anim>
                                  </p:childTnLst>
                                </p:cTn>
                              </p:par>
                            </p:childTnLst>
                          </p:cTn>
                        </p:par>
                        <p:par>
                          <p:cTn id="30" fill="hold">
                            <p:stCondLst>
                              <p:cond delay="4000"/>
                            </p:stCondLst>
                            <p:childTnLst>
                              <p:par>
                                <p:cTn id="31" presetID="2" presetClass="entr" presetSubtype="3" fill="hold" nodeType="afterEffect">
                                  <p:stCondLst>
                                    <p:cond delay="0"/>
                                  </p:stCondLst>
                                  <p:childTnLst>
                                    <p:set>
                                      <p:cBhvr>
                                        <p:cTn id="32" dur="1" fill="hold">
                                          <p:stCondLst>
                                            <p:cond delay="0"/>
                                          </p:stCondLst>
                                        </p:cTn>
                                        <p:tgtEl>
                                          <p:spTgt spid="1045"/>
                                        </p:tgtEl>
                                        <p:attrNameLst>
                                          <p:attrName>style.visibility</p:attrName>
                                        </p:attrNameLst>
                                      </p:cBhvr>
                                      <p:to>
                                        <p:strVal val="visible"/>
                                      </p:to>
                                    </p:set>
                                    <p:anim calcmode="lin" valueType="num">
                                      <p:cBhvr additive="base">
                                        <p:cTn id="33" dur="1000" fill="hold"/>
                                        <p:tgtEl>
                                          <p:spTgt spid="1045"/>
                                        </p:tgtEl>
                                        <p:attrNameLst>
                                          <p:attrName>ppt_x</p:attrName>
                                        </p:attrNameLst>
                                      </p:cBhvr>
                                      <p:tavLst>
                                        <p:tav tm="0">
                                          <p:val>
                                            <p:strVal val="1+#ppt_w/2"/>
                                          </p:val>
                                        </p:tav>
                                        <p:tav tm="100000">
                                          <p:val>
                                            <p:strVal val="#ppt_x"/>
                                          </p:val>
                                        </p:tav>
                                      </p:tavLst>
                                    </p:anim>
                                    <p:anim calcmode="lin" valueType="num">
                                      <p:cBhvr additive="base">
                                        <p:cTn id="34" dur="1000" fill="hold"/>
                                        <p:tgtEl>
                                          <p:spTgt spid="1045"/>
                                        </p:tgtEl>
                                        <p:attrNameLst>
                                          <p:attrName>ppt_y</p:attrName>
                                        </p:attrNameLst>
                                      </p:cBhvr>
                                      <p:tavLst>
                                        <p:tav tm="0">
                                          <p:val>
                                            <p:strVal val="0-#ppt_h/2"/>
                                          </p:val>
                                        </p:tav>
                                        <p:tav tm="100000">
                                          <p:val>
                                            <p:strVal val="#ppt_y"/>
                                          </p:val>
                                        </p:tav>
                                      </p:tavLst>
                                    </p:anim>
                                  </p:childTnLst>
                                </p:cTn>
                              </p:par>
                            </p:childTnLst>
                          </p:cTn>
                        </p:par>
                        <p:par>
                          <p:cTn id="35" fill="hold">
                            <p:stCondLst>
                              <p:cond delay="5000"/>
                            </p:stCondLst>
                            <p:childTnLst>
                              <p:par>
                                <p:cTn id="36" presetID="2" presetClass="entr" presetSubtype="3" fill="hold" nodeType="afterEffect">
                                  <p:stCondLst>
                                    <p:cond delay="0"/>
                                  </p:stCondLst>
                                  <p:childTnLst>
                                    <p:set>
                                      <p:cBhvr>
                                        <p:cTn id="37" dur="1" fill="hold">
                                          <p:stCondLst>
                                            <p:cond delay="0"/>
                                          </p:stCondLst>
                                        </p:cTn>
                                        <p:tgtEl>
                                          <p:spTgt spid="1031"/>
                                        </p:tgtEl>
                                        <p:attrNameLst>
                                          <p:attrName>style.visibility</p:attrName>
                                        </p:attrNameLst>
                                      </p:cBhvr>
                                      <p:to>
                                        <p:strVal val="visible"/>
                                      </p:to>
                                    </p:set>
                                    <p:anim calcmode="lin" valueType="num">
                                      <p:cBhvr additive="base">
                                        <p:cTn id="38" dur="1000" fill="hold"/>
                                        <p:tgtEl>
                                          <p:spTgt spid="1031"/>
                                        </p:tgtEl>
                                        <p:attrNameLst>
                                          <p:attrName>ppt_x</p:attrName>
                                        </p:attrNameLst>
                                      </p:cBhvr>
                                      <p:tavLst>
                                        <p:tav tm="0">
                                          <p:val>
                                            <p:strVal val="1+#ppt_w/2"/>
                                          </p:val>
                                        </p:tav>
                                        <p:tav tm="100000">
                                          <p:val>
                                            <p:strVal val="#ppt_x"/>
                                          </p:val>
                                        </p:tav>
                                      </p:tavLst>
                                    </p:anim>
                                    <p:anim calcmode="lin" valueType="num">
                                      <p:cBhvr additive="base">
                                        <p:cTn id="39" dur="1000" fill="hold"/>
                                        <p:tgtEl>
                                          <p:spTgt spid="1031"/>
                                        </p:tgtEl>
                                        <p:attrNameLst>
                                          <p:attrName>ppt_y</p:attrName>
                                        </p:attrNameLst>
                                      </p:cBhvr>
                                      <p:tavLst>
                                        <p:tav tm="0">
                                          <p:val>
                                            <p:strVal val="0-#ppt_h/2"/>
                                          </p:val>
                                        </p:tav>
                                        <p:tav tm="100000">
                                          <p:val>
                                            <p:strVal val="#ppt_y"/>
                                          </p:val>
                                        </p:tav>
                                      </p:tavLst>
                                    </p:anim>
                                  </p:childTnLst>
                                </p:cTn>
                              </p:par>
                            </p:childTnLst>
                          </p:cTn>
                        </p:par>
                        <p:par>
                          <p:cTn id="40" fill="hold">
                            <p:stCondLst>
                              <p:cond delay="6000"/>
                            </p:stCondLst>
                            <p:childTnLst>
                              <p:par>
                                <p:cTn id="41" presetID="2" presetClass="entr" presetSubtype="3" fill="hold" nodeType="afterEffect">
                                  <p:stCondLst>
                                    <p:cond delay="0"/>
                                  </p:stCondLst>
                                  <p:childTnLst>
                                    <p:set>
                                      <p:cBhvr>
                                        <p:cTn id="42" dur="1" fill="hold">
                                          <p:stCondLst>
                                            <p:cond delay="0"/>
                                          </p:stCondLst>
                                        </p:cTn>
                                        <p:tgtEl>
                                          <p:spTgt spid="1029"/>
                                        </p:tgtEl>
                                        <p:attrNameLst>
                                          <p:attrName>style.visibility</p:attrName>
                                        </p:attrNameLst>
                                      </p:cBhvr>
                                      <p:to>
                                        <p:strVal val="visible"/>
                                      </p:to>
                                    </p:set>
                                    <p:anim calcmode="lin" valueType="num">
                                      <p:cBhvr additive="base">
                                        <p:cTn id="43" dur="1000" fill="hold"/>
                                        <p:tgtEl>
                                          <p:spTgt spid="1029"/>
                                        </p:tgtEl>
                                        <p:attrNameLst>
                                          <p:attrName>ppt_x</p:attrName>
                                        </p:attrNameLst>
                                      </p:cBhvr>
                                      <p:tavLst>
                                        <p:tav tm="0">
                                          <p:val>
                                            <p:strVal val="1+#ppt_w/2"/>
                                          </p:val>
                                        </p:tav>
                                        <p:tav tm="100000">
                                          <p:val>
                                            <p:strVal val="#ppt_x"/>
                                          </p:val>
                                        </p:tav>
                                      </p:tavLst>
                                    </p:anim>
                                    <p:anim calcmode="lin" valueType="num">
                                      <p:cBhvr additive="base">
                                        <p:cTn id="44" dur="1000" fill="hold"/>
                                        <p:tgtEl>
                                          <p:spTgt spid="1029"/>
                                        </p:tgtEl>
                                        <p:attrNameLst>
                                          <p:attrName>ppt_y</p:attrName>
                                        </p:attrNameLst>
                                      </p:cBhvr>
                                      <p:tavLst>
                                        <p:tav tm="0">
                                          <p:val>
                                            <p:strVal val="0-#ppt_h/2"/>
                                          </p:val>
                                        </p:tav>
                                        <p:tav tm="100000">
                                          <p:val>
                                            <p:strVal val="#ppt_y"/>
                                          </p:val>
                                        </p:tav>
                                      </p:tavLst>
                                    </p:anim>
                                  </p:childTnLst>
                                </p:cTn>
                              </p:par>
                            </p:childTnLst>
                          </p:cTn>
                        </p:par>
                        <p:par>
                          <p:cTn id="45" fill="hold">
                            <p:stCondLst>
                              <p:cond delay="7000"/>
                            </p:stCondLst>
                            <p:childTnLst>
                              <p:par>
                                <p:cTn id="46" presetID="2" presetClass="entr" presetSubtype="3" fill="hold" nodeType="afterEffect">
                                  <p:stCondLst>
                                    <p:cond delay="0"/>
                                  </p:stCondLst>
                                  <p:childTnLst>
                                    <p:set>
                                      <p:cBhvr>
                                        <p:cTn id="47" dur="1" fill="hold">
                                          <p:stCondLst>
                                            <p:cond delay="0"/>
                                          </p:stCondLst>
                                        </p:cTn>
                                        <p:tgtEl>
                                          <p:spTgt spid="1052"/>
                                        </p:tgtEl>
                                        <p:attrNameLst>
                                          <p:attrName>style.visibility</p:attrName>
                                        </p:attrNameLst>
                                      </p:cBhvr>
                                      <p:to>
                                        <p:strVal val="visible"/>
                                      </p:to>
                                    </p:set>
                                    <p:anim calcmode="lin" valueType="num">
                                      <p:cBhvr additive="base">
                                        <p:cTn id="48" dur="1000" fill="hold"/>
                                        <p:tgtEl>
                                          <p:spTgt spid="1052"/>
                                        </p:tgtEl>
                                        <p:attrNameLst>
                                          <p:attrName>ppt_x</p:attrName>
                                        </p:attrNameLst>
                                      </p:cBhvr>
                                      <p:tavLst>
                                        <p:tav tm="0">
                                          <p:val>
                                            <p:strVal val="1+#ppt_w/2"/>
                                          </p:val>
                                        </p:tav>
                                        <p:tav tm="100000">
                                          <p:val>
                                            <p:strVal val="#ppt_x"/>
                                          </p:val>
                                        </p:tav>
                                      </p:tavLst>
                                    </p:anim>
                                    <p:anim calcmode="lin" valueType="num">
                                      <p:cBhvr additive="base">
                                        <p:cTn id="49" dur="1000" fill="hold"/>
                                        <p:tgtEl>
                                          <p:spTgt spid="1052"/>
                                        </p:tgtEl>
                                        <p:attrNameLst>
                                          <p:attrName>ppt_y</p:attrName>
                                        </p:attrNameLst>
                                      </p:cBhvr>
                                      <p:tavLst>
                                        <p:tav tm="0">
                                          <p:val>
                                            <p:strVal val="0-#ppt_h/2"/>
                                          </p:val>
                                        </p:tav>
                                        <p:tav tm="100000">
                                          <p:val>
                                            <p:strVal val="#ppt_y"/>
                                          </p:val>
                                        </p:tav>
                                      </p:tavLst>
                                    </p:anim>
                                  </p:childTnLst>
                                </p:cTn>
                              </p:par>
                            </p:childTnLst>
                          </p:cTn>
                        </p:par>
                        <p:par>
                          <p:cTn id="50" fill="hold">
                            <p:stCondLst>
                              <p:cond delay="8000"/>
                            </p:stCondLst>
                            <p:childTnLst>
                              <p:par>
                                <p:cTn id="51" presetID="2" presetClass="entr" presetSubtype="3" fill="hold" nodeType="afterEffect">
                                  <p:stCondLst>
                                    <p:cond delay="0"/>
                                  </p:stCondLst>
                                  <p:childTnLst>
                                    <p:set>
                                      <p:cBhvr>
                                        <p:cTn id="52" dur="1" fill="hold">
                                          <p:stCondLst>
                                            <p:cond delay="0"/>
                                          </p:stCondLst>
                                        </p:cTn>
                                        <p:tgtEl>
                                          <p:spTgt spid="1050"/>
                                        </p:tgtEl>
                                        <p:attrNameLst>
                                          <p:attrName>style.visibility</p:attrName>
                                        </p:attrNameLst>
                                      </p:cBhvr>
                                      <p:to>
                                        <p:strVal val="visible"/>
                                      </p:to>
                                    </p:set>
                                    <p:anim calcmode="lin" valueType="num">
                                      <p:cBhvr additive="base">
                                        <p:cTn id="53" dur="1000" fill="hold"/>
                                        <p:tgtEl>
                                          <p:spTgt spid="1050"/>
                                        </p:tgtEl>
                                        <p:attrNameLst>
                                          <p:attrName>ppt_x</p:attrName>
                                        </p:attrNameLst>
                                      </p:cBhvr>
                                      <p:tavLst>
                                        <p:tav tm="0">
                                          <p:val>
                                            <p:strVal val="1+#ppt_w/2"/>
                                          </p:val>
                                        </p:tav>
                                        <p:tav tm="100000">
                                          <p:val>
                                            <p:strVal val="#ppt_x"/>
                                          </p:val>
                                        </p:tav>
                                      </p:tavLst>
                                    </p:anim>
                                    <p:anim calcmode="lin" valueType="num">
                                      <p:cBhvr additive="base">
                                        <p:cTn id="54" dur="1000" fill="hold"/>
                                        <p:tgtEl>
                                          <p:spTgt spid="1050"/>
                                        </p:tgtEl>
                                        <p:attrNameLst>
                                          <p:attrName>ppt_y</p:attrName>
                                        </p:attrNameLst>
                                      </p:cBhvr>
                                      <p:tavLst>
                                        <p:tav tm="0">
                                          <p:val>
                                            <p:strVal val="0-#ppt_h/2"/>
                                          </p:val>
                                        </p:tav>
                                        <p:tav tm="100000">
                                          <p:val>
                                            <p:strVal val="#ppt_y"/>
                                          </p:val>
                                        </p:tav>
                                      </p:tavLst>
                                    </p:anim>
                                  </p:childTnLst>
                                </p:cTn>
                              </p:par>
                            </p:childTnLst>
                          </p:cTn>
                        </p:par>
                        <p:par>
                          <p:cTn id="55" fill="hold">
                            <p:stCondLst>
                              <p:cond delay="9000"/>
                            </p:stCondLst>
                            <p:childTnLst>
                              <p:par>
                                <p:cTn id="56" presetID="2" presetClass="entr" presetSubtype="3" fill="hold" nodeType="afterEffect">
                                  <p:stCondLst>
                                    <p:cond delay="0"/>
                                  </p:stCondLst>
                                  <p:childTnLst>
                                    <p:set>
                                      <p:cBhvr>
                                        <p:cTn id="57" dur="1" fill="hold">
                                          <p:stCondLst>
                                            <p:cond delay="0"/>
                                          </p:stCondLst>
                                        </p:cTn>
                                        <p:tgtEl>
                                          <p:spTgt spid="1034"/>
                                        </p:tgtEl>
                                        <p:attrNameLst>
                                          <p:attrName>style.visibility</p:attrName>
                                        </p:attrNameLst>
                                      </p:cBhvr>
                                      <p:to>
                                        <p:strVal val="visible"/>
                                      </p:to>
                                    </p:set>
                                    <p:anim calcmode="lin" valueType="num">
                                      <p:cBhvr additive="base">
                                        <p:cTn id="58" dur="1000" fill="hold"/>
                                        <p:tgtEl>
                                          <p:spTgt spid="1034"/>
                                        </p:tgtEl>
                                        <p:attrNameLst>
                                          <p:attrName>ppt_x</p:attrName>
                                        </p:attrNameLst>
                                      </p:cBhvr>
                                      <p:tavLst>
                                        <p:tav tm="0">
                                          <p:val>
                                            <p:strVal val="1+#ppt_w/2"/>
                                          </p:val>
                                        </p:tav>
                                        <p:tav tm="100000">
                                          <p:val>
                                            <p:strVal val="#ppt_x"/>
                                          </p:val>
                                        </p:tav>
                                      </p:tavLst>
                                    </p:anim>
                                    <p:anim calcmode="lin" valueType="num">
                                      <p:cBhvr additive="base">
                                        <p:cTn id="59" dur="1000" fill="hold"/>
                                        <p:tgtEl>
                                          <p:spTgt spid="1034"/>
                                        </p:tgtEl>
                                        <p:attrNameLst>
                                          <p:attrName>ppt_y</p:attrName>
                                        </p:attrNameLst>
                                      </p:cBhvr>
                                      <p:tavLst>
                                        <p:tav tm="0">
                                          <p:val>
                                            <p:strVal val="0-#ppt_h/2"/>
                                          </p:val>
                                        </p:tav>
                                        <p:tav tm="100000">
                                          <p:val>
                                            <p:strVal val="#ppt_y"/>
                                          </p:val>
                                        </p:tav>
                                      </p:tavLst>
                                    </p:anim>
                                  </p:childTnLst>
                                </p:cTn>
                              </p:par>
                            </p:childTnLst>
                          </p:cTn>
                        </p:par>
                        <p:par>
                          <p:cTn id="60" fill="hold">
                            <p:stCondLst>
                              <p:cond delay="10000"/>
                            </p:stCondLst>
                            <p:childTnLst>
                              <p:par>
                                <p:cTn id="61" presetID="2" presetClass="entr" presetSubtype="9" fill="hold" nodeType="afterEffect">
                                  <p:stCondLst>
                                    <p:cond delay="0"/>
                                  </p:stCondLst>
                                  <p:childTnLst>
                                    <p:set>
                                      <p:cBhvr>
                                        <p:cTn id="62" dur="1" fill="hold">
                                          <p:stCondLst>
                                            <p:cond delay="0"/>
                                          </p:stCondLst>
                                        </p:cTn>
                                        <p:tgtEl>
                                          <p:spTgt spid="1040"/>
                                        </p:tgtEl>
                                        <p:attrNameLst>
                                          <p:attrName>style.visibility</p:attrName>
                                        </p:attrNameLst>
                                      </p:cBhvr>
                                      <p:to>
                                        <p:strVal val="visible"/>
                                      </p:to>
                                    </p:set>
                                    <p:anim calcmode="lin" valueType="num">
                                      <p:cBhvr additive="base">
                                        <p:cTn id="63" dur="1000" fill="hold"/>
                                        <p:tgtEl>
                                          <p:spTgt spid="1040"/>
                                        </p:tgtEl>
                                        <p:attrNameLst>
                                          <p:attrName>ppt_x</p:attrName>
                                        </p:attrNameLst>
                                      </p:cBhvr>
                                      <p:tavLst>
                                        <p:tav tm="0">
                                          <p:val>
                                            <p:strVal val="0-#ppt_w/2"/>
                                          </p:val>
                                        </p:tav>
                                        <p:tav tm="100000">
                                          <p:val>
                                            <p:strVal val="#ppt_x"/>
                                          </p:val>
                                        </p:tav>
                                      </p:tavLst>
                                    </p:anim>
                                    <p:anim calcmode="lin" valueType="num">
                                      <p:cBhvr additive="base">
                                        <p:cTn id="64" dur="1000" fill="hold"/>
                                        <p:tgtEl>
                                          <p:spTgt spid="1040"/>
                                        </p:tgtEl>
                                        <p:attrNameLst>
                                          <p:attrName>ppt_y</p:attrName>
                                        </p:attrNameLst>
                                      </p:cBhvr>
                                      <p:tavLst>
                                        <p:tav tm="0">
                                          <p:val>
                                            <p:strVal val="0-#ppt_h/2"/>
                                          </p:val>
                                        </p:tav>
                                        <p:tav tm="100000">
                                          <p:val>
                                            <p:strVal val="#ppt_y"/>
                                          </p:val>
                                        </p:tav>
                                      </p:tavLst>
                                    </p:anim>
                                  </p:childTnLst>
                                </p:cTn>
                              </p:par>
                            </p:childTnLst>
                          </p:cTn>
                        </p:par>
                        <p:par>
                          <p:cTn id="65" fill="hold">
                            <p:stCondLst>
                              <p:cond delay="11000"/>
                            </p:stCondLst>
                            <p:childTnLst>
                              <p:par>
                                <p:cTn id="66" presetID="2" presetClass="entr" presetSubtype="9" fill="hold" nodeType="afterEffect">
                                  <p:stCondLst>
                                    <p:cond delay="0"/>
                                  </p:stCondLst>
                                  <p:childTnLst>
                                    <p:set>
                                      <p:cBhvr>
                                        <p:cTn id="67" dur="1" fill="hold">
                                          <p:stCondLst>
                                            <p:cond delay="0"/>
                                          </p:stCondLst>
                                        </p:cTn>
                                        <p:tgtEl>
                                          <p:spTgt spid="1038"/>
                                        </p:tgtEl>
                                        <p:attrNameLst>
                                          <p:attrName>style.visibility</p:attrName>
                                        </p:attrNameLst>
                                      </p:cBhvr>
                                      <p:to>
                                        <p:strVal val="visible"/>
                                      </p:to>
                                    </p:set>
                                    <p:anim calcmode="lin" valueType="num">
                                      <p:cBhvr additive="base">
                                        <p:cTn id="68" dur="1000" fill="hold"/>
                                        <p:tgtEl>
                                          <p:spTgt spid="1038"/>
                                        </p:tgtEl>
                                        <p:attrNameLst>
                                          <p:attrName>ppt_x</p:attrName>
                                        </p:attrNameLst>
                                      </p:cBhvr>
                                      <p:tavLst>
                                        <p:tav tm="0">
                                          <p:val>
                                            <p:strVal val="0-#ppt_w/2"/>
                                          </p:val>
                                        </p:tav>
                                        <p:tav tm="100000">
                                          <p:val>
                                            <p:strVal val="#ppt_x"/>
                                          </p:val>
                                        </p:tav>
                                      </p:tavLst>
                                    </p:anim>
                                    <p:anim calcmode="lin" valueType="num">
                                      <p:cBhvr additive="base">
                                        <p:cTn id="69" dur="1000" fill="hold"/>
                                        <p:tgtEl>
                                          <p:spTgt spid="10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NA11_BreakoutSession_Template_16x9_Final_05132011">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1_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TENA11_BreakoutSession_Template_16x9_Final</Template>
  <TotalTime>18879</TotalTime>
  <Words>1750</Words>
  <Application>Microsoft Office PowerPoint</Application>
  <PresentationFormat>Custom</PresentationFormat>
  <Paragraphs>260</Paragraphs>
  <Slides>42</Slides>
  <Notes>14</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TENA11_BreakoutSession_Template_16x9_Final_05132011</vt:lpstr>
      <vt:lpstr>1_White with Consolas font for code slides</vt:lpstr>
      <vt:lpstr>Upgrading Norway To Windows 7</vt:lpstr>
      <vt:lpstr>Norway In A Nutshell</vt:lpstr>
      <vt:lpstr>UNESCO World Heritage</vt:lpstr>
      <vt:lpstr>Norway In A Nutshell</vt:lpstr>
      <vt:lpstr>Agenda</vt:lpstr>
      <vt:lpstr>Deployment Ranger Challenge </vt:lpstr>
      <vt:lpstr>Different Reasons And Different Goals</vt:lpstr>
      <vt:lpstr>Challenges For Early Adopters </vt:lpstr>
      <vt:lpstr>Early Adoption Program (January 2009)</vt:lpstr>
      <vt:lpstr>Fast Followers</vt:lpstr>
      <vt:lpstr>Difference In Customer, Size And Demands</vt:lpstr>
      <vt:lpstr>Partner And Customer</vt:lpstr>
      <vt:lpstr>PowerPoint Presentation</vt:lpstr>
      <vt:lpstr>The migration projects</vt:lpstr>
      <vt:lpstr>Result</vt:lpstr>
      <vt:lpstr>Result Today</vt:lpstr>
      <vt:lpstr>PowerPoint Presentation</vt:lpstr>
      <vt:lpstr>Result</vt:lpstr>
      <vt:lpstr>Norwegian Petroleum Directorate</vt:lpstr>
      <vt:lpstr>Result</vt:lpstr>
      <vt:lpstr>Common Tools</vt:lpstr>
      <vt:lpstr>Common Tools</vt:lpstr>
      <vt:lpstr>Microsoft Assessment and Planning Toolkit </vt:lpstr>
      <vt:lpstr>MAP: Windows 7</vt:lpstr>
      <vt:lpstr>MAP Reports And Proposals</vt:lpstr>
      <vt:lpstr>Application Compatibility Toolkit</vt:lpstr>
      <vt:lpstr>Using ACT</vt:lpstr>
      <vt:lpstr>Taking Care Of User Data</vt:lpstr>
      <vt:lpstr>Using USMT</vt:lpstr>
      <vt:lpstr>Deployment Tools</vt:lpstr>
      <vt:lpstr>Keeping The Deployment Time Down And Security Up</vt:lpstr>
      <vt:lpstr>Keeping The Deployment Time Down And Security Up</vt:lpstr>
      <vt:lpstr>Offline Patching With DISM</vt:lpstr>
      <vt:lpstr>DISM CODES USED</vt:lpstr>
      <vt:lpstr>End Results For Microsoft Norway</vt:lpstr>
      <vt:lpstr>End Result For Customers</vt:lpstr>
      <vt:lpstr>Related Content</vt:lpstr>
      <vt:lpstr>Track Resources</vt:lpstr>
      <vt:lpstr>Resources</vt:lpstr>
      <vt:lpstr>PowerPoint Presentation</vt:lpstr>
      <vt:lpstr>PowerPoint Presentation</vt:lpstr>
      <vt:lpstr>PowerPoint Presentation</vt:lpstr>
    </vt:vector>
  </TitlesOfParts>
  <Manager>&lt;Content Manager Name Here&gt;</Manager>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WCL206-R: Upgrading Norway To Windows 7</dc:title>
  <dc:subject>Microsoft TechEd North America 2011</dc:subject>
  <dc:creator>Olav Tvedt</dc:creator>
  <dc:description>Template: Jordan Cayabyab
Formatting: Brianna Hartmann, Silver Fox Productions, Inc.
Event Date: May 16-19, 2011
Event Location: Atlanta
Audience Type:</dc:description>
  <cp:lastModifiedBy>Shows</cp:lastModifiedBy>
  <cp:revision>98</cp:revision>
  <cp:lastPrinted>2010-05-11T05:02:34Z</cp:lastPrinted>
  <dcterms:created xsi:type="dcterms:W3CDTF">2011-03-14T23:23:33Z</dcterms:created>
  <dcterms:modified xsi:type="dcterms:W3CDTF">2011-05-19T20:34:23Z</dcterms:modified>
</cp:coreProperties>
</file>