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18" r:id="rId2"/>
  </p:sldMasterIdLst>
  <p:notesMasterIdLst>
    <p:notesMasterId r:id="rId52"/>
  </p:notesMasterIdLst>
  <p:handoutMasterIdLst>
    <p:handoutMasterId r:id="rId53"/>
  </p:handoutMasterIdLst>
  <p:sldIdLst>
    <p:sldId id="319" r:id="rId3"/>
    <p:sldId id="322" r:id="rId4"/>
    <p:sldId id="376" r:id="rId5"/>
    <p:sldId id="325" r:id="rId6"/>
    <p:sldId id="326" r:id="rId7"/>
    <p:sldId id="333" r:id="rId8"/>
    <p:sldId id="294" r:id="rId9"/>
    <p:sldId id="287" r:id="rId10"/>
    <p:sldId id="335" r:id="rId11"/>
    <p:sldId id="375" r:id="rId12"/>
    <p:sldId id="361" r:id="rId13"/>
    <p:sldId id="336" r:id="rId14"/>
    <p:sldId id="337" r:id="rId15"/>
    <p:sldId id="364" r:id="rId16"/>
    <p:sldId id="343" r:id="rId17"/>
    <p:sldId id="363" r:id="rId18"/>
    <p:sldId id="340" r:id="rId19"/>
    <p:sldId id="344" r:id="rId20"/>
    <p:sldId id="372" r:id="rId21"/>
    <p:sldId id="365" r:id="rId22"/>
    <p:sldId id="373" r:id="rId23"/>
    <p:sldId id="366" r:id="rId24"/>
    <p:sldId id="374" r:id="rId25"/>
    <p:sldId id="367" r:id="rId26"/>
    <p:sldId id="368" r:id="rId27"/>
    <p:sldId id="369" r:id="rId28"/>
    <p:sldId id="370" r:id="rId29"/>
    <p:sldId id="371" r:id="rId30"/>
    <p:sldId id="345" r:id="rId31"/>
    <p:sldId id="350" r:id="rId32"/>
    <p:sldId id="353" r:id="rId33"/>
    <p:sldId id="354" r:id="rId34"/>
    <p:sldId id="351" r:id="rId35"/>
    <p:sldId id="266" r:id="rId36"/>
    <p:sldId id="346" r:id="rId37"/>
    <p:sldId id="360" r:id="rId38"/>
    <p:sldId id="349" r:id="rId39"/>
    <p:sldId id="347" r:id="rId40"/>
    <p:sldId id="355" r:id="rId41"/>
    <p:sldId id="358" r:id="rId42"/>
    <p:sldId id="359" r:id="rId43"/>
    <p:sldId id="348" r:id="rId44"/>
    <p:sldId id="362" r:id="rId45"/>
    <p:sldId id="331" r:id="rId46"/>
    <p:sldId id="377" r:id="rId47"/>
    <p:sldId id="378" r:id="rId48"/>
    <p:sldId id="379" r:id="rId49"/>
    <p:sldId id="380" r:id="rId50"/>
    <p:sldId id="381" r:id="rId51"/>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6" autoAdjust="0"/>
    <p:restoredTop sz="78243" autoAdjust="0"/>
  </p:normalViewPr>
  <p:slideViewPr>
    <p:cSldViewPr snapToGrid="0">
      <p:cViewPr>
        <p:scale>
          <a:sx n="73" d="100"/>
          <a:sy n="73" d="100"/>
        </p:scale>
        <p:origin x="-474" y="-72"/>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pPr>
        <a:gradFill>
          <a:gsLst>
            <a:gs pos="0">
              <a:srgbClr val="292929">
                <a:alpha val="0"/>
              </a:srgbClr>
            </a:gs>
            <a:gs pos="42000">
              <a:srgbClr val="000000">
                <a:alpha val="22000"/>
              </a:srgbClr>
            </a:gs>
            <a:gs pos="100000">
              <a:srgbClr val="000000">
                <a:alpha val="27000"/>
              </a:srgbClr>
            </a:gs>
          </a:gsLst>
          <a:lin ang="5400000" scaled="0"/>
        </a:gradFill>
        <a:ln>
          <a:solidFill>
            <a:schemeClr val="bg2"/>
          </a:solidFill>
        </a:ln>
      </c:spPr>
    </c:sideWall>
    <c:backWall>
      <c:thickness val="0"/>
      <c:spPr>
        <a:gradFill>
          <a:gsLst>
            <a:gs pos="1000">
              <a:schemeClr val="bg2">
                <a:alpha val="0"/>
              </a:schemeClr>
            </a:gs>
            <a:gs pos="42000">
              <a:schemeClr val="bg2">
                <a:alpha val="50000"/>
              </a:schemeClr>
            </a:gs>
            <a:gs pos="100000">
              <a:schemeClr val="bg2">
                <a:alpha val="0"/>
              </a:schemeClr>
            </a:gs>
          </a:gsLst>
          <a:lin ang="5400000" scaled="0"/>
        </a:gradFill>
        <a:ln>
          <a:solidFill>
            <a:schemeClr val="bg2"/>
          </a:solidFill>
        </a:ln>
      </c:spPr>
    </c:backWall>
    <c:plotArea>
      <c:layout/>
      <c:area3DChart>
        <c:grouping val="stacked"/>
        <c:varyColors val="0"/>
        <c:ser>
          <c:idx val="0"/>
          <c:order val="0"/>
          <c:tx>
            <c:strRef>
              <c:f>Sheet1!$B$1</c:f>
              <c:strCache>
                <c:ptCount val="1"/>
                <c:pt idx="0">
                  <c:v>Series 1</c:v>
                </c:pt>
              </c:strCache>
            </c:strRef>
          </c:tx>
          <c:spPr>
            <a:solidFill>
              <a:schemeClr val="tx2"/>
            </a:solidFill>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0.5</c:v>
                </c:pt>
                <c:pt idx="1">
                  <c:v>1</c:v>
                </c:pt>
                <c:pt idx="2">
                  <c:v>2</c:v>
                </c:pt>
                <c:pt idx="3">
                  <c:v>3</c:v>
                </c:pt>
              </c:numCache>
            </c:numRef>
          </c:val>
        </c:ser>
        <c:ser>
          <c:idx val="1"/>
          <c:order val="1"/>
          <c:tx>
            <c:strRef>
              <c:f>Sheet1!$C$1</c:f>
              <c:strCache>
                <c:ptCount val="1"/>
                <c:pt idx="0">
                  <c:v>Series 2</c:v>
                </c:pt>
              </c:strCache>
            </c:strRef>
          </c:tx>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0.5</c:v>
                </c:pt>
                <c:pt idx="1">
                  <c:v>1</c:v>
                </c:pt>
                <c:pt idx="2">
                  <c:v>0.5</c:v>
                </c:pt>
                <c:pt idx="3">
                  <c:v>1</c:v>
                </c:pt>
              </c:numCache>
            </c:numRef>
          </c:val>
        </c:ser>
        <c:ser>
          <c:idx val="2"/>
          <c:order val="2"/>
          <c:tx>
            <c:strRef>
              <c:f>Sheet1!$D$1</c:f>
              <c:strCache>
                <c:ptCount val="1"/>
                <c:pt idx="0">
                  <c:v>Series 3</c:v>
                </c:pt>
              </c:strCache>
            </c:strRef>
          </c:tx>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0.70000000000000062</c:v>
                </c:pt>
                <c:pt idx="1">
                  <c:v>0.8</c:v>
                </c:pt>
                <c:pt idx="2">
                  <c:v>0.8</c:v>
                </c:pt>
                <c:pt idx="3">
                  <c:v>1</c:v>
                </c:pt>
              </c:numCache>
            </c:numRef>
          </c:val>
        </c:ser>
        <c:ser>
          <c:idx val="3"/>
          <c:order val="3"/>
          <c:tx>
            <c:strRef>
              <c:f>Sheet1!$E$1</c:f>
              <c:strCache>
                <c:ptCount val="1"/>
                <c:pt idx="0">
                  <c:v>Series 4</c:v>
                </c:pt>
              </c:strCache>
            </c:strRef>
          </c:tx>
          <c:spPr>
            <a:ln w="25400">
              <a:noFill/>
            </a:ln>
          </c:spPr>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0.5</c:v>
                </c:pt>
                <c:pt idx="1">
                  <c:v>0.30000000000000032</c:v>
                </c:pt>
                <c:pt idx="2">
                  <c:v>0.5</c:v>
                </c:pt>
                <c:pt idx="3">
                  <c:v>0.70000000000000062</c:v>
                </c:pt>
              </c:numCache>
            </c:numRef>
          </c:val>
        </c:ser>
        <c:dLbls>
          <c:showLegendKey val="0"/>
          <c:showVal val="0"/>
          <c:showCatName val="0"/>
          <c:showSerName val="0"/>
          <c:showPercent val="0"/>
          <c:showBubbleSize val="0"/>
        </c:dLbls>
        <c:axId val="33179136"/>
        <c:axId val="33180672"/>
        <c:axId val="0"/>
      </c:area3DChart>
      <c:catAx>
        <c:axId val="33179136"/>
        <c:scaling>
          <c:orientation val="minMax"/>
        </c:scaling>
        <c:delete val="0"/>
        <c:axPos val="b"/>
        <c:majorTickMark val="out"/>
        <c:minorTickMark val="none"/>
        <c:tickLblPos val="nextTo"/>
        <c:crossAx val="33180672"/>
        <c:crosses val="autoZero"/>
        <c:auto val="1"/>
        <c:lblAlgn val="ctr"/>
        <c:lblOffset val="100"/>
        <c:noMultiLvlLbl val="0"/>
      </c:catAx>
      <c:valAx>
        <c:axId val="33180672"/>
        <c:scaling>
          <c:orientation val="minMax"/>
        </c:scaling>
        <c:delete val="0"/>
        <c:axPos val="l"/>
        <c:majorGridlines>
          <c:spPr>
            <a:ln>
              <a:solidFill>
                <a:schemeClr val="bg2"/>
              </a:solidFill>
            </a:ln>
          </c:spPr>
        </c:majorGridlines>
        <c:numFmt formatCode="General" sourceLinked="1"/>
        <c:majorTickMark val="out"/>
        <c:minorTickMark val="none"/>
        <c:tickLblPos val="nextTo"/>
        <c:crossAx val="33179136"/>
        <c:crosses val="autoZero"/>
        <c:crossBetween val="midCat"/>
      </c:valAx>
    </c:plotArea>
    <c:legend>
      <c:legendPos val="r"/>
      <c:layout>
        <c:manualLayout>
          <c:xMode val="edge"/>
          <c:yMode val="edge"/>
          <c:x val="0.81624501630692536"/>
          <c:y val="0.23708408453798874"/>
          <c:w val="0.12795176914634179"/>
          <c:h val="0.2969191908961008"/>
        </c:manualLayout>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Autofit/>
          </a:bodyPr>
          <a:lstStyle/>
          <a:p>
            <a:endParaRPr lang="nb-NO" sz="1500" baseline="0" dirty="0" smtClean="0"/>
          </a:p>
          <a:p>
            <a:pPr marL="171450" indent="-171450">
              <a:buFont typeface="Arial" pitchFamily="34" charset="0"/>
              <a:buChar char="•"/>
            </a:pPr>
            <a:r>
              <a:rPr lang="nb-NO" sz="1500" baseline="0" dirty="0" smtClean="0"/>
              <a:t>After a thorough evaluation process, involving all the key vendors in the market, we decided to migrate our heterogenous platform to a standardised Microsoft plattform, utilizing the latest technologi all the way from infrastructure up to the application </a:t>
            </a:r>
            <a:r>
              <a:rPr lang="nb-NO" sz="1500" baseline="0" dirty="0" err="1" smtClean="0"/>
              <a:t>level</a:t>
            </a:r>
            <a:r>
              <a:rPr lang="nb-NO" sz="1500" baseline="0" dirty="0" smtClean="0"/>
              <a:t>.</a:t>
            </a:r>
            <a:br>
              <a:rPr lang="nb-NO" sz="1500" baseline="0" dirty="0" smtClean="0"/>
            </a:br>
            <a:endParaRPr lang="nb-NO" sz="1500"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nb-NO" sz="1500" baseline="0" dirty="0" smtClean="0"/>
              <a:t>In the Microsoft platform we found products that were of high quality (rated top quadrant by Gartner,) they are very well integrated with each other – and also with Line Of Business-applications, and they are supported by </a:t>
            </a:r>
            <a:r>
              <a:rPr lang="nb-NO" sz="1500" baseline="0" dirty="0" err="1" smtClean="0"/>
              <a:t>many</a:t>
            </a:r>
            <a:r>
              <a:rPr lang="nb-NO" sz="1500" baseline="0" dirty="0" smtClean="0"/>
              <a:t> partners, also locally, something that was important for us. </a:t>
            </a:r>
            <a:br>
              <a:rPr lang="nb-NO" sz="1500" baseline="0" dirty="0" smtClean="0"/>
            </a:br>
            <a:endParaRPr lang="nb-NO" sz="1500" dirty="0" smtClean="0"/>
          </a:p>
          <a:p>
            <a:pPr marL="171450" indent="-171450">
              <a:buFont typeface="Arial" pitchFamily="34" charset="0"/>
              <a:buChar char="•"/>
            </a:pPr>
            <a:r>
              <a:rPr lang="nb-NO" sz="1500" baseline="0" dirty="0" smtClean="0"/>
              <a:t>One can say that it might be risky to place all your eggs in one basket, but we were confident both in the technology, our partners and in the support from Microsoft. </a:t>
            </a:r>
          </a:p>
        </p:txBody>
      </p:sp>
      <p:sp>
        <p:nvSpPr>
          <p:cNvPr id="4" name="Plassholder for lysbildenummer 3"/>
          <p:cNvSpPr>
            <a:spLocks noGrp="1"/>
          </p:cNvSpPr>
          <p:nvPr>
            <p:ph type="sldNum" sz="quarter" idx="10"/>
          </p:nvPr>
        </p:nvSpPr>
        <p:spPr/>
        <p:txBody>
          <a:bodyPr/>
          <a:lstStyle/>
          <a:p>
            <a:fld id="{8F9AB45F-F388-4942-AF83-71361B3DDC4B}" type="slidenum">
              <a:rPr lang="nb-NO" smtClean="0"/>
              <a:pPr/>
              <a:t>21</a:t>
            </a:fld>
            <a:endParaRPr lang="nb-NO"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8:17 AM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8:17 AM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8:17 AM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8:17 AM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8:17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8:17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46</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8:17 AM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8:17 AM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8:17 AM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8:16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382588" y="685800"/>
            <a:ext cx="6092825" cy="3429000"/>
          </a:xfrm>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5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dirty="0" smtClean="0"/>
              <a:t>Tech Ed North America 2010</a:t>
            </a:r>
          </a:p>
        </p:txBody>
      </p:sp>
      <p:sp>
        <p:nvSpPr>
          <p:cNvPr id="1946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8CB9DE7C-6FD8-457D-A5F4-084C5926EE8B}" type="datetime8">
              <a:rPr lang="en-US" smtClean="0"/>
              <a:pPr defTabSz="912813" fontAlgn="base">
                <a:spcBef>
                  <a:spcPct val="0"/>
                </a:spcBef>
                <a:spcAft>
                  <a:spcPct val="0"/>
                </a:spcAft>
              </a:pPr>
              <a:t>5/19/2011 8:16 AM</a:t>
            </a:fld>
            <a:endParaRPr lang="en-US"/>
          </a:p>
        </p:txBody>
      </p:sp>
      <p:sp>
        <p:nvSpPr>
          <p:cNvPr id="1946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sz="800" dirty="0" smtClean="0">
                <a:solidFill>
                  <a:schemeClr val="bg2"/>
                </a:solidFill>
              </a:rPr>
              <a:t>MICROSOFT CONFIDENTIAL</a:t>
            </a:r>
          </a:p>
          <a:p>
            <a:pPr defTabSz="912813" fontAlgn="base">
              <a:spcBef>
                <a:spcPct val="0"/>
              </a:spcBef>
              <a:spcAft>
                <a:spcPct val="0"/>
              </a:spcAft>
            </a:pPr>
            <a:r>
              <a:rPr lang="en-US" dirty="0" smtClean="0">
                <a:solidFill>
                  <a:schemeClr val="bg2"/>
                </a:solidFill>
              </a:rPr>
              <a:t>© 2006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dirty="0" smtClean="0">
                <a:solidFill>
                  <a:schemeClr val="bg2"/>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chemeClr val="bg2"/>
                </a:solidFill>
              </a:rPr>
            </a:br>
            <a:r>
              <a:rPr lang="en-US" dirty="0" smtClean="0">
                <a:solidFill>
                  <a:schemeClr val="bg2"/>
                </a:solidFill>
              </a:rPr>
              <a:t>MICROSOFT MAKES NO WARRANTIES, EXPRESS, IMPLIED OR STATUTORY, AS TO THE INFORMATION IN THIS PRESENTATION.</a:t>
            </a:r>
            <a:endParaRPr lang="en-US" dirty="0">
              <a:solidFill>
                <a:schemeClr val="bg2"/>
              </a:solidFill>
            </a:endParaRPr>
          </a:p>
        </p:txBody>
      </p:sp>
      <p:sp>
        <p:nvSpPr>
          <p:cNvPr id="1946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BC88268-B158-4D99-A794-C75B3A4B69F3}" type="slidenum">
              <a:rPr lang="en-US" smtClean="0"/>
              <a:pPr defTabSz="912813" fontAlgn="base">
                <a:spcBef>
                  <a:spcPct val="0"/>
                </a:spcBef>
                <a:spcAft>
                  <a:spcPct val="0"/>
                </a:spcAft>
              </a:pPr>
              <a:t>4</a:t>
            </a:fld>
            <a:endParaRPr lang="en-US"/>
          </a:p>
        </p:txBody>
      </p:sp>
      <p:sp>
        <p:nvSpPr>
          <p:cNvPr id="12" name="Footer Placeholder 5"/>
          <p:cNvSpPr txBox="1">
            <a:spLocks/>
          </p:cNvSpPr>
          <p:nvPr/>
        </p:nvSpPr>
        <p:spPr>
          <a:xfrm>
            <a:off x="0" y="8686800"/>
            <a:ext cx="6172200" cy="457200"/>
          </a:xfrm>
          <a:prstGeom prst="rect">
            <a:avLst/>
          </a:prstGeom>
        </p:spPr>
        <p:txBody>
          <a:bodyPr vert="horz" lIns="91440" tIns="45720" rIns="91440" bIns="45720" rtlCol="0" anchor="b"/>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t>© 2010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br>
            <a: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t>MICROSOFT MAKES NO WARRANTIES, EXPRESS, IMPLIED OR STATUTORY, AS TO THE INFORMATION IN THIS PRESENTATION.</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tx1"/>
              </a:solidFill>
              <a:effectLst/>
              <a:uLnTx/>
              <a:uFillTx/>
              <a:latin typeface="Segoe"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
        <p:nvSpPr>
          <p:cNvPr id="6" name="Slide Image Placeholder 5"/>
          <p:cNvSpPr>
            <a:spLocks noGrp="1" noRot="1" noChangeAspect="1"/>
          </p:cNvSpPr>
          <p:nvPr>
            <p:ph type="sldImg"/>
          </p:nvPr>
        </p:nvSpPr>
        <p:spPr>
          <a:xfrm>
            <a:off x="382588" y="685800"/>
            <a:ext cx="6092825" cy="3429000"/>
          </a:xfrm>
        </p:spPr>
      </p:sp>
      <p:sp>
        <p:nvSpPr>
          <p:cNvPr id="7" name="Notes Placeholder 6"/>
          <p:cNvSpPr>
            <a:spLocks noGrp="1"/>
          </p:cNvSpPr>
          <p:nvPr>
            <p:ph type="body" idx="1"/>
          </p:nvPr>
        </p:nvSpPr>
        <p:spPr/>
        <p:txBody>
          <a:bodyPr>
            <a:normAutofit/>
          </a:bodyPr>
          <a:lstStyle/>
          <a:p>
            <a:endParaRPr lang="en-US"/>
          </a:p>
        </p:txBody>
      </p:sp>
      <p:sp>
        <p:nvSpPr>
          <p:cNvPr id="8"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9"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8:16 AM</a:t>
            </a:fld>
            <a:endParaRPr lang="en-US" dirty="0"/>
          </a:p>
        </p:txBody>
      </p:sp>
      <p:sp>
        <p:nvSpPr>
          <p:cNvPr id="10"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8:16 AM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Constitution</a:t>
            </a:r>
            <a:r>
              <a:rPr lang="nb-NO" dirty="0" smtClean="0"/>
              <a:t> Day</a:t>
            </a:r>
          </a:p>
          <a:p>
            <a:r>
              <a:rPr lang="nb-NO" dirty="0" err="1" smtClean="0"/>
              <a:t>Population</a:t>
            </a:r>
            <a:r>
              <a:rPr lang="nb-NO" dirty="0" smtClean="0"/>
              <a:t> Norway 4 920 305 </a:t>
            </a:r>
            <a:r>
              <a:rPr lang="nb-NO" dirty="0" err="1" smtClean="0"/>
              <a:t>spread</a:t>
            </a:r>
            <a:r>
              <a:rPr lang="nb-NO" dirty="0" smtClean="0"/>
              <a:t> over 148.748 </a:t>
            </a:r>
            <a:r>
              <a:rPr lang="nb-NO" dirty="0" err="1" smtClean="0"/>
              <a:t>Square</a:t>
            </a:r>
            <a:r>
              <a:rPr lang="nb-NO" dirty="0" smtClean="0"/>
              <a:t> </a:t>
            </a:r>
            <a:r>
              <a:rPr lang="nb-NO" dirty="0" err="1" smtClean="0"/>
              <a:t>miles</a:t>
            </a:r>
            <a:endParaRPr lang="nb-NO" dirty="0" smtClean="0"/>
          </a:p>
          <a:p>
            <a:r>
              <a:rPr lang="nb-NO" dirty="0" err="1" smtClean="0"/>
              <a:t>Population</a:t>
            </a:r>
            <a:r>
              <a:rPr lang="nb-NO" dirty="0" smtClean="0"/>
              <a:t> Georgia 9.687.653 </a:t>
            </a:r>
            <a:r>
              <a:rPr lang="nb-NO" dirty="0" err="1" smtClean="0"/>
              <a:t>Spread</a:t>
            </a:r>
            <a:r>
              <a:rPr lang="nb-NO" dirty="0" smtClean="0"/>
              <a:t> over 59.435 </a:t>
            </a:r>
            <a:r>
              <a:rPr lang="nb-NO" dirty="0" err="1" smtClean="0"/>
              <a:t>Square</a:t>
            </a:r>
            <a:r>
              <a:rPr lang="nb-NO" dirty="0" smtClean="0"/>
              <a:t> </a:t>
            </a:r>
            <a:r>
              <a:rPr lang="nb-NO" dirty="0" err="1" smtClean="0"/>
              <a:t>miles</a:t>
            </a:r>
            <a:endParaRPr lang="nb-NO" dirty="0" smtClean="0"/>
          </a:p>
          <a:p>
            <a:endParaRPr lang="nb-NO" dirty="0" smtClean="0"/>
          </a:p>
          <a:p>
            <a:r>
              <a:rPr lang="nb-NO" dirty="0" smtClean="0"/>
              <a:t>6 </a:t>
            </a:r>
            <a:r>
              <a:rPr lang="nb-NO" dirty="0" err="1" smtClean="0"/>
              <a:t>Hours</a:t>
            </a:r>
            <a:r>
              <a:rPr lang="nb-NO" dirty="0" smtClean="0"/>
              <a:t> </a:t>
            </a:r>
            <a:r>
              <a:rPr lang="nb-NO" dirty="0" err="1" smtClean="0"/>
              <a:t>into</a:t>
            </a:r>
            <a:r>
              <a:rPr lang="nb-NO" dirty="0" smtClean="0"/>
              <a:t> </a:t>
            </a:r>
            <a:r>
              <a:rPr lang="nb-NO" dirty="0" err="1" smtClean="0"/>
              <a:t>the</a:t>
            </a:r>
            <a:r>
              <a:rPr lang="nb-NO" dirty="0" smtClean="0"/>
              <a:t> </a:t>
            </a:r>
            <a:r>
              <a:rPr lang="nb-NO" dirty="0" err="1" smtClean="0"/>
              <a:t>future</a:t>
            </a:r>
            <a:endParaRPr lang="nb-NO"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213648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Glaciers</a:t>
            </a:r>
          </a:p>
          <a:p>
            <a:r>
              <a:rPr lang="nb-NO" dirty="0" smtClean="0">
                <a:effectLst/>
              </a:rPr>
              <a:t>stave </a:t>
            </a:r>
            <a:r>
              <a:rPr lang="nb-NO" dirty="0" err="1" smtClean="0">
                <a:effectLst/>
              </a:rPr>
              <a:t>church</a:t>
            </a:r>
            <a:endParaRPr lang="nb-NO" dirty="0" smtClean="0">
              <a:effectLst/>
            </a:endParaRPr>
          </a:p>
          <a:p>
            <a:r>
              <a:rPr lang="nb-NO" dirty="0" smtClean="0">
                <a:effectLst/>
              </a:rPr>
              <a:t>fjords and mountains</a:t>
            </a:r>
          </a:p>
          <a:p>
            <a:r>
              <a:rPr lang="nb-NO" dirty="0" err="1" smtClean="0">
                <a:effectLst/>
              </a:rPr>
              <a:t>wharf</a:t>
            </a:r>
            <a:r>
              <a:rPr lang="nb-NO" dirty="0" smtClean="0">
                <a:effectLst/>
              </a:rPr>
              <a:t> in Bergen</a:t>
            </a:r>
            <a:endParaRPr lang="nb-NO"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284140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nb-NO" smtClean="0"/>
              <a:t>Klikk for å redigere tittelstil</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smtClean="0"/>
              <a:t>Klikk for å redigere undertittelstil i malen</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nb-NO" smtClean="0"/>
              <a:t>Klikk for å redigere tittelstil</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nb-NO" smtClean="0"/>
              <a:t>Klikk for å redigere tittelstil</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nb-NO" smtClean="0"/>
              <a:t>Klikk for å redigere tekststiler i malen</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92497"/>
          </a:xfrm>
        </p:spPr>
        <p:txBody>
          <a:bodyPr/>
          <a:lstStyle>
            <a:lvl1pPr algn="l" rtl="0" fontAlgn="base">
              <a:lnSpc>
                <a:spcPct val="90000"/>
              </a:lnSpc>
              <a:spcBef>
                <a:spcPct val="0"/>
              </a:spcBef>
              <a:spcAft>
                <a:spcPct val="0"/>
              </a:spcAft>
              <a:defRPr lang="en-US" sz="5000" b="0" cap="none" spc="-125" dirty="0">
                <a:ln w="3175">
                  <a:noFill/>
                </a:ln>
                <a:solidFill>
                  <a:schemeClr val="bg1"/>
                </a:solidFill>
                <a:effectLst/>
                <a:latin typeface="+mn-lt"/>
                <a:ea typeface="+mn-ea"/>
                <a:cs typeface="Arial" charset="0"/>
              </a:defRPr>
            </a:lvl1pPr>
          </a:lstStyle>
          <a:p>
            <a:pPr lvl="0" algn="l" defTabSz="912740" rtl="0" eaLnBrk="1" fontAlgn="base" hangingPunct="1">
              <a:lnSpc>
                <a:spcPct val="90000"/>
              </a:lnSpc>
              <a:spcBef>
                <a:spcPct val="0"/>
              </a:spcBef>
              <a:spcAft>
                <a:spcPct val="0"/>
              </a:spcAft>
            </a:pPr>
            <a:r>
              <a:rPr lang="en-US" dirty="0" smtClean="0"/>
              <a:t>Click to edit Master title style</a:t>
            </a:r>
            <a:endParaRPr lang="en-US" dirty="0"/>
          </a:p>
        </p:txBody>
      </p:sp>
      <p:sp>
        <p:nvSpPr>
          <p:cNvPr id="3" name="Text Placeholder 2"/>
          <p:cNvSpPr>
            <a:spLocks noGrp="1"/>
          </p:cNvSpPr>
          <p:nvPr>
            <p:ph type="body" idx="1"/>
          </p:nvPr>
        </p:nvSpPr>
        <p:spPr>
          <a:xfrm>
            <a:off x="507868" y="1689101"/>
            <a:ext cx="11170973" cy="2369879"/>
          </a:xfrm>
        </p:spPr>
        <p:txBody>
          <a:bodyPr/>
          <a:lstStyle>
            <a:lvl1pPr>
              <a:spcBef>
                <a:spcPts val="1167"/>
              </a:spcBef>
              <a:buFontTx/>
              <a:buBlip>
                <a:blip r:embed="rId2"/>
              </a:buBlip>
              <a:defRPr sz="3200">
                <a:latin typeface="+mn-lt"/>
              </a:defRPr>
            </a:lvl1pPr>
            <a:lvl2pPr>
              <a:spcBef>
                <a:spcPts val="1083"/>
              </a:spcBef>
              <a:buFontTx/>
              <a:buBlip>
                <a:blip r:embed="rId3"/>
              </a:buBlip>
              <a:defRPr sz="2800">
                <a:latin typeface="+mn-lt"/>
              </a:defRPr>
            </a:lvl2pPr>
            <a:lvl3pPr>
              <a:spcBef>
                <a:spcPts val="1000"/>
              </a:spcBef>
              <a:buFontTx/>
              <a:buBlip>
                <a:blip r:embed="rId3"/>
              </a:buBlip>
              <a:defRPr sz="2400">
                <a:latin typeface="+mn-lt"/>
              </a:defRPr>
            </a:lvl3pPr>
            <a:lvl4pPr>
              <a:spcBef>
                <a:spcPts val="917"/>
              </a:spcBef>
              <a:buFontTx/>
              <a:buBlip>
                <a:blip r:embed="rId3"/>
              </a:buBlip>
              <a:defRPr sz="2400">
                <a:latin typeface="+mn-lt"/>
              </a:defRPr>
            </a:lvl4pPr>
            <a:lvl5pPr>
              <a:spcBef>
                <a:spcPts val="833"/>
              </a:spcBef>
              <a:buFontTx/>
              <a:buBlip>
                <a:blip r:embed="rId3"/>
              </a:buBlip>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8" descr="TechNet_rgb"/>
          <p:cNvPicPr>
            <a:picLocks noChangeAspect="1" noChangeArrowheads="1"/>
          </p:cNvPicPr>
          <p:nvPr userDrawn="1"/>
        </p:nvPicPr>
        <p:blipFill>
          <a:blip r:embed="rId4" cstate="print"/>
          <a:srcRect/>
          <a:stretch>
            <a:fillRect/>
          </a:stretch>
        </p:blipFill>
        <p:spPr bwMode="auto">
          <a:xfrm>
            <a:off x="9577187" y="6561668"/>
            <a:ext cx="1647043" cy="120386"/>
          </a:xfrm>
          <a:prstGeom prst="rect">
            <a:avLst/>
          </a:prstGeom>
          <a:noFill/>
          <a:ln w="9525">
            <a:noFill/>
            <a:miter lim="800000"/>
            <a:headEnd/>
            <a:tailEnd/>
          </a:ln>
        </p:spPr>
      </p:pic>
      <p:sp>
        <p:nvSpPr>
          <p:cNvPr id="6" name="Slide Number Placeholder 4"/>
          <p:cNvSpPr>
            <a:spLocks noGrp="1"/>
          </p:cNvSpPr>
          <p:nvPr>
            <p:ph type="sldNum" sz="quarter" idx="4"/>
          </p:nvPr>
        </p:nvSpPr>
        <p:spPr>
          <a:xfrm>
            <a:off x="1" y="6444497"/>
            <a:ext cx="969886" cy="365125"/>
          </a:xfrm>
          <a:prstGeom prst="rect">
            <a:avLst/>
          </a:prstGeom>
        </p:spPr>
        <p:txBody>
          <a:bodyPr vert="horz" lIns="76194" tIns="38097" rIns="76194" bIns="38097" rtlCol="0" anchor="ctr"/>
          <a:lstStyle>
            <a:lvl1pPr algn="r">
              <a:defRPr sz="900">
                <a:solidFill>
                  <a:schemeClr val="bg1"/>
                </a:solidFill>
              </a:defRPr>
            </a:lvl1pPr>
          </a:lstStyle>
          <a:p>
            <a:r>
              <a:rPr lang="en-US" dirty="0" smtClean="0"/>
              <a:t>Page </a:t>
            </a:r>
            <a:fld id="{16FC756F-3E11-4331-8618-9640DB70EDA4}" type="slidenum">
              <a:rPr lang="en-US" smtClean="0"/>
              <a:pPr/>
              <a:t>‹#›</a:t>
            </a:fld>
            <a:endParaRPr lang="en-US" dirty="0"/>
          </a:p>
        </p:txBody>
      </p:sp>
    </p:spTree>
    <p:extLst>
      <p:ext uri="{BB962C8B-B14F-4D97-AF65-F5344CB8AC3E}">
        <p14:creationId xmlns:p14="http://schemas.microsoft.com/office/powerpoint/2010/main" val="1315747644"/>
      </p:ext>
    </p:extLst>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nb-NO" smtClean="0"/>
              <a:t>Klikk for å redigere tittelstil</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smtClean="0"/>
              <a:t>Klikk for å redigere undertittelstil i malen</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441" y="274638"/>
            <a:ext cx="10969943" cy="609398"/>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441" y="1600201"/>
            <a:ext cx="5383398" cy="244374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5986" y="1600201"/>
            <a:ext cx="5383398" cy="244374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609441" y="6245225"/>
            <a:ext cx="2844059" cy="476250"/>
          </a:xfrm>
          <a:prstGeom prst="rect">
            <a:avLst/>
          </a:prstGeom>
        </p:spPr>
        <p:txBody>
          <a:bodyPr/>
          <a:lstStyle>
            <a:lvl1pPr>
              <a:defRPr/>
            </a:lvl1pPr>
          </a:lstStyle>
          <a:p>
            <a:endParaRPr lang="nn-NO" dirty="0"/>
          </a:p>
        </p:txBody>
      </p:sp>
      <p:sp>
        <p:nvSpPr>
          <p:cNvPr id="6" name="Plassholder for bunntekst 5"/>
          <p:cNvSpPr>
            <a:spLocks noGrp="1"/>
          </p:cNvSpPr>
          <p:nvPr>
            <p:ph type="ftr" sz="quarter" idx="11"/>
          </p:nvPr>
        </p:nvSpPr>
        <p:spPr>
          <a:xfrm>
            <a:off x="4164515" y="6245225"/>
            <a:ext cx="3859795" cy="476250"/>
          </a:xfrm>
          <a:prstGeom prst="rect">
            <a:avLst/>
          </a:prstGeom>
        </p:spPr>
        <p:txBody>
          <a:bodyPr/>
          <a:lstStyle>
            <a:lvl1pPr>
              <a:defRPr/>
            </a:lvl1pPr>
          </a:lstStyle>
          <a:p>
            <a:endParaRPr lang="nn-NO" dirty="0"/>
          </a:p>
        </p:txBody>
      </p:sp>
      <p:sp>
        <p:nvSpPr>
          <p:cNvPr id="7" name="Plassholder for lysbildenummer 6"/>
          <p:cNvSpPr>
            <a:spLocks noGrp="1"/>
          </p:cNvSpPr>
          <p:nvPr>
            <p:ph type="sldNum" sz="quarter" idx="12"/>
          </p:nvPr>
        </p:nvSpPr>
        <p:spPr>
          <a:xfrm>
            <a:off x="8735325" y="6245225"/>
            <a:ext cx="2844059" cy="476250"/>
          </a:xfrm>
          <a:prstGeom prst="rect">
            <a:avLst/>
          </a:prstGeom>
        </p:spPr>
        <p:txBody>
          <a:bodyPr/>
          <a:lstStyle>
            <a:lvl1pPr>
              <a:defRPr/>
            </a:lvl1pPr>
          </a:lstStyle>
          <a:p>
            <a:fld id="{4E600FD3-3F95-4492-87FD-7B8530EB8E3E}" type="slidenum">
              <a:rPr lang="nn-NO"/>
              <a:pPr/>
              <a:t>‹#›</a:t>
            </a:fld>
            <a:endParaRPr lang="nn-NO" dirty="0"/>
          </a:p>
        </p:txBody>
      </p:sp>
    </p:spTree>
    <p:extLst>
      <p:ext uri="{BB962C8B-B14F-4D97-AF65-F5344CB8AC3E}">
        <p14:creationId xmlns:p14="http://schemas.microsoft.com/office/powerpoint/2010/main" val="3688719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53453694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nb-NO" smtClean="0"/>
              <a:t>Klikk for å redigere tittelstil</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smtClean="0"/>
              <a:t>Klikk for å redigere undertittelstil i malen</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nb-NO" smtClean="0"/>
              <a:t>Klikk for å redigere tittelstil</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smtClean="0"/>
              <a:t>Klikk for å redigere undertittelstil i malen</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nb-NO" smtClean="0"/>
              <a:t>Klikk for å redigere tittelstil</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smtClean="0"/>
              <a:t>Klikk for å redigere undertittelstil i malen</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nb-NO" smtClean="0"/>
              <a:t>Klikk for å redigere tittelstil</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smtClean="0"/>
              <a:t>Klikk for å redigere undertittelstil i malen</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nb-NO" smtClean="0"/>
              <a:t>Klikk for å redigere tittelstil</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smtClean="0"/>
              <a:t>Klikk for å redigere undertittelstil i malen</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nb-NO" smtClean="0"/>
              <a:t>Klikk for å redigere tittelstil</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nb-NO" smtClean="0"/>
              <a:t>Klikk for å redigere tittelstil</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nb-NO" smtClean="0"/>
              <a:t>Klikk for å redigere tittelstil</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 id="2147483741" r:id="rId19"/>
    <p:sldLayoutId id="2147483743" r:id="rId20"/>
    <p:sldLayoutId id="2147483744" r:id="rId21"/>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hyperlink" Target="http://whc.unesco.org/en/list/1195" TargetMode="External"/><Relationship Id="rId3" Type="http://schemas.openxmlformats.org/officeDocument/2006/relationships/hyperlink" Target="http://whc.unesco.org/en/list/352" TargetMode="External"/><Relationship Id="rId7" Type="http://schemas.openxmlformats.org/officeDocument/2006/relationships/hyperlink" Target="http://whc.unesco.org/en/list/1143" TargetMode="External"/><Relationship Id="rId2" Type="http://schemas.openxmlformats.org/officeDocument/2006/relationships/hyperlink" Target="http://whc.unesco.org/en/list/59" TargetMode="External"/><Relationship Id="rId1" Type="http://schemas.openxmlformats.org/officeDocument/2006/relationships/slideLayout" Target="../slideLayouts/slideLayout8.xml"/><Relationship Id="rId6" Type="http://schemas.openxmlformats.org/officeDocument/2006/relationships/hyperlink" Target="http://whc.unesco.org/en/list/58" TargetMode="External"/><Relationship Id="rId5" Type="http://schemas.openxmlformats.org/officeDocument/2006/relationships/hyperlink" Target="http://whc.unesco.org/en/list/1187" TargetMode="External"/><Relationship Id="rId4" Type="http://schemas.openxmlformats.org/officeDocument/2006/relationships/hyperlink" Target="http://whc.unesco.org/en/list/55"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6.jp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5.jpg"/><Relationship Id="rId2" Type="http://schemas.openxmlformats.org/officeDocument/2006/relationships/notesSlide" Target="../notesSlides/notesSlide9.xml"/><Relationship Id="rId16" Type="http://schemas.openxmlformats.org/officeDocument/2006/relationships/image" Target="../media/image39.jpg"/><Relationship Id="rId1" Type="http://schemas.openxmlformats.org/officeDocument/2006/relationships/slideLayout" Target="../slideLayouts/slideLayout8.xml"/><Relationship Id="rId6" Type="http://schemas.openxmlformats.org/officeDocument/2006/relationships/image" Target="../media/image30.jpg"/><Relationship Id="rId11" Type="http://schemas.openxmlformats.org/officeDocument/2006/relationships/image" Target="../media/image34.jpg"/><Relationship Id="rId5" Type="http://schemas.openxmlformats.org/officeDocument/2006/relationships/image" Target="../media/image29.jpg"/><Relationship Id="rId15" Type="http://schemas.openxmlformats.org/officeDocument/2006/relationships/image" Target="../media/image38.jpg"/><Relationship Id="rId10" Type="http://schemas.openxmlformats.org/officeDocument/2006/relationships/image" Target="../media/image33.jpg"/><Relationship Id="rId4" Type="http://schemas.openxmlformats.org/officeDocument/2006/relationships/image" Target="../media/image28.jpg"/><Relationship Id="rId9" Type="http://schemas.openxmlformats.org/officeDocument/2006/relationships/image" Target="../media/image32.jpg"/><Relationship Id="rId14" Type="http://schemas.openxmlformats.org/officeDocument/2006/relationships/image" Target="../media/image3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image" Target="../media/image41.gif"/><Relationship Id="rId7" Type="http://schemas.openxmlformats.org/officeDocument/2006/relationships/hyperlink" Target="http://www.gassco.no/wps/wcm/connect/Gassco-NO/gassco/Home" TargetMode="External"/><Relationship Id="rId12" Type="http://schemas.openxmlformats.org/officeDocument/2006/relationships/image" Target="../media/image48.png"/><Relationship Id="rId17" Type="http://schemas.openxmlformats.org/officeDocument/2006/relationships/image" Target="../media/image51.gif"/><Relationship Id="rId2" Type="http://schemas.openxmlformats.org/officeDocument/2006/relationships/image" Target="../media/image40.png"/><Relationship Id="rId16" Type="http://schemas.openxmlformats.org/officeDocument/2006/relationships/hyperlink" Target="http://www.fredolsen.no/default.aspx" TargetMode="External"/><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50.gif"/><Relationship Id="rId10" Type="http://schemas.openxmlformats.org/officeDocument/2006/relationships/image" Target="../media/image46.jpeg"/><Relationship Id="rId4" Type="http://schemas.openxmlformats.org/officeDocument/2006/relationships/image" Target="../media/image42.png"/><Relationship Id="rId9" Type="http://schemas.openxmlformats.org/officeDocument/2006/relationships/hyperlink" Target="http://www.deepocean.no/index.cfm" TargetMode="External"/><Relationship Id="rId14" Type="http://schemas.openxmlformats.org/officeDocument/2006/relationships/hyperlink" Target="http://www.sfj.no/"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sfj.no/" TargetMode="Externa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hyperlink" Target="http://www.sfj.no/"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gassco.no/wps/wcm/connect/Gassco-NO/gassco/Home" TargetMode="External"/><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hyperlink" Target="http://www.microsoft.com/MAP" TargetMode="Externa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upport.microsoft.com/kb/253395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orthamerica.msteched.com/signin"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hyperlink" Target="mailto:tespkr@microsoft.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9.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66.png"/><Relationship Id="rId5" Type="http://schemas.openxmlformats.org/officeDocument/2006/relationships/hyperlink" Target="http://www.microsoft.com/learning" TargetMode="External"/><Relationship Id="rId10" Type="http://schemas.openxmlformats.org/officeDocument/2006/relationships/image" Target="../media/image65.emf"/><Relationship Id="rId4" Type="http://schemas.openxmlformats.org/officeDocument/2006/relationships/image" Target="../media/image62.png"/><Relationship Id="rId9" Type="http://schemas.openxmlformats.org/officeDocument/2006/relationships/image" Target="../media/image64.png"/><Relationship Id="rId14"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www.microsoft.com/"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UNESCO World Heritage</a:t>
            </a:r>
            <a:endParaRPr lang="en-US" dirty="0"/>
          </a:p>
        </p:txBody>
      </p:sp>
      <p:sp>
        <p:nvSpPr>
          <p:cNvPr id="3" name="Text Placeholder 2"/>
          <p:cNvSpPr>
            <a:spLocks noGrp="1"/>
          </p:cNvSpPr>
          <p:nvPr>
            <p:ph type="body" sz="quarter" idx="10"/>
          </p:nvPr>
        </p:nvSpPr>
        <p:spPr>
          <a:xfrm>
            <a:off x="519112" y="1447799"/>
            <a:ext cx="11149013" cy="4235006"/>
          </a:xfrm>
        </p:spPr>
        <p:txBody>
          <a:bodyPr/>
          <a:lstStyle/>
          <a:p>
            <a:r>
              <a:rPr lang="nb-NO" dirty="0">
                <a:hlinkClick r:id="rId2" action="ppaction://hlinkfile"/>
              </a:rPr>
              <a:t>Bryggen</a:t>
            </a:r>
            <a:r>
              <a:rPr lang="nb-NO" dirty="0"/>
              <a:t> </a:t>
            </a:r>
          </a:p>
          <a:p>
            <a:r>
              <a:rPr lang="nb-NO" dirty="0">
                <a:hlinkClick r:id="rId3" action="ppaction://hlinkfile"/>
              </a:rPr>
              <a:t>Rock Art </a:t>
            </a:r>
            <a:r>
              <a:rPr lang="nb-NO" dirty="0" err="1">
                <a:hlinkClick r:id="rId3" action="ppaction://hlinkfile"/>
              </a:rPr>
              <a:t>of</a:t>
            </a:r>
            <a:r>
              <a:rPr lang="nb-NO" dirty="0">
                <a:hlinkClick r:id="rId3" action="ppaction://hlinkfile"/>
              </a:rPr>
              <a:t> Alta</a:t>
            </a:r>
            <a:r>
              <a:rPr lang="nb-NO" dirty="0"/>
              <a:t> </a:t>
            </a:r>
          </a:p>
          <a:p>
            <a:r>
              <a:rPr lang="nb-NO" dirty="0">
                <a:hlinkClick r:id="rId4" action="ppaction://hlinkfile"/>
              </a:rPr>
              <a:t>Røros Mining Town and </a:t>
            </a:r>
            <a:r>
              <a:rPr lang="nb-NO" dirty="0" err="1">
                <a:hlinkClick r:id="rId4" action="ppaction://hlinkfile"/>
              </a:rPr>
              <a:t>the</a:t>
            </a:r>
            <a:r>
              <a:rPr lang="nb-NO" dirty="0">
                <a:hlinkClick r:id="rId4" action="ppaction://hlinkfile"/>
              </a:rPr>
              <a:t> </a:t>
            </a:r>
            <a:r>
              <a:rPr lang="nb-NO" dirty="0" err="1">
                <a:hlinkClick r:id="rId4" action="ppaction://hlinkfile"/>
              </a:rPr>
              <a:t>Circumference</a:t>
            </a:r>
            <a:r>
              <a:rPr lang="nb-NO" dirty="0"/>
              <a:t> </a:t>
            </a:r>
          </a:p>
          <a:p>
            <a:r>
              <a:rPr lang="nb-NO" dirty="0">
                <a:hlinkClick r:id="rId5" action="ppaction://hlinkfile"/>
              </a:rPr>
              <a:t>Struve Geodetic Arc</a:t>
            </a:r>
            <a:r>
              <a:rPr lang="nb-NO" dirty="0"/>
              <a:t> </a:t>
            </a:r>
            <a:endParaRPr lang="nb-NO" dirty="0" smtClean="0"/>
          </a:p>
          <a:p>
            <a:r>
              <a:rPr lang="nb-NO" dirty="0" smtClean="0">
                <a:hlinkClick r:id="rId6" action="ppaction://hlinkfile"/>
              </a:rPr>
              <a:t>Urnes </a:t>
            </a:r>
            <a:r>
              <a:rPr lang="nb-NO" dirty="0">
                <a:hlinkClick r:id="rId6" action="ppaction://hlinkfile"/>
              </a:rPr>
              <a:t>Stave Church</a:t>
            </a:r>
            <a:r>
              <a:rPr lang="nb-NO" dirty="0"/>
              <a:t> </a:t>
            </a:r>
          </a:p>
          <a:p>
            <a:r>
              <a:rPr lang="nb-NO" dirty="0">
                <a:hlinkClick r:id="rId7" action="ppaction://hlinkfile"/>
              </a:rPr>
              <a:t>Vegaøyan -- The Vega Archipelago</a:t>
            </a:r>
            <a:r>
              <a:rPr lang="nb-NO" dirty="0"/>
              <a:t> </a:t>
            </a:r>
          </a:p>
          <a:p>
            <a:r>
              <a:rPr lang="nb-NO" dirty="0">
                <a:hlinkClick r:id="rId8" action="ppaction://hlinkfile"/>
              </a:rPr>
              <a:t>West Norwegian Fjords – Geirangerfjord and Nærøyfjord</a:t>
            </a:r>
            <a:r>
              <a:rPr lang="nb-NO" dirty="0"/>
              <a:t> </a:t>
            </a:r>
          </a:p>
          <a:p>
            <a:endParaRPr lang="nb-NO" dirty="0"/>
          </a:p>
        </p:txBody>
      </p:sp>
    </p:spTree>
    <p:extLst>
      <p:ext uri="{BB962C8B-B14F-4D97-AF65-F5344CB8AC3E}">
        <p14:creationId xmlns:p14="http://schemas.microsoft.com/office/powerpoint/2010/main" val="284166901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096" y="900490"/>
            <a:ext cx="8907094" cy="592586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503" y="896304"/>
            <a:ext cx="9017688" cy="598740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457" y="1111628"/>
            <a:ext cx="9064979" cy="577305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8193" y="859536"/>
            <a:ext cx="4004194" cy="6009338"/>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5381" y="852642"/>
            <a:ext cx="9016009" cy="5986288"/>
          </a:xfrm>
          <a:prstGeom prst="rect">
            <a:avLst/>
          </a:prstGeom>
        </p:spPr>
      </p:pic>
      <p:sp>
        <p:nvSpPr>
          <p:cNvPr id="2" name="Tittel 1"/>
          <p:cNvSpPr>
            <a:spLocks noGrp="1"/>
          </p:cNvSpPr>
          <p:nvPr>
            <p:ph type="title"/>
          </p:nvPr>
        </p:nvSpPr>
        <p:spPr>
          <a:xfrm>
            <a:off x="2299063" y="278877"/>
            <a:ext cx="9186182" cy="609398"/>
          </a:xfrm>
        </p:spPr>
        <p:txBody>
          <a:bodyPr/>
          <a:lstStyle/>
          <a:p>
            <a:r>
              <a:rPr lang="nb-NO" dirty="0"/>
              <a:t>Norway In A Nutshell</a:t>
            </a:r>
          </a:p>
        </p:txBody>
      </p:sp>
      <p:pic>
        <p:nvPicPr>
          <p:cNvPr id="4" name="Picture 2" descr="C:\Users\olav\AppData\Local\Microsoft\Windows\Temporary Internet Files\Content.IE5\91EMCZTN\MP90036278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895" y="117567"/>
            <a:ext cx="1060608" cy="770708"/>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p:cNvSpPr>
            <a:spLocks noGrp="1"/>
          </p:cNvSpPr>
          <p:nvPr>
            <p:ph type="body" sz="quarter" idx="10"/>
          </p:nvPr>
        </p:nvSpPr>
        <p:spPr/>
        <p:txBody>
          <a:bodyPr/>
          <a:lstStyle/>
          <a:p>
            <a:endParaRPr lang="nb-NO" dirty="0"/>
          </a:p>
        </p:txBody>
      </p:sp>
      <p:pic>
        <p:nvPicPr>
          <p:cNvPr id="6" name="Bild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6160" y="1846353"/>
            <a:ext cx="4590006" cy="4096580"/>
          </a:xfrm>
          <a:prstGeom prst="rect">
            <a:avLst/>
          </a:prstGeom>
        </p:spPr>
      </p:pic>
      <p:pic>
        <p:nvPicPr>
          <p:cNvPr id="8" name="Bild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9577" y="1453118"/>
            <a:ext cx="6143172" cy="4607379"/>
          </a:xfrm>
          <a:prstGeom prst="rect">
            <a:avLst/>
          </a:prstGeom>
        </p:spPr>
      </p:pic>
      <p:pic>
        <p:nvPicPr>
          <p:cNvPr id="9" name="Bild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5416" y="888275"/>
            <a:ext cx="7959633" cy="5969725"/>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5416" y="895350"/>
            <a:ext cx="8966391" cy="5962650"/>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15416" y="895349"/>
            <a:ext cx="8943974" cy="5962649"/>
          </a:xfrm>
          <a:prstGeom prst="rect">
            <a:avLst/>
          </a:prstGeom>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9582" y="895350"/>
            <a:ext cx="8912225"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67051" y="857349"/>
            <a:ext cx="4467498" cy="5960919"/>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15416" y="888275"/>
            <a:ext cx="8894774" cy="5915025"/>
          </a:xfrm>
          <a:prstGeom prst="rect">
            <a:avLst/>
          </a:prstGeom>
        </p:spPr>
      </p:pic>
    </p:spTree>
    <p:extLst>
      <p:ext uri="{BB962C8B-B14F-4D97-AF65-F5344CB8AC3E}">
        <p14:creationId xmlns:p14="http://schemas.microsoft.com/office/powerpoint/2010/main" val="1139483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26"/>
                                        </p:tgtEl>
                                      </p:cBhvr>
                                    </p:animEffect>
                                    <p:set>
                                      <p:cBhvr>
                                        <p:cTn id="57" dur="1" fill="hold">
                                          <p:stCondLst>
                                            <p:cond delay="499"/>
                                          </p:stCondLst>
                                        </p:cTn>
                                        <p:tgtEl>
                                          <p:spTgt spid="1026"/>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9"/>
                                        </p:tgtEl>
                                      </p:cBhvr>
                                    </p:animEffect>
                                    <p:set>
                                      <p:cBhvr>
                                        <p:cTn id="101" dur="1" fill="hold">
                                          <p:stCondLst>
                                            <p:cond delay="499"/>
                                          </p:stCondLst>
                                        </p:cTn>
                                        <p:tgtEl>
                                          <p:spTgt spid="19"/>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500"/>
                                        <p:tgtEl>
                                          <p:spTgt spid="22"/>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22"/>
                                        </p:tgtEl>
                                      </p:cBhvr>
                                    </p:animEffect>
                                    <p:set>
                                      <p:cBhvr>
                                        <p:cTn id="12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Agenda</a:t>
            </a:r>
            <a:endParaRPr lang="nb-NO" dirty="0"/>
          </a:p>
        </p:txBody>
      </p:sp>
      <p:sp>
        <p:nvSpPr>
          <p:cNvPr id="3" name="Plassholder for tekst 2"/>
          <p:cNvSpPr>
            <a:spLocks noGrp="1"/>
          </p:cNvSpPr>
          <p:nvPr>
            <p:ph type="body" sz="quarter" idx="10"/>
          </p:nvPr>
        </p:nvSpPr>
        <p:spPr>
          <a:xfrm>
            <a:off x="519112" y="1447799"/>
            <a:ext cx="11149013" cy="3693319"/>
          </a:xfrm>
        </p:spPr>
        <p:txBody>
          <a:bodyPr/>
          <a:lstStyle/>
          <a:p>
            <a:r>
              <a:rPr lang="en-US" dirty="0" smtClean="0"/>
              <a:t>Challenge For Early Adopters</a:t>
            </a:r>
          </a:p>
          <a:p>
            <a:r>
              <a:rPr lang="en-US" dirty="0" smtClean="0"/>
              <a:t>Difference In Customer, Size And Demands</a:t>
            </a:r>
          </a:p>
          <a:p>
            <a:r>
              <a:rPr lang="en-US" dirty="0" smtClean="0"/>
              <a:t>Common Tools</a:t>
            </a:r>
          </a:p>
          <a:p>
            <a:r>
              <a:rPr lang="en-US" dirty="0" smtClean="0"/>
              <a:t>Taking Care Of User Data</a:t>
            </a:r>
          </a:p>
          <a:p>
            <a:r>
              <a:rPr lang="en-US" dirty="0" smtClean="0"/>
              <a:t>Deployment Tools</a:t>
            </a:r>
          </a:p>
          <a:p>
            <a:r>
              <a:rPr lang="en-US" dirty="0" smtClean="0"/>
              <a:t>Keeping The Deployment Time Down And Security Up</a:t>
            </a:r>
          </a:p>
          <a:p>
            <a:r>
              <a:rPr lang="en-US" dirty="0" smtClean="0"/>
              <a:t>End Results</a:t>
            </a:r>
            <a:endParaRPr lang="en-US" dirty="0"/>
          </a:p>
        </p:txBody>
      </p:sp>
    </p:spTree>
    <p:extLst>
      <p:ext uri="{BB962C8B-B14F-4D97-AF65-F5344CB8AC3E}">
        <p14:creationId xmlns:p14="http://schemas.microsoft.com/office/powerpoint/2010/main" val="332510312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1218795"/>
          </a:xfrm>
        </p:spPr>
        <p:txBody>
          <a:bodyPr/>
          <a:lstStyle/>
          <a:p>
            <a:r>
              <a:rPr lang="nb-NO" dirty="0"/>
              <a:t>Deployment Ranger Challenge</a:t>
            </a:r>
            <a:br>
              <a:rPr lang="nb-NO" dirty="0"/>
            </a:br>
            <a:endParaRPr lang="nb-NO" dirty="0"/>
          </a:p>
        </p:txBody>
      </p:sp>
      <p:sp>
        <p:nvSpPr>
          <p:cNvPr id="3" name="Plassholder for tekst 2"/>
          <p:cNvSpPr>
            <a:spLocks noGrp="1"/>
          </p:cNvSpPr>
          <p:nvPr>
            <p:ph type="body" sz="quarter" idx="10"/>
          </p:nvPr>
        </p:nvSpPr>
        <p:spPr>
          <a:xfrm>
            <a:off x="519112" y="1447799"/>
            <a:ext cx="11149013" cy="2609945"/>
          </a:xfrm>
        </p:spPr>
        <p:txBody>
          <a:bodyPr/>
          <a:lstStyle/>
          <a:p>
            <a:pPr marL="0" indent="0">
              <a:buNone/>
            </a:pPr>
            <a:r>
              <a:rPr lang="en-US" dirty="0"/>
              <a:t>Stages </a:t>
            </a:r>
            <a:r>
              <a:rPr lang="en-US" dirty="0" smtClean="0"/>
              <a:t>Of Engagement</a:t>
            </a:r>
            <a:endParaRPr lang="nb-NO" dirty="0"/>
          </a:p>
          <a:p>
            <a:pPr marL="514350" lvl="0" indent="-514350">
              <a:buFont typeface="+mj-lt"/>
              <a:buAutoNum type="arabicPeriod"/>
            </a:pPr>
            <a:r>
              <a:rPr lang="en-US" dirty="0"/>
              <a:t>Early </a:t>
            </a:r>
            <a:r>
              <a:rPr lang="en-US" dirty="0" smtClean="0"/>
              <a:t>Adopters </a:t>
            </a:r>
            <a:r>
              <a:rPr lang="en-US" dirty="0"/>
              <a:t>(January 2009</a:t>
            </a:r>
            <a:r>
              <a:rPr lang="en-US" dirty="0" smtClean="0"/>
              <a:t>)</a:t>
            </a:r>
            <a:endParaRPr lang="nb-NO" dirty="0" smtClean="0"/>
          </a:p>
          <a:p>
            <a:pPr marL="514350" lvl="0" indent="-514350">
              <a:buFont typeface="+mj-lt"/>
              <a:buAutoNum type="arabicPeriod"/>
            </a:pPr>
            <a:r>
              <a:rPr lang="en-US" dirty="0" smtClean="0"/>
              <a:t>Fast Followers </a:t>
            </a:r>
            <a:r>
              <a:rPr lang="en-US" dirty="0"/>
              <a:t>(January 2010</a:t>
            </a:r>
            <a:r>
              <a:rPr lang="en-US" dirty="0" smtClean="0"/>
              <a:t>)</a:t>
            </a:r>
            <a:endParaRPr lang="nb-NO" dirty="0"/>
          </a:p>
          <a:p>
            <a:pPr marL="514350" lvl="0" indent="-514350">
              <a:buFont typeface="+mj-lt"/>
              <a:buAutoNum type="arabicPeriod"/>
            </a:pPr>
            <a:r>
              <a:rPr lang="en-US" dirty="0"/>
              <a:t>Late M</a:t>
            </a:r>
            <a:r>
              <a:rPr lang="en-US" dirty="0" smtClean="0"/>
              <a:t>overs (By </a:t>
            </a:r>
            <a:r>
              <a:rPr lang="en-US" dirty="0"/>
              <a:t>T</a:t>
            </a:r>
            <a:r>
              <a:rPr lang="en-US" dirty="0" smtClean="0"/>
              <a:t>hemselves</a:t>
            </a:r>
            <a:r>
              <a:rPr lang="en-US" dirty="0"/>
              <a:t>)</a:t>
            </a:r>
            <a:endParaRPr lang="nb-NO" dirty="0"/>
          </a:p>
          <a:p>
            <a:endParaRPr lang="nb-NO" dirty="0"/>
          </a:p>
        </p:txBody>
      </p:sp>
    </p:spTree>
    <p:extLst>
      <p:ext uri="{BB962C8B-B14F-4D97-AF65-F5344CB8AC3E}">
        <p14:creationId xmlns:p14="http://schemas.microsoft.com/office/powerpoint/2010/main" val="125515017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smtClean="0"/>
              <a:t>Different Reasons And Different Goals</a:t>
            </a:r>
            <a:endParaRPr lang="en-US" dirty="0"/>
          </a:p>
        </p:txBody>
      </p:sp>
      <p:sp>
        <p:nvSpPr>
          <p:cNvPr id="3" name="Plassholder for tekst 2"/>
          <p:cNvSpPr>
            <a:spLocks noGrp="1"/>
          </p:cNvSpPr>
          <p:nvPr>
            <p:ph type="body" sz="quarter" idx="10"/>
          </p:nvPr>
        </p:nvSpPr>
        <p:spPr>
          <a:xfrm>
            <a:off x="545237" y="899446"/>
            <a:ext cx="11149013" cy="5515356"/>
          </a:xfrm>
        </p:spPr>
        <p:txBody>
          <a:bodyPr/>
          <a:lstStyle/>
          <a:p>
            <a:r>
              <a:rPr lang="en-US" sz="2800" dirty="0" smtClean="0"/>
              <a:t>Reasons:</a:t>
            </a:r>
            <a:br>
              <a:rPr lang="en-US" sz="2800" dirty="0" smtClean="0"/>
            </a:br>
            <a:r>
              <a:rPr lang="en-US" sz="2800" dirty="0" smtClean="0"/>
              <a:t>- Windows XP To Old, But Did Not Want Windows Vista</a:t>
            </a:r>
            <a:br>
              <a:rPr lang="en-US" sz="2800" dirty="0" smtClean="0"/>
            </a:br>
            <a:r>
              <a:rPr lang="en-US" sz="2800" dirty="0" smtClean="0"/>
              <a:t>- Windows XP </a:t>
            </a:r>
            <a:r>
              <a:rPr lang="en-US" sz="2800" dirty="0"/>
              <a:t>N</a:t>
            </a:r>
            <a:r>
              <a:rPr lang="en-US" sz="2800" dirty="0" smtClean="0"/>
              <a:t>ot Optimized For Deployment</a:t>
            </a:r>
            <a:br>
              <a:rPr lang="en-US" sz="2800" dirty="0" smtClean="0"/>
            </a:br>
            <a:r>
              <a:rPr lang="en-US" sz="2800" dirty="0" smtClean="0"/>
              <a:t>- Not Happy With Vista</a:t>
            </a:r>
            <a:br>
              <a:rPr lang="en-US" sz="2800" dirty="0" smtClean="0"/>
            </a:br>
            <a:r>
              <a:rPr lang="en-US" sz="2800" dirty="0" smtClean="0"/>
              <a:t>- Direct Access</a:t>
            </a:r>
            <a:br>
              <a:rPr lang="en-US" sz="2800" dirty="0" smtClean="0"/>
            </a:br>
            <a:r>
              <a:rPr lang="en-US" sz="2800" dirty="0" smtClean="0"/>
              <a:t>- </a:t>
            </a:r>
            <a:r>
              <a:rPr lang="en-US" sz="2800" dirty="0" err="1" smtClean="0"/>
              <a:t>Bitlocker</a:t>
            </a:r>
            <a:r>
              <a:rPr lang="en-US" sz="2800" dirty="0" smtClean="0"/>
              <a:t> / </a:t>
            </a:r>
            <a:r>
              <a:rPr lang="en-US" sz="2800" dirty="0" err="1" smtClean="0"/>
              <a:t>Bitlocker</a:t>
            </a:r>
            <a:r>
              <a:rPr lang="en-US" sz="2800" dirty="0" smtClean="0"/>
              <a:t> To Go</a:t>
            </a:r>
            <a:br>
              <a:rPr lang="en-US" sz="2800" dirty="0" smtClean="0"/>
            </a:br>
            <a:r>
              <a:rPr lang="en-US" sz="2800" dirty="0" smtClean="0"/>
              <a:t>- Etc.</a:t>
            </a:r>
          </a:p>
          <a:p>
            <a:r>
              <a:rPr lang="en-US" sz="2800" dirty="0" smtClean="0"/>
              <a:t>Goals:</a:t>
            </a:r>
            <a:br>
              <a:rPr lang="en-US" sz="2800" dirty="0" smtClean="0"/>
            </a:br>
            <a:r>
              <a:rPr lang="en-US" sz="2800" dirty="0"/>
              <a:t>- Save </a:t>
            </a:r>
            <a:r>
              <a:rPr lang="en-US" sz="2800" dirty="0" smtClean="0"/>
              <a:t>Money</a:t>
            </a:r>
            <a:br>
              <a:rPr lang="en-US" sz="2800" dirty="0" smtClean="0"/>
            </a:br>
            <a:r>
              <a:rPr lang="en-US" sz="2800" dirty="0" smtClean="0"/>
              <a:t>- Save Time</a:t>
            </a:r>
            <a:br>
              <a:rPr lang="en-US" sz="2800" dirty="0" smtClean="0"/>
            </a:br>
            <a:r>
              <a:rPr lang="en-US" sz="2800" dirty="0" smtClean="0"/>
              <a:t>- Security</a:t>
            </a:r>
            <a:br>
              <a:rPr lang="en-US" sz="2800" dirty="0" smtClean="0"/>
            </a:br>
            <a:r>
              <a:rPr lang="en-US" sz="2800" dirty="0" smtClean="0"/>
              <a:t>- User Satisfaction And Productivity</a:t>
            </a:r>
            <a:br>
              <a:rPr lang="en-US" sz="2800" dirty="0" smtClean="0"/>
            </a:br>
            <a:r>
              <a:rPr lang="en-US" sz="2800" dirty="0" smtClean="0"/>
              <a:t>- IT Worker Satisfaction </a:t>
            </a:r>
            <a:r>
              <a:rPr lang="en-US" sz="2800" dirty="0"/>
              <a:t>And Productivity </a:t>
            </a:r>
            <a:r>
              <a:rPr lang="en-US" sz="2800" dirty="0" smtClean="0"/>
              <a:t/>
            </a:r>
            <a:br>
              <a:rPr lang="en-US" sz="2800" dirty="0" smtClean="0"/>
            </a:br>
            <a:r>
              <a:rPr lang="en-US" sz="2800" dirty="0" smtClean="0"/>
              <a:t>- Attract New Employees </a:t>
            </a:r>
            <a:endParaRPr lang="en-US" sz="2800" dirty="0"/>
          </a:p>
        </p:txBody>
      </p:sp>
    </p:spTree>
    <p:extLst>
      <p:ext uri="{BB962C8B-B14F-4D97-AF65-F5344CB8AC3E}">
        <p14:creationId xmlns:p14="http://schemas.microsoft.com/office/powerpoint/2010/main" val="5480638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Challenges For Early Adopters </a:t>
            </a:r>
            <a:endParaRPr lang="nb-NO" dirty="0"/>
          </a:p>
        </p:txBody>
      </p:sp>
      <p:sp>
        <p:nvSpPr>
          <p:cNvPr id="3" name="Plassholder for tekst 2"/>
          <p:cNvSpPr>
            <a:spLocks noGrp="1"/>
          </p:cNvSpPr>
          <p:nvPr>
            <p:ph type="body" sz="quarter" idx="10"/>
          </p:nvPr>
        </p:nvSpPr>
        <p:spPr>
          <a:xfrm>
            <a:off x="519112" y="1447799"/>
            <a:ext cx="11149013" cy="3693319"/>
          </a:xfrm>
        </p:spPr>
        <p:txBody>
          <a:bodyPr/>
          <a:lstStyle/>
          <a:p>
            <a:r>
              <a:rPr lang="en-US" dirty="0" smtClean="0"/>
              <a:t>No Free Ride</a:t>
            </a:r>
          </a:p>
          <a:p>
            <a:r>
              <a:rPr lang="en-US" dirty="0" smtClean="0"/>
              <a:t>Technology Uncertainty</a:t>
            </a:r>
          </a:p>
          <a:p>
            <a:r>
              <a:rPr lang="en-US" dirty="0" smtClean="0"/>
              <a:t>Application Challenges</a:t>
            </a:r>
          </a:p>
          <a:p>
            <a:r>
              <a:rPr lang="en-US" dirty="0"/>
              <a:t>Supporting Multiple Platforms</a:t>
            </a:r>
            <a:endParaRPr lang="en-US" dirty="0" smtClean="0"/>
          </a:p>
          <a:p>
            <a:r>
              <a:rPr lang="en-US" dirty="0" smtClean="0"/>
              <a:t>User's Willingness To Change</a:t>
            </a:r>
          </a:p>
          <a:p>
            <a:r>
              <a:rPr lang="en-US" dirty="0" smtClean="0"/>
              <a:t>User’s Productivity</a:t>
            </a:r>
          </a:p>
          <a:p>
            <a:r>
              <a:rPr lang="en-US" dirty="0" smtClean="0"/>
              <a:t>Backup Solutions For Users</a:t>
            </a:r>
          </a:p>
        </p:txBody>
      </p:sp>
    </p:spTree>
    <p:extLst>
      <p:ext uri="{BB962C8B-B14F-4D97-AF65-F5344CB8AC3E}">
        <p14:creationId xmlns:p14="http://schemas.microsoft.com/office/powerpoint/2010/main" val="43334724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47" y="2667000"/>
            <a:ext cx="10617822" cy="3962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isometricOffAxis1Top"/>
            <a:lightRig rig="threePt" dir="t"/>
          </a:scene3d>
          <a:sp3d contourW="6350">
            <a:bevelT h="2286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www.tine.no/elm/tine-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350" y="3290966"/>
            <a:ext cx="2204983" cy="976234"/>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436" y="3657600"/>
            <a:ext cx="2558050" cy="8382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descr="http://www.eidsivaenergi.no/public/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9465" y="3886200"/>
            <a:ext cx="3112324" cy="1148896"/>
          </a:xfrm>
          <a:prstGeom prst="rect">
            <a:avLst/>
          </a:prstGeom>
          <a:solidFill>
            <a:schemeClr val="bg1"/>
          </a:solidFill>
          <a:ln>
            <a:noFill/>
          </a:ln>
          <a:effectLst/>
          <a:scene3d>
            <a:camera prst="isometricOffAxis1Top"/>
            <a:lightRig rig="threePt" dir="t"/>
          </a:scene3d>
          <a:sp3d>
            <a:bevelT h="228600"/>
          </a:sp3d>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979" y="3810001"/>
            <a:ext cx="8029651" cy="940705"/>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Early Adoption Program (January 2009)</a:t>
            </a:r>
            <a:endParaRPr lang="en-US" dirty="0"/>
          </a:p>
        </p:txBody>
      </p:sp>
      <p:sp>
        <p:nvSpPr>
          <p:cNvPr id="2" name="Plassholder for tekst 1"/>
          <p:cNvSpPr>
            <a:spLocks noGrp="1"/>
          </p:cNvSpPr>
          <p:nvPr>
            <p:ph type="body" sz="quarter" idx="10"/>
          </p:nvPr>
        </p:nvSpPr>
        <p:spPr>
          <a:xfrm>
            <a:off x="492776" y="1282335"/>
            <a:ext cx="11149013" cy="1526572"/>
          </a:xfrm>
        </p:spPr>
        <p:txBody>
          <a:bodyPr/>
          <a:lstStyle/>
          <a:p>
            <a:r>
              <a:rPr lang="en-US" dirty="0"/>
              <a:t>7 Partners</a:t>
            </a:r>
          </a:p>
          <a:p>
            <a:r>
              <a:rPr lang="en-US" dirty="0"/>
              <a:t>13 Large And Enterprise Customers (500 and up</a:t>
            </a:r>
            <a:r>
              <a:rPr lang="en-US" dirty="0" smtClean="0"/>
              <a:t>)</a:t>
            </a:r>
          </a:p>
          <a:p>
            <a:r>
              <a:rPr lang="en-US" dirty="0" smtClean="0"/>
              <a:t>64% Computers Running Windows 7</a:t>
            </a:r>
          </a:p>
        </p:txBody>
      </p:sp>
      <p:pic>
        <p:nvPicPr>
          <p:cNvPr id="1045" name="Picture 21" descr="Gassc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0980" y="3962400"/>
            <a:ext cx="1484535" cy="14478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43" name="Picture 19" descr="http://www.deepocean.no/bilder_losning/logo.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993" y="4267200"/>
            <a:ext cx="4800936" cy="8382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50"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0980" y="3505200"/>
            <a:ext cx="3509202" cy="10668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2553" y="3829050"/>
            <a:ext cx="4179521" cy="97155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1243" y="4419600"/>
            <a:ext cx="5456589" cy="9906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descr="Sogn og Fjordane fylkeskommune">
            <a:hlinkClick r:id="rId14"/>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204" r="62308" b="10341"/>
          <a:stretch/>
        </p:blipFill>
        <p:spPr bwMode="auto">
          <a:xfrm>
            <a:off x="874994" y="3810000"/>
            <a:ext cx="6054052" cy="11430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54" name="Picture 30" descr="Logo">
            <a:hlinkClick r:id="rId16"/>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261" t="35856" r="66473"/>
          <a:stretch/>
        </p:blipFill>
        <p:spPr bwMode="auto">
          <a:xfrm>
            <a:off x="1890729" y="4800600"/>
            <a:ext cx="5698281" cy="6858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01744" y="4191000"/>
            <a:ext cx="3283861" cy="12192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40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54"/>
                                        </p:tgtEl>
                                        <p:attrNameLst>
                                          <p:attrName>style.visibility</p:attrName>
                                        </p:attrNameLst>
                                      </p:cBhvr>
                                      <p:to>
                                        <p:strVal val="visible"/>
                                      </p:to>
                                    </p:set>
                                    <p:anim calcmode="lin" valueType="num">
                                      <p:cBhvr additive="base">
                                        <p:cTn id="13" dur="1000" fill="hold"/>
                                        <p:tgtEl>
                                          <p:spTgt spid="1054"/>
                                        </p:tgtEl>
                                        <p:attrNameLst>
                                          <p:attrName>ppt_x</p:attrName>
                                        </p:attrNameLst>
                                      </p:cBhvr>
                                      <p:tavLst>
                                        <p:tav tm="0">
                                          <p:val>
                                            <p:strVal val="0-#ppt_w/2"/>
                                          </p:val>
                                        </p:tav>
                                        <p:tav tm="100000">
                                          <p:val>
                                            <p:strVal val="#ppt_x"/>
                                          </p:val>
                                        </p:tav>
                                      </p:tavLst>
                                    </p:anim>
                                    <p:anim calcmode="lin" valueType="num">
                                      <p:cBhvr additive="base">
                                        <p:cTn id="14" dur="1000" fill="hold"/>
                                        <p:tgtEl>
                                          <p:spTgt spid="10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1041"/>
                                        </p:tgtEl>
                                        <p:attrNameLst>
                                          <p:attrName>style.visibility</p:attrName>
                                        </p:attrNameLst>
                                      </p:cBhvr>
                                      <p:to>
                                        <p:strVal val="visible"/>
                                      </p:to>
                                    </p:set>
                                    <p:anim calcmode="lin" valueType="num">
                                      <p:cBhvr additive="base">
                                        <p:cTn id="18" dur="1000" fill="hold"/>
                                        <p:tgtEl>
                                          <p:spTgt spid="1041"/>
                                        </p:tgtEl>
                                        <p:attrNameLst>
                                          <p:attrName>ppt_x</p:attrName>
                                        </p:attrNameLst>
                                      </p:cBhvr>
                                      <p:tavLst>
                                        <p:tav tm="0">
                                          <p:val>
                                            <p:strVal val="0-#ppt_w/2"/>
                                          </p:val>
                                        </p:tav>
                                        <p:tav tm="100000">
                                          <p:val>
                                            <p:strVal val="#ppt_x"/>
                                          </p:val>
                                        </p:tav>
                                      </p:tavLst>
                                    </p:anim>
                                    <p:anim calcmode="lin" valueType="num">
                                      <p:cBhvr additive="base">
                                        <p:cTn id="19" dur="1000" fill="hold"/>
                                        <p:tgtEl>
                                          <p:spTgt spid="1041"/>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9" fill="hold" nodeType="afterEffect">
                                  <p:stCondLst>
                                    <p:cond delay="0"/>
                                  </p:stCondLst>
                                  <p:childTnLst>
                                    <p:set>
                                      <p:cBhvr>
                                        <p:cTn id="22" dur="1" fill="hold">
                                          <p:stCondLst>
                                            <p:cond delay="0"/>
                                          </p:stCondLst>
                                        </p:cTn>
                                        <p:tgtEl>
                                          <p:spTgt spid="1043"/>
                                        </p:tgtEl>
                                        <p:attrNameLst>
                                          <p:attrName>style.visibility</p:attrName>
                                        </p:attrNameLst>
                                      </p:cBhvr>
                                      <p:to>
                                        <p:strVal val="visible"/>
                                      </p:to>
                                    </p:set>
                                    <p:anim calcmode="lin" valueType="num">
                                      <p:cBhvr additive="base">
                                        <p:cTn id="23" dur="1000" fill="hold"/>
                                        <p:tgtEl>
                                          <p:spTgt spid="1043"/>
                                        </p:tgtEl>
                                        <p:attrNameLst>
                                          <p:attrName>ppt_x</p:attrName>
                                        </p:attrNameLst>
                                      </p:cBhvr>
                                      <p:tavLst>
                                        <p:tav tm="0">
                                          <p:val>
                                            <p:strVal val="0-#ppt_w/2"/>
                                          </p:val>
                                        </p:tav>
                                        <p:tav tm="100000">
                                          <p:val>
                                            <p:strVal val="#ppt_x"/>
                                          </p:val>
                                        </p:tav>
                                      </p:tavLst>
                                    </p:anim>
                                    <p:anim calcmode="lin" valueType="num">
                                      <p:cBhvr additive="base">
                                        <p:cTn id="24" dur="1000" fill="hold"/>
                                        <p:tgtEl>
                                          <p:spTgt spid="1043"/>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2" presetClass="entr" presetSubtype="9" fill="hold" nodeType="afterEffect">
                                  <p:stCondLst>
                                    <p:cond delay="0"/>
                                  </p:stCondLst>
                                  <p:childTnLst>
                                    <p:set>
                                      <p:cBhvr>
                                        <p:cTn id="27" dur="1" fill="hold">
                                          <p:stCondLst>
                                            <p:cond delay="0"/>
                                          </p:stCondLst>
                                        </p:cTn>
                                        <p:tgtEl>
                                          <p:spTgt spid="1037"/>
                                        </p:tgtEl>
                                        <p:attrNameLst>
                                          <p:attrName>style.visibility</p:attrName>
                                        </p:attrNameLst>
                                      </p:cBhvr>
                                      <p:to>
                                        <p:strVal val="visible"/>
                                      </p:to>
                                    </p:set>
                                    <p:anim calcmode="lin" valueType="num">
                                      <p:cBhvr additive="base">
                                        <p:cTn id="28" dur="1000" fill="hold"/>
                                        <p:tgtEl>
                                          <p:spTgt spid="1037"/>
                                        </p:tgtEl>
                                        <p:attrNameLst>
                                          <p:attrName>ppt_x</p:attrName>
                                        </p:attrNameLst>
                                      </p:cBhvr>
                                      <p:tavLst>
                                        <p:tav tm="0">
                                          <p:val>
                                            <p:strVal val="0-#ppt_w/2"/>
                                          </p:val>
                                        </p:tav>
                                        <p:tav tm="100000">
                                          <p:val>
                                            <p:strVal val="#ppt_x"/>
                                          </p:val>
                                        </p:tav>
                                      </p:tavLst>
                                    </p:anim>
                                    <p:anim calcmode="lin" valueType="num">
                                      <p:cBhvr additive="base">
                                        <p:cTn id="29" dur="1000" fill="hold"/>
                                        <p:tgtEl>
                                          <p:spTgt spid="1037"/>
                                        </p:tgtEl>
                                        <p:attrNameLst>
                                          <p:attrName>ppt_y</p:attrName>
                                        </p:attrNameLst>
                                      </p:cBhvr>
                                      <p:tavLst>
                                        <p:tav tm="0">
                                          <p:val>
                                            <p:strVal val="0-#ppt_h/2"/>
                                          </p:val>
                                        </p:tav>
                                        <p:tav tm="100000">
                                          <p:val>
                                            <p:strVal val="#ppt_y"/>
                                          </p:val>
                                        </p:tav>
                                      </p:tavLst>
                                    </p:anim>
                                  </p:childTnLst>
                                </p:cTn>
                              </p:par>
                            </p:childTnLst>
                          </p:cTn>
                        </p:par>
                        <p:par>
                          <p:cTn id="30" fill="hold">
                            <p:stCondLst>
                              <p:cond delay="4000"/>
                            </p:stCondLst>
                            <p:childTnLst>
                              <p:par>
                                <p:cTn id="31" presetID="2" presetClass="entr" presetSubtype="3" fill="hold" nodeType="afterEffect">
                                  <p:stCondLst>
                                    <p:cond delay="0"/>
                                  </p:stCondLst>
                                  <p:childTnLst>
                                    <p:set>
                                      <p:cBhvr>
                                        <p:cTn id="32" dur="1" fill="hold">
                                          <p:stCondLst>
                                            <p:cond delay="0"/>
                                          </p:stCondLst>
                                        </p:cTn>
                                        <p:tgtEl>
                                          <p:spTgt spid="1045"/>
                                        </p:tgtEl>
                                        <p:attrNameLst>
                                          <p:attrName>style.visibility</p:attrName>
                                        </p:attrNameLst>
                                      </p:cBhvr>
                                      <p:to>
                                        <p:strVal val="visible"/>
                                      </p:to>
                                    </p:set>
                                    <p:anim calcmode="lin" valueType="num">
                                      <p:cBhvr additive="base">
                                        <p:cTn id="33" dur="1000" fill="hold"/>
                                        <p:tgtEl>
                                          <p:spTgt spid="1045"/>
                                        </p:tgtEl>
                                        <p:attrNameLst>
                                          <p:attrName>ppt_x</p:attrName>
                                        </p:attrNameLst>
                                      </p:cBhvr>
                                      <p:tavLst>
                                        <p:tav tm="0">
                                          <p:val>
                                            <p:strVal val="1+#ppt_w/2"/>
                                          </p:val>
                                        </p:tav>
                                        <p:tav tm="100000">
                                          <p:val>
                                            <p:strVal val="#ppt_x"/>
                                          </p:val>
                                        </p:tav>
                                      </p:tavLst>
                                    </p:anim>
                                    <p:anim calcmode="lin" valueType="num">
                                      <p:cBhvr additive="base">
                                        <p:cTn id="34" dur="1000" fill="hold"/>
                                        <p:tgtEl>
                                          <p:spTgt spid="1045"/>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3" fill="hold" nodeType="afterEffect">
                                  <p:stCondLst>
                                    <p:cond delay="0"/>
                                  </p:stCondLst>
                                  <p:childTnLst>
                                    <p:set>
                                      <p:cBhvr>
                                        <p:cTn id="37" dur="1" fill="hold">
                                          <p:stCondLst>
                                            <p:cond delay="0"/>
                                          </p:stCondLst>
                                        </p:cTn>
                                        <p:tgtEl>
                                          <p:spTgt spid="1031"/>
                                        </p:tgtEl>
                                        <p:attrNameLst>
                                          <p:attrName>style.visibility</p:attrName>
                                        </p:attrNameLst>
                                      </p:cBhvr>
                                      <p:to>
                                        <p:strVal val="visible"/>
                                      </p:to>
                                    </p:set>
                                    <p:anim calcmode="lin" valueType="num">
                                      <p:cBhvr additive="base">
                                        <p:cTn id="38" dur="1000" fill="hold"/>
                                        <p:tgtEl>
                                          <p:spTgt spid="1031"/>
                                        </p:tgtEl>
                                        <p:attrNameLst>
                                          <p:attrName>ppt_x</p:attrName>
                                        </p:attrNameLst>
                                      </p:cBhvr>
                                      <p:tavLst>
                                        <p:tav tm="0">
                                          <p:val>
                                            <p:strVal val="1+#ppt_w/2"/>
                                          </p:val>
                                        </p:tav>
                                        <p:tav tm="100000">
                                          <p:val>
                                            <p:strVal val="#ppt_x"/>
                                          </p:val>
                                        </p:tav>
                                      </p:tavLst>
                                    </p:anim>
                                    <p:anim calcmode="lin" valueType="num">
                                      <p:cBhvr additive="base">
                                        <p:cTn id="39" dur="1000" fill="hold"/>
                                        <p:tgtEl>
                                          <p:spTgt spid="1031"/>
                                        </p:tgtEl>
                                        <p:attrNameLst>
                                          <p:attrName>ppt_y</p:attrName>
                                        </p:attrNameLst>
                                      </p:cBhvr>
                                      <p:tavLst>
                                        <p:tav tm="0">
                                          <p:val>
                                            <p:strVal val="0-#ppt_h/2"/>
                                          </p:val>
                                        </p:tav>
                                        <p:tav tm="100000">
                                          <p:val>
                                            <p:strVal val="#ppt_y"/>
                                          </p:val>
                                        </p:tav>
                                      </p:tavLst>
                                    </p:anim>
                                  </p:childTnLst>
                                </p:cTn>
                              </p:par>
                            </p:childTnLst>
                          </p:cTn>
                        </p:par>
                        <p:par>
                          <p:cTn id="40" fill="hold">
                            <p:stCondLst>
                              <p:cond delay="6000"/>
                            </p:stCondLst>
                            <p:childTnLst>
                              <p:par>
                                <p:cTn id="41" presetID="2" presetClass="entr" presetSubtype="3"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 calcmode="lin" valueType="num">
                                      <p:cBhvr additive="base">
                                        <p:cTn id="43" dur="1000" fill="hold"/>
                                        <p:tgtEl>
                                          <p:spTgt spid="1029"/>
                                        </p:tgtEl>
                                        <p:attrNameLst>
                                          <p:attrName>ppt_x</p:attrName>
                                        </p:attrNameLst>
                                      </p:cBhvr>
                                      <p:tavLst>
                                        <p:tav tm="0">
                                          <p:val>
                                            <p:strVal val="1+#ppt_w/2"/>
                                          </p:val>
                                        </p:tav>
                                        <p:tav tm="100000">
                                          <p:val>
                                            <p:strVal val="#ppt_x"/>
                                          </p:val>
                                        </p:tav>
                                      </p:tavLst>
                                    </p:anim>
                                    <p:anim calcmode="lin" valueType="num">
                                      <p:cBhvr additive="base">
                                        <p:cTn id="44" dur="1000" fill="hold"/>
                                        <p:tgtEl>
                                          <p:spTgt spid="1029"/>
                                        </p:tgtEl>
                                        <p:attrNameLst>
                                          <p:attrName>ppt_y</p:attrName>
                                        </p:attrNameLst>
                                      </p:cBhvr>
                                      <p:tavLst>
                                        <p:tav tm="0">
                                          <p:val>
                                            <p:strVal val="0-#ppt_h/2"/>
                                          </p:val>
                                        </p:tav>
                                        <p:tav tm="100000">
                                          <p:val>
                                            <p:strVal val="#ppt_y"/>
                                          </p:val>
                                        </p:tav>
                                      </p:tavLst>
                                    </p:anim>
                                  </p:childTnLst>
                                </p:cTn>
                              </p:par>
                            </p:childTnLst>
                          </p:cTn>
                        </p:par>
                        <p:par>
                          <p:cTn id="45" fill="hold">
                            <p:stCondLst>
                              <p:cond delay="7000"/>
                            </p:stCondLst>
                            <p:childTnLst>
                              <p:par>
                                <p:cTn id="46" presetID="2" presetClass="entr" presetSubtype="3" fill="hold" nodeType="afterEffect">
                                  <p:stCondLst>
                                    <p:cond delay="0"/>
                                  </p:stCondLst>
                                  <p:childTnLst>
                                    <p:set>
                                      <p:cBhvr>
                                        <p:cTn id="47" dur="1" fill="hold">
                                          <p:stCondLst>
                                            <p:cond delay="0"/>
                                          </p:stCondLst>
                                        </p:cTn>
                                        <p:tgtEl>
                                          <p:spTgt spid="1052"/>
                                        </p:tgtEl>
                                        <p:attrNameLst>
                                          <p:attrName>style.visibility</p:attrName>
                                        </p:attrNameLst>
                                      </p:cBhvr>
                                      <p:to>
                                        <p:strVal val="visible"/>
                                      </p:to>
                                    </p:set>
                                    <p:anim calcmode="lin" valueType="num">
                                      <p:cBhvr additive="base">
                                        <p:cTn id="48" dur="1000" fill="hold"/>
                                        <p:tgtEl>
                                          <p:spTgt spid="1052"/>
                                        </p:tgtEl>
                                        <p:attrNameLst>
                                          <p:attrName>ppt_x</p:attrName>
                                        </p:attrNameLst>
                                      </p:cBhvr>
                                      <p:tavLst>
                                        <p:tav tm="0">
                                          <p:val>
                                            <p:strVal val="1+#ppt_w/2"/>
                                          </p:val>
                                        </p:tav>
                                        <p:tav tm="100000">
                                          <p:val>
                                            <p:strVal val="#ppt_x"/>
                                          </p:val>
                                        </p:tav>
                                      </p:tavLst>
                                    </p:anim>
                                    <p:anim calcmode="lin" valueType="num">
                                      <p:cBhvr additive="base">
                                        <p:cTn id="49" dur="1000" fill="hold"/>
                                        <p:tgtEl>
                                          <p:spTgt spid="1052"/>
                                        </p:tgtEl>
                                        <p:attrNameLst>
                                          <p:attrName>ppt_y</p:attrName>
                                        </p:attrNameLst>
                                      </p:cBhvr>
                                      <p:tavLst>
                                        <p:tav tm="0">
                                          <p:val>
                                            <p:strVal val="0-#ppt_h/2"/>
                                          </p:val>
                                        </p:tav>
                                        <p:tav tm="100000">
                                          <p:val>
                                            <p:strVal val="#ppt_y"/>
                                          </p:val>
                                        </p:tav>
                                      </p:tavLst>
                                    </p:anim>
                                  </p:childTnLst>
                                </p:cTn>
                              </p:par>
                            </p:childTnLst>
                          </p:cTn>
                        </p:par>
                        <p:par>
                          <p:cTn id="50" fill="hold">
                            <p:stCondLst>
                              <p:cond delay="8000"/>
                            </p:stCondLst>
                            <p:childTnLst>
                              <p:par>
                                <p:cTn id="51" presetID="2" presetClass="entr" presetSubtype="3" fill="hold" nodeType="afterEffect">
                                  <p:stCondLst>
                                    <p:cond delay="0"/>
                                  </p:stCondLst>
                                  <p:childTnLst>
                                    <p:set>
                                      <p:cBhvr>
                                        <p:cTn id="52" dur="1" fill="hold">
                                          <p:stCondLst>
                                            <p:cond delay="0"/>
                                          </p:stCondLst>
                                        </p:cTn>
                                        <p:tgtEl>
                                          <p:spTgt spid="1050"/>
                                        </p:tgtEl>
                                        <p:attrNameLst>
                                          <p:attrName>style.visibility</p:attrName>
                                        </p:attrNameLst>
                                      </p:cBhvr>
                                      <p:to>
                                        <p:strVal val="visible"/>
                                      </p:to>
                                    </p:set>
                                    <p:anim calcmode="lin" valueType="num">
                                      <p:cBhvr additive="base">
                                        <p:cTn id="53" dur="1000" fill="hold"/>
                                        <p:tgtEl>
                                          <p:spTgt spid="1050"/>
                                        </p:tgtEl>
                                        <p:attrNameLst>
                                          <p:attrName>ppt_x</p:attrName>
                                        </p:attrNameLst>
                                      </p:cBhvr>
                                      <p:tavLst>
                                        <p:tav tm="0">
                                          <p:val>
                                            <p:strVal val="1+#ppt_w/2"/>
                                          </p:val>
                                        </p:tav>
                                        <p:tav tm="100000">
                                          <p:val>
                                            <p:strVal val="#ppt_x"/>
                                          </p:val>
                                        </p:tav>
                                      </p:tavLst>
                                    </p:anim>
                                    <p:anim calcmode="lin" valueType="num">
                                      <p:cBhvr additive="base">
                                        <p:cTn id="54" dur="1000" fill="hold"/>
                                        <p:tgtEl>
                                          <p:spTgt spid="1050"/>
                                        </p:tgtEl>
                                        <p:attrNameLst>
                                          <p:attrName>ppt_y</p:attrName>
                                        </p:attrNameLst>
                                      </p:cBhvr>
                                      <p:tavLst>
                                        <p:tav tm="0">
                                          <p:val>
                                            <p:strVal val="0-#ppt_h/2"/>
                                          </p:val>
                                        </p:tav>
                                        <p:tav tm="100000">
                                          <p:val>
                                            <p:strVal val="#ppt_y"/>
                                          </p:val>
                                        </p:tav>
                                      </p:tavLst>
                                    </p:anim>
                                  </p:childTnLst>
                                </p:cTn>
                              </p:par>
                            </p:childTnLst>
                          </p:cTn>
                        </p:par>
                        <p:par>
                          <p:cTn id="55" fill="hold">
                            <p:stCondLst>
                              <p:cond delay="9000"/>
                            </p:stCondLst>
                            <p:childTnLst>
                              <p:par>
                                <p:cTn id="56" presetID="2" presetClass="entr" presetSubtype="3" fill="hold" nodeType="afterEffect">
                                  <p:stCondLst>
                                    <p:cond delay="0"/>
                                  </p:stCondLst>
                                  <p:childTnLst>
                                    <p:set>
                                      <p:cBhvr>
                                        <p:cTn id="57" dur="1" fill="hold">
                                          <p:stCondLst>
                                            <p:cond delay="0"/>
                                          </p:stCondLst>
                                        </p:cTn>
                                        <p:tgtEl>
                                          <p:spTgt spid="1034"/>
                                        </p:tgtEl>
                                        <p:attrNameLst>
                                          <p:attrName>style.visibility</p:attrName>
                                        </p:attrNameLst>
                                      </p:cBhvr>
                                      <p:to>
                                        <p:strVal val="visible"/>
                                      </p:to>
                                    </p:set>
                                    <p:anim calcmode="lin" valueType="num">
                                      <p:cBhvr additive="base">
                                        <p:cTn id="58" dur="1000" fill="hold"/>
                                        <p:tgtEl>
                                          <p:spTgt spid="1034"/>
                                        </p:tgtEl>
                                        <p:attrNameLst>
                                          <p:attrName>ppt_x</p:attrName>
                                        </p:attrNameLst>
                                      </p:cBhvr>
                                      <p:tavLst>
                                        <p:tav tm="0">
                                          <p:val>
                                            <p:strVal val="1+#ppt_w/2"/>
                                          </p:val>
                                        </p:tav>
                                        <p:tav tm="100000">
                                          <p:val>
                                            <p:strVal val="#ppt_x"/>
                                          </p:val>
                                        </p:tav>
                                      </p:tavLst>
                                    </p:anim>
                                    <p:anim calcmode="lin" valueType="num">
                                      <p:cBhvr additive="base">
                                        <p:cTn id="59" dur="1000" fill="hold"/>
                                        <p:tgtEl>
                                          <p:spTgt spid="1034"/>
                                        </p:tgtEl>
                                        <p:attrNameLst>
                                          <p:attrName>ppt_y</p:attrName>
                                        </p:attrNameLst>
                                      </p:cBhvr>
                                      <p:tavLst>
                                        <p:tav tm="0">
                                          <p:val>
                                            <p:strVal val="0-#ppt_h/2"/>
                                          </p:val>
                                        </p:tav>
                                        <p:tav tm="100000">
                                          <p:val>
                                            <p:strVal val="#ppt_y"/>
                                          </p:val>
                                        </p:tav>
                                      </p:tavLst>
                                    </p:anim>
                                  </p:childTnLst>
                                </p:cTn>
                              </p:par>
                            </p:childTnLst>
                          </p:cTn>
                        </p:par>
                        <p:par>
                          <p:cTn id="60" fill="hold">
                            <p:stCondLst>
                              <p:cond delay="10000"/>
                            </p:stCondLst>
                            <p:childTnLst>
                              <p:par>
                                <p:cTn id="61" presetID="2" presetClass="entr" presetSubtype="9" fill="hold" nodeType="afterEffect">
                                  <p:stCondLst>
                                    <p:cond delay="0"/>
                                  </p:stCondLst>
                                  <p:childTnLst>
                                    <p:set>
                                      <p:cBhvr>
                                        <p:cTn id="62" dur="1" fill="hold">
                                          <p:stCondLst>
                                            <p:cond delay="0"/>
                                          </p:stCondLst>
                                        </p:cTn>
                                        <p:tgtEl>
                                          <p:spTgt spid="1040"/>
                                        </p:tgtEl>
                                        <p:attrNameLst>
                                          <p:attrName>style.visibility</p:attrName>
                                        </p:attrNameLst>
                                      </p:cBhvr>
                                      <p:to>
                                        <p:strVal val="visible"/>
                                      </p:to>
                                    </p:set>
                                    <p:anim calcmode="lin" valueType="num">
                                      <p:cBhvr additive="base">
                                        <p:cTn id="63" dur="1000" fill="hold"/>
                                        <p:tgtEl>
                                          <p:spTgt spid="1040"/>
                                        </p:tgtEl>
                                        <p:attrNameLst>
                                          <p:attrName>ppt_x</p:attrName>
                                        </p:attrNameLst>
                                      </p:cBhvr>
                                      <p:tavLst>
                                        <p:tav tm="0">
                                          <p:val>
                                            <p:strVal val="0-#ppt_w/2"/>
                                          </p:val>
                                        </p:tav>
                                        <p:tav tm="100000">
                                          <p:val>
                                            <p:strVal val="#ppt_x"/>
                                          </p:val>
                                        </p:tav>
                                      </p:tavLst>
                                    </p:anim>
                                    <p:anim calcmode="lin" valueType="num">
                                      <p:cBhvr additive="base">
                                        <p:cTn id="64" dur="1000" fill="hold"/>
                                        <p:tgtEl>
                                          <p:spTgt spid="1040"/>
                                        </p:tgtEl>
                                        <p:attrNameLst>
                                          <p:attrName>ppt_y</p:attrName>
                                        </p:attrNameLst>
                                      </p:cBhvr>
                                      <p:tavLst>
                                        <p:tav tm="0">
                                          <p:val>
                                            <p:strVal val="0-#ppt_h/2"/>
                                          </p:val>
                                        </p:tav>
                                        <p:tav tm="100000">
                                          <p:val>
                                            <p:strVal val="#ppt_y"/>
                                          </p:val>
                                        </p:tav>
                                      </p:tavLst>
                                    </p:anim>
                                  </p:childTnLst>
                                </p:cTn>
                              </p:par>
                            </p:childTnLst>
                          </p:cTn>
                        </p:par>
                        <p:par>
                          <p:cTn id="65" fill="hold">
                            <p:stCondLst>
                              <p:cond delay="11000"/>
                            </p:stCondLst>
                            <p:childTnLst>
                              <p:par>
                                <p:cTn id="66" presetID="2" presetClass="entr" presetSubtype="9" fill="hold" nodeType="afterEffect">
                                  <p:stCondLst>
                                    <p:cond delay="0"/>
                                  </p:stCondLst>
                                  <p:childTnLst>
                                    <p:set>
                                      <p:cBhvr>
                                        <p:cTn id="67" dur="1" fill="hold">
                                          <p:stCondLst>
                                            <p:cond delay="0"/>
                                          </p:stCondLst>
                                        </p:cTn>
                                        <p:tgtEl>
                                          <p:spTgt spid="1038"/>
                                        </p:tgtEl>
                                        <p:attrNameLst>
                                          <p:attrName>style.visibility</p:attrName>
                                        </p:attrNameLst>
                                      </p:cBhvr>
                                      <p:to>
                                        <p:strVal val="visible"/>
                                      </p:to>
                                    </p:set>
                                    <p:anim calcmode="lin" valueType="num">
                                      <p:cBhvr additive="base">
                                        <p:cTn id="68" dur="1000" fill="hold"/>
                                        <p:tgtEl>
                                          <p:spTgt spid="1038"/>
                                        </p:tgtEl>
                                        <p:attrNameLst>
                                          <p:attrName>ppt_x</p:attrName>
                                        </p:attrNameLst>
                                      </p:cBhvr>
                                      <p:tavLst>
                                        <p:tav tm="0">
                                          <p:val>
                                            <p:strVal val="0-#ppt_w/2"/>
                                          </p:val>
                                        </p:tav>
                                        <p:tav tm="100000">
                                          <p:val>
                                            <p:strVal val="#ppt_x"/>
                                          </p:val>
                                        </p:tav>
                                      </p:tavLst>
                                    </p:anim>
                                    <p:anim calcmode="lin" valueType="num">
                                      <p:cBhvr additive="base">
                                        <p:cTn id="69" dur="1000" fill="hold"/>
                                        <p:tgtEl>
                                          <p:spTgt spid="10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Fast F</a:t>
            </a:r>
            <a:r>
              <a:rPr lang="en-US" dirty="0" smtClean="0"/>
              <a:t>ollowers</a:t>
            </a:r>
            <a:endParaRPr lang="nb-NO" dirty="0"/>
          </a:p>
        </p:txBody>
      </p:sp>
      <p:sp>
        <p:nvSpPr>
          <p:cNvPr id="3" name="Plassholder for tekst 2"/>
          <p:cNvSpPr>
            <a:spLocks noGrp="1"/>
          </p:cNvSpPr>
          <p:nvPr>
            <p:ph type="body" sz="quarter" idx="10"/>
          </p:nvPr>
        </p:nvSpPr>
        <p:spPr>
          <a:xfrm>
            <a:off x="519112" y="1447799"/>
            <a:ext cx="11149013" cy="3053144"/>
          </a:xfrm>
        </p:spPr>
        <p:txBody>
          <a:bodyPr/>
          <a:lstStyle/>
          <a:p>
            <a:r>
              <a:rPr lang="nb-NO" dirty="0" smtClean="0"/>
              <a:t>11 </a:t>
            </a:r>
            <a:r>
              <a:rPr lang="en-US" dirty="0" smtClean="0"/>
              <a:t>Customers</a:t>
            </a:r>
            <a:br>
              <a:rPr lang="en-US" dirty="0" smtClean="0"/>
            </a:br>
            <a:r>
              <a:rPr lang="en-US" dirty="0" smtClean="0"/>
              <a:t>- 100% Completed</a:t>
            </a:r>
          </a:p>
          <a:p>
            <a:r>
              <a:rPr lang="en-US" dirty="0" smtClean="0"/>
              <a:t>More Demanding</a:t>
            </a:r>
          </a:p>
          <a:p>
            <a:r>
              <a:rPr lang="en-US" dirty="0" smtClean="0"/>
              <a:t>Better Known Technology</a:t>
            </a:r>
          </a:p>
          <a:p>
            <a:r>
              <a:rPr lang="en-US" dirty="0" smtClean="0"/>
              <a:t>Experience From Early Adapters</a:t>
            </a:r>
          </a:p>
          <a:p>
            <a:r>
              <a:rPr lang="en-US" dirty="0" smtClean="0"/>
              <a:t>More Windows Features Used</a:t>
            </a:r>
            <a:endParaRPr lang="en-US" dirty="0"/>
          </a:p>
        </p:txBody>
      </p:sp>
    </p:spTree>
    <p:extLst>
      <p:ext uri="{BB962C8B-B14F-4D97-AF65-F5344CB8AC3E}">
        <p14:creationId xmlns:p14="http://schemas.microsoft.com/office/powerpoint/2010/main" val="227387446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Difference</a:t>
            </a:r>
            <a:r>
              <a:rPr lang="nb-NO" dirty="0"/>
              <a:t> In </a:t>
            </a:r>
            <a:r>
              <a:rPr lang="nb-NO" dirty="0" err="1"/>
              <a:t>Customer</a:t>
            </a:r>
            <a:r>
              <a:rPr lang="nb-NO" dirty="0"/>
              <a:t>, </a:t>
            </a:r>
            <a:r>
              <a:rPr lang="nb-NO" dirty="0" err="1"/>
              <a:t>Size</a:t>
            </a:r>
            <a:r>
              <a:rPr lang="nb-NO" dirty="0"/>
              <a:t> And </a:t>
            </a:r>
            <a:r>
              <a:rPr lang="nb-NO" dirty="0" err="1"/>
              <a:t>Demands</a:t>
            </a:r>
            <a:endParaRPr lang="nb-NO" dirty="0"/>
          </a:p>
        </p:txBody>
      </p:sp>
      <p:sp>
        <p:nvSpPr>
          <p:cNvPr id="3" name="Plassholder for tekst 2"/>
          <p:cNvSpPr>
            <a:spLocks noGrp="1"/>
          </p:cNvSpPr>
          <p:nvPr>
            <p:ph type="body" sz="quarter" idx="10"/>
          </p:nvPr>
        </p:nvSpPr>
        <p:spPr>
          <a:xfrm>
            <a:off x="519112" y="1003662"/>
            <a:ext cx="11149013" cy="5644622"/>
          </a:xfrm>
        </p:spPr>
        <p:txBody>
          <a:bodyPr/>
          <a:lstStyle/>
          <a:p>
            <a:r>
              <a:rPr lang="nb-NO" sz="2800" dirty="0"/>
              <a:t>Sogn Og Fjordane Fylkeskommune </a:t>
            </a:r>
            <a:r>
              <a:rPr lang="nb-NO" sz="2800" dirty="0" smtClean="0"/>
              <a:t>(</a:t>
            </a:r>
            <a:r>
              <a:rPr lang="en-US" sz="2800" dirty="0" smtClean="0"/>
              <a:t>County Council</a:t>
            </a:r>
            <a:r>
              <a:rPr lang="nb-NO" sz="2800" dirty="0" smtClean="0"/>
              <a:t>)</a:t>
            </a:r>
            <a:br>
              <a:rPr lang="nb-NO" sz="2800" dirty="0" smtClean="0"/>
            </a:br>
            <a:r>
              <a:rPr lang="nb-NO" sz="1600" dirty="0" smtClean="0"/>
              <a:t>6500 pc’s</a:t>
            </a:r>
            <a:endParaRPr lang="nb-NO" sz="1600" dirty="0"/>
          </a:p>
          <a:p>
            <a:r>
              <a:rPr lang="nb-NO" sz="2800" dirty="0"/>
              <a:t>Buskerud Fylkeskommune (</a:t>
            </a:r>
            <a:r>
              <a:rPr lang="en-US" sz="2800" dirty="0"/>
              <a:t>County Council</a:t>
            </a:r>
            <a:r>
              <a:rPr lang="nb-NO" sz="2800" dirty="0" smtClean="0"/>
              <a:t>)</a:t>
            </a:r>
            <a:br>
              <a:rPr lang="nb-NO" sz="2800" dirty="0" smtClean="0"/>
            </a:br>
            <a:r>
              <a:rPr lang="nb-NO" sz="1600" dirty="0"/>
              <a:t>8000 pc’s</a:t>
            </a:r>
          </a:p>
          <a:p>
            <a:r>
              <a:rPr lang="nb-NO" sz="2800" dirty="0"/>
              <a:t>City </a:t>
            </a:r>
            <a:r>
              <a:rPr lang="nb-NO" sz="2800" dirty="0" err="1"/>
              <a:t>Of</a:t>
            </a:r>
            <a:r>
              <a:rPr lang="nb-NO" sz="2800" dirty="0"/>
              <a:t> </a:t>
            </a:r>
            <a:r>
              <a:rPr lang="nb-NO" sz="2800" dirty="0" smtClean="0"/>
              <a:t>Stavanger</a:t>
            </a:r>
            <a:br>
              <a:rPr lang="nb-NO" sz="2800" dirty="0" smtClean="0"/>
            </a:br>
            <a:r>
              <a:rPr lang="nb-NO" sz="1600" dirty="0"/>
              <a:t>3800 pc’s </a:t>
            </a:r>
          </a:p>
          <a:p>
            <a:r>
              <a:rPr lang="nb-NO" sz="2800" dirty="0"/>
              <a:t>Norwegian Petroleum </a:t>
            </a:r>
            <a:r>
              <a:rPr lang="nb-NO" sz="2800" dirty="0" err="1"/>
              <a:t>Directorate</a:t>
            </a:r>
            <a:r>
              <a:rPr lang="nb-NO" sz="2800" dirty="0"/>
              <a:t/>
            </a:r>
            <a:br>
              <a:rPr lang="nb-NO" sz="2800" dirty="0"/>
            </a:br>
            <a:r>
              <a:rPr lang="nb-NO" sz="1600" dirty="0"/>
              <a:t>400 pc’s</a:t>
            </a:r>
          </a:p>
          <a:p>
            <a:r>
              <a:rPr lang="nb-NO" sz="2800" dirty="0" smtClean="0"/>
              <a:t>STX OSV(</a:t>
            </a:r>
            <a:r>
              <a:rPr lang="en-US" sz="2800" dirty="0" err="1" smtClean="0"/>
              <a:t>Shipbulider</a:t>
            </a:r>
            <a:r>
              <a:rPr lang="nb-NO" sz="2800" dirty="0" smtClean="0"/>
              <a:t>)</a:t>
            </a:r>
            <a:br>
              <a:rPr lang="nb-NO" sz="2800" dirty="0" smtClean="0"/>
            </a:br>
            <a:r>
              <a:rPr lang="nb-NO" sz="1600" dirty="0"/>
              <a:t>1000 pc’s</a:t>
            </a:r>
          </a:p>
          <a:p>
            <a:r>
              <a:rPr lang="nb-NO" sz="2800" dirty="0" err="1" smtClean="0"/>
              <a:t>GassCo</a:t>
            </a:r>
            <a:r>
              <a:rPr lang="nb-NO" sz="2800" dirty="0" smtClean="0"/>
              <a:t> (Gas Transporter)</a:t>
            </a:r>
            <a:br>
              <a:rPr lang="nb-NO" sz="2800" dirty="0" smtClean="0"/>
            </a:br>
            <a:r>
              <a:rPr lang="nb-NO" sz="1600" dirty="0"/>
              <a:t>400 pc’s</a:t>
            </a:r>
          </a:p>
          <a:p>
            <a:r>
              <a:rPr lang="nb-NO" sz="2800" dirty="0" smtClean="0"/>
              <a:t>Eidsiva Energi (</a:t>
            </a:r>
            <a:r>
              <a:rPr lang="en-US" sz="2800" dirty="0" smtClean="0"/>
              <a:t>Electricity Supplier</a:t>
            </a:r>
            <a:r>
              <a:rPr lang="nb-NO" sz="2800" dirty="0" smtClean="0"/>
              <a:t>)</a:t>
            </a:r>
            <a:br>
              <a:rPr lang="nb-NO" sz="2800" dirty="0" smtClean="0"/>
            </a:br>
            <a:r>
              <a:rPr lang="nb-NO" sz="1600" dirty="0"/>
              <a:t>900 pc’s</a:t>
            </a:r>
          </a:p>
          <a:p>
            <a:r>
              <a:rPr lang="nb-NO" sz="2800" dirty="0" smtClean="0"/>
              <a:t>Samlerhuset (</a:t>
            </a:r>
            <a:r>
              <a:rPr lang="en-US" sz="2800" dirty="0" smtClean="0"/>
              <a:t>Retailer Of Coins</a:t>
            </a:r>
            <a:r>
              <a:rPr lang="en-US" sz="2800" dirty="0"/>
              <a:t>, </a:t>
            </a:r>
            <a:r>
              <a:rPr lang="en-US" sz="2800" dirty="0" smtClean="0"/>
              <a:t>Stamps And Collectibles)</a:t>
            </a:r>
            <a:r>
              <a:rPr lang="nb-NO" sz="2800" dirty="0"/>
              <a:t/>
            </a:r>
            <a:br>
              <a:rPr lang="nb-NO" sz="2800" dirty="0"/>
            </a:br>
            <a:r>
              <a:rPr lang="nb-NO" sz="1600" dirty="0" smtClean="0"/>
              <a:t>200 pc’s</a:t>
            </a:r>
            <a:endParaRPr lang="en-US" sz="1600" dirty="0" smtClean="0"/>
          </a:p>
        </p:txBody>
      </p:sp>
    </p:spTree>
    <p:extLst>
      <p:ext uri="{BB962C8B-B14F-4D97-AF65-F5344CB8AC3E}">
        <p14:creationId xmlns:p14="http://schemas.microsoft.com/office/powerpoint/2010/main" val="315979601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732" y="270062"/>
            <a:ext cx="7710079" cy="609398"/>
          </a:xfrm>
        </p:spPr>
        <p:txBody>
          <a:bodyPr/>
          <a:lstStyle/>
          <a:p>
            <a:r>
              <a:rPr lang="en-US" dirty="0" smtClean="0"/>
              <a:t>Partner And Customer</a:t>
            </a:r>
            <a:endParaRPr lang="en-US" dirty="0"/>
          </a:p>
        </p:txBody>
      </p:sp>
      <p:sp>
        <p:nvSpPr>
          <p:cNvPr id="3" name="Text Placeholder 2"/>
          <p:cNvSpPr>
            <a:spLocks noGrp="1"/>
          </p:cNvSpPr>
          <p:nvPr>
            <p:ph type="body" sz="quarter" idx="10"/>
          </p:nvPr>
        </p:nvSpPr>
        <p:spPr>
          <a:xfrm>
            <a:off x="519112" y="1447799"/>
            <a:ext cx="11149013" cy="3841052"/>
          </a:xfrm>
        </p:spPr>
        <p:txBody>
          <a:bodyPr/>
          <a:lstStyle/>
          <a:p>
            <a:r>
              <a:rPr lang="en-US" dirty="0" smtClean="0"/>
              <a:t>Taste The Same Medicine As The Customers</a:t>
            </a:r>
          </a:p>
          <a:p>
            <a:r>
              <a:rPr lang="en-US" dirty="0" smtClean="0"/>
              <a:t>400 PC’ rolled out on RC </a:t>
            </a:r>
            <a:br>
              <a:rPr lang="en-US" dirty="0" smtClean="0"/>
            </a:br>
            <a:r>
              <a:rPr lang="en-US" dirty="0" smtClean="0"/>
              <a:t>- Lots Of Applications Fixed With ACT</a:t>
            </a:r>
            <a:br>
              <a:rPr lang="en-US" dirty="0" smtClean="0"/>
            </a:br>
            <a:r>
              <a:rPr lang="en-US" dirty="0" smtClean="0"/>
              <a:t>- Used MDT</a:t>
            </a:r>
            <a:br>
              <a:rPr lang="en-US" dirty="0" smtClean="0"/>
            </a:br>
            <a:r>
              <a:rPr lang="en-US" dirty="0" smtClean="0"/>
              <a:t>- </a:t>
            </a:r>
            <a:r>
              <a:rPr lang="en-US" dirty="0" err="1" smtClean="0"/>
              <a:t>Bitlocker</a:t>
            </a:r>
            <a:r>
              <a:rPr lang="en-US" dirty="0" smtClean="0"/>
              <a:t/>
            </a:r>
            <a:br>
              <a:rPr lang="en-US" dirty="0" smtClean="0"/>
            </a:br>
            <a:r>
              <a:rPr lang="en-US" dirty="0" smtClean="0"/>
              <a:t>- </a:t>
            </a:r>
            <a:r>
              <a:rPr lang="en-US" dirty="0" err="1" smtClean="0"/>
              <a:t>Sccm</a:t>
            </a:r>
            <a:r>
              <a:rPr lang="en-US" dirty="0"/>
              <a:t> </a:t>
            </a:r>
            <a:r>
              <a:rPr lang="en-US" dirty="0" smtClean="0"/>
              <a:t>For Applications</a:t>
            </a:r>
          </a:p>
          <a:p>
            <a:r>
              <a:rPr lang="en-US" dirty="0" smtClean="0"/>
              <a:t>Upgraded To RTM Version</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27" y="131849"/>
            <a:ext cx="3086100" cy="885825"/>
          </a:xfrm>
          <a:prstGeom prst="rect">
            <a:avLst/>
          </a:prstGeom>
        </p:spPr>
      </p:pic>
    </p:spTree>
    <p:extLst>
      <p:ext uri="{BB962C8B-B14F-4D97-AF65-F5344CB8AC3E}">
        <p14:creationId xmlns:p14="http://schemas.microsoft.com/office/powerpoint/2010/main" val="336676225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Upgrading Norway To Windows 7</a:t>
            </a:r>
            <a:br>
              <a:rPr lang="en-US" dirty="0" smtClean="0"/>
            </a:br>
            <a:r>
              <a:rPr lang="en-US" sz="3600" dirty="0" smtClean="0"/>
              <a:t>WCL206</a:t>
            </a:r>
            <a:endParaRPr lang="en-US" sz="3600" dirty="0"/>
          </a:p>
        </p:txBody>
      </p:sp>
      <p:sp>
        <p:nvSpPr>
          <p:cNvPr id="3" name="Subtitle 2"/>
          <p:cNvSpPr>
            <a:spLocks noGrp="1"/>
          </p:cNvSpPr>
          <p:nvPr>
            <p:ph type="subTitle" idx="1"/>
          </p:nvPr>
        </p:nvSpPr>
        <p:spPr/>
        <p:txBody>
          <a:bodyPr/>
          <a:lstStyle/>
          <a:p>
            <a:r>
              <a:rPr lang="en-US" dirty="0" smtClean="0"/>
              <a:t>Olav Tvedt</a:t>
            </a:r>
          </a:p>
          <a:p>
            <a:r>
              <a:rPr lang="en-US" dirty="0" smtClean="0"/>
              <a:t>Deployment Ranger</a:t>
            </a:r>
          </a:p>
          <a:p>
            <a:r>
              <a:rPr lang="en-US" dirty="0" smtClean="0"/>
              <a:t>EDB </a:t>
            </a:r>
            <a:r>
              <a:rPr lang="en-US" dirty="0" err="1" smtClean="0"/>
              <a:t>Ergogroup</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793432" y="1299675"/>
            <a:ext cx="11149013" cy="5515356"/>
          </a:xfrm>
        </p:spPr>
        <p:txBody>
          <a:bodyPr/>
          <a:lstStyle/>
          <a:p>
            <a:r>
              <a:rPr lang="en-US" dirty="0" smtClean="0"/>
              <a:t>Reason</a:t>
            </a:r>
            <a:br>
              <a:rPr lang="en-US" dirty="0" smtClean="0"/>
            </a:br>
            <a:r>
              <a:rPr lang="en-US" dirty="0" smtClean="0"/>
              <a:t>- Save Money And Time</a:t>
            </a:r>
            <a:br>
              <a:rPr lang="en-US" dirty="0" smtClean="0"/>
            </a:br>
            <a:r>
              <a:rPr lang="en-US" dirty="0" smtClean="0"/>
              <a:t>- Most Users Are Mobile</a:t>
            </a:r>
            <a:br>
              <a:rPr lang="en-US" dirty="0" smtClean="0"/>
            </a:br>
            <a:r>
              <a:rPr lang="en-US" dirty="0" smtClean="0"/>
              <a:t>- Extend Life Time Of Old Computers</a:t>
            </a:r>
            <a:br>
              <a:rPr lang="en-US" dirty="0" smtClean="0"/>
            </a:br>
            <a:r>
              <a:rPr lang="en-US" dirty="0" smtClean="0"/>
              <a:t>- Going From Novell To Microsoft</a:t>
            </a:r>
            <a:br>
              <a:rPr lang="en-US" dirty="0" smtClean="0"/>
            </a:br>
            <a:r>
              <a:rPr lang="en-US" dirty="0" smtClean="0"/>
              <a:t>- Creating A Work Environment Attracting New Employees</a:t>
            </a:r>
            <a:br>
              <a:rPr lang="en-US" dirty="0" smtClean="0"/>
            </a:br>
            <a:r>
              <a:rPr lang="en-US" dirty="0" smtClean="0"/>
              <a:t>- Creating A School Environment Attracting Students</a:t>
            </a:r>
          </a:p>
          <a:p>
            <a:endParaRPr lang="en-US" dirty="0"/>
          </a:p>
          <a:p>
            <a:r>
              <a:rPr lang="en-US" dirty="0" smtClean="0"/>
              <a:t>Technologies Being Used</a:t>
            </a:r>
            <a:br>
              <a:rPr lang="en-US" dirty="0" smtClean="0"/>
            </a:br>
            <a:r>
              <a:rPr lang="en-US" dirty="0" smtClean="0"/>
              <a:t>- </a:t>
            </a:r>
            <a:r>
              <a:rPr lang="en-US" dirty="0" err="1" smtClean="0"/>
              <a:t>Bitlocker</a:t>
            </a:r>
            <a:r>
              <a:rPr lang="en-US" dirty="0" smtClean="0"/>
              <a:t/>
            </a:r>
            <a:br>
              <a:rPr lang="en-US" dirty="0" smtClean="0"/>
            </a:br>
            <a:r>
              <a:rPr lang="en-US" dirty="0" smtClean="0"/>
              <a:t>- </a:t>
            </a:r>
            <a:r>
              <a:rPr lang="en-US" dirty="0" err="1" smtClean="0"/>
              <a:t>Bitlocker</a:t>
            </a:r>
            <a:r>
              <a:rPr lang="en-US" dirty="0" smtClean="0"/>
              <a:t> To Go</a:t>
            </a:r>
            <a:br>
              <a:rPr lang="en-US" dirty="0" smtClean="0"/>
            </a:br>
            <a:r>
              <a:rPr lang="en-US" dirty="0" smtClean="0"/>
              <a:t>- </a:t>
            </a:r>
            <a:r>
              <a:rPr lang="en-US" dirty="0" err="1" smtClean="0"/>
              <a:t>DirectAccess</a:t>
            </a:r>
            <a:endParaRPr lang="en-US" dirty="0"/>
          </a:p>
        </p:txBody>
      </p:sp>
      <p:pic>
        <p:nvPicPr>
          <p:cNvPr id="2050" name="Picture 2" descr="Sogn og Fjordane fylkeskommu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6" cy="1145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17x150-2"/>
          <p:cNvPicPr>
            <a:picLocks noChangeAspect="1" noChangeArrowheads="1"/>
          </p:cNvPicPr>
          <p:nvPr/>
        </p:nvPicPr>
        <p:blipFill>
          <a:blip r:embed="rId4" cstate="print"/>
          <a:srcRect/>
          <a:stretch>
            <a:fillRect/>
          </a:stretch>
        </p:blipFill>
        <p:spPr bwMode="auto">
          <a:xfrm>
            <a:off x="0" y="2924176"/>
            <a:ext cx="660228" cy="3787775"/>
          </a:xfrm>
          <a:prstGeom prst="rect">
            <a:avLst/>
          </a:prstGeom>
          <a:noFill/>
        </p:spPr>
      </p:pic>
    </p:spTree>
    <p:extLst>
      <p:ext uri="{BB962C8B-B14F-4D97-AF65-F5344CB8AC3E}">
        <p14:creationId xmlns:p14="http://schemas.microsoft.com/office/powerpoint/2010/main" val="238107215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ogn og Fjordane fylkeskommu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8826" cy="1145751"/>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a:spLocks noGrp="1"/>
          </p:cNvSpPr>
          <p:nvPr>
            <p:ph type="title"/>
          </p:nvPr>
        </p:nvSpPr>
        <p:spPr>
          <a:xfrm>
            <a:off x="609441" y="1183049"/>
            <a:ext cx="10969943" cy="609398"/>
          </a:xfrm>
        </p:spPr>
        <p:txBody>
          <a:bodyPr/>
          <a:lstStyle/>
          <a:p>
            <a:r>
              <a:rPr lang="en-US" dirty="0" smtClean="0"/>
              <a:t>The migration projects</a:t>
            </a:r>
          </a:p>
        </p:txBody>
      </p:sp>
      <p:sp>
        <p:nvSpPr>
          <p:cNvPr id="9" name="Plassholder for innhold 2"/>
          <p:cNvSpPr>
            <a:spLocks noGrp="1"/>
          </p:cNvSpPr>
          <p:nvPr>
            <p:ph idx="1"/>
          </p:nvPr>
        </p:nvSpPr>
        <p:spPr>
          <a:xfrm>
            <a:off x="946414" y="1928802"/>
            <a:ext cx="10953849" cy="3988784"/>
          </a:xfrm>
        </p:spPr>
        <p:txBody>
          <a:bodyPr/>
          <a:lstStyle/>
          <a:p>
            <a:endParaRPr lang="en-US" sz="2400" dirty="0" smtClean="0"/>
          </a:p>
          <a:p>
            <a:r>
              <a:rPr lang="en-US" sz="2400" dirty="0" smtClean="0"/>
              <a:t>Novell </a:t>
            </a:r>
            <a:r>
              <a:rPr lang="en-US" sz="2400" dirty="0" err="1" smtClean="0"/>
              <a:t>eDir</a:t>
            </a:r>
            <a:r>
              <a:rPr lang="en-US" sz="2400" dirty="0" smtClean="0"/>
              <a:t>		</a:t>
            </a:r>
            <a:r>
              <a:rPr lang="en-US" sz="2400" dirty="0" smtClean="0">
                <a:sym typeface="Wingdings" pitchFamily="2" charset="2"/>
              </a:rPr>
              <a:t> </a:t>
            </a:r>
            <a:r>
              <a:rPr lang="en-US" sz="2400" dirty="0" smtClean="0"/>
              <a:t>	MS Active Directory</a:t>
            </a:r>
          </a:p>
          <a:p>
            <a:r>
              <a:rPr lang="en-US" sz="2400" dirty="0" smtClean="0"/>
              <a:t>Lotus Notes		</a:t>
            </a:r>
            <a:r>
              <a:rPr lang="en-US" sz="2400" dirty="0" smtClean="0">
                <a:sym typeface="Wingdings" pitchFamily="2" charset="2"/>
              </a:rPr>
              <a:t></a:t>
            </a:r>
            <a:r>
              <a:rPr lang="en-US" sz="2400" dirty="0" smtClean="0"/>
              <a:t>	MS Outlook (Exchange)</a:t>
            </a:r>
          </a:p>
          <a:p>
            <a:r>
              <a:rPr lang="en-US" sz="2400" dirty="0" err="1" smtClean="0"/>
              <a:t>WebSphere</a:t>
            </a:r>
            <a:r>
              <a:rPr lang="en-US" sz="2400" dirty="0" smtClean="0"/>
              <a:t>(IBM)	</a:t>
            </a:r>
            <a:r>
              <a:rPr lang="en-US" sz="2400" dirty="0" smtClean="0">
                <a:sym typeface="Wingdings" pitchFamily="2" charset="2"/>
              </a:rPr>
              <a:t></a:t>
            </a:r>
            <a:r>
              <a:rPr lang="en-US" sz="2400" dirty="0" smtClean="0"/>
              <a:t>	MS Sharepoint</a:t>
            </a:r>
          </a:p>
          <a:p>
            <a:r>
              <a:rPr lang="en-US" sz="2400" dirty="0" err="1" smtClean="0"/>
              <a:t>Sametime</a:t>
            </a:r>
            <a:r>
              <a:rPr lang="en-US" sz="2400" dirty="0" smtClean="0"/>
              <a:t>		</a:t>
            </a:r>
            <a:r>
              <a:rPr lang="en-US" sz="2400" dirty="0" smtClean="0">
                <a:sym typeface="Wingdings" pitchFamily="2" charset="2"/>
              </a:rPr>
              <a:t></a:t>
            </a:r>
            <a:r>
              <a:rPr lang="en-US" sz="2400" dirty="0" smtClean="0"/>
              <a:t>	MS Office Communications Server (OCS)</a:t>
            </a:r>
          </a:p>
          <a:p>
            <a:r>
              <a:rPr lang="en-US" sz="2400" dirty="0" smtClean="0"/>
              <a:t>Novell IDM		</a:t>
            </a:r>
            <a:r>
              <a:rPr lang="en-US" sz="2400" dirty="0" smtClean="0">
                <a:sym typeface="Wingdings" pitchFamily="2" charset="2"/>
              </a:rPr>
              <a:t></a:t>
            </a:r>
            <a:r>
              <a:rPr lang="en-US" sz="2400" dirty="0" smtClean="0"/>
              <a:t>	MS Forefront identity Manager (FIM)</a:t>
            </a:r>
          </a:p>
          <a:p>
            <a:r>
              <a:rPr lang="en-US" sz="2400" dirty="0" err="1" smtClean="0"/>
              <a:t>ZenWorks</a:t>
            </a:r>
            <a:r>
              <a:rPr lang="en-US" sz="2400" dirty="0" smtClean="0"/>
              <a:t>		</a:t>
            </a:r>
            <a:r>
              <a:rPr lang="en-US" sz="2400" dirty="0" smtClean="0">
                <a:sym typeface="Wingdings" pitchFamily="2" charset="2"/>
              </a:rPr>
              <a:t></a:t>
            </a:r>
            <a:r>
              <a:rPr lang="en-US" sz="2400" dirty="0" smtClean="0"/>
              <a:t>	MS System Center </a:t>
            </a:r>
            <a:r>
              <a:rPr lang="en-US" sz="2400" dirty="0" err="1" smtClean="0"/>
              <a:t>Config</a:t>
            </a:r>
            <a:r>
              <a:rPr lang="en-US" sz="2400" dirty="0" smtClean="0"/>
              <a:t> Manager (SCCM)</a:t>
            </a:r>
          </a:p>
          <a:p>
            <a:r>
              <a:rPr lang="en-US" sz="2400" dirty="0" smtClean="0"/>
              <a:t>MS Office 2000	</a:t>
            </a:r>
            <a:r>
              <a:rPr lang="en-US" sz="2400" dirty="0" smtClean="0">
                <a:sym typeface="Wingdings" pitchFamily="2" charset="2"/>
              </a:rPr>
              <a:t> 		MS Office 2007</a:t>
            </a:r>
          </a:p>
          <a:p>
            <a:r>
              <a:rPr lang="en-US" sz="2400" dirty="0" smtClean="0">
                <a:sym typeface="Wingdings" pitchFamily="2" charset="2"/>
              </a:rPr>
              <a:t>Windows XP			Windows 7</a:t>
            </a:r>
            <a:endParaRPr lang="en-US" sz="2400" dirty="0" smtClean="0"/>
          </a:p>
          <a:p>
            <a:pPr>
              <a:buNone/>
            </a:pPr>
            <a:r>
              <a:rPr lang="en-US" sz="2400" dirty="0" smtClean="0"/>
              <a:t>				</a:t>
            </a:r>
          </a:p>
        </p:txBody>
      </p:sp>
      <p:pic>
        <p:nvPicPr>
          <p:cNvPr id="13" name="Picture 6" descr="17x150-2"/>
          <p:cNvPicPr>
            <a:picLocks noChangeAspect="1" noChangeArrowheads="1"/>
          </p:cNvPicPr>
          <p:nvPr/>
        </p:nvPicPr>
        <p:blipFill>
          <a:blip r:embed="rId5" cstate="print"/>
          <a:srcRect/>
          <a:stretch>
            <a:fillRect/>
          </a:stretch>
        </p:blipFill>
        <p:spPr bwMode="auto">
          <a:xfrm>
            <a:off x="0" y="2924176"/>
            <a:ext cx="660228" cy="3787775"/>
          </a:xfrm>
          <a:prstGeom prst="rect">
            <a:avLst/>
          </a:prstGeom>
          <a:noFill/>
        </p:spPr>
      </p:pic>
    </p:spTree>
    <p:extLst>
      <p:ext uri="{BB962C8B-B14F-4D97-AF65-F5344CB8AC3E}">
        <p14:creationId xmlns:p14="http://schemas.microsoft.com/office/powerpoint/2010/main" val="2790610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Result</a:t>
            </a:r>
            <a:endParaRPr lang="nb-NO" dirty="0"/>
          </a:p>
        </p:txBody>
      </p:sp>
      <p:sp>
        <p:nvSpPr>
          <p:cNvPr id="3" name="Plassholder for tekst 2"/>
          <p:cNvSpPr>
            <a:spLocks noGrp="1"/>
          </p:cNvSpPr>
          <p:nvPr>
            <p:ph type="body" sz="quarter" idx="10"/>
          </p:nvPr>
        </p:nvSpPr>
        <p:spPr>
          <a:xfrm>
            <a:off x="532175" y="1238793"/>
            <a:ext cx="11149013" cy="4062651"/>
          </a:xfrm>
        </p:spPr>
        <p:txBody>
          <a:bodyPr/>
          <a:lstStyle/>
          <a:p>
            <a:r>
              <a:rPr lang="en-US" dirty="0" smtClean="0"/>
              <a:t>Improved IT Efficiency</a:t>
            </a:r>
            <a:br>
              <a:rPr lang="en-US" dirty="0" smtClean="0"/>
            </a:br>
            <a:r>
              <a:rPr lang="en-US" sz="2400" dirty="0" smtClean="0"/>
              <a:t>- Deployment Time Down From 2 – 2 ½ Hour To 15 – 30 Minutes</a:t>
            </a:r>
            <a:br>
              <a:rPr lang="en-US" sz="2400" dirty="0" smtClean="0"/>
            </a:br>
            <a:r>
              <a:rPr lang="en-US" sz="2400" dirty="0" smtClean="0"/>
              <a:t>- </a:t>
            </a:r>
            <a:r>
              <a:rPr lang="en-US" sz="2400" dirty="0" err="1" smtClean="0"/>
              <a:t>DirectAccess</a:t>
            </a:r>
            <a:r>
              <a:rPr lang="en-US" sz="2400" dirty="0" smtClean="0"/>
              <a:t> Remote Computers Management</a:t>
            </a:r>
          </a:p>
          <a:p>
            <a:r>
              <a:rPr lang="en-US" dirty="0"/>
              <a:t>Reduced Costs</a:t>
            </a:r>
            <a:r>
              <a:rPr lang="en-US" sz="2400" dirty="0" smtClean="0"/>
              <a:t/>
            </a:r>
            <a:br>
              <a:rPr lang="en-US" sz="2400" dirty="0" smtClean="0"/>
            </a:br>
            <a:r>
              <a:rPr lang="en-US" sz="2400" dirty="0" smtClean="0"/>
              <a:t>- $300.000 In Hardware Saving The First Year</a:t>
            </a:r>
          </a:p>
          <a:p>
            <a:r>
              <a:rPr lang="en-US" dirty="0"/>
              <a:t>Enhanced IT Security</a:t>
            </a:r>
            <a:r>
              <a:rPr lang="en-US" sz="2400" dirty="0" smtClean="0"/>
              <a:t/>
            </a:r>
            <a:br>
              <a:rPr lang="en-US" sz="2400" dirty="0" smtClean="0"/>
            </a:br>
            <a:r>
              <a:rPr lang="en-US" sz="2400" dirty="0" smtClean="0"/>
              <a:t>- Protected Data With </a:t>
            </a:r>
            <a:r>
              <a:rPr lang="en-US" sz="2400" dirty="0" err="1" smtClean="0"/>
              <a:t>Bitlocker</a:t>
            </a:r>
            <a:endParaRPr lang="en-US" dirty="0"/>
          </a:p>
          <a:p>
            <a:r>
              <a:rPr lang="en-US" dirty="0"/>
              <a:t>Increased Productivity</a:t>
            </a:r>
            <a:r>
              <a:rPr lang="en-US" sz="2400" dirty="0" smtClean="0"/>
              <a:t/>
            </a:r>
            <a:br>
              <a:rPr lang="en-US" sz="2400" dirty="0" smtClean="0"/>
            </a:br>
            <a:r>
              <a:rPr lang="en-US" sz="2400" dirty="0" smtClean="0"/>
              <a:t>- Improved User Interface</a:t>
            </a:r>
            <a:br>
              <a:rPr lang="en-US" sz="2400" dirty="0" smtClean="0"/>
            </a:br>
            <a:r>
              <a:rPr lang="en-US" sz="2400" dirty="0" smtClean="0"/>
              <a:t>- Always Access To Resources With </a:t>
            </a:r>
            <a:r>
              <a:rPr lang="en-US" sz="2400" dirty="0" err="1" smtClean="0"/>
              <a:t>DirectAccess</a:t>
            </a:r>
            <a:r>
              <a:rPr lang="en-US" sz="2400" dirty="0" smtClean="0"/>
              <a:t> </a:t>
            </a:r>
            <a:endParaRPr lang="en-US" dirty="0"/>
          </a:p>
        </p:txBody>
      </p:sp>
    </p:spTree>
    <p:extLst>
      <p:ext uri="{BB962C8B-B14F-4D97-AF65-F5344CB8AC3E}">
        <p14:creationId xmlns:p14="http://schemas.microsoft.com/office/powerpoint/2010/main" val="202430330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Today</a:t>
            </a:r>
            <a:endParaRPr lang="en-US" dirty="0"/>
          </a:p>
        </p:txBody>
      </p:sp>
      <p:sp>
        <p:nvSpPr>
          <p:cNvPr id="3" name="Text Placeholder 2"/>
          <p:cNvSpPr>
            <a:spLocks noGrp="1"/>
          </p:cNvSpPr>
          <p:nvPr>
            <p:ph type="body" sz="quarter" idx="10"/>
          </p:nvPr>
        </p:nvSpPr>
        <p:spPr>
          <a:xfrm>
            <a:off x="519112" y="1447799"/>
            <a:ext cx="11149013" cy="2609945"/>
          </a:xfrm>
        </p:spPr>
        <p:txBody>
          <a:bodyPr/>
          <a:lstStyle/>
          <a:p>
            <a:r>
              <a:rPr lang="en-US" dirty="0" smtClean="0"/>
              <a:t>Above All </a:t>
            </a:r>
            <a:r>
              <a:rPr lang="en-US" dirty="0"/>
              <a:t>E</a:t>
            </a:r>
            <a:r>
              <a:rPr lang="en-US" dirty="0" smtClean="0"/>
              <a:t>xpectations</a:t>
            </a:r>
          </a:p>
          <a:p>
            <a:r>
              <a:rPr lang="en-US" dirty="0" smtClean="0"/>
              <a:t>Users Takes </a:t>
            </a:r>
            <a:r>
              <a:rPr lang="en-US" dirty="0"/>
              <a:t>I</a:t>
            </a:r>
            <a:r>
              <a:rPr lang="en-US" dirty="0" smtClean="0"/>
              <a:t>t </a:t>
            </a:r>
            <a:r>
              <a:rPr lang="en-US" dirty="0"/>
              <a:t>D</a:t>
            </a:r>
            <a:r>
              <a:rPr lang="en-US" dirty="0" smtClean="0"/>
              <a:t>irectly</a:t>
            </a:r>
          </a:p>
          <a:p>
            <a:r>
              <a:rPr lang="en-US" dirty="0"/>
              <a:t>5 </a:t>
            </a:r>
            <a:r>
              <a:rPr lang="en-US" dirty="0" smtClean="0"/>
              <a:t>Year Old Computers Used Until </a:t>
            </a:r>
            <a:r>
              <a:rPr lang="en-US" dirty="0"/>
              <a:t>T</a:t>
            </a:r>
            <a:r>
              <a:rPr lang="en-US" dirty="0" smtClean="0"/>
              <a:t>oday</a:t>
            </a:r>
          </a:p>
          <a:p>
            <a:r>
              <a:rPr lang="en-US" dirty="0" smtClean="0"/>
              <a:t>Large Reduction In Windows Related Helpdesk Questions</a:t>
            </a:r>
          </a:p>
          <a:p>
            <a:r>
              <a:rPr lang="en-US" dirty="0" smtClean="0"/>
              <a:t>Are Now More Proactive And Less Firefighters</a:t>
            </a:r>
            <a:endParaRPr lang="en-US" dirty="0"/>
          </a:p>
        </p:txBody>
      </p:sp>
    </p:spTree>
    <p:extLst>
      <p:ext uri="{BB962C8B-B14F-4D97-AF65-F5344CB8AC3E}">
        <p14:creationId xmlns:p14="http://schemas.microsoft.com/office/powerpoint/2010/main" val="157751273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a:xfrm>
            <a:off x="532175" y="1238793"/>
            <a:ext cx="11149013" cy="4973669"/>
          </a:xfrm>
        </p:spPr>
        <p:txBody>
          <a:bodyPr/>
          <a:lstStyle/>
          <a:p>
            <a:r>
              <a:rPr lang="en-US" dirty="0" smtClean="0"/>
              <a:t>Reason</a:t>
            </a:r>
            <a:br>
              <a:rPr lang="en-US" dirty="0" smtClean="0"/>
            </a:br>
            <a:r>
              <a:rPr lang="en-US" dirty="0" smtClean="0"/>
              <a:t>- Expanding From 50 To 400 Pc’s</a:t>
            </a:r>
            <a:br>
              <a:rPr lang="en-US" dirty="0" smtClean="0"/>
            </a:br>
            <a:r>
              <a:rPr lang="en-US" dirty="0" smtClean="0"/>
              <a:t>- More Mobile Users</a:t>
            </a:r>
            <a:r>
              <a:rPr lang="en-US" dirty="0"/>
              <a:t/>
            </a:r>
            <a:br>
              <a:rPr lang="en-US" dirty="0"/>
            </a:br>
            <a:r>
              <a:rPr lang="en-US" dirty="0" smtClean="0"/>
              <a:t>- Slow Logon</a:t>
            </a:r>
            <a:br>
              <a:rPr lang="en-US" dirty="0" smtClean="0"/>
            </a:br>
            <a:r>
              <a:rPr lang="en-US" dirty="0" smtClean="0"/>
              <a:t>- No Standardization</a:t>
            </a:r>
            <a:r>
              <a:rPr lang="nb-NO" dirty="0" smtClean="0"/>
              <a:t> </a:t>
            </a:r>
            <a:r>
              <a:rPr lang="en-US" dirty="0" smtClean="0"/>
              <a:t>Of</a:t>
            </a:r>
            <a:r>
              <a:rPr lang="nb-NO" dirty="0" smtClean="0"/>
              <a:t> </a:t>
            </a:r>
            <a:r>
              <a:rPr lang="en-US" dirty="0" smtClean="0"/>
              <a:t>User</a:t>
            </a:r>
            <a:r>
              <a:rPr lang="nb-NO" dirty="0" smtClean="0"/>
              <a:t> </a:t>
            </a:r>
            <a:r>
              <a:rPr lang="en-US" dirty="0" smtClean="0"/>
              <a:t>Setup</a:t>
            </a:r>
            <a:br>
              <a:rPr lang="en-US" dirty="0" smtClean="0"/>
            </a:br>
            <a:endParaRPr lang="en-US" dirty="0"/>
          </a:p>
          <a:p>
            <a:r>
              <a:rPr lang="en-US" dirty="0" smtClean="0"/>
              <a:t>Technologies Being Used</a:t>
            </a:r>
            <a:br>
              <a:rPr lang="en-US" dirty="0" smtClean="0"/>
            </a:br>
            <a:r>
              <a:rPr lang="en-US" dirty="0" smtClean="0"/>
              <a:t>- </a:t>
            </a:r>
            <a:r>
              <a:rPr lang="en-US" dirty="0" err="1" smtClean="0"/>
              <a:t>Bitlocker</a:t>
            </a:r>
            <a:r>
              <a:rPr lang="en-US" dirty="0" smtClean="0"/>
              <a:t/>
            </a:r>
            <a:br>
              <a:rPr lang="en-US" dirty="0" smtClean="0"/>
            </a:br>
            <a:r>
              <a:rPr lang="en-US" dirty="0" smtClean="0"/>
              <a:t>- App-V (</a:t>
            </a:r>
            <a:r>
              <a:rPr lang="en-US" dirty="0" err="1" smtClean="0"/>
              <a:t>Mdop</a:t>
            </a:r>
            <a:r>
              <a:rPr lang="en-US" dirty="0" smtClean="0"/>
              <a:t>)</a:t>
            </a:r>
            <a:br>
              <a:rPr lang="en-US" dirty="0" smtClean="0"/>
            </a:br>
            <a:r>
              <a:rPr lang="en-US" dirty="0" smtClean="0"/>
              <a:t>- Branch Cache</a:t>
            </a:r>
            <a:br>
              <a:rPr lang="en-US" dirty="0" smtClean="0"/>
            </a:br>
            <a:endParaRPr lang="en-US" dirty="0"/>
          </a:p>
        </p:txBody>
      </p:sp>
      <p:pic>
        <p:nvPicPr>
          <p:cNvPr id="1026" name="Picture 2" descr="Gassc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12" y="349112"/>
            <a:ext cx="3313328" cy="552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961" y="182310"/>
            <a:ext cx="3086100" cy="885825"/>
          </a:xfrm>
          <a:prstGeom prst="rect">
            <a:avLst/>
          </a:prstGeom>
        </p:spPr>
      </p:pic>
    </p:spTree>
    <p:extLst>
      <p:ext uri="{BB962C8B-B14F-4D97-AF65-F5344CB8AC3E}">
        <p14:creationId xmlns:p14="http://schemas.microsoft.com/office/powerpoint/2010/main" val="356090217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Result</a:t>
            </a:r>
            <a:endParaRPr lang="nb-NO" dirty="0"/>
          </a:p>
        </p:txBody>
      </p:sp>
      <p:sp>
        <p:nvSpPr>
          <p:cNvPr id="3" name="Plassholder for tekst 2"/>
          <p:cNvSpPr>
            <a:spLocks noGrp="1"/>
          </p:cNvSpPr>
          <p:nvPr>
            <p:ph type="body" sz="quarter" idx="10"/>
          </p:nvPr>
        </p:nvSpPr>
        <p:spPr>
          <a:xfrm>
            <a:off x="532175" y="1238793"/>
            <a:ext cx="11149013" cy="3520964"/>
          </a:xfrm>
        </p:spPr>
        <p:txBody>
          <a:bodyPr/>
          <a:lstStyle/>
          <a:p>
            <a:r>
              <a:rPr lang="en-US" dirty="0" smtClean="0"/>
              <a:t>Improved IT Efficiency</a:t>
            </a:r>
            <a:br>
              <a:rPr lang="en-US" dirty="0" smtClean="0"/>
            </a:br>
            <a:r>
              <a:rPr lang="en-US" sz="2400" dirty="0" smtClean="0"/>
              <a:t>- Group Policies For Better Control And Configuration</a:t>
            </a:r>
            <a:br>
              <a:rPr lang="en-US" sz="2400" dirty="0" smtClean="0"/>
            </a:br>
            <a:r>
              <a:rPr lang="en-US" sz="2400" dirty="0" smtClean="0"/>
              <a:t>- App-V For Application Deployment</a:t>
            </a:r>
            <a:br>
              <a:rPr lang="en-US" sz="2400" dirty="0" smtClean="0"/>
            </a:br>
            <a:r>
              <a:rPr lang="en-US" sz="2400" dirty="0" smtClean="0"/>
              <a:t>- Easy And Fast To Deploy A Standardized Desktop</a:t>
            </a:r>
          </a:p>
          <a:p>
            <a:r>
              <a:rPr lang="en-US" dirty="0"/>
              <a:t>Enhanced IT Security</a:t>
            </a:r>
            <a:r>
              <a:rPr lang="en-US" sz="2400" dirty="0" smtClean="0"/>
              <a:t/>
            </a:r>
            <a:br>
              <a:rPr lang="en-US" sz="2400" dirty="0" smtClean="0"/>
            </a:br>
            <a:r>
              <a:rPr lang="en-US" sz="2400" dirty="0" smtClean="0"/>
              <a:t>- Protected Data With </a:t>
            </a:r>
            <a:r>
              <a:rPr lang="en-US" sz="2400" dirty="0" err="1" smtClean="0"/>
              <a:t>Bitlocker</a:t>
            </a:r>
            <a:endParaRPr lang="en-US" dirty="0"/>
          </a:p>
          <a:p>
            <a:r>
              <a:rPr lang="en-US" dirty="0"/>
              <a:t>Increased </a:t>
            </a:r>
            <a:r>
              <a:rPr lang="en-US" dirty="0" smtClean="0"/>
              <a:t>User Productivity</a:t>
            </a:r>
            <a:r>
              <a:rPr lang="en-US" sz="2400" dirty="0" smtClean="0"/>
              <a:t/>
            </a:r>
            <a:br>
              <a:rPr lang="en-US" sz="2400" dirty="0" smtClean="0"/>
            </a:br>
            <a:r>
              <a:rPr lang="en-US" sz="2400" dirty="0" smtClean="0"/>
              <a:t>- Logon Time Reduced </a:t>
            </a:r>
            <a:br>
              <a:rPr lang="en-US" sz="2400" dirty="0" smtClean="0"/>
            </a:br>
            <a:r>
              <a:rPr lang="en-US" sz="2400" dirty="0" smtClean="0"/>
              <a:t>- Branch Cache Gives Better Response To Branch Offices </a:t>
            </a:r>
            <a:endParaRPr lang="en-US" dirty="0"/>
          </a:p>
        </p:txBody>
      </p:sp>
    </p:spTree>
    <p:extLst>
      <p:ext uri="{BB962C8B-B14F-4D97-AF65-F5344CB8AC3E}">
        <p14:creationId xmlns:p14="http://schemas.microsoft.com/office/powerpoint/2010/main" val="287618773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016138" y="384249"/>
            <a:ext cx="6675120" cy="498598"/>
          </a:xfrm>
        </p:spPr>
        <p:txBody>
          <a:bodyPr/>
          <a:lstStyle/>
          <a:p>
            <a:r>
              <a:rPr lang="en-US" sz="3600" dirty="0" smtClean="0"/>
              <a:t>Norwegian Petroleum Directorate</a:t>
            </a:r>
            <a:endParaRPr lang="en-US" sz="3600" dirty="0"/>
          </a:p>
        </p:txBody>
      </p:sp>
      <p:sp>
        <p:nvSpPr>
          <p:cNvPr id="3" name="Plassholder for tekst 2"/>
          <p:cNvSpPr>
            <a:spLocks noGrp="1"/>
          </p:cNvSpPr>
          <p:nvPr>
            <p:ph type="body" sz="quarter" idx="10"/>
          </p:nvPr>
        </p:nvSpPr>
        <p:spPr>
          <a:xfrm>
            <a:off x="519112" y="1447799"/>
            <a:ext cx="11149013" cy="4628960"/>
          </a:xfrm>
        </p:spPr>
        <p:txBody>
          <a:bodyPr/>
          <a:lstStyle/>
          <a:p>
            <a:r>
              <a:rPr lang="en-US" dirty="0"/>
              <a:t>Reason</a:t>
            </a:r>
            <a:br>
              <a:rPr lang="en-US" dirty="0"/>
            </a:br>
            <a:r>
              <a:rPr lang="en-US" dirty="0" smtClean="0"/>
              <a:t>- Slow Logon</a:t>
            </a:r>
            <a:br>
              <a:rPr lang="en-US" dirty="0" smtClean="0"/>
            </a:br>
            <a:r>
              <a:rPr lang="en-US" dirty="0" smtClean="0"/>
              <a:t>- Slow Redeploying Of Computers</a:t>
            </a:r>
            <a:br>
              <a:rPr lang="en-US" dirty="0" smtClean="0"/>
            </a:br>
            <a:r>
              <a:rPr lang="en-US" dirty="0" smtClean="0"/>
              <a:t>- Most Users Are Mobile</a:t>
            </a:r>
            <a:br>
              <a:rPr lang="en-US" dirty="0" smtClean="0"/>
            </a:br>
            <a:r>
              <a:rPr lang="en-US" dirty="0" smtClean="0"/>
              <a:t>- Need For Better Security</a:t>
            </a:r>
            <a:endParaRPr lang="en-US" dirty="0"/>
          </a:p>
          <a:p>
            <a:r>
              <a:rPr lang="en-US" dirty="0"/>
              <a:t>Technologies Being Used</a:t>
            </a:r>
            <a:br>
              <a:rPr lang="en-US" dirty="0"/>
            </a:br>
            <a:r>
              <a:rPr lang="en-US" dirty="0" smtClean="0"/>
              <a:t>- </a:t>
            </a:r>
            <a:r>
              <a:rPr lang="en-US" dirty="0" err="1" smtClean="0"/>
              <a:t>DirectAccess</a:t>
            </a:r>
            <a:r>
              <a:rPr lang="en-US" dirty="0" smtClean="0"/>
              <a:t/>
            </a:r>
            <a:br>
              <a:rPr lang="en-US" dirty="0" smtClean="0"/>
            </a:br>
            <a:r>
              <a:rPr lang="en-US" dirty="0" smtClean="0"/>
              <a:t>- </a:t>
            </a:r>
            <a:r>
              <a:rPr lang="en-US" dirty="0" err="1" smtClean="0"/>
              <a:t>Bitlocker</a:t>
            </a:r>
            <a:r>
              <a:rPr lang="en-US" dirty="0"/>
              <a:t/>
            </a:r>
            <a:br>
              <a:rPr lang="en-US" dirty="0"/>
            </a:br>
            <a:endParaRPr lang="en-US" dirty="0"/>
          </a:p>
          <a:p>
            <a:endParaRPr lang="nb-NO" dirty="0"/>
          </a:p>
        </p:txBody>
      </p:sp>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74" y="209006"/>
            <a:ext cx="4351961" cy="849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096048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Result</a:t>
            </a:r>
            <a:endParaRPr lang="nb-NO" dirty="0"/>
          </a:p>
        </p:txBody>
      </p:sp>
      <p:sp>
        <p:nvSpPr>
          <p:cNvPr id="3" name="Plassholder for tekst 2"/>
          <p:cNvSpPr>
            <a:spLocks noGrp="1"/>
          </p:cNvSpPr>
          <p:nvPr>
            <p:ph type="body" sz="quarter" idx="10"/>
          </p:nvPr>
        </p:nvSpPr>
        <p:spPr>
          <a:xfrm>
            <a:off x="532175" y="1238793"/>
            <a:ext cx="11149013" cy="3520964"/>
          </a:xfrm>
        </p:spPr>
        <p:txBody>
          <a:bodyPr/>
          <a:lstStyle/>
          <a:p>
            <a:r>
              <a:rPr lang="en-US" dirty="0" smtClean="0"/>
              <a:t>Improved IT Efficiency</a:t>
            </a:r>
            <a:br>
              <a:rPr lang="en-US" dirty="0" smtClean="0"/>
            </a:br>
            <a:r>
              <a:rPr lang="en-US" sz="2400" dirty="0" smtClean="0"/>
              <a:t>- Group Policies For Better Control And Configuration</a:t>
            </a:r>
            <a:br>
              <a:rPr lang="en-US" sz="2400" dirty="0" smtClean="0"/>
            </a:br>
            <a:r>
              <a:rPr lang="en-US" sz="2400" dirty="0" smtClean="0"/>
              <a:t>- App-V For Application Deployment</a:t>
            </a:r>
            <a:br>
              <a:rPr lang="en-US" sz="2400" dirty="0" smtClean="0"/>
            </a:br>
            <a:r>
              <a:rPr lang="en-US" sz="2400" dirty="0" smtClean="0"/>
              <a:t>- Easy And Fast To Deploy A Standardized Desktop</a:t>
            </a:r>
          </a:p>
          <a:p>
            <a:r>
              <a:rPr lang="en-US" dirty="0"/>
              <a:t>Enhanced IT Security</a:t>
            </a:r>
            <a:r>
              <a:rPr lang="en-US" sz="2400" dirty="0" smtClean="0"/>
              <a:t/>
            </a:r>
            <a:br>
              <a:rPr lang="en-US" sz="2400" dirty="0" smtClean="0"/>
            </a:br>
            <a:r>
              <a:rPr lang="en-US" sz="2400" dirty="0" smtClean="0"/>
              <a:t>- Protected Data With </a:t>
            </a:r>
            <a:r>
              <a:rPr lang="en-US" sz="2400" dirty="0" err="1" smtClean="0"/>
              <a:t>Bitlocker</a:t>
            </a:r>
            <a:endParaRPr lang="en-US" dirty="0"/>
          </a:p>
          <a:p>
            <a:r>
              <a:rPr lang="en-US" dirty="0"/>
              <a:t>Increased </a:t>
            </a:r>
            <a:r>
              <a:rPr lang="en-US" dirty="0" smtClean="0"/>
              <a:t>User Productivity</a:t>
            </a:r>
            <a:r>
              <a:rPr lang="en-US" sz="2400" dirty="0" smtClean="0"/>
              <a:t/>
            </a:r>
            <a:br>
              <a:rPr lang="en-US" sz="2400" dirty="0" smtClean="0"/>
            </a:br>
            <a:r>
              <a:rPr lang="en-US" sz="2400" dirty="0" smtClean="0"/>
              <a:t>- Logon Time Reduced From 1 ½ - 10 Minutes To 20 – 40 seconds</a:t>
            </a:r>
            <a:br>
              <a:rPr lang="en-US" sz="2400" dirty="0" smtClean="0"/>
            </a:br>
            <a:r>
              <a:rPr lang="en-US" sz="2400" dirty="0" smtClean="0"/>
              <a:t>- Branch Cache Gives Better Response To Branch Offices </a:t>
            </a:r>
            <a:endParaRPr lang="en-US" dirty="0"/>
          </a:p>
        </p:txBody>
      </p:sp>
    </p:spTree>
    <p:extLst>
      <p:ext uri="{BB962C8B-B14F-4D97-AF65-F5344CB8AC3E}">
        <p14:creationId xmlns:p14="http://schemas.microsoft.com/office/powerpoint/2010/main" val="155212766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r>
              <a:rPr lang="en-US" dirty="0" smtClean="0"/>
              <a:t>Common Tools</a:t>
            </a:r>
            <a:endParaRPr lang="en-US" dirty="0"/>
          </a:p>
        </p:txBody>
      </p:sp>
      <p:sp>
        <p:nvSpPr>
          <p:cNvPr id="6" name="Plassholder for tekst 5"/>
          <p:cNvSpPr>
            <a:spLocks noGrp="1"/>
          </p:cNvSpPr>
          <p:nvPr>
            <p:ph type="body" sz="quarter" idx="10"/>
          </p:nvPr>
        </p:nvSpPr>
        <p:spPr>
          <a:xfrm>
            <a:off x="404949" y="4380412"/>
            <a:ext cx="10928939" cy="1378644"/>
          </a:xfrm>
        </p:spPr>
        <p:txBody>
          <a:bodyPr/>
          <a:lstStyle/>
          <a:p>
            <a:r>
              <a:rPr lang="en-US" sz="8800" dirty="0" smtClean="0"/>
              <a:t>Preparing For  Deployment</a:t>
            </a:r>
            <a:endParaRPr lang="nb-NO" sz="8800" dirty="0"/>
          </a:p>
        </p:txBody>
      </p:sp>
    </p:spTree>
    <p:extLst>
      <p:ext uri="{BB962C8B-B14F-4D97-AF65-F5344CB8AC3E}">
        <p14:creationId xmlns:p14="http://schemas.microsoft.com/office/powerpoint/2010/main" val="40633788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609398"/>
          </a:xfrm>
        </p:spPr>
        <p:txBody>
          <a:bodyPr/>
          <a:lstStyle/>
          <a:p>
            <a:r>
              <a:rPr lang="en-US" dirty="0" smtClean="0"/>
              <a:t>Common</a:t>
            </a:r>
            <a:r>
              <a:rPr lang="nb-NO" dirty="0" smtClean="0"/>
              <a:t> Tools</a:t>
            </a:r>
            <a:endParaRPr lang="nb-NO" dirty="0"/>
          </a:p>
        </p:txBody>
      </p:sp>
      <p:sp>
        <p:nvSpPr>
          <p:cNvPr id="3" name="Plassholder for tekst 2"/>
          <p:cNvSpPr>
            <a:spLocks noGrp="1"/>
          </p:cNvSpPr>
          <p:nvPr>
            <p:ph type="body" sz="quarter" idx="10"/>
          </p:nvPr>
        </p:nvSpPr>
        <p:spPr>
          <a:xfrm>
            <a:off x="519112" y="1447799"/>
            <a:ext cx="11149013" cy="4087273"/>
          </a:xfrm>
        </p:spPr>
        <p:txBody>
          <a:bodyPr/>
          <a:lstStyle/>
          <a:p>
            <a:r>
              <a:rPr lang="en-US" dirty="0" smtClean="0"/>
              <a:t>Hardware Inventory</a:t>
            </a:r>
            <a:br>
              <a:rPr lang="en-US" dirty="0" smtClean="0"/>
            </a:br>
            <a:r>
              <a:rPr lang="en-US" dirty="0" smtClean="0"/>
              <a:t>- Microsoft Assessment and Planning Toolkit (MAP)</a:t>
            </a:r>
            <a:br>
              <a:rPr lang="en-US" dirty="0" smtClean="0"/>
            </a:br>
            <a:r>
              <a:rPr lang="en-US" dirty="0" smtClean="0"/>
              <a:t>- System Center Configuration Manager (SCCM)</a:t>
            </a:r>
            <a:br>
              <a:rPr lang="en-US" dirty="0" smtClean="0"/>
            </a:br>
            <a:r>
              <a:rPr lang="en-US" dirty="0" smtClean="0"/>
              <a:t>- Custom Scripts</a:t>
            </a:r>
            <a:br>
              <a:rPr lang="en-US" dirty="0" smtClean="0"/>
            </a:br>
            <a:r>
              <a:rPr lang="en-US" dirty="0" smtClean="0"/>
              <a:t>- Manual</a:t>
            </a:r>
          </a:p>
          <a:p>
            <a:r>
              <a:rPr lang="en-US" dirty="0"/>
              <a:t>Application Inventory</a:t>
            </a:r>
            <a:br>
              <a:rPr lang="en-US" dirty="0"/>
            </a:br>
            <a:r>
              <a:rPr lang="en-US" dirty="0"/>
              <a:t>- Application Compatibility Toolkit (ACT</a:t>
            </a:r>
            <a:r>
              <a:rPr lang="en-US" dirty="0" smtClean="0"/>
              <a:t>)</a:t>
            </a:r>
            <a:br>
              <a:rPr lang="en-US" dirty="0" smtClean="0"/>
            </a:br>
            <a:r>
              <a:rPr lang="en-US" dirty="0" smtClean="0"/>
              <a:t>- </a:t>
            </a:r>
            <a:r>
              <a:rPr lang="en-US" dirty="0"/>
              <a:t>System Center Configuration Manager (SCCM</a:t>
            </a:r>
            <a:r>
              <a:rPr lang="en-US" dirty="0" smtClean="0"/>
              <a:t>)</a:t>
            </a:r>
            <a:br>
              <a:rPr lang="en-US" dirty="0" smtClean="0"/>
            </a:br>
            <a:r>
              <a:rPr lang="en-US" dirty="0" smtClean="0"/>
              <a:t>- Manual</a:t>
            </a:r>
            <a:endParaRPr lang="en-US" dirty="0"/>
          </a:p>
        </p:txBody>
      </p:sp>
    </p:spTree>
    <p:extLst>
      <p:ext uri="{BB962C8B-B14F-4D97-AF65-F5344CB8AC3E}">
        <p14:creationId xmlns:p14="http://schemas.microsoft.com/office/powerpoint/2010/main" val="25616160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nb-NO" dirty="0" smtClean="0"/>
              <a:t>DEMO ENVIROMENT</a:t>
            </a:r>
            <a:endParaRPr lang="nb-NO" dirty="0"/>
          </a:p>
        </p:txBody>
      </p:sp>
      <p:pic>
        <p:nvPicPr>
          <p:cNvPr id="1027" name="Picture 3" descr="C:\Users\Administrator\AppData\Local\Microsoft\Windows\Temporary Internet Files\Content.IE5\TLLAHHUJ\MC90043484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110" y="2131256"/>
            <a:ext cx="153577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istrator\AppData\Local\Microsoft\Windows\Temporary Internet Files\Content.IE5\TLLAHHUJ\MC90043484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102" y="3386264"/>
            <a:ext cx="153577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istrator\AppData\Local\Microsoft\Windows\Temporary Internet Files\Content.IE5\TLLAHHUJ\MC90043484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710" y="3386323"/>
            <a:ext cx="153577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istrator\AppData\Local\Microsoft\Windows\Temporary Internet Files\Content.IE5\TLLAHHUJ\MC90043484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041" y="2124905"/>
            <a:ext cx="153577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AppData\Local\Microsoft\Windows\Temporary Internet Files\Content.IE5\6FYFEN75\MC90043159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524" y="5462976"/>
            <a:ext cx="1052345" cy="7894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Administrator\AppData\Local\Microsoft\Windows\Temporary Internet Files\Content.IE5\6FYFEN75\MC90043159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821" y="5462976"/>
            <a:ext cx="1052345" cy="7894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istrator\AppData\Local\Microsoft\Windows\Temporary Internet Files\Content.IE5\6FYFEN75\MC90043159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863" y="5462976"/>
            <a:ext cx="1052345" cy="789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Administrator\AppData\Local\Microsoft\Windows\Temporary Internet Files\Content.IE5\6FYFEN75\MC90043159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864" y="4137369"/>
            <a:ext cx="1052345" cy="7894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Administrator\AppData\Local\Microsoft\Windows\Temporary Internet Files\Content.IE5\6FYFEN75\MC90043159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094" y="4137369"/>
            <a:ext cx="1052345" cy="78946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a:stCxn id="1027" idx="2"/>
            <a:endCxn id="8" idx="3"/>
          </p:cNvCxnSpPr>
          <p:nvPr/>
        </p:nvCxnSpPr>
        <p:spPr>
          <a:xfrm rot="5400000">
            <a:off x="2908738" y="3316128"/>
            <a:ext cx="679003" cy="61351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27" idx="2"/>
            <a:endCxn id="7" idx="1"/>
          </p:cNvCxnSpPr>
          <p:nvPr/>
        </p:nvCxnSpPr>
        <p:spPr>
          <a:xfrm rot="16200000" flipH="1">
            <a:off x="3518077" y="3320303"/>
            <a:ext cx="678944" cy="60510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027" idx="2"/>
            <a:endCxn id="19" idx="0"/>
          </p:cNvCxnSpPr>
          <p:nvPr/>
        </p:nvCxnSpPr>
        <p:spPr>
          <a:xfrm rot="5400000">
            <a:off x="2465199" y="4373181"/>
            <a:ext cx="2179592"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9" idx="0"/>
            <a:endCxn id="20" idx="0"/>
          </p:cNvCxnSpPr>
          <p:nvPr/>
        </p:nvCxnSpPr>
        <p:spPr>
          <a:xfrm rot="5400000" flipH="1" flipV="1">
            <a:off x="4497629" y="4522456"/>
            <a:ext cx="12700" cy="188104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1024" name="Elbow Connector 1023"/>
          <p:cNvCxnSpPr>
            <a:stCxn id="19" idx="0"/>
            <a:endCxn id="1031" idx="0"/>
          </p:cNvCxnSpPr>
          <p:nvPr/>
        </p:nvCxnSpPr>
        <p:spPr>
          <a:xfrm rot="16200000" flipV="1">
            <a:off x="2686960" y="4592828"/>
            <a:ext cx="12700" cy="1740297"/>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1038" name="Elbow Connector 1037"/>
          <p:cNvCxnSpPr>
            <a:stCxn id="9" idx="2"/>
            <a:endCxn id="22" idx="0"/>
          </p:cNvCxnSpPr>
          <p:nvPr/>
        </p:nvCxnSpPr>
        <p:spPr>
          <a:xfrm rot="5400000">
            <a:off x="8417929" y="3332371"/>
            <a:ext cx="860336" cy="74966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040" name="Elbow Connector 1039"/>
          <p:cNvCxnSpPr>
            <a:stCxn id="9" idx="2"/>
            <a:endCxn id="21" idx="0"/>
          </p:cNvCxnSpPr>
          <p:nvPr/>
        </p:nvCxnSpPr>
        <p:spPr>
          <a:xfrm rot="16200000" flipH="1">
            <a:off x="9185814" y="3314146"/>
            <a:ext cx="860336" cy="78611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043" name="TextBox 1042"/>
          <p:cNvSpPr txBox="1"/>
          <p:nvPr/>
        </p:nvSpPr>
        <p:spPr>
          <a:xfrm>
            <a:off x="2340869" y="1286144"/>
            <a:ext cx="2712296" cy="553998"/>
          </a:xfrm>
          <a:prstGeom prst="rect">
            <a:avLst/>
          </a:prstGeom>
          <a:noFill/>
        </p:spPr>
        <p:txBody>
          <a:bodyPr wrap="square" lIns="0" tIns="0" rIns="0" bIns="0" rtlCol="0">
            <a:spAutoFit/>
          </a:bodyPr>
          <a:lstStyle/>
          <a:p>
            <a:pPr algn="ctr"/>
            <a:r>
              <a:rPr lang="nb-NO" dirty="0" err="1" smtClean="0">
                <a:gradFill>
                  <a:gsLst>
                    <a:gs pos="0">
                      <a:schemeClr val="tx1"/>
                    </a:gs>
                    <a:gs pos="86000">
                      <a:schemeClr val="tx1"/>
                    </a:gs>
                  </a:gsLst>
                  <a:lin ang="5400000" scaled="0"/>
                </a:gradFill>
              </a:rPr>
              <a:t>Domain</a:t>
            </a:r>
            <a:r>
              <a:rPr lang="nb-NO" dirty="0" smtClean="0">
                <a:gradFill>
                  <a:gsLst>
                    <a:gs pos="0">
                      <a:schemeClr val="tx1"/>
                    </a:gs>
                    <a:gs pos="86000">
                      <a:schemeClr val="tx1"/>
                    </a:gs>
                  </a:gsLst>
                  <a:lin ang="5400000" scaled="0"/>
                </a:gradFill>
              </a:rPr>
              <a:t>:</a:t>
            </a:r>
          </a:p>
          <a:p>
            <a:pPr algn="ctr"/>
            <a:r>
              <a:rPr lang="nb-NO" dirty="0" smtClean="0">
                <a:gradFill>
                  <a:gsLst>
                    <a:gs pos="0">
                      <a:schemeClr val="tx1"/>
                    </a:gs>
                    <a:gs pos="86000">
                      <a:schemeClr val="tx1"/>
                    </a:gs>
                  </a:gsLst>
                  <a:lin ang="5400000" scaled="0"/>
                </a:gradFill>
              </a:rPr>
              <a:t>Deployment.no</a:t>
            </a:r>
          </a:p>
        </p:txBody>
      </p:sp>
      <p:sp>
        <p:nvSpPr>
          <p:cNvPr id="52" name="TextBox 51"/>
          <p:cNvSpPr txBox="1"/>
          <p:nvPr/>
        </p:nvSpPr>
        <p:spPr>
          <a:xfrm>
            <a:off x="7866779" y="1279794"/>
            <a:ext cx="2712296" cy="553998"/>
          </a:xfrm>
          <a:prstGeom prst="rect">
            <a:avLst/>
          </a:prstGeom>
          <a:noFill/>
        </p:spPr>
        <p:txBody>
          <a:bodyPr wrap="square" lIns="0" tIns="0" rIns="0" bIns="0" rtlCol="0">
            <a:spAutoFit/>
          </a:bodyPr>
          <a:lstStyle/>
          <a:p>
            <a:pPr algn="ctr"/>
            <a:r>
              <a:rPr lang="nb-NO" dirty="0" err="1" smtClean="0">
                <a:gradFill>
                  <a:gsLst>
                    <a:gs pos="0">
                      <a:schemeClr val="tx1"/>
                    </a:gs>
                    <a:gs pos="86000">
                      <a:schemeClr val="tx1"/>
                    </a:gs>
                  </a:gsLst>
                  <a:lin ang="5400000" scaled="0"/>
                </a:gradFill>
              </a:rPr>
              <a:t>Domain</a:t>
            </a:r>
            <a:r>
              <a:rPr lang="nb-NO" dirty="0" smtClean="0">
                <a:gradFill>
                  <a:gsLst>
                    <a:gs pos="0">
                      <a:schemeClr val="tx1"/>
                    </a:gs>
                    <a:gs pos="86000">
                      <a:schemeClr val="tx1"/>
                    </a:gs>
                  </a:gsLst>
                  <a:lin ang="5400000" scaled="0"/>
                </a:gradFill>
              </a:rPr>
              <a:t>:</a:t>
            </a:r>
          </a:p>
          <a:p>
            <a:pPr algn="ctr"/>
            <a:r>
              <a:rPr lang="nb-NO" dirty="0" smtClean="0">
                <a:gradFill>
                  <a:gsLst>
                    <a:gs pos="0">
                      <a:schemeClr val="tx1"/>
                    </a:gs>
                    <a:gs pos="86000">
                      <a:schemeClr val="tx1"/>
                    </a:gs>
                  </a:gsLst>
                  <a:lin ang="5400000" scaled="0"/>
                </a:gradFill>
              </a:rPr>
              <a:t>Customer.no</a:t>
            </a:r>
          </a:p>
        </p:txBody>
      </p:sp>
      <p:sp>
        <p:nvSpPr>
          <p:cNvPr id="1044" name="TextBox 1043"/>
          <p:cNvSpPr txBox="1"/>
          <p:nvPr/>
        </p:nvSpPr>
        <p:spPr>
          <a:xfrm>
            <a:off x="4160101" y="2319816"/>
            <a:ext cx="1802108" cy="507831"/>
          </a:xfrm>
          <a:prstGeom prst="rect">
            <a:avLst/>
          </a:prstGeom>
          <a:noFill/>
          <a:ln w="15875" cap="rnd">
            <a:solidFill>
              <a:schemeClr val="tx1"/>
            </a:solidFill>
            <a:miter lim="800000"/>
          </a:ln>
        </p:spPr>
        <p:txBody>
          <a:bodyPr wrap="square" lIns="0" tIns="0" rIns="0" bIns="0" rtlCol="0">
            <a:spAutoFit/>
          </a:bodyPr>
          <a:lstStyle/>
          <a:p>
            <a:r>
              <a:rPr lang="nb-NO" sz="1100" dirty="0" smtClean="0">
                <a:gradFill>
                  <a:gsLst>
                    <a:gs pos="0">
                      <a:schemeClr val="tx1"/>
                    </a:gs>
                    <a:gs pos="86000">
                      <a:schemeClr val="tx1"/>
                    </a:gs>
                  </a:gsLst>
                  <a:lin ang="5400000" scaled="0"/>
                </a:gradFill>
              </a:rPr>
              <a:t> DC1:</a:t>
            </a:r>
            <a:br>
              <a:rPr lang="nb-NO" sz="1100" dirty="0" smtClean="0">
                <a:gradFill>
                  <a:gsLst>
                    <a:gs pos="0">
                      <a:schemeClr val="tx1"/>
                    </a:gs>
                    <a:gs pos="86000">
                      <a:schemeClr val="tx1"/>
                    </a:gs>
                  </a:gsLst>
                  <a:lin ang="5400000" scaled="0"/>
                </a:gradFill>
              </a:rPr>
            </a:br>
            <a:r>
              <a:rPr lang="nb-NO" sz="1100" dirty="0" smtClean="0">
                <a:gradFill>
                  <a:gsLst>
                    <a:gs pos="0">
                      <a:schemeClr val="tx1"/>
                    </a:gs>
                    <a:gs pos="86000">
                      <a:schemeClr val="tx1"/>
                    </a:gs>
                  </a:gsLst>
                  <a:lin ang="5400000" scaled="0"/>
                </a:gradFill>
              </a:rPr>
              <a:t> AD, DNS, DFS,</a:t>
            </a:r>
          </a:p>
          <a:p>
            <a:r>
              <a:rPr lang="nb-NO" sz="1100" dirty="0">
                <a:gradFill>
                  <a:gsLst>
                    <a:gs pos="0">
                      <a:schemeClr val="tx1"/>
                    </a:gs>
                    <a:gs pos="86000">
                      <a:schemeClr val="tx1"/>
                    </a:gs>
                  </a:gsLst>
                  <a:lin ang="5400000" scaled="0"/>
                </a:gradFill>
              </a:rPr>
              <a:t> </a:t>
            </a:r>
            <a:r>
              <a:rPr lang="nb-NO" sz="1100" dirty="0" smtClean="0">
                <a:gradFill>
                  <a:gsLst>
                    <a:gs pos="0">
                      <a:schemeClr val="tx1"/>
                    </a:gs>
                    <a:gs pos="86000">
                      <a:schemeClr val="tx1"/>
                    </a:gs>
                  </a:gsLst>
                  <a:lin ang="5400000" scaled="0"/>
                </a:gradFill>
              </a:rPr>
              <a:t>DHCP, MDT, WAIK</a:t>
            </a:r>
          </a:p>
        </p:txBody>
      </p:sp>
      <p:sp>
        <p:nvSpPr>
          <p:cNvPr id="54" name="TextBox 53"/>
          <p:cNvSpPr txBox="1"/>
          <p:nvPr/>
        </p:nvSpPr>
        <p:spPr>
          <a:xfrm>
            <a:off x="9776011" y="2311170"/>
            <a:ext cx="1606128" cy="507831"/>
          </a:xfrm>
          <a:prstGeom prst="rect">
            <a:avLst/>
          </a:prstGeom>
          <a:noFill/>
          <a:ln w="15875" cap="rnd">
            <a:solidFill>
              <a:schemeClr val="tx1"/>
            </a:solidFill>
            <a:miter lim="800000"/>
          </a:ln>
        </p:spPr>
        <p:txBody>
          <a:bodyPr wrap="square" lIns="0" tIns="0" rIns="0" bIns="0" rtlCol="0">
            <a:spAutoFit/>
          </a:bodyPr>
          <a:lstStyle/>
          <a:p>
            <a:r>
              <a:rPr lang="nb-NO" sz="1100" dirty="0" smtClean="0">
                <a:gradFill>
                  <a:gsLst>
                    <a:gs pos="0">
                      <a:schemeClr val="tx1"/>
                    </a:gs>
                    <a:gs pos="86000">
                      <a:schemeClr val="tx1"/>
                    </a:gs>
                  </a:gsLst>
                  <a:lin ang="5400000" scaled="0"/>
                </a:gradFill>
              </a:rPr>
              <a:t> C-DC1:</a:t>
            </a:r>
            <a:br>
              <a:rPr lang="nb-NO" sz="1100" dirty="0" smtClean="0">
                <a:gradFill>
                  <a:gsLst>
                    <a:gs pos="0">
                      <a:schemeClr val="tx1"/>
                    </a:gs>
                    <a:gs pos="86000">
                      <a:schemeClr val="tx1"/>
                    </a:gs>
                  </a:gsLst>
                  <a:lin ang="5400000" scaled="0"/>
                </a:gradFill>
              </a:rPr>
            </a:br>
            <a:r>
              <a:rPr lang="nb-NO" sz="1100" dirty="0" smtClean="0">
                <a:gradFill>
                  <a:gsLst>
                    <a:gs pos="0">
                      <a:schemeClr val="tx1"/>
                    </a:gs>
                    <a:gs pos="86000">
                      <a:schemeClr val="tx1"/>
                    </a:gs>
                  </a:gsLst>
                  <a:lin ang="5400000" scaled="0"/>
                </a:gradFill>
              </a:rPr>
              <a:t> AD, DNS, DHCP, WDS, MDT, WAIK</a:t>
            </a:r>
          </a:p>
        </p:txBody>
      </p:sp>
      <p:sp>
        <p:nvSpPr>
          <p:cNvPr id="55" name="TextBox 54"/>
          <p:cNvSpPr txBox="1"/>
          <p:nvPr/>
        </p:nvSpPr>
        <p:spPr>
          <a:xfrm>
            <a:off x="143302" y="3720018"/>
            <a:ext cx="1215677" cy="338554"/>
          </a:xfrm>
          <a:prstGeom prst="rect">
            <a:avLst/>
          </a:prstGeom>
          <a:noFill/>
          <a:ln w="15875" cap="rnd">
            <a:solidFill>
              <a:schemeClr val="tx1"/>
            </a:solidFill>
            <a:miter lim="800000"/>
          </a:ln>
        </p:spPr>
        <p:txBody>
          <a:bodyPr wrap="square" lIns="0" tIns="0" rIns="0" bIns="0" rtlCol="0">
            <a:spAutoFit/>
          </a:bodyPr>
          <a:lstStyle/>
          <a:p>
            <a:r>
              <a:rPr lang="nb-NO" sz="1100" dirty="0" smtClean="0">
                <a:gradFill>
                  <a:gsLst>
                    <a:gs pos="0">
                      <a:schemeClr val="tx1"/>
                    </a:gs>
                    <a:gs pos="86000">
                      <a:schemeClr val="tx1"/>
                    </a:gs>
                  </a:gsLst>
                  <a:lin ang="5400000" scaled="0"/>
                </a:gradFill>
              </a:rPr>
              <a:t> DepSrv2:</a:t>
            </a:r>
            <a:br>
              <a:rPr lang="nb-NO" sz="1100" dirty="0" smtClean="0">
                <a:gradFill>
                  <a:gsLst>
                    <a:gs pos="0">
                      <a:schemeClr val="tx1"/>
                    </a:gs>
                    <a:gs pos="86000">
                      <a:schemeClr val="tx1"/>
                    </a:gs>
                  </a:gsLst>
                  <a:lin ang="5400000" scaled="0"/>
                </a:gradFill>
              </a:rPr>
            </a:br>
            <a:r>
              <a:rPr lang="nb-NO" sz="1100" dirty="0" smtClean="0">
                <a:gradFill>
                  <a:gsLst>
                    <a:gs pos="0">
                      <a:schemeClr val="tx1"/>
                    </a:gs>
                    <a:gs pos="86000">
                      <a:schemeClr val="tx1"/>
                    </a:gs>
                  </a:gsLst>
                  <a:lin ang="5400000" scaled="0"/>
                </a:gradFill>
              </a:rPr>
              <a:t> MDT, WAIK</a:t>
            </a:r>
          </a:p>
        </p:txBody>
      </p:sp>
      <p:sp>
        <p:nvSpPr>
          <p:cNvPr id="56" name="TextBox 55"/>
          <p:cNvSpPr txBox="1"/>
          <p:nvPr/>
        </p:nvSpPr>
        <p:spPr>
          <a:xfrm>
            <a:off x="5629079" y="3635889"/>
            <a:ext cx="1468977" cy="677108"/>
          </a:xfrm>
          <a:prstGeom prst="rect">
            <a:avLst/>
          </a:prstGeom>
          <a:noFill/>
          <a:ln w="15875" cap="rnd">
            <a:solidFill>
              <a:schemeClr val="tx1"/>
            </a:solidFill>
            <a:miter lim="800000"/>
          </a:ln>
        </p:spPr>
        <p:txBody>
          <a:bodyPr wrap="square" lIns="0" tIns="0" rIns="0" bIns="0" rtlCol="0">
            <a:spAutoFit/>
          </a:bodyPr>
          <a:lstStyle/>
          <a:p>
            <a:r>
              <a:rPr lang="nb-NO" sz="1100" dirty="0" smtClean="0">
                <a:gradFill>
                  <a:gsLst>
                    <a:gs pos="0">
                      <a:schemeClr val="tx1"/>
                    </a:gs>
                    <a:gs pos="86000">
                      <a:schemeClr val="tx1"/>
                    </a:gs>
                  </a:gsLst>
                  <a:lin ang="5400000" scaled="0"/>
                </a:gradFill>
              </a:rPr>
              <a:t> DepSrv1:</a:t>
            </a:r>
            <a:br>
              <a:rPr lang="nb-NO" sz="1100" dirty="0" smtClean="0">
                <a:gradFill>
                  <a:gsLst>
                    <a:gs pos="0">
                      <a:schemeClr val="tx1"/>
                    </a:gs>
                    <a:gs pos="86000">
                      <a:schemeClr val="tx1"/>
                    </a:gs>
                  </a:gsLst>
                  <a:lin ang="5400000" scaled="0"/>
                </a:gradFill>
              </a:rPr>
            </a:br>
            <a:r>
              <a:rPr lang="nb-NO" sz="1100" dirty="0" smtClean="0">
                <a:gradFill>
                  <a:gsLst>
                    <a:gs pos="0">
                      <a:schemeClr val="tx1"/>
                    </a:gs>
                    <a:gs pos="86000">
                      <a:schemeClr val="tx1"/>
                    </a:gs>
                  </a:gsLst>
                  <a:lin ang="5400000" scaled="0"/>
                </a:gradFill>
              </a:rPr>
              <a:t> WDS, MDT,</a:t>
            </a:r>
          </a:p>
          <a:p>
            <a:r>
              <a:rPr lang="nb-NO" sz="1100" dirty="0">
                <a:gradFill>
                  <a:gsLst>
                    <a:gs pos="0">
                      <a:schemeClr val="tx1"/>
                    </a:gs>
                    <a:gs pos="86000">
                      <a:schemeClr val="tx1"/>
                    </a:gs>
                  </a:gsLst>
                  <a:lin ang="5400000" scaled="0"/>
                </a:gradFill>
              </a:rPr>
              <a:t> </a:t>
            </a:r>
            <a:r>
              <a:rPr lang="nb-NO" sz="1100" dirty="0" smtClean="0">
                <a:gradFill>
                  <a:gsLst>
                    <a:gs pos="0">
                      <a:schemeClr val="tx1"/>
                    </a:gs>
                    <a:gs pos="86000">
                      <a:schemeClr val="tx1"/>
                    </a:gs>
                  </a:gsLst>
                  <a:lin ang="5400000" scaled="0"/>
                </a:gradFill>
              </a:rPr>
              <a:t>DFS, WAIK, </a:t>
            </a:r>
          </a:p>
          <a:p>
            <a:r>
              <a:rPr lang="nb-NO" sz="1100" dirty="0">
                <a:gradFill>
                  <a:gsLst>
                    <a:gs pos="0">
                      <a:schemeClr val="tx1"/>
                    </a:gs>
                    <a:gs pos="86000">
                      <a:schemeClr val="tx1"/>
                    </a:gs>
                  </a:gsLst>
                  <a:lin ang="5400000" scaled="0"/>
                </a:gradFill>
              </a:rPr>
              <a:t> </a:t>
            </a:r>
            <a:r>
              <a:rPr lang="nb-NO" sz="1100" dirty="0" smtClean="0">
                <a:gradFill>
                  <a:gsLst>
                    <a:gs pos="0">
                      <a:schemeClr val="tx1"/>
                    </a:gs>
                    <a:gs pos="86000">
                      <a:schemeClr val="tx1"/>
                    </a:gs>
                  </a:gsLst>
                  <a:lin ang="5400000" scaled="0"/>
                </a:gradFill>
              </a:rPr>
              <a:t>MAP, ACT</a:t>
            </a:r>
          </a:p>
        </p:txBody>
      </p:sp>
      <p:sp>
        <p:nvSpPr>
          <p:cNvPr id="61" name="TextBox 60"/>
          <p:cNvSpPr txBox="1"/>
          <p:nvPr/>
        </p:nvSpPr>
        <p:spPr>
          <a:xfrm>
            <a:off x="1288526" y="6252441"/>
            <a:ext cx="1012763" cy="507831"/>
          </a:xfrm>
          <a:prstGeom prst="rect">
            <a:avLst/>
          </a:prstGeom>
          <a:noFill/>
          <a:ln w="15875" cap="rnd">
            <a:solidFill>
              <a:schemeClr val="tx1"/>
            </a:solidFill>
            <a:miter lim="800000"/>
          </a:ln>
        </p:spPr>
        <p:txBody>
          <a:bodyPr wrap="square" lIns="0" tIns="0" rIns="0" bIns="0" rtlCol="0">
            <a:spAutoFit/>
          </a:bodyPr>
          <a:lstStyle/>
          <a:p>
            <a:pPr algn="ctr"/>
            <a:r>
              <a:rPr lang="nb-NO" sz="1100" dirty="0" smtClean="0">
                <a:gradFill>
                  <a:gsLst>
                    <a:gs pos="0">
                      <a:schemeClr val="tx1"/>
                    </a:gs>
                    <a:gs pos="86000">
                      <a:schemeClr val="tx1"/>
                    </a:gs>
                  </a:gsLst>
                  <a:lin ang="5400000" scaled="0"/>
                </a:gradFill>
              </a:rPr>
              <a:t>Client1</a:t>
            </a:r>
          </a:p>
          <a:p>
            <a:pPr algn="ctr"/>
            <a:r>
              <a:rPr lang="nb-NO" sz="1100" dirty="0" smtClean="0">
                <a:gradFill>
                  <a:gsLst>
                    <a:gs pos="0">
                      <a:schemeClr val="tx1"/>
                    </a:gs>
                    <a:gs pos="86000">
                      <a:schemeClr val="tx1"/>
                    </a:gs>
                  </a:gsLst>
                  <a:lin ang="5400000" scaled="0"/>
                </a:gradFill>
              </a:rPr>
              <a:t>Windows 7</a:t>
            </a:r>
          </a:p>
          <a:p>
            <a:pPr algn="ctr"/>
            <a:r>
              <a:rPr lang="nb-NO" sz="1100" dirty="0" smtClean="0">
                <a:gradFill>
                  <a:gsLst>
                    <a:gs pos="0">
                      <a:schemeClr val="tx1"/>
                    </a:gs>
                    <a:gs pos="86000">
                      <a:schemeClr val="tx1"/>
                    </a:gs>
                  </a:gsLst>
                  <a:lin ang="5400000" scaled="0"/>
                </a:gradFill>
              </a:rPr>
              <a:t>USMT</a:t>
            </a:r>
          </a:p>
        </p:txBody>
      </p:sp>
      <p:sp>
        <p:nvSpPr>
          <p:cNvPr id="62" name="TextBox 61"/>
          <p:cNvSpPr txBox="1"/>
          <p:nvPr/>
        </p:nvSpPr>
        <p:spPr>
          <a:xfrm>
            <a:off x="4894590" y="6235527"/>
            <a:ext cx="1067618" cy="338554"/>
          </a:xfrm>
          <a:prstGeom prst="rect">
            <a:avLst/>
          </a:prstGeom>
          <a:noFill/>
          <a:ln w="15875" cap="rnd">
            <a:solidFill>
              <a:schemeClr val="tx1"/>
            </a:solidFill>
            <a:miter lim="800000"/>
          </a:ln>
        </p:spPr>
        <p:txBody>
          <a:bodyPr wrap="square" lIns="0" tIns="0" rIns="0" bIns="0" rtlCol="0">
            <a:spAutoFit/>
          </a:bodyPr>
          <a:lstStyle/>
          <a:p>
            <a:pPr algn="ctr"/>
            <a:r>
              <a:rPr lang="nb-NO" sz="1100" dirty="0" smtClean="0">
                <a:gradFill>
                  <a:gsLst>
                    <a:gs pos="0">
                      <a:schemeClr val="tx1"/>
                    </a:gs>
                    <a:gs pos="86000">
                      <a:schemeClr val="tx1"/>
                    </a:gs>
                  </a:gsLst>
                  <a:lin ang="5400000" scaled="0"/>
                </a:gradFill>
              </a:rPr>
              <a:t>Client3</a:t>
            </a:r>
            <a:br>
              <a:rPr lang="nb-NO" sz="1100" dirty="0" smtClean="0">
                <a:gradFill>
                  <a:gsLst>
                    <a:gs pos="0">
                      <a:schemeClr val="tx1"/>
                    </a:gs>
                    <a:gs pos="86000">
                      <a:schemeClr val="tx1"/>
                    </a:gs>
                  </a:gsLst>
                  <a:lin ang="5400000" scaled="0"/>
                </a:gradFill>
              </a:rPr>
            </a:br>
            <a:r>
              <a:rPr lang="en-US" sz="1100" dirty="0" smtClean="0">
                <a:gradFill>
                  <a:gsLst>
                    <a:gs pos="0">
                      <a:schemeClr val="tx1"/>
                    </a:gs>
                    <a:gs pos="86000">
                      <a:schemeClr val="tx1"/>
                    </a:gs>
                  </a:gsLst>
                  <a:lin ang="5400000" scaled="0"/>
                </a:gradFill>
              </a:rPr>
              <a:t>Without</a:t>
            </a:r>
            <a:r>
              <a:rPr lang="nb-NO" sz="1100" dirty="0" smtClean="0">
                <a:gradFill>
                  <a:gsLst>
                    <a:gs pos="0">
                      <a:schemeClr val="tx1"/>
                    </a:gs>
                    <a:gs pos="86000">
                      <a:schemeClr val="tx1"/>
                    </a:gs>
                  </a:gsLst>
                  <a:lin ang="5400000" scaled="0"/>
                </a:gradFill>
              </a:rPr>
              <a:t> OS</a:t>
            </a:r>
          </a:p>
        </p:txBody>
      </p:sp>
      <p:sp>
        <p:nvSpPr>
          <p:cNvPr id="63" name="TextBox 62"/>
          <p:cNvSpPr txBox="1"/>
          <p:nvPr/>
        </p:nvSpPr>
        <p:spPr>
          <a:xfrm>
            <a:off x="2941482" y="6241092"/>
            <a:ext cx="1061185" cy="507831"/>
          </a:xfrm>
          <a:prstGeom prst="rect">
            <a:avLst/>
          </a:prstGeom>
          <a:noFill/>
          <a:ln w="15875" cap="rnd">
            <a:solidFill>
              <a:schemeClr val="tx1"/>
            </a:solidFill>
            <a:miter lim="800000"/>
          </a:ln>
        </p:spPr>
        <p:txBody>
          <a:bodyPr wrap="square" lIns="0" tIns="0" rIns="0" bIns="0" rtlCol="0">
            <a:spAutoFit/>
          </a:bodyPr>
          <a:lstStyle/>
          <a:p>
            <a:pPr algn="ctr"/>
            <a:r>
              <a:rPr lang="nb-NO" sz="1100" dirty="0" smtClean="0">
                <a:gradFill>
                  <a:gsLst>
                    <a:gs pos="0">
                      <a:schemeClr val="tx1"/>
                    </a:gs>
                    <a:gs pos="86000">
                      <a:schemeClr val="tx1"/>
                    </a:gs>
                  </a:gsLst>
                  <a:lin ang="5400000" scaled="0"/>
                </a:gradFill>
              </a:rPr>
              <a:t>Client2</a:t>
            </a:r>
          </a:p>
          <a:p>
            <a:pPr algn="ctr"/>
            <a:r>
              <a:rPr lang="nb-NO" sz="1100" dirty="0" smtClean="0">
                <a:gradFill>
                  <a:gsLst>
                    <a:gs pos="0">
                      <a:schemeClr val="tx1"/>
                    </a:gs>
                    <a:gs pos="86000">
                      <a:schemeClr val="tx1"/>
                    </a:gs>
                  </a:gsLst>
                  <a:lin ang="5400000" scaled="0"/>
                </a:gradFill>
              </a:rPr>
              <a:t>Windows 7</a:t>
            </a:r>
          </a:p>
          <a:p>
            <a:pPr algn="ctr"/>
            <a:r>
              <a:rPr lang="en-US" sz="1100" dirty="0" err="1" smtClean="0">
                <a:gradFill>
                  <a:gsLst>
                    <a:gs pos="0">
                      <a:schemeClr val="tx1"/>
                    </a:gs>
                    <a:gs pos="86000">
                      <a:schemeClr val="tx1"/>
                    </a:gs>
                  </a:gsLst>
                  <a:lin ang="5400000" scaled="0"/>
                </a:gradFill>
              </a:rPr>
              <a:t>Syspreped</a:t>
            </a:r>
            <a:endParaRPr lang="en-US" sz="1100" dirty="0" smtClean="0">
              <a:gradFill>
                <a:gsLst>
                  <a:gs pos="0">
                    <a:schemeClr val="tx1"/>
                  </a:gs>
                  <a:gs pos="86000">
                    <a:schemeClr val="tx1"/>
                  </a:gs>
                </a:gsLst>
                <a:lin ang="5400000" scaled="0"/>
              </a:gradFill>
            </a:endParaRPr>
          </a:p>
        </p:txBody>
      </p:sp>
      <p:sp>
        <p:nvSpPr>
          <p:cNvPr id="64" name="TextBox 63"/>
          <p:cNvSpPr txBox="1"/>
          <p:nvPr/>
        </p:nvSpPr>
        <p:spPr>
          <a:xfrm>
            <a:off x="9482865" y="4932737"/>
            <a:ext cx="1096210" cy="338554"/>
          </a:xfrm>
          <a:prstGeom prst="rect">
            <a:avLst/>
          </a:prstGeom>
          <a:noFill/>
          <a:ln w="15875" cap="rnd">
            <a:solidFill>
              <a:schemeClr val="tx1"/>
            </a:solidFill>
            <a:miter lim="800000"/>
          </a:ln>
        </p:spPr>
        <p:txBody>
          <a:bodyPr wrap="square" lIns="0" tIns="0" rIns="0" bIns="0" rtlCol="0">
            <a:spAutoFit/>
          </a:bodyPr>
          <a:lstStyle/>
          <a:p>
            <a:pPr algn="ctr"/>
            <a:r>
              <a:rPr lang="nb-NO" sz="1100" dirty="0" smtClean="0">
                <a:gradFill>
                  <a:gsLst>
                    <a:gs pos="0">
                      <a:schemeClr val="tx1"/>
                    </a:gs>
                    <a:gs pos="86000">
                      <a:schemeClr val="tx1"/>
                    </a:gs>
                  </a:gsLst>
                  <a:lin ang="5400000" scaled="0"/>
                </a:gradFill>
              </a:rPr>
              <a:t>C-Client2</a:t>
            </a:r>
          </a:p>
          <a:p>
            <a:pPr algn="ctr"/>
            <a:r>
              <a:rPr lang="nb-NO" sz="1100" dirty="0" err="1" smtClean="0">
                <a:gradFill>
                  <a:gsLst>
                    <a:gs pos="0">
                      <a:schemeClr val="tx1"/>
                    </a:gs>
                    <a:gs pos="86000">
                      <a:schemeClr val="tx1"/>
                    </a:gs>
                  </a:gsLst>
                  <a:lin ang="5400000" scaled="0"/>
                </a:gradFill>
              </a:rPr>
              <a:t>Without</a:t>
            </a:r>
            <a:r>
              <a:rPr lang="nb-NO" sz="1100" dirty="0" smtClean="0">
                <a:gradFill>
                  <a:gsLst>
                    <a:gs pos="0">
                      <a:schemeClr val="tx1"/>
                    </a:gs>
                    <a:gs pos="86000">
                      <a:schemeClr val="tx1"/>
                    </a:gs>
                  </a:gsLst>
                  <a:lin ang="5400000" scaled="0"/>
                </a:gradFill>
              </a:rPr>
              <a:t> OS</a:t>
            </a:r>
          </a:p>
        </p:txBody>
      </p:sp>
      <p:sp>
        <p:nvSpPr>
          <p:cNvPr id="65" name="TextBox 64"/>
          <p:cNvSpPr txBox="1"/>
          <p:nvPr/>
        </p:nvSpPr>
        <p:spPr>
          <a:xfrm>
            <a:off x="7947094" y="4932737"/>
            <a:ext cx="1052345" cy="338554"/>
          </a:xfrm>
          <a:prstGeom prst="rect">
            <a:avLst/>
          </a:prstGeom>
          <a:noFill/>
          <a:ln w="15875" cap="rnd">
            <a:solidFill>
              <a:schemeClr val="tx1"/>
            </a:solidFill>
            <a:miter lim="800000"/>
          </a:ln>
        </p:spPr>
        <p:txBody>
          <a:bodyPr wrap="square" lIns="0" tIns="0" rIns="0" bIns="0" rtlCol="0">
            <a:spAutoFit/>
          </a:bodyPr>
          <a:lstStyle/>
          <a:p>
            <a:pPr algn="ctr"/>
            <a:r>
              <a:rPr lang="nb-NO" sz="1100" dirty="0" smtClean="0">
                <a:gradFill>
                  <a:gsLst>
                    <a:gs pos="0">
                      <a:schemeClr val="tx1"/>
                    </a:gs>
                    <a:gs pos="86000">
                      <a:schemeClr val="tx1"/>
                    </a:gs>
                  </a:gsLst>
                  <a:lin ang="5400000" scaled="0"/>
                </a:gradFill>
              </a:rPr>
              <a:t>C-Client1</a:t>
            </a:r>
          </a:p>
          <a:p>
            <a:pPr algn="ctr"/>
            <a:r>
              <a:rPr lang="nb-NO" sz="1100" dirty="0" smtClean="0">
                <a:gradFill>
                  <a:gsLst>
                    <a:gs pos="0">
                      <a:schemeClr val="tx1"/>
                    </a:gs>
                    <a:gs pos="86000">
                      <a:schemeClr val="tx1"/>
                    </a:gs>
                  </a:gsLst>
                  <a:lin ang="5400000" scaled="0"/>
                </a:gradFill>
              </a:rPr>
              <a:t>Windows 7</a:t>
            </a:r>
          </a:p>
        </p:txBody>
      </p:sp>
    </p:spTree>
    <p:extLst>
      <p:ext uri="{BB962C8B-B14F-4D97-AF65-F5344CB8AC3E}">
        <p14:creationId xmlns:p14="http://schemas.microsoft.com/office/powerpoint/2010/main" val="196354633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1218795"/>
          </a:xfrm>
        </p:spPr>
        <p:txBody>
          <a:bodyPr/>
          <a:lstStyle/>
          <a:p>
            <a:r>
              <a:rPr lang="en-US" dirty="0"/>
              <a:t>Microsoft Assessment and Planning </a:t>
            </a:r>
            <a:r>
              <a:rPr lang="en-US" dirty="0" smtClean="0"/>
              <a:t>Toolkit</a:t>
            </a:r>
            <a:r>
              <a:rPr lang="en-US" dirty="0"/>
              <a:t/>
            </a:r>
            <a:br>
              <a:rPr lang="en-US" dirty="0"/>
            </a:br>
            <a:endParaRPr lang="nb-NO" dirty="0"/>
          </a:p>
        </p:txBody>
      </p:sp>
      <p:sp>
        <p:nvSpPr>
          <p:cNvPr id="3" name="Plassholder for tekst 2"/>
          <p:cNvSpPr>
            <a:spLocks noGrp="1"/>
          </p:cNvSpPr>
          <p:nvPr>
            <p:ph type="body" sz="quarter" idx="10"/>
          </p:nvPr>
        </p:nvSpPr>
        <p:spPr>
          <a:xfrm>
            <a:off x="519112" y="1447799"/>
            <a:ext cx="11149013" cy="3151632"/>
          </a:xfrm>
        </p:spPr>
        <p:txBody>
          <a:bodyPr/>
          <a:lstStyle/>
          <a:p>
            <a:pPr lvl="0"/>
            <a:r>
              <a:rPr lang="en-US" dirty="0" smtClean="0"/>
              <a:t>Hardware inventory</a:t>
            </a:r>
          </a:p>
          <a:p>
            <a:pPr lvl="0"/>
            <a:r>
              <a:rPr lang="en-US" dirty="0" smtClean="0"/>
              <a:t>Client Access Analysis</a:t>
            </a:r>
          </a:p>
          <a:p>
            <a:pPr lvl="0"/>
            <a:r>
              <a:rPr lang="en-US" dirty="0" smtClean="0"/>
              <a:t>Compatibility Analysis</a:t>
            </a:r>
          </a:p>
          <a:p>
            <a:pPr lvl="0"/>
            <a:r>
              <a:rPr lang="en-US" dirty="0" smtClean="0"/>
              <a:t>Moneysaving Analysis</a:t>
            </a:r>
          </a:p>
          <a:p>
            <a:pPr lvl="0"/>
            <a:r>
              <a:rPr lang="en-US" dirty="0" smtClean="0"/>
              <a:t>Automatic Generation Of Reports</a:t>
            </a:r>
          </a:p>
          <a:p>
            <a:pPr lvl="0"/>
            <a:r>
              <a:rPr lang="en-US" dirty="0" smtClean="0"/>
              <a:t>Agentless</a:t>
            </a:r>
            <a:endParaRPr lang="en-US" dirty="0"/>
          </a:p>
        </p:txBody>
      </p:sp>
    </p:spTree>
    <p:extLst>
      <p:ext uri="{BB962C8B-B14F-4D97-AF65-F5344CB8AC3E}">
        <p14:creationId xmlns:p14="http://schemas.microsoft.com/office/powerpoint/2010/main" val="322816770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MAP-3-2-Report-WinVistaHW-v1.jpg"/>
          <p:cNvPicPr>
            <a:picLocks noChangeAspect="1"/>
          </p:cNvPicPr>
          <p:nvPr/>
        </p:nvPicPr>
        <p:blipFill>
          <a:blip r:embed="rId2" cstate="print"/>
          <a:stretch>
            <a:fillRect/>
          </a:stretch>
        </p:blipFill>
        <p:spPr>
          <a:xfrm>
            <a:off x="6944794" y="4157331"/>
            <a:ext cx="4336954" cy="2033477"/>
          </a:xfrm>
          <a:prstGeom prst="rect">
            <a:avLst/>
          </a:prstGeom>
          <a:ln>
            <a:solidFill>
              <a:srgbClr val="000000"/>
            </a:solidFill>
          </a:ln>
          <a:scene3d>
            <a:camera prst="perspectiveHeroicExtremeLeftFacing"/>
            <a:lightRig rig="threePt" dir="t"/>
          </a:scene3d>
        </p:spPr>
      </p:pic>
      <p:sp>
        <p:nvSpPr>
          <p:cNvPr id="2" name="Title 1"/>
          <p:cNvSpPr>
            <a:spLocks noGrp="1"/>
          </p:cNvSpPr>
          <p:nvPr>
            <p:ph type="title"/>
          </p:nvPr>
        </p:nvSpPr>
        <p:spPr>
          <a:xfrm>
            <a:off x="507868" y="498475"/>
            <a:ext cx="11170973" cy="553998"/>
          </a:xfrm>
        </p:spPr>
        <p:txBody>
          <a:bodyPr>
            <a:normAutofit/>
          </a:bodyPr>
          <a:lstStyle/>
          <a:p>
            <a:r>
              <a:rPr sz="4000" dirty="0" smtClean="0">
                <a:solidFill>
                  <a:schemeClr val="tx1"/>
                </a:solidFill>
              </a:rPr>
              <a:t>MAP: Windows 7</a:t>
            </a:r>
            <a:endParaRPr lang="en-US" sz="4000" dirty="0">
              <a:solidFill>
                <a:schemeClr val="tx1"/>
              </a:solidFill>
            </a:endParaRPr>
          </a:p>
        </p:txBody>
      </p:sp>
      <p:sp>
        <p:nvSpPr>
          <p:cNvPr id="4" name="Slide Number Placeholder 3"/>
          <p:cNvSpPr>
            <a:spLocks noGrp="1"/>
          </p:cNvSpPr>
          <p:nvPr>
            <p:ph type="sldNum" sz="quarter" idx="4"/>
          </p:nvPr>
        </p:nvSpPr>
        <p:spPr/>
        <p:txBody>
          <a:bodyPr/>
          <a:lstStyle/>
          <a:p>
            <a:r>
              <a:rPr lang="en-US" dirty="0" smtClean="0"/>
              <a:t>Page </a:t>
            </a:r>
            <a:fld id="{16FC756F-3E11-4331-8618-9640DB70EDA4}" type="slidenum">
              <a:rPr lang="en-US" smtClean="0"/>
              <a:pPr/>
              <a:t>31</a:t>
            </a:fld>
            <a:endParaRPr lang="en-US" dirty="0"/>
          </a:p>
        </p:txBody>
      </p:sp>
      <p:sp>
        <p:nvSpPr>
          <p:cNvPr id="5" name="TextBox 4"/>
          <p:cNvSpPr txBox="1"/>
          <p:nvPr/>
        </p:nvSpPr>
        <p:spPr>
          <a:xfrm>
            <a:off x="4537566" y="2212979"/>
            <a:ext cx="2915265" cy="1323439"/>
          </a:xfrm>
          <a:prstGeom prst="rect">
            <a:avLst/>
          </a:prstGeom>
          <a:noFill/>
        </p:spPr>
        <p:txBody>
          <a:bodyPr wrap="square" rtlCol="0">
            <a:spAutoFit/>
          </a:bodyPr>
          <a:lstStyle/>
          <a:p>
            <a:pPr algn="ctr"/>
            <a:r>
              <a:rPr lang="en-US" sz="2000" dirty="0" smtClean="0"/>
              <a:t>Hardware</a:t>
            </a:r>
          </a:p>
          <a:p>
            <a:pPr algn="ctr"/>
            <a:r>
              <a:rPr lang="en-US" sz="2000" dirty="0" smtClean="0"/>
              <a:t>and Device Compatibility Assessment</a:t>
            </a:r>
            <a:endParaRPr lang="en-US" sz="2000" dirty="0"/>
          </a:p>
        </p:txBody>
      </p:sp>
      <p:sp>
        <p:nvSpPr>
          <p:cNvPr id="13" name="Rounded Rectangle 12"/>
          <p:cNvSpPr/>
          <p:nvPr/>
        </p:nvSpPr>
        <p:spPr bwMode="auto">
          <a:xfrm>
            <a:off x="6826582" y="3920985"/>
            <a:ext cx="2658842" cy="354329"/>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i="1" dirty="0" smtClean="0">
                <a:solidFill>
                  <a:schemeClr val="tx1"/>
                </a:solidFill>
                <a:effectLst>
                  <a:outerShdw blurRad="38100" dist="38100" dir="2700000" algn="tl">
                    <a:srgbClr val="000000">
                      <a:alpha val="43137"/>
                    </a:srgbClr>
                  </a:outerShdw>
                </a:effectLst>
                <a:latin typeface="Calibri" pitchFamily="34" charset="0"/>
              </a:rPr>
              <a:t>Detailed Report</a:t>
            </a:r>
          </a:p>
        </p:txBody>
      </p:sp>
      <p:pic>
        <p:nvPicPr>
          <p:cNvPr id="23" name="Picture 22" descr="MAP-3-2-Proposal-WinVistaHW-v1.jpg"/>
          <p:cNvPicPr>
            <a:picLocks noChangeAspect="1"/>
          </p:cNvPicPr>
          <p:nvPr/>
        </p:nvPicPr>
        <p:blipFill>
          <a:blip r:embed="rId3" cstate="print"/>
          <a:stretch>
            <a:fillRect/>
          </a:stretch>
        </p:blipFill>
        <p:spPr>
          <a:xfrm>
            <a:off x="424623" y="1945759"/>
            <a:ext cx="3529659" cy="3403300"/>
          </a:xfrm>
          <a:prstGeom prst="rect">
            <a:avLst/>
          </a:prstGeom>
          <a:ln>
            <a:solidFill>
              <a:srgbClr val="000000"/>
            </a:solidFill>
          </a:ln>
          <a:scene3d>
            <a:camera prst="perspectiveHeroicExtremeRightFacing"/>
            <a:lightRig rig="threePt" dir="t"/>
          </a:scene3d>
        </p:spPr>
      </p:pic>
      <p:sp>
        <p:nvSpPr>
          <p:cNvPr id="10" name="Rounded Rectangle 9"/>
          <p:cNvSpPr/>
          <p:nvPr/>
        </p:nvSpPr>
        <p:spPr bwMode="auto">
          <a:xfrm>
            <a:off x="360703" y="1705429"/>
            <a:ext cx="1944684" cy="35432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i="1" dirty="0" smtClean="0">
                <a:solidFill>
                  <a:schemeClr val="tx1"/>
                </a:solidFill>
                <a:effectLst>
                  <a:outerShdw blurRad="38100" dist="38100" dir="2700000" algn="tl">
                    <a:srgbClr val="000000">
                      <a:alpha val="43137"/>
                    </a:srgbClr>
                  </a:outerShdw>
                </a:effectLst>
                <a:latin typeface="Calibri" pitchFamily="34" charset="0"/>
              </a:rPr>
              <a:t>Proposals</a:t>
            </a:r>
          </a:p>
        </p:txBody>
      </p:sp>
      <p:pic>
        <p:nvPicPr>
          <p:cNvPr id="24" name="Picture 23" descr="MAP-3-2-Proposal-WinVistaHW-PIECHARTS-v1.jpg"/>
          <p:cNvPicPr>
            <a:picLocks noChangeAspect="1"/>
          </p:cNvPicPr>
          <p:nvPr/>
        </p:nvPicPr>
        <p:blipFill>
          <a:blip r:embed="rId4" cstate="print"/>
          <a:stretch>
            <a:fillRect/>
          </a:stretch>
        </p:blipFill>
        <p:spPr>
          <a:xfrm>
            <a:off x="6746373" y="1461195"/>
            <a:ext cx="5017260" cy="2274519"/>
          </a:xfrm>
          <a:prstGeom prst="rect">
            <a:avLst/>
          </a:prstGeom>
          <a:ln>
            <a:solidFill>
              <a:srgbClr val="000000"/>
            </a:solidFill>
          </a:ln>
          <a:scene3d>
            <a:camera prst="perspectiveHeroicExtremeLeftFacing"/>
            <a:lightRig rig="threePt" dir="t"/>
          </a:scene3d>
        </p:spPr>
      </p:pic>
      <p:sp>
        <p:nvSpPr>
          <p:cNvPr id="12" name="Rounded Rectangle 11">
            <a:hlinkClick r:id="rId5"/>
          </p:cNvPr>
          <p:cNvSpPr/>
          <p:nvPr/>
        </p:nvSpPr>
        <p:spPr bwMode="auto">
          <a:xfrm>
            <a:off x="8468694" y="6469625"/>
            <a:ext cx="3379368" cy="275304"/>
          </a:xfrm>
          <a:prstGeom prst="roundRect">
            <a:avLst/>
          </a:prstGeom>
          <a:ln>
            <a:headEnd type="none" w="med" len="med"/>
            <a:tailEnd type="none" w="med" len="med"/>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rPr>
              <a:t>http://www.microsoft.com/MAP</a:t>
            </a:r>
          </a:p>
        </p:txBody>
      </p:sp>
      <p:pic>
        <p:nvPicPr>
          <p:cNvPr id="12289" name="Picture 1"/>
          <p:cNvPicPr>
            <a:picLocks noChangeAspect="1" noChangeArrowheads="1"/>
          </p:cNvPicPr>
          <p:nvPr/>
        </p:nvPicPr>
        <p:blipFill>
          <a:blip r:embed="rId6" cstate="print"/>
          <a:srcRect/>
          <a:stretch>
            <a:fillRect/>
          </a:stretch>
        </p:blipFill>
        <p:spPr bwMode="auto">
          <a:xfrm>
            <a:off x="1299580" y="2357692"/>
            <a:ext cx="3429569" cy="3480912"/>
          </a:xfrm>
          <a:prstGeom prst="rect">
            <a:avLst/>
          </a:prstGeom>
          <a:ln>
            <a:solidFill>
              <a:srgbClr val="000000"/>
            </a:solidFill>
          </a:ln>
          <a:scene3d>
            <a:camera prst="perspectiveHeroicExtremeRightFacing"/>
            <a:lightRig rig="threePt" dir="t"/>
          </a:scene3d>
        </p:spPr>
      </p:pic>
      <p:pic>
        <p:nvPicPr>
          <p:cNvPr id="1026" name="Picture 2" descr="W:\Dokumenter\Presentasjoner\Technet Live\Høst 2009\Map Bloggers kit\MAP-4-0-GOLD-BloggersKit\ScreenShots\MAP-4-Win7-assessment-property-v10.jpg"/>
          <p:cNvPicPr>
            <a:picLocks noChangeAspect="1" noChangeArrowheads="1"/>
          </p:cNvPicPr>
          <p:nvPr/>
        </p:nvPicPr>
        <p:blipFill>
          <a:blip r:embed="rId7" cstate="print"/>
          <a:srcRect/>
          <a:stretch>
            <a:fillRect/>
          </a:stretch>
        </p:blipFill>
        <p:spPr bwMode="auto">
          <a:xfrm>
            <a:off x="4475574" y="4429133"/>
            <a:ext cx="3069844" cy="2066927"/>
          </a:xfrm>
          <a:prstGeom prst="rect">
            <a:avLst/>
          </a:prstGeom>
          <a:noFill/>
        </p:spPr>
      </p:pic>
    </p:spTree>
    <p:extLst>
      <p:ext uri="{BB962C8B-B14F-4D97-AF65-F5344CB8AC3E}">
        <p14:creationId xmlns:p14="http://schemas.microsoft.com/office/powerpoint/2010/main" val="235952069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MAP Reports And Proposals</a:t>
            </a:r>
            <a:endParaRPr lang="en-US" dirty="0"/>
          </a:p>
        </p:txBody>
      </p:sp>
      <p:sp>
        <p:nvSpPr>
          <p:cNvPr id="3" name="Subtitle 2"/>
          <p:cNvSpPr>
            <a:spLocks noGrp="1"/>
          </p:cNvSpPr>
          <p:nvPr>
            <p:ph type="subTitle" idx="1"/>
          </p:nvPr>
        </p:nvSpPr>
        <p:spPr/>
        <p:txBody>
          <a:bodyPr/>
          <a:lstStyle/>
          <a:p>
            <a:r>
              <a:rPr lang="en-US" dirty="0"/>
              <a:t>Olav Tvedt</a:t>
            </a:r>
          </a:p>
          <a:p>
            <a:r>
              <a:rPr lang="en-US" dirty="0"/>
              <a:t>Deployment Ranger</a:t>
            </a:r>
          </a:p>
          <a:p>
            <a:r>
              <a:rPr lang="en-US" dirty="0"/>
              <a:t>EDB </a:t>
            </a:r>
            <a:r>
              <a:rPr lang="en-US" dirty="0" err="1" smtClean="0"/>
              <a:t>Ergogroup</a:t>
            </a:r>
            <a:endParaRPr lang="en-US" dirty="0"/>
          </a:p>
        </p:txBody>
      </p:sp>
    </p:spTree>
    <p:extLst>
      <p:ext uri="{BB962C8B-B14F-4D97-AF65-F5344CB8AC3E}">
        <p14:creationId xmlns:p14="http://schemas.microsoft.com/office/powerpoint/2010/main" val="120392562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Application Compatibility Toolkit</a:t>
            </a:r>
            <a:endParaRPr lang="nb-NO" dirty="0"/>
          </a:p>
        </p:txBody>
      </p:sp>
      <p:sp>
        <p:nvSpPr>
          <p:cNvPr id="3" name="Plassholder for tekst 2"/>
          <p:cNvSpPr>
            <a:spLocks noGrp="1"/>
          </p:cNvSpPr>
          <p:nvPr>
            <p:ph type="body" sz="quarter" idx="10"/>
          </p:nvPr>
        </p:nvSpPr>
        <p:spPr>
          <a:xfrm>
            <a:off x="519112" y="1447799"/>
            <a:ext cx="11149013" cy="5072158"/>
          </a:xfrm>
        </p:spPr>
        <p:txBody>
          <a:bodyPr/>
          <a:lstStyle/>
          <a:p>
            <a:r>
              <a:rPr lang="en-US" dirty="0" smtClean="0"/>
              <a:t>Tools To:</a:t>
            </a:r>
            <a:br>
              <a:rPr lang="en-US" dirty="0" smtClean="0"/>
            </a:br>
            <a:r>
              <a:rPr lang="en-US" dirty="0" smtClean="0"/>
              <a:t>- </a:t>
            </a:r>
            <a:r>
              <a:rPr lang="en-US" dirty="0"/>
              <a:t>Check </a:t>
            </a:r>
            <a:r>
              <a:rPr lang="en-US" dirty="0" smtClean="0"/>
              <a:t>Application, Device And Computer Compatibility</a:t>
            </a:r>
            <a:br>
              <a:rPr lang="en-US" dirty="0" smtClean="0"/>
            </a:br>
            <a:r>
              <a:rPr lang="en-US" dirty="0" smtClean="0"/>
              <a:t>- </a:t>
            </a:r>
            <a:r>
              <a:rPr lang="en-US" dirty="0"/>
              <a:t>Check </a:t>
            </a:r>
            <a:r>
              <a:rPr lang="en-US" dirty="0" smtClean="0"/>
              <a:t>Internet Explorer Compatibility</a:t>
            </a:r>
            <a:br>
              <a:rPr lang="en-US" dirty="0" smtClean="0"/>
            </a:br>
            <a:r>
              <a:rPr lang="en-US" dirty="0" smtClean="0"/>
              <a:t>- </a:t>
            </a:r>
            <a:r>
              <a:rPr lang="en-US" dirty="0"/>
              <a:t>Shim Applications </a:t>
            </a:r>
            <a:r>
              <a:rPr lang="en-US" dirty="0" smtClean="0"/>
              <a:t/>
            </a:r>
            <a:br>
              <a:rPr lang="en-US" dirty="0" smtClean="0"/>
            </a:br>
            <a:r>
              <a:rPr lang="en-US" dirty="0" smtClean="0"/>
              <a:t>- Much more..</a:t>
            </a:r>
          </a:p>
          <a:p>
            <a:r>
              <a:rPr lang="en-US" dirty="0" smtClean="0"/>
              <a:t>Includes</a:t>
            </a:r>
            <a:br>
              <a:rPr lang="en-US" dirty="0" smtClean="0"/>
            </a:br>
            <a:r>
              <a:rPr lang="en-US" dirty="0" smtClean="0"/>
              <a:t>- Application Compatibility Manager</a:t>
            </a:r>
            <a:br>
              <a:rPr lang="en-US" dirty="0" smtClean="0"/>
            </a:br>
            <a:r>
              <a:rPr lang="en-US" dirty="0" smtClean="0"/>
              <a:t>- Compatibility Administrator</a:t>
            </a:r>
            <a:br>
              <a:rPr lang="en-US" dirty="0" smtClean="0"/>
            </a:br>
            <a:r>
              <a:rPr lang="en-US" dirty="0" smtClean="0"/>
              <a:t>- Standard User </a:t>
            </a:r>
            <a:r>
              <a:rPr lang="en-US" dirty="0" err="1" smtClean="0"/>
              <a:t>Analyser</a:t>
            </a:r>
            <a:r>
              <a:rPr lang="en-US" dirty="0"/>
              <a:t/>
            </a:r>
            <a:br>
              <a:rPr lang="en-US" dirty="0"/>
            </a:br>
            <a:r>
              <a:rPr lang="en-US" dirty="0" smtClean="0"/>
              <a:t>- Internet Explorer Compatibility Tester</a:t>
            </a:r>
          </a:p>
          <a:p>
            <a:pPr marL="0" indent="0">
              <a:buNone/>
            </a:pPr>
            <a:endParaRPr lang="en-US" dirty="0"/>
          </a:p>
        </p:txBody>
      </p:sp>
    </p:spTree>
    <p:extLst>
      <p:ext uri="{BB962C8B-B14F-4D97-AF65-F5344CB8AC3E}">
        <p14:creationId xmlns:p14="http://schemas.microsoft.com/office/powerpoint/2010/main" val="31398083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a:t>Using </a:t>
            </a:r>
            <a:r>
              <a:rPr lang="en-US" dirty="0" smtClean="0"/>
              <a:t>ACT</a:t>
            </a:r>
            <a:endParaRPr lang="en-US" dirty="0"/>
          </a:p>
        </p:txBody>
      </p:sp>
      <p:sp>
        <p:nvSpPr>
          <p:cNvPr id="3" name="Subtitle 2"/>
          <p:cNvSpPr>
            <a:spLocks noGrp="1"/>
          </p:cNvSpPr>
          <p:nvPr>
            <p:ph type="subTitle" idx="1"/>
          </p:nvPr>
        </p:nvSpPr>
        <p:spPr/>
        <p:txBody>
          <a:bodyPr/>
          <a:lstStyle/>
          <a:p>
            <a:r>
              <a:rPr lang="en-US" dirty="0"/>
              <a:t>Olav Tvedt</a:t>
            </a:r>
          </a:p>
          <a:p>
            <a:r>
              <a:rPr lang="en-US" dirty="0"/>
              <a:t>Deployment Ranger</a:t>
            </a:r>
          </a:p>
          <a:p>
            <a:r>
              <a:rPr lang="en-US" dirty="0"/>
              <a:t>EDB </a:t>
            </a:r>
            <a:r>
              <a:rPr lang="en-US" dirty="0" err="1" smtClean="0"/>
              <a:t>Ergogroup</a:t>
            </a:r>
            <a:endParaRPr lang="en-US" dirty="0"/>
          </a:p>
        </p:txBody>
      </p:sp>
      <p:sp>
        <p:nvSpPr>
          <p:cNvPr id="5" name="Rectangle 4"/>
          <p:cNvSpPr/>
          <p:nvPr/>
        </p:nvSpPr>
        <p:spPr>
          <a:xfrm>
            <a:off x="874053" y="6157351"/>
            <a:ext cx="8074004" cy="369332"/>
          </a:xfrm>
          <a:prstGeom prst="rect">
            <a:avLst/>
          </a:prstGeom>
        </p:spPr>
        <p:txBody>
          <a:bodyPr wrap="square">
            <a:spAutoFit/>
          </a:bodyPr>
          <a:lstStyle/>
          <a:p>
            <a:r>
              <a:rPr lang="nb-NO" dirty="0">
                <a:hlinkClick r:id="rId3"/>
              </a:rPr>
              <a:t>http://</a:t>
            </a:r>
            <a:r>
              <a:rPr lang="nb-NO" dirty="0" smtClean="0">
                <a:hlinkClick r:id="rId3"/>
              </a:rPr>
              <a:t>support.microsoft.com/kb/2533953</a:t>
            </a:r>
            <a:r>
              <a:rPr lang="nb-NO" dirty="0" smtClean="0"/>
              <a:t> For Service Pack 1 </a:t>
            </a:r>
            <a:endParaRPr lang="nb-NO"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609398"/>
          </a:xfrm>
        </p:spPr>
        <p:txBody>
          <a:bodyPr/>
          <a:lstStyle/>
          <a:p>
            <a:r>
              <a:rPr lang="en-US" dirty="0" smtClean="0"/>
              <a:t>Taking Care Of User Data</a:t>
            </a:r>
            <a:endParaRPr lang="en-US" dirty="0"/>
          </a:p>
        </p:txBody>
      </p:sp>
      <p:sp>
        <p:nvSpPr>
          <p:cNvPr id="3" name="Plassholder for tekst 2"/>
          <p:cNvSpPr>
            <a:spLocks noGrp="1"/>
          </p:cNvSpPr>
          <p:nvPr>
            <p:ph type="body" sz="quarter" idx="10"/>
          </p:nvPr>
        </p:nvSpPr>
        <p:spPr>
          <a:xfrm>
            <a:off x="519112" y="1447799"/>
            <a:ext cx="11149013" cy="3742563"/>
          </a:xfrm>
        </p:spPr>
        <p:txBody>
          <a:bodyPr/>
          <a:lstStyle/>
          <a:p>
            <a:r>
              <a:rPr lang="en-US" dirty="0" smtClean="0"/>
              <a:t>Manual</a:t>
            </a:r>
            <a:br>
              <a:rPr lang="en-US" dirty="0" smtClean="0"/>
            </a:br>
            <a:r>
              <a:rPr lang="en-US" dirty="0" smtClean="0"/>
              <a:t>- File Copy</a:t>
            </a:r>
            <a:br>
              <a:rPr lang="en-US" dirty="0" smtClean="0"/>
            </a:br>
            <a:r>
              <a:rPr lang="en-US" dirty="0" smtClean="0"/>
              <a:t>- Windows Easy Transfer</a:t>
            </a:r>
          </a:p>
          <a:p>
            <a:r>
              <a:rPr lang="en-US" dirty="0" smtClean="0"/>
              <a:t>Folder Redirection</a:t>
            </a:r>
            <a:br>
              <a:rPr lang="en-US" dirty="0" smtClean="0"/>
            </a:br>
            <a:r>
              <a:rPr lang="en-US" dirty="0" smtClean="0"/>
              <a:t>- Group Policy</a:t>
            </a:r>
          </a:p>
          <a:p>
            <a:r>
              <a:rPr lang="en-US" dirty="0" smtClean="0"/>
              <a:t>User State Migration Toolkit</a:t>
            </a:r>
            <a:br>
              <a:rPr lang="en-US" dirty="0" smtClean="0"/>
            </a:br>
            <a:r>
              <a:rPr lang="en-US" dirty="0" smtClean="0"/>
              <a:t>- Windows Automated Installation Kit</a:t>
            </a:r>
            <a:br>
              <a:rPr lang="en-US" dirty="0" smtClean="0"/>
            </a:br>
            <a:r>
              <a:rPr lang="en-US" dirty="0" smtClean="0"/>
              <a:t>- Automatic With MDT Or SCCM</a:t>
            </a:r>
            <a:endParaRPr lang="en-US" dirty="0"/>
          </a:p>
        </p:txBody>
      </p:sp>
    </p:spTree>
    <p:extLst>
      <p:ext uri="{BB962C8B-B14F-4D97-AF65-F5344CB8AC3E}">
        <p14:creationId xmlns:p14="http://schemas.microsoft.com/office/powerpoint/2010/main" val="106985735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a:t>Using </a:t>
            </a:r>
            <a:r>
              <a:rPr lang="en-US" dirty="0" smtClean="0"/>
              <a:t>USMT</a:t>
            </a:r>
            <a:endParaRPr lang="en-US" dirty="0"/>
          </a:p>
        </p:txBody>
      </p:sp>
      <p:sp>
        <p:nvSpPr>
          <p:cNvPr id="3" name="Subtitle 2"/>
          <p:cNvSpPr>
            <a:spLocks noGrp="1"/>
          </p:cNvSpPr>
          <p:nvPr>
            <p:ph type="subTitle" idx="1"/>
          </p:nvPr>
        </p:nvSpPr>
        <p:spPr/>
        <p:txBody>
          <a:bodyPr/>
          <a:lstStyle/>
          <a:p>
            <a:r>
              <a:rPr lang="en-US" dirty="0"/>
              <a:t>Olav Tvedt</a:t>
            </a:r>
          </a:p>
          <a:p>
            <a:r>
              <a:rPr lang="en-US" dirty="0"/>
              <a:t>Deployment Ranger</a:t>
            </a:r>
          </a:p>
          <a:p>
            <a:r>
              <a:rPr lang="en-US" dirty="0"/>
              <a:t>EDB </a:t>
            </a:r>
            <a:r>
              <a:rPr lang="en-US" dirty="0" err="1" smtClean="0"/>
              <a:t>Ergogroup</a:t>
            </a:r>
            <a:endParaRPr lang="en-US" dirty="0"/>
          </a:p>
        </p:txBody>
      </p:sp>
    </p:spTree>
    <p:extLst>
      <p:ext uri="{BB962C8B-B14F-4D97-AF65-F5344CB8AC3E}">
        <p14:creationId xmlns:p14="http://schemas.microsoft.com/office/powerpoint/2010/main" val="133513358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Deployment Tools</a:t>
            </a:r>
            <a:endParaRPr lang="nb-NO" dirty="0"/>
          </a:p>
        </p:txBody>
      </p:sp>
      <p:sp>
        <p:nvSpPr>
          <p:cNvPr id="3" name="Plassholder for tekst 2"/>
          <p:cNvSpPr>
            <a:spLocks noGrp="1"/>
          </p:cNvSpPr>
          <p:nvPr>
            <p:ph type="body" sz="quarter" idx="10"/>
          </p:nvPr>
        </p:nvSpPr>
        <p:spPr>
          <a:xfrm>
            <a:off x="519112" y="1447799"/>
            <a:ext cx="11149013" cy="4284250"/>
          </a:xfrm>
        </p:spPr>
        <p:txBody>
          <a:bodyPr/>
          <a:lstStyle/>
          <a:p>
            <a:r>
              <a:rPr lang="en-US" dirty="0" smtClean="0"/>
              <a:t>Windows Deployment Services (WDS)</a:t>
            </a:r>
            <a:br>
              <a:rPr lang="en-US" dirty="0" smtClean="0"/>
            </a:br>
            <a:r>
              <a:rPr lang="en-US" dirty="0" smtClean="0"/>
              <a:t>- Built-in Feature Of Windows 2008 And Newer</a:t>
            </a:r>
          </a:p>
          <a:p>
            <a:r>
              <a:rPr lang="en-US" dirty="0" smtClean="0"/>
              <a:t>Microsoft Deployment Toolkit (MDT)</a:t>
            </a:r>
            <a:br>
              <a:rPr lang="en-US" dirty="0" smtClean="0"/>
            </a:br>
            <a:r>
              <a:rPr lang="en-US" dirty="0" smtClean="0"/>
              <a:t>- Free Download</a:t>
            </a:r>
          </a:p>
          <a:p>
            <a:r>
              <a:rPr lang="en-US" dirty="0"/>
              <a:t>Windows Automated Installation </a:t>
            </a:r>
            <a:r>
              <a:rPr lang="en-US" dirty="0" smtClean="0"/>
              <a:t>Kit</a:t>
            </a:r>
            <a:br>
              <a:rPr lang="en-US" dirty="0" smtClean="0"/>
            </a:br>
            <a:r>
              <a:rPr lang="en-US" dirty="0" smtClean="0"/>
              <a:t>- Free Download</a:t>
            </a:r>
          </a:p>
          <a:p>
            <a:r>
              <a:rPr lang="en-US" dirty="0" smtClean="0"/>
              <a:t>System Center Configuration Manager (SCCM)</a:t>
            </a:r>
            <a:br>
              <a:rPr lang="en-US" dirty="0" smtClean="0"/>
            </a:br>
            <a:r>
              <a:rPr lang="en-US" dirty="0" smtClean="0"/>
              <a:t>- Licensed</a:t>
            </a:r>
            <a:br>
              <a:rPr lang="en-US" dirty="0" smtClean="0"/>
            </a:br>
            <a:r>
              <a:rPr lang="en-US" dirty="0" smtClean="0"/>
              <a:t>- Can (Should) Be Extended With MDT</a:t>
            </a:r>
          </a:p>
        </p:txBody>
      </p:sp>
    </p:spTree>
    <p:extLst>
      <p:ext uri="{BB962C8B-B14F-4D97-AF65-F5344CB8AC3E}">
        <p14:creationId xmlns:p14="http://schemas.microsoft.com/office/powerpoint/2010/main" val="190105280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526298"/>
          </a:xfrm>
        </p:spPr>
        <p:txBody>
          <a:bodyPr/>
          <a:lstStyle/>
          <a:p>
            <a:r>
              <a:rPr lang="en-US" sz="3800" dirty="0" smtClean="0"/>
              <a:t>Keeping The Deployment Time Down And Security Up</a:t>
            </a:r>
            <a:endParaRPr lang="en-US" sz="3600" dirty="0"/>
          </a:p>
        </p:txBody>
      </p:sp>
      <p:sp>
        <p:nvSpPr>
          <p:cNvPr id="3" name="Plassholder for tekst 2"/>
          <p:cNvSpPr>
            <a:spLocks noGrp="1"/>
          </p:cNvSpPr>
          <p:nvPr>
            <p:ph type="body" sz="quarter" idx="10"/>
          </p:nvPr>
        </p:nvSpPr>
        <p:spPr>
          <a:xfrm>
            <a:off x="519112" y="1447799"/>
            <a:ext cx="11149013" cy="4825937"/>
          </a:xfrm>
        </p:spPr>
        <p:txBody>
          <a:bodyPr/>
          <a:lstStyle/>
          <a:p>
            <a:r>
              <a:rPr lang="en-US" dirty="0" smtClean="0"/>
              <a:t>Selecting The Right Type Of Image</a:t>
            </a:r>
            <a:br>
              <a:rPr lang="en-US" dirty="0" smtClean="0"/>
            </a:br>
            <a:r>
              <a:rPr lang="en-US" dirty="0" smtClean="0"/>
              <a:t>- Thin</a:t>
            </a:r>
            <a:br>
              <a:rPr lang="en-US" dirty="0" smtClean="0"/>
            </a:br>
            <a:r>
              <a:rPr lang="en-US" dirty="0" smtClean="0"/>
              <a:t>- Thick</a:t>
            </a:r>
            <a:br>
              <a:rPr lang="en-US" dirty="0" smtClean="0"/>
            </a:br>
            <a:r>
              <a:rPr lang="en-US" dirty="0" smtClean="0"/>
              <a:t>- In-between</a:t>
            </a:r>
          </a:p>
          <a:p>
            <a:r>
              <a:rPr lang="en-US" dirty="0" smtClean="0"/>
              <a:t>Basic Rule Of Safety</a:t>
            </a:r>
            <a:br>
              <a:rPr lang="en-US" dirty="0" smtClean="0"/>
            </a:br>
            <a:r>
              <a:rPr lang="en-US" dirty="0" smtClean="0"/>
              <a:t>- Never Give A User Unpatched Computers</a:t>
            </a:r>
            <a:br>
              <a:rPr lang="en-US" dirty="0" smtClean="0"/>
            </a:br>
            <a:r>
              <a:rPr lang="en-US" dirty="0" smtClean="0"/>
              <a:t>- Never Put An Unpatched Computer On The Network</a:t>
            </a:r>
          </a:p>
          <a:p>
            <a:endParaRPr lang="en-US" dirty="0" smtClean="0"/>
          </a:p>
          <a:p>
            <a:r>
              <a:rPr lang="en-US" dirty="0" smtClean="0"/>
              <a:t>Patching </a:t>
            </a:r>
            <a:r>
              <a:rPr lang="en-US" b="1" u="sng" dirty="0" smtClean="0">
                <a:solidFill>
                  <a:srgbClr val="FF0000"/>
                </a:solidFill>
              </a:rPr>
              <a:t>Must</a:t>
            </a:r>
            <a:r>
              <a:rPr lang="en-US" dirty="0" smtClean="0"/>
              <a:t> Be A Part Of The Deployment Process</a:t>
            </a:r>
          </a:p>
          <a:p>
            <a:pPr marL="0" indent="0">
              <a:buNone/>
            </a:pPr>
            <a:endParaRPr lang="en-US" dirty="0" smtClean="0"/>
          </a:p>
        </p:txBody>
      </p:sp>
    </p:spTree>
    <p:extLst>
      <p:ext uri="{BB962C8B-B14F-4D97-AF65-F5344CB8AC3E}">
        <p14:creationId xmlns:p14="http://schemas.microsoft.com/office/powerpoint/2010/main" val="258175198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526298"/>
          </a:xfrm>
        </p:spPr>
        <p:txBody>
          <a:bodyPr/>
          <a:lstStyle/>
          <a:p>
            <a:r>
              <a:rPr lang="en-US" sz="3800" dirty="0"/>
              <a:t>Keeping The Deployment Time Down And Security Up</a:t>
            </a:r>
            <a:endParaRPr lang="nb-NO" sz="3800" dirty="0"/>
          </a:p>
        </p:txBody>
      </p:sp>
      <p:sp>
        <p:nvSpPr>
          <p:cNvPr id="3" name="Plassholder for tekst 2"/>
          <p:cNvSpPr>
            <a:spLocks noGrp="1"/>
          </p:cNvSpPr>
          <p:nvPr>
            <p:ph type="body" sz="quarter" idx="10"/>
          </p:nvPr>
        </p:nvSpPr>
        <p:spPr>
          <a:xfrm>
            <a:off x="519112" y="1447799"/>
            <a:ext cx="11149013" cy="5367623"/>
          </a:xfrm>
        </p:spPr>
        <p:txBody>
          <a:bodyPr/>
          <a:lstStyle/>
          <a:p>
            <a:r>
              <a:rPr lang="en-US" dirty="0"/>
              <a:t>Patching During Installation = Longer Deployment Time</a:t>
            </a:r>
            <a:br>
              <a:rPr lang="en-US" dirty="0"/>
            </a:br>
            <a:r>
              <a:rPr lang="en-US" dirty="0"/>
              <a:t>Longer Deployment Time = Unhappy </a:t>
            </a:r>
            <a:r>
              <a:rPr lang="en-US" dirty="0" smtClean="0"/>
              <a:t>Users</a:t>
            </a:r>
          </a:p>
          <a:p>
            <a:endParaRPr lang="en-US" dirty="0" smtClean="0"/>
          </a:p>
          <a:p>
            <a:r>
              <a:rPr lang="en-US" dirty="0" smtClean="0"/>
              <a:t>Pre </a:t>
            </a:r>
            <a:r>
              <a:rPr lang="en-US" dirty="0"/>
              <a:t>Patched Images = Shorter Deployment Time</a:t>
            </a:r>
            <a:br>
              <a:rPr lang="en-US" dirty="0"/>
            </a:br>
            <a:r>
              <a:rPr lang="en-US" dirty="0"/>
              <a:t>Shorter Deployment Time = Happy </a:t>
            </a:r>
            <a:r>
              <a:rPr lang="en-US" dirty="0" smtClean="0"/>
              <a:t>Users</a:t>
            </a:r>
          </a:p>
          <a:p>
            <a:endParaRPr lang="en-US" dirty="0"/>
          </a:p>
          <a:p>
            <a:r>
              <a:rPr lang="en-US" dirty="0" smtClean="0"/>
              <a:t>How To Pre Patch:</a:t>
            </a:r>
            <a:br>
              <a:rPr lang="en-US" dirty="0" smtClean="0"/>
            </a:br>
            <a:r>
              <a:rPr lang="en-US" dirty="0" smtClean="0"/>
              <a:t>- Virtual Computer As Master Images</a:t>
            </a:r>
            <a:br>
              <a:rPr lang="en-US" dirty="0" smtClean="0"/>
            </a:br>
            <a:r>
              <a:rPr lang="en-US" dirty="0" smtClean="0"/>
              <a:t>- DISM</a:t>
            </a:r>
            <a:br>
              <a:rPr lang="en-US" dirty="0" smtClean="0"/>
            </a:br>
            <a:r>
              <a:rPr lang="en-US" dirty="0" smtClean="0"/>
              <a:t>- Scripts</a:t>
            </a:r>
            <a:endParaRPr lang="en-US" dirty="0"/>
          </a:p>
          <a:p>
            <a:endParaRPr lang="nb-NO" dirty="0"/>
          </a:p>
        </p:txBody>
      </p:sp>
    </p:spTree>
    <p:extLst>
      <p:ext uri="{BB962C8B-B14F-4D97-AF65-F5344CB8AC3E}">
        <p14:creationId xmlns:p14="http://schemas.microsoft.com/office/powerpoint/2010/main" val="386623473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dirty="0" smtClean="0"/>
              <a:t>Deadlines &amp; Resources</a:t>
            </a:r>
            <a:endParaRPr lang="en-US" dirty="0"/>
          </a:p>
        </p:txBody>
      </p:sp>
      <p:sp>
        <p:nvSpPr>
          <p:cNvPr id="13" name="Text Placeholder 13"/>
          <p:cNvSpPr>
            <a:spLocks noGrp="1"/>
          </p:cNvSpPr>
          <p:nvPr>
            <p:ph type="body" sz="quarter" idx="10"/>
          </p:nvPr>
        </p:nvSpPr>
        <p:spPr>
          <a:xfrm>
            <a:off x="497593" y="999715"/>
            <a:ext cx="11540419" cy="5392245"/>
          </a:xfrm>
        </p:spPr>
        <p:txBody>
          <a:bodyPr/>
          <a:lstStyle/>
          <a:p>
            <a:pPr marL="0" indent="0">
              <a:buNone/>
            </a:pPr>
            <a:r>
              <a:rPr lang="en-US" sz="1600" b="1" dirty="0" smtClean="0">
                <a:gradFill>
                  <a:gsLst>
                    <a:gs pos="0">
                      <a:schemeClr val="tx1"/>
                    </a:gs>
                    <a:gs pos="100000">
                      <a:schemeClr val="tx1"/>
                    </a:gs>
                  </a:gsLst>
                  <a:lin ang="5400000" scaled="0"/>
                </a:gradFill>
              </a:rPr>
              <a:t>Thank you </a:t>
            </a:r>
            <a:r>
              <a:rPr lang="en-US" sz="1600" dirty="0" smtClean="0">
                <a:gradFill>
                  <a:gsLst>
                    <a:gs pos="0">
                      <a:schemeClr val="tx1"/>
                    </a:gs>
                    <a:gs pos="100000">
                      <a:schemeClr val="tx1"/>
                    </a:gs>
                  </a:gsLst>
                  <a:lin ang="5400000" scaled="0"/>
                </a:gradFill>
              </a:rPr>
              <a:t>for taking part in TechEd North America 2011. </a:t>
            </a:r>
            <a:br>
              <a:rPr lang="en-US" sz="1600" dirty="0" smtClean="0">
                <a:gradFill>
                  <a:gsLst>
                    <a:gs pos="0">
                      <a:schemeClr val="tx1"/>
                    </a:gs>
                    <a:gs pos="100000">
                      <a:schemeClr val="tx1"/>
                    </a:gs>
                  </a:gsLst>
                  <a:lin ang="5400000" scaled="0"/>
                </a:gradFill>
              </a:rPr>
            </a:br>
            <a:r>
              <a:rPr lang="en-US" sz="1600" dirty="0" smtClean="0">
                <a:gradFill>
                  <a:gsLst>
                    <a:gs pos="0">
                      <a:schemeClr val="tx1"/>
                    </a:gs>
                    <a:gs pos="100000">
                      <a:schemeClr val="tx1"/>
                    </a:gs>
                  </a:gsLst>
                  <a:lin ang="5400000" scaled="0"/>
                </a:gradFill>
              </a:rPr>
              <a:t>Below is a list of key dates and resources:</a:t>
            </a:r>
          </a:p>
          <a:p>
            <a:pPr marL="0" indent="0">
              <a:buNone/>
            </a:pPr>
            <a:endParaRPr lang="en-US" sz="1600" dirty="0" smtClean="0">
              <a:gradFill>
                <a:gsLst>
                  <a:gs pos="0">
                    <a:schemeClr val="tx1"/>
                  </a:gs>
                  <a:gs pos="100000">
                    <a:schemeClr val="tx1"/>
                  </a:gs>
                </a:gsLst>
                <a:lin ang="5400000" scaled="0"/>
              </a:gradFill>
            </a:endParaRPr>
          </a:p>
          <a:p>
            <a:pPr marL="0" indent="0">
              <a:buNone/>
            </a:pPr>
            <a:r>
              <a:rPr lang="en-US" sz="1600" dirty="0" smtClean="0">
                <a:gradFill>
                  <a:gsLst>
                    <a:gs pos="0">
                      <a:schemeClr val="tx1"/>
                    </a:gs>
                    <a:gs pos="100000">
                      <a:schemeClr val="tx1"/>
                    </a:gs>
                  </a:gsLst>
                  <a:lin ang="5400000" scaled="0"/>
                </a:gradFill>
              </a:rPr>
              <a:t>Important Content Deadlines – detailed instructions are found on the Speaker Portal  at </a:t>
            </a:r>
            <a:r>
              <a:rPr lang="en-US" sz="1600" b="1" dirty="0" smtClean="0">
                <a:hlinkClick r:id="rId3"/>
              </a:rPr>
              <a:t>https://northamerica.msteched.com/signin</a:t>
            </a:r>
            <a:r>
              <a:rPr lang="en-US" sz="1600" b="1" dirty="0" smtClean="0"/>
              <a:t>:</a:t>
            </a:r>
            <a:endParaRPr lang="en-US" sz="1600" dirty="0">
              <a:gradFill>
                <a:gsLst>
                  <a:gs pos="0">
                    <a:schemeClr val="tx1"/>
                  </a:gs>
                  <a:gs pos="100000">
                    <a:schemeClr val="tx1"/>
                  </a:gs>
                </a:gsLst>
                <a:lin ang="5400000" scaled="0"/>
              </a:gradFill>
            </a:endParaRPr>
          </a:p>
          <a:p>
            <a:pPr marL="563563" lvl="1" indent="-168275">
              <a:buSzPct val="100000"/>
              <a:buFont typeface="Arial" pitchFamily="34" charset="0"/>
              <a:buChar char="•"/>
            </a:pPr>
            <a:r>
              <a:rPr lang="en-US" sz="1600" b="1" dirty="0" smtClean="0">
                <a:gradFill>
                  <a:gsLst>
                    <a:gs pos="0">
                      <a:schemeClr val="tx1"/>
                    </a:gs>
                    <a:gs pos="100000">
                      <a:schemeClr val="tx1"/>
                    </a:gs>
                  </a:gsLst>
                  <a:lin ang="5400000" scaled="0"/>
                </a:gradFill>
              </a:rPr>
              <a:t>March 21 at Noon: </a:t>
            </a:r>
            <a:r>
              <a:rPr lang="en-US" sz="1600" dirty="0" smtClean="0">
                <a:gradFill>
                  <a:gsLst>
                    <a:gs pos="0">
                      <a:schemeClr val="tx1"/>
                    </a:gs>
                    <a:gs pos="100000">
                      <a:schemeClr val="tx1"/>
                    </a:gs>
                  </a:gsLst>
                  <a:lin ang="5400000" scaled="0"/>
                </a:gradFill>
              </a:rPr>
              <a:t>Upload a </a:t>
            </a:r>
            <a:r>
              <a:rPr lang="en-US" sz="1600" dirty="0" smtClean="0">
                <a:solidFill>
                  <a:schemeClr val="bg2">
                    <a:lumMod val="75000"/>
                  </a:schemeClr>
                </a:solidFill>
              </a:rPr>
              <a:t>DRAFT</a:t>
            </a:r>
            <a:r>
              <a:rPr lang="en-US" sz="1600" dirty="0" smtClean="0">
                <a:gradFill>
                  <a:gsLst>
                    <a:gs pos="0">
                      <a:schemeClr val="tx1"/>
                    </a:gs>
                    <a:gs pos="100000">
                      <a:schemeClr val="tx1"/>
                    </a:gs>
                  </a:gsLst>
                  <a:lin ang="5400000" scaled="0"/>
                </a:gradFill>
              </a:rPr>
              <a:t> of your PPT for subject-matter expert (SME) review.</a:t>
            </a:r>
          </a:p>
          <a:p>
            <a:pPr marL="571500" lvl="2" indent="-168275">
              <a:buSzPct val="100000"/>
              <a:buFont typeface="Arial" pitchFamily="34" charset="0"/>
              <a:buChar char="•"/>
            </a:pPr>
            <a:r>
              <a:rPr lang="en-US" sz="1600" b="1" dirty="0" smtClean="0">
                <a:gradFill>
                  <a:gsLst>
                    <a:gs pos="0">
                      <a:schemeClr val="tx1"/>
                    </a:gs>
                    <a:gs pos="100000">
                      <a:schemeClr val="tx1"/>
                    </a:gs>
                  </a:gsLst>
                  <a:lin ang="5400000" scaled="0"/>
                </a:gradFill>
              </a:rPr>
              <a:t>March 21 to April 8: </a:t>
            </a:r>
            <a:r>
              <a:rPr lang="en-US" sz="1600" dirty="0" smtClean="0">
                <a:gradFill>
                  <a:gsLst>
                    <a:gs pos="0">
                      <a:schemeClr val="tx1"/>
                    </a:gs>
                    <a:gs pos="100000">
                      <a:schemeClr val="tx1"/>
                    </a:gs>
                  </a:gsLst>
                  <a:lin ang="5400000" scaled="0"/>
                </a:gradFill>
              </a:rPr>
              <a:t>CONTENT REVIEW (track specific instructions are found on the speaker portal)</a:t>
            </a:r>
          </a:p>
          <a:p>
            <a:pPr marL="571500" lvl="2" indent="-168275">
              <a:buSzPct val="100000"/>
              <a:buFont typeface="Arial" pitchFamily="34" charset="0"/>
              <a:buChar char="•"/>
            </a:pPr>
            <a:r>
              <a:rPr lang="en-US" sz="1600" b="1" dirty="0" smtClean="0">
                <a:gradFill>
                  <a:gsLst>
                    <a:gs pos="0">
                      <a:schemeClr val="tx1"/>
                    </a:gs>
                    <a:gs pos="100000">
                      <a:schemeClr val="tx1"/>
                    </a:gs>
                  </a:gsLst>
                  <a:lin ang="5400000" scaled="0"/>
                </a:gradFill>
              </a:rPr>
              <a:t>May 10 at 5 pm PDT: Upload </a:t>
            </a:r>
            <a:r>
              <a:rPr lang="en-US" sz="1600" dirty="0" smtClean="0">
                <a:solidFill>
                  <a:schemeClr val="bg2">
                    <a:lumMod val="75000"/>
                    <a:alpha val="99000"/>
                  </a:schemeClr>
                </a:solidFill>
              </a:rPr>
              <a:t>FINAL PPT </a:t>
            </a:r>
            <a:r>
              <a:rPr lang="en-US" sz="1600" dirty="0" smtClean="0">
                <a:gradFill>
                  <a:gsLst>
                    <a:gs pos="0">
                      <a:schemeClr val="tx1"/>
                    </a:gs>
                    <a:gs pos="100000">
                      <a:schemeClr val="tx1"/>
                    </a:gs>
                  </a:gsLst>
                  <a:lin ang="5400000" scaled="0"/>
                </a:gradFill>
              </a:rPr>
              <a:t>presentation on the Speaker Portal. This is the version that </a:t>
            </a:r>
            <a:br>
              <a:rPr lang="en-US" sz="1600" dirty="0" smtClean="0">
                <a:gradFill>
                  <a:gsLst>
                    <a:gs pos="0">
                      <a:schemeClr val="tx1"/>
                    </a:gs>
                    <a:gs pos="100000">
                      <a:schemeClr val="tx1"/>
                    </a:gs>
                  </a:gsLst>
                  <a:lin ang="5400000" scaled="0"/>
                </a:gradFill>
              </a:rPr>
            </a:br>
            <a:r>
              <a:rPr lang="en-US" sz="1600" dirty="0" smtClean="0">
                <a:gradFill>
                  <a:gsLst>
                    <a:gs pos="0">
                      <a:schemeClr val="tx1"/>
                    </a:gs>
                    <a:gs pos="100000">
                      <a:schemeClr val="tx1"/>
                    </a:gs>
                  </a:gsLst>
                  <a:lin ang="5400000" scaled="0"/>
                </a:gradFill>
              </a:rPr>
              <a:t>you will use at the event.</a:t>
            </a:r>
          </a:p>
          <a:p>
            <a:pPr marL="403225" lvl="2" indent="0">
              <a:buSzPct val="100000"/>
              <a:buNone/>
            </a:pPr>
            <a:r>
              <a:rPr lang="en-US" sz="1600" b="1" dirty="0" smtClean="0">
                <a:solidFill>
                  <a:schemeClr val="bg2">
                    <a:lumMod val="75000"/>
                    <a:alpha val="99000"/>
                  </a:schemeClr>
                </a:solidFill>
              </a:rPr>
              <a:t>	YOUR PROMPT FINAL PPT SUBMISSION IS APPRECIATED. </a:t>
            </a:r>
          </a:p>
          <a:p>
            <a:pPr marL="403225" lvl="2" indent="0">
              <a:buSzPct val="100000"/>
              <a:buNone/>
            </a:pPr>
            <a:r>
              <a:rPr lang="en-US" sz="1600" b="1" dirty="0">
                <a:solidFill>
                  <a:schemeClr val="bg2">
                    <a:lumMod val="75000"/>
                    <a:alpha val="99000"/>
                  </a:schemeClr>
                </a:solidFill>
              </a:rPr>
              <a:t>	</a:t>
            </a:r>
            <a:r>
              <a:rPr lang="en-US" sz="1600" b="1" dirty="0" smtClean="0">
                <a:solidFill>
                  <a:schemeClr val="bg2">
                    <a:lumMod val="75000"/>
                    <a:alpha val="99000"/>
                  </a:schemeClr>
                </a:solidFill>
              </a:rPr>
              <a:t> No design support will be offered onsite.</a:t>
            </a:r>
            <a:r>
              <a:rPr lang="en-US" sz="1600" dirty="0" smtClean="0">
                <a:gradFill>
                  <a:gsLst>
                    <a:gs pos="0">
                      <a:schemeClr val="tx1"/>
                    </a:gs>
                    <a:gs pos="100000">
                      <a:schemeClr val="tx1"/>
                    </a:gs>
                  </a:gsLst>
                  <a:lin ang="5400000" scaled="0"/>
                </a:gradFill>
              </a:rPr>
              <a:t/>
            </a:r>
            <a:br>
              <a:rPr lang="en-US" sz="1600" dirty="0" smtClean="0">
                <a:gradFill>
                  <a:gsLst>
                    <a:gs pos="0">
                      <a:schemeClr val="tx1"/>
                    </a:gs>
                    <a:gs pos="100000">
                      <a:schemeClr val="tx1"/>
                    </a:gs>
                  </a:gsLst>
                  <a:lin ang="5400000" scaled="0"/>
                </a:gradFill>
              </a:rPr>
            </a:br>
            <a:endParaRPr lang="en-US" sz="1600" dirty="0" smtClean="0">
              <a:gradFill>
                <a:gsLst>
                  <a:gs pos="0">
                    <a:schemeClr val="tx1"/>
                  </a:gs>
                  <a:gs pos="100000">
                    <a:schemeClr val="tx1"/>
                  </a:gs>
                </a:gsLst>
                <a:lin ang="5400000" scaled="0"/>
              </a:gradFill>
            </a:endParaRPr>
          </a:p>
          <a:p>
            <a:pPr marL="0" lvl="1" indent="0">
              <a:buSzPct val="100000"/>
              <a:buNone/>
            </a:pPr>
            <a:r>
              <a:rPr lang="en-US" sz="1600" dirty="0" smtClean="0">
                <a:gradFill>
                  <a:gsLst>
                    <a:gs pos="0">
                      <a:schemeClr val="tx1"/>
                    </a:gs>
                    <a:gs pos="100000">
                      <a:schemeClr val="tx1"/>
                    </a:gs>
                  </a:gsLst>
                  <a:lin ang="5400000" scaled="0"/>
                </a:gradFill>
              </a:rPr>
              <a:t>Slide Design Resources – Located on the Speaker Portal  (graphics, webinar, etc.)</a:t>
            </a:r>
          </a:p>
          <a:p>
            <a:pPr marL="168275" lvl="1" indent="-168275">
              <a:buSzPct val="100000"/>
              <a:buFont typeface="Arial" pitchFamily="34" charset="0"/>
              <a:buChar char="•"/>
            </a:pPr>
            <a:r>
              <a:rPr lang="en-US" sz="1600" dirty="0" smtClean="0">
                <a:gradFill>
                  <a:gsLst>
                    <a:gs pos="0">
                      <a:schemeClr val="tx1"/>
                    </a:gs>
                    <a:gs pos="100000">
                      <a:schemeClr val="tx1"/>
                    </a:gs>
                  </a:gsLst>
                  <a:lin ang="5400000" scaled="0"/>
                </a:gradFill>
              </a:rPr>
              <a:t>If you include any third-party photography or art, licensing information and permission </a:t>
            </a:r>
            <a:r>
              <a:rPr lang="en-US" sz="1600" u="sng" dirty="0" smtClean="0">
                <a:gradFill>
                  <a:gsLst>
                    <a:gs pos="0">
                      <a:schemeClr val="tx1"/>
                    </a:gs>
                    <a:gs pos="100000">
                      <a:schemeClr val="tx1"/>
                    </a:gs>
                  </a:gsLst>
                  <a:lin ang="5400000" scaled="0"/>
                </a:gradFill>
              </a:rPr>
              <a:t>must be credited</a:t>
            </a:r>
            <a:r>
              <a:rPr lang="en-US" sz="1600" dirty="0" smtClean="0">
                <a:gradFill>
                  <a:gsLst>
                    <a:gs pos="0">
                      <a:schemeClr val="tx1"/>
                    </a:gs>
                    <a:gs pos="100000">
                      <a:schemeClr val="tx1"/>
                    </a:gs>
                  </a:gsLst>
                  <a:lin ang="5400000" scaled="0"/>
                </a:gradFill>
              </a:rPr>
              <a:t> </a:t>
            </a:r>
            <a:br>
              <a:rPr lang="en-US" sz="1600" dirty="0" smtClean="0">
                <a:gradFill>
                  <a:gsLst>
                    <a:gs pos="0">
                      <a:schemeClr val="tx1"/>
                    </a:gs>
                    <a:gs pos="100000">
                      <a:schemeClr val="tx1"/>
                    </a:gs>
                  </a:gsLst>
                  <a:lin ang="5400000" scaled="0"/>
                </a:gradFill>
              </a:rPr>
            </a:br>
            <a:r>
              <a:rPr lang="en-US" sz="1600" dirty="0" smtClean="0">
                <a:gradFill>
                  <a:gsLst>
                    <a:gs pos="0">
                      <a:schemeClr val="tx1"/>
                    </a:gs>
                    <a:gs pos="100000">
                      <a:schemeClr val="tx1"/>
                    </a:gs>
                  </a:gsLst>
                  <a:lin ang="5400000" scaled="0"/>
                </a:gradFill>
              </a:rPr>
              <a:t>in the PPT or it will be deleted.</a:t>
            </a:r>
          </a:p>
          <a:p>
            <a:pPr marL="168275" lvl="1" indent="-168275">
              <a:buSzPct val="100000"/>
              <a:buNone/>
            </a:pPr>
            <a:endParaRPr lang="en-US" sz="1600" dirty="0" smtClean="0">
              <a:gradFill>
                <a:gsLst>
                  <a:gs pos="0">
                    <a:schemeClr val="tx1"/>
                  </a:gs>
                  <a:gs pos="100000">
                    <a:schemeClr val="tx1"/>
                  </a:gs>
                </a:gsLst>
                <a:lin ang="5400000" scaled="0"/>
              </a:gradFill>
            </a:endParaRPr>
          </a:p>
          <a:p>
            <a:pPr marL="168275" lvl="1" indent="-168275">
              <a:buSzPct val="100000"/>
              <a:buNone/>
            </a:pPr>
            <a:r>
              <a:rPr lang="en-US" sz="1600" dirty="0" smtClean="0">
                <a:gradFill>
                  <a:gsLst>
                    <a:gs pos="0">
                      <a:schemeClr val="tx1"/>
                    </a:gs>
                    <a:gs pos="100000">
                      <a:schemeClr val="tx1"/>
                    </a:gs>
                  </a:gsLst>
                  <a:lin ang="5400000" scaled="0"/>
                </a:gradFill>
              </a:rPr>
              <a:t>Points of Contact</a:t>
            </a:r>
          </a:p>
          <a:p>
            <a:pPr marL="168275" lvl="1" indent="-168275">
              <a:buSzPct val="100000"/>
              <a:buFont typeface="Arial" pitchFamily="34" charset="0"/>
              <a:buChar char="•"/>
            </a:pPr>
            <a:r>
              <a:rPr lang="en-US" sz="1600" dirty="0" smtClean="0">
                <a:gradFill>
                  <a:gsLst>
                    <a:gs pos="0">
                      <a:schemeClr val="tx1"/>
                    </a:gs>
                    <a:gs pos="100000">
                      <a:schemeClr val="tx1"/>
                    </a:gs>
                  </a:gsLst>
                  <a:lin ang="5400000" scaled="0"/>
                </a:gradFill>
              </a:rPr>
              <a:t>Direct presentation questions to </a:t>
            </a:r>
            <a:r>
              <a:rPr lang="en-US" sz="1600" dirty="0" smtClean="0">
                <a:gradFill>
                  <a:gsLst>
                    <a:gs pos="0">
                      <a:schemeClr val="tx1"/>
                    </a:gs>
                    <a:gs pos="100000">
                      <a:schemeClr val="tx1"/>
                    </a:gs>
                  </a:gsLst>
                  <a:lin ang="5400000" scaled="0"/>
                </a:gradFill>
                <a:hlinkClick r:id="rId4"/>
              </a:rPr>
              <a:t>tespkr@microsoft.com </a:t>
            </a:r>
            <a:endParaRPr lang="en-US" sz="1600" dirty="0" smtClean="0">
              <a:gradFill>
                <a:gsLst>
                  <a:gs pos="0">
                    <a:schemeClr val="tx1"/>
                  </a:gs>
                  <a:gs pos="100000">
                    <a:schemeClr val="tx1"/>
                  </a:gs>
                </a:gsLst>
                <a:lin ang="5400000" scaled="0"/>
              </a:gradFill>
            </a:endParaRPr>
          </a:p>
          <a:p>
            <a:pPr marL="168275" lvl="1" indent="-168275">
              <a:buSzPct val="100000"/>
              <a:buFont typeface="Arial" pitchFamily="34" charset="0"/>
              <a:buChar char="•"/>
            </a:pPr>
            <a:r>
              <a:rPr lang="en-US" sz="1600" dirty="0" smtClean="0">
                <a:gradFill>
                  <a:gsLst>
                    <a:gs pos="0">
                      <a:schemeClr val="tx1"/>
                    </a:gs>
                    <a:gs pos="100000">
                      <a:schemeClr val="tx1"/>
                    </a:gs>
                  </a:gsLst>
                  <a:lin ang="5400000" scaled="0"/>
                </a:gradFill>
              </a:rPr>
              <a:t>Direct content questions to your Track PM</a:t>
            </a:r>
          </a:p>
          <a:p>
            <a:pPr marL="0" lvl="1" indent="0">
              <a:buSzPct val="100000"/>
              <a:buNone/>
            </a:pPr>
            <a:endParaRPr lang="en-US" sz="1600" dirty="0" smtClean="0">
              <a:gradFill>
                <a:gsLst>
                  <a:gs pos="0">
                    <a:schemeClr val="tx1"/>
                  </a:gs>
                  <a:gs pos="100000">
                    <a:schemeClr val="tx1"/>
                  </a:gs>
                </a:gsLst>
                <a:lin ang="5400000" scaled="0"/>
              </a:gradFill>
            </a:endParaRPr>
          </a:p>
          <a:p>
            <a:pPr marL="0" lvl="1" indent="0">
              <a:buSzPct val="100000"/>
              <a:buNone/>
            </a:pPr>
            <a:r>
              <a:rPr lang="en-US" sz="1600" dirty="0" smtClean="0">
                <a:gradFill>
                  <a:gsLst>
                    <a:gs pos="0">
                      <a:schemeClr val="tx1"/>
                    </a:gs>
                    <a:gs pos="100000">
                      <a:schemeClr val="tx1"/>
                    </a:gs>
                  </a:gsLst>
                  <a:lin ang="5400000" scaled="0"/>
                </a:gradFill>
              </a:rPr>
              <a:t>PRINTING: This template is intentionally set to print in color or grayscale, not black and white</a:t>
            </a:r>
            <a:endParaRPr lang="en-US" sz="1600" dirty="0" smtClean="0">
              <a:gradFill>
                <a:gsLst>
                  <a:gs pos="0">
                    <a:srgbClr val="FFFFFF"/>
                  </a:gs>
                  <a:gs pos="100000">
                    <a:srgbClr val="FFFFFF"/>
                  </a:gs>
                </a:gsLst>
                <a:lin ang="5400000" scaled="0"/>
              </a:gradFill>
              <a:latin typeface="+mn-lt"/>
            </a:endParaRPr>
          </a:p>
        </p:txBody>
      </p:sp>
      <p:sp>
        <p:nvSpPr>
          <p:cNvPr id="2" name="Rectangle 1"/>
          <p:cNvSpPr/>
          <p:nvPr/>
        </p:nvSpPr>
        <p:spPr bwMode="auto">
          <a:xfrm>
            <a:off x="227012" y="6005015"/>
            <a:ext cx="11658600" cy="436728"/>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 name="Rectangle 4"/>
          <p:cNvSpPr/>
          <p:nvPr/>
        </p:nvSpPr>
        <p:spPr bwMode="white">
          <a:xfrm>
            <a:off x="227012" y="1618396"/>
            <a:ext cx="11658600" cy="2235960"/>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 name="Rectangle 5"/>
          <p:cNvSpPr/>
          <p:nvPr/>
        </p:nvSpPr>
        <p:spPr bwMode="white">
          <a:xfrm>
            <a:off x="227012" y="3935104"/>
            <a:ext cx="11658600" cy="1981200"/>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4270514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Offline Patching With DISM</a:t>
            </a:r>
            <a:endParaRPr lang="en-US" dirty="0"/>
          </a:p>
        </p:txBody>
      </p:sp>
      <p:sp>
        <p:nvSpPr>
          <p:cNvPr id="3" name="Subtitle 2"/>
          <p:cNvSpPr>
            <a:spLocks noGrp="1"/>
          </p:cNvSpPr>
          <p:nvPr>
            <p:ph type="subTitle" idx="1"/>
          </p:nvPr>
        </p:nvSpPr>
        <p:spPr/>
        <p:txBody>
          <a:bodyPr/>
          <a:lstStyle/>
          <a:p>
            <a:r>
              <a:rPr lang="en-US" dirty="0"/>
              <a:t>Olav Tvedt</a:t>
            </a:r>
          </a:p>
          <a:p>
            <a:r>
              <a:rPr lang="en-US" dirty="0"/>
              <a:t>Deployment Ranger</a:t>
            </a:r>
          </a:p>
          <a:p>
            <a:r>
              <a:rPr lang="en-US" dirty="0"/>
              <a:t>EDB </a:t>
            </a:r>
            <a:r>
              <a:rPr lang="en-US" dirty="0" err="1" smtClean="0"/>
              <a:t>Ergogroup</a:t>
            </a:r>
            <a:endParaRPr lang="en-US" dirty="0"/>
          </a:p>
        </p:txBody>
      </p:sp>
    </p:spTree>
    <p:extLst>
      <p:ext uri="{BB962C8B-B14F-4D97-AF65-F5344CB8AC3E}">
        <p14:creationId xmlns:p14="http://schemas.microsoft.com/office/powerpoint/2010/main" val="212430308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DISM CODES USED</a:t>
            </a:r>
            <a:endParaRPr lang="nb-NO" dirty="0"/>
          </a:p>
        </p:txBody>
      </p:sp>
      <p:sp>
        <p:nvSpPr>
          <p:cNvPr id="6" name="Plassholder for tekst 5"/>
          <p:cNvSpPr>
            <a:spLocks noGrp="1"/>
          </p:cNvSpPr>
          <p:nvPr>
            <p:ph type="body" sz="quarter" idx="10"/>
          </p:nvPr>
        </p:nvSpPr>
        <p:spPr>
          <a:xfrm>
            <a:off x="492988" y="1133356"/>
            <a:ext cx="11149012" cy="3939540"/>
          </a:xfrm>
        </p:spPr>
        <p:txBody>
          <a:bodyPr/>
          <a:lstStyle/>
          <a:p>
            <a:r>
              <a:rPr lang="nb-NO" sz="3200" dirty="0" err="1" smtClean="0"/>
              <a:t>dism</a:t>
            </a:r>
            <a:r>
              <a:rPr lang="nb-NO" sz="3200" dirty="0" smtClean="0"/>
              <a:t> </a:t>
            </a:r>
            <a:r>
              <a:rPr lang="nb-NO" sz="3200" dirty="0"/>
              <a:t>/mount-</a:t>
            </a:r>
            <a:r>
              <a:rPr lang="nb-NO" sz="3200" dirty="0" err="1"/>
              <a:t>wim</a:t>
            </a:r>
            <a:r>
              <a:rPr lang="nb-NO" sz="3200" dirty="0"/>
              <a:t> /</a:t>
            </a:r>
            <a:r>
              <a:rPr lang="nb-NO" sz="3200" dirty="0" err="1"/>
              <a:t>wimfile:C</a:t>
            </a:r>
            <a:r>
              <a:rPr lang="nb-NO" sz="3200" dirty="0"/>
              <a:t>:\</a:t>
            </a:r>
            <a:r>
              <a:rPr lang="nb-NO" sz="3200" dirty="0" err="1"/>
              <a:t>wim</a:t>
            </a:r>
            <a:r>
              <a:rPr lang="nb-NO" sz="3200" dirty="0"/>
              <a:t>\</a:t>
            </a:r>
            <a:r>
              <a:rPr lang="nb-NO" sz="3200" dirty="0" err="1"/>
              <a:t>boot.wim</a:t>
            </a:r>
            <a:r>
              <a:rPr lang="nb-NO" sz="3200" dirty="0"/>
              <a:t> /index:1 /</a:t>
            </a:r>
            <a:r>
              <a:rPr lang="nb-NO" sz="3200" dirty="0" err="1"/>
              <a:t>mountdir:C</a:t>
            </a:r>
            <a:r>
              <a:rPr lang="nb-NO" sz="3200" dirty="0"/>
              <a:t>:\win7-Wim-update </a:t>
            </a:r>
          </a:p>
          <a:p>
            <a:endParaRPr lang="nb-NO" sz="3200" dirty="0"/>
          </a:p>
          <a:p>
            <a:r>
              <a:rPr lang="nb-NO" sz="3200" dirty="0" err="1"/>
              <a:t>Dism</a:t>
            </a:r>
            <a:r>
              <a:rPr lang="nb-NO" sz="3200" dirty="0"/>
              <a:t> /</a:t>
            </a:r>
            <a:r>
              <a:rPr lang="nb-NO" sz="3200" dirty="0" err="1"/>
              <a:t>image:C</a:t>
            </a:r>
            <a:r>
              <a:rPr lang="nb-NO" sz="3200" dirty="0"/>
              <a:t>:\win7-Wim-update /</a:t>
            </a:r>
            <a:r>
              <a:rPr lang="nb-NO" sz="3200" dirty="0" err="1"/>
              <a:t>Add-Package</a:t>
            </a:r>
            <a:r>
              <a:rPr lang="nb-NO" sz="3200" dirty="0"/>
              <a:t> /</a:t>
            </a:r>
            <a:r>
              <a:rPr lang="nb-NO" sz="3200" dirty="0" err="1"/>
              <a:t>PackagePath:C</a:t>
            </a:r>
            <a:r>
              <a:rPr lang="nb-NO" sz="3200" dirty="0"/>
              <a:t>:\Win7-updates /</a:t>
            </a:r>
            <a:r>
              <a:rPr lang="nb-NO" sz="3200" dirty="0" err="1"/>
              <a:t>IgnoreCheck</a:t>
            </a:r>
            <a:endParaRPr lang="nb-NO" sz="3200" dirty="0"/>
          </a:p>
          <a:p>
            <a:endParaRPr lang="nb-NO" sz="3200" dirty="0"/>
          </a:p>
          <a:p>
            <a:r>
              <a:rPr lang="nb-NO" sz="3200" dirty="0" err="1"/>
              <a:t>dism</a:t>
            </a:r>
            <a:r>
              <a:rPr lang="nb-NO" sz="3200" dirty="0"/>
              <a:t> /</a:t>
            </a:r>
            <a:r>
              <a:rPr lang="nb-NO" sz="3200" dirty="0" err="1"/>
              <a:t>unmount-wim</a:t>
            </a:r>
            <a:r>
              <a:rPr lang="nb-NO" sz="3200" dirty="0"/>
              <a:t> /</a:t>
            </a:r>
            <a:r>
              <a:rPr lang="nb-NO" sz="3200" dirty="0" err="1"/>
              <a:t>mountdir:C</a:t>
            </a:r>
            <a:r>
              <a:rPr lang="nb-NO" sz="3200" dirty="0"/>
              <a:t>:\win7-Wim-update /</a:t>
            </a:r>
            <a:r>
              <a:rPr lang="nb-NO" sz="3200" dirty="0" err="1" smtClean="0"/>
              <a:t>commit</a:t>
            </a:r>
            <a:endParaRPr lang="nb-NO" sz="3200" dirty="0"/>
          </a:p>
        </p:txBody>
      </p:sp>
    </p:spTree>
    <p:extLst>
      <p:ext uri="{BB962C8B-B14F-4D97-AF65-F5344CB8AC3E}">
        <p14:creationId xmlns:p14="http://schemas.microsoft.com/office/powerpoint/2010/main" val="192210563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609398"/>
          </a:xfrm>
        </p:spPr>
        <p:txBody>
          <a:bodyPr/>
          <a:lstStyle/>
          <a:p>
            <a:r>
              <a:rPr lang="en-US" dirty="0" smtClean="0"/>
              <a:t>End Results For Microsoft Norway</a:t>
            </a:r>
            <a:endParaRPr lang="en-US" dirty="0"/>
          </a:p>
        </p:txBody>
      </p:sp>
      <p:sp>
        <p:nvSpPr>
          <p:cNvPr id="3" name="Plassholder for tekst 2"/>
          <p:cNvSpPr>
            <a:spLocks noGrp="1"/>
          </p:cNvSpPr>
          <p:nvPr>
            <p:ph type="body" sz="quarter" idx="10"/>
          </p:nvPr>
        </p:nvSpPr>
        <p:spPr>
          <a:xfrm>
            <a:off x="519112" y="1447799"/>
            <a:ext cx="11149013" cy="3939540"/>
          </a:xfrm>
        </p:spPr>
        <p:txBody>
          <a:bodyPr/>
          <a:lstStyle/>
          <a:p>
            <a:r>
              <a:rPr lang="en-US" dirty="0"/>
              <a:t>64% All Client Computers Are Now Running Windows 7</a:t>
            </a:r>
            <a:br>
              <a:rPr lang="en-US" dirty="0"/>
            </a:br>
            <a:r>
              <a:rPr lang="en-US" dirty="0"/>
              <a:t>- 9 Of 13 </a:t>
            </a:r>
            <a:r>
              <a:rPr lang="en-US" dirty="0" smtClean="0"/>
              <a:t>Early Adapters Running </a:t>
            </a:r>
            <a:r>
              <a:rPr lang="en-US" dirty="0"/>
              <a:t>100 % Windows 7</a:t>
            </a:r>
            <a:br>
              <a:rPr lang="en-US" dirty="0"/>
            </a:br>
            <a:r>
              <a:rPr lang="en-US" dirty="0"/>
              <a:t>- 4 Left Mainly Held Back By Branch Offices </a:t>
            </a:r>
          </a:p>
          <a:p>
            <a:pPr lvl="0"/>
            <a:r>
              <a:rPr lang="en-US" dirty="0"/>
              <a:t>Unique early insight into a broad set of customer challenges</a:t>
            </a:r>
            <a:endParaRPr lang="nb-NO" dirty="0"/>
          </a:p>
          <a:p>
            <a:r>
              <a:rPr lang="en-US" dirty="0" smtClean="0"/>
              <a:t>Reference </a:t>
            </a:r>
            <a:r>
              <a:rPr lang="en-US" dirty="0"/>
              <a:t>Cases Of All Types And </a:t>
            </a:r>
            <a:r>
              <a:rPr lang="en-US" dirty="0" smtClean="0"/>
              <a:t>Sizes</a:t>
            </a:r>
          </a:p>
          <a:p>
            <a:r>
              <a:rPr lang="en-US" dirty="0" smtClean="0"/>
              <a:t>Partner Infrastructure Trained And Ready</a:t>
            </a:r>
            <a:endParaRPr lang="en-US" dirty="0"/>
          </a:p>
          <a:p>
            <a:endParaRPr lang="nb-NO" dirty="0"/>
          </a:p>
        </p:txBody>
      </p:sp>
    </p:spTree>
    <p:extLst>
      <p:ext uri="{BB962C8B-B14F-4D97-AF65-F5344CB8AC3E}">
        <p14:creationId xmlns:p14="http://schemas.microsoft.com/office/powerpoint/2010/main" val="396106459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End </a:t>
            </a:r>
            <a:r>
              <a:rPr lang="nb-NO" dirty="0" err="1" smtClean="0"/>
              <a:t>Result</a:t>
            </a:r>
            <a:r>
              <a:rPr lang="nb-NO" dirty="0" smtClean="0"/>
              <a:t> For </a:t>
            </a:r>
            <a:r>
              <a:rPr lang="nb-NO" dirty="0" err="1" smtClean="0"/>
              <a:t>Customers</a:t>
            </a:r>
            <a:endParaRPr lang="nb-NO" dirty="0"/>
          </a:p>
        </p:txBody>
      </p:sp>
      <p:sp>
        <p:nvSpPr>
          <p:cNvPr id="3" name="Plassholder for tekst 2"/>
          <p:cNvSpPr>
            <a:spLocks noGrp="1"/>
          </p:cNvSpPr>
          <p:nvPr>
            <p:ph type="body" sz="quarter" idx="10"/>
          </p:nvPr>
        </p:nvSpPr>
        <p:spPr>
          <a:xfrm>
            <a:off x="519112" y="1447799"/>
            <a:ext cx="11149013" cy="3693319"/>
          </a:xfrm>
        </p:spPr>
        <p:txBody>
          <a:bodyPr/>
          <a:lstStyle/>
          <a:p>
            <a:pPr lvl="0"/>
            <a:r>
              <a:rPr lang="en-US" dirty="0" smtClean="0"/>
              <a:t>Saved </a:t>
            </a:r>
            <a:r>
              <a:rPr lang="en-US" dirty="0"/>
              <a:t>M</a:t>
            </a:r>
            <a:r>
              <a:rPr lang="en-US" dirty="0" smtClean="0"/>
              <a:t>oney</a:t>
            </a:r>
            <a:endParaRPr lang="nb-NO" dirty="0"/>
          </a:p>
          <a:p>
            <a:pPr lvl="0"/>
            <a:r>
              <a:rPr lang="en-US" dirty="0" smtClean="0"/>
              <a:t>Saved </a:t>
            </a:r>
            <a:r>
              <a:rPr lang="en-US" dirty="0"/>
              <a:t>T</a:t>
            </a:r>
            <a:r>
              <a:rPr lang="en-US" dirty="0" smtClean="0"/>
              <a:t>ime</a:t>
            </a:r>
          </a:p>
          <a:p>
            <a:pPr lvl="0"/>
            <a:r>
              <a:rPr lang="en-US" dirty="0" smtClean="0"/>
              <a:t>Satisfied</a:t>
            </a:r>
            <a:r>
              <a:rPr lang="nb-NO" dirty="0" smtClean="0"/>
              <a:t> Users</a:t>
            </a:r>
          </a:p>
          <a:p>
            <a:pPr lvl="0"/>
            <a:r>
              <a:rPr lang="en-US" dirty="0" smtClean="0"/>
              <a:t>Satisfied IT Workers</a:t>
            </a:r>
          </a:p>
          <a:p>
            <a:pPr lvl="0"/>
            <a:r>
              <a:rPr lang="en-US" dirty="0" smtClean="0"/>
              <a:t>More</a:t>
            </a:r>
            <a:r>
              <a:rPr lang="nb-NO" dirty="0" smtClean="0"/>
              <a:t> </a:t>
            </a:r>
            <a:r>
              <a:rPr lang="en-US" dirty="0" smtClean="0"/>
              <a:t>Secure</a:t>
            </a:r>
          </a:p>
          <a:p>
            <a:r>
              <a:rPr lang="en-US" dirty="0"/>
              <a:t>A Great Support Tool Called “Reinstall”</a:t>
            </a:r>
          </a:p>
          <a:p>
            <a:pPr lvl="0"/>
            <a:r>
              <a:rPr lang="en-US" dirty="0"/>
              <a:t>Media coverage and positive brand building</a:t>
            </a:r>
            <a:endParaRPr lang="nb-NO" dirty="0"/>
          </a:p>
        </p:txBody>
      </p:sp>
    </p:spTree>
    <p:extLst>
      <p:ext uri="{BB962C8B-B14F-4D97-AF65-F5344CB8AC3E}">
        <p14:creationId xmlns:p14="http://schemas.microsoft.com/office/powerpoint/2010/main" val="199031829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8" name="Rectangle 7"/>
          <p:cNvSpPr/>
          <p:nvPr/>
        </p:nvSpPr>
        <p:spPr bwMode="auto">
          <a:xfrm>
            <a:off x="-3063244" y="1"/>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1375674"/>
            <a:ext cx="11173090" cy="60939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WCL301 | A Geek's Guide to Windows User State Migration Tool (USMT) 4.0 </a:t>
            </a:r>
          </a:p>
        </p:txBody>
      </p:sp>
      <p:sp>
        <p:nvSpPr>
          <p:cNvPr id="10" name="Rectangle 9"/>
          <p:cNvSpPr/>
          <p:nvPr/>
        </p:nvSpPr>
        <p:spPr bwMode="auto">
          <a:xfrm>
            <a:off x="507868" y="2208393"/>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WCL401 | Inside Panther: Troubleshooting the Windows Setup Engine </a:t>
            </a:r>
          </a:p>
        </p:txBody>
      </p:sp>
      <p:sp>
        <p:nvSpPr>
          <p:cNvPr id="11" name="Rectangle 10"/>
          <p:cNvSpPr/>
          <p:nvPr/>
        </p:nvSpPr>
        <p:spPr bwMode="auto">
          <a:xfrm>
            <a:off x="507868" y="3041112"/>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WCL403 | Troubleshooting Windows 7 Deployments: In Depth </a:t>
            </a:r>
          </a:p>
        </p:txBody>
      </p:sp>
      <p:sp>
        <p:nvSpPr>
          <p:cNvPr id="12" name="Rectangle 11"/>
          <p:cNvSpPr/>
          <p:nvPr/>
        </p:nvSpPr>
        <p:spPr bwMode="auto">
          <a:xfrm>
            <a:off x="507868" y="3873831"/>
            <a:ext cx="11173090" cy="941796"/>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WCL304 | Case of the Unexplained 2011: Windows Troubleshooting with Mark </a:t>
            </a:r>
            <a:r>
              <a:rPr lang="en-US" sz="2400" dirty="0" err="1">
                <a:gradFill>
                  <a:gsLst>
                    <a:gs pos="0">
                      <a:schemeClr val="tx1"/>
                    </a:gs>
                    <a:gs pos="100000">
                      <a:schemeClr val="tx1"/>
                    </a:gs>
                  </a:gsLst>
                  <a:lin ang="5400000" scaled="0"/>
                </a:gradFill>
              </a:rPr>
              <a:t>Russinovich</a:t>
            </a:r>
            <a:r>
              <a:rPr lang="en-US" sz="2400" dirty="0">
                <a:gradFill>
                  <a:gsLst>
                    <a:gs pos="0">
                      <a:schemeClr val="tx1"/>
                    </a:gs>
                    <a:gs pos="100000">
                      <a:schemeClr val="tx1"/>
                    </a:gs>
                  </a:gsLst>
                  <a:lin ang="5400000" scaled="0"/>
                </a:gradFill>
              </a:rPr>
              <a:t> </a:t>
            </a:r>
          </a:p>
        </p:txBody>
      </p:sp>
      <p:sp>
        <p:nvSpPr>
          <p:cNvPr id="13" name="Rectangle 12"/>
          <p:cNvSpPr/>
          <p:nvPr/>
        </p:nvSpPr>
        <p:spPr bwMode="auto">
          <a:xfrm>
            <a:off x="507868" y="5022312"/>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smtClean="0">
                <a:gradFill>
                  <a:gsLst>
                    <a:gs pos="0">
                      <a:schemeClr val="tx1"/>
                    </a:gs>
                    <a:gs pos="100000">
                      <a:schemeClr val="tx1"/>
                    </a:gs>
                  </a:gsLst>
                  <a:lin ang="5400000" scaled="0"/>
                </a:gradFill>
              </a:rPr>
              <a:t>Remember The Hands-On Labs!!!</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67225433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lvl="0">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chemeClr val="tx2">
                    <a:lumMod val="60000"/>
                    <a:lumOff val="40000"/>
                  </a:schemeClr>
                </a:solidFill>
              </a:rPr>
              <a:t>Blue </a:t>
            </a:r>
            <a:r>
              <a:rPr lang="en-US" sz="2000" spc="-30" dirty="0">
                <a:solidFill>
                  <a:schemeClr val="tx2">
                    <a:lumMod val="60000"/>
                    <a:lumOff val="40000"/>
                  </a:scheme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lvl="0">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Azure - </a:t>
            </a:r>
            <a:r>
              <a:rPr lang="en-US" sz="2000" u="sng" dirty="0">
                <a:hlinkClick r:id="rId4"/>
              </a:rPr>
              <a:t>http://www.microsoft.com/windowsazure/</a:t>
            </a:r>
            <a:endParaRPr lang="en-US" sz="2000" dirty="0">
              <a:gradFill>
                <a:gsLst>
                  <a:gs pos="0">
                    <a:schemeClr val="tx1"/>
                  </a:gs>
                  <a:gs pos="100000">
                    <a:schemeClr val="tx1"/>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System Center - </a:t>
            </a:r>
            <a:r>
              <a:rPr lang="en-US" sz="2000" u="sng" dirty="0">
                <a:hlinkClick r:id="rId5"/>
              </a:rPr>
              <a:t>http://www.microsoft.com/systemcenter/</a:t>
            </a:r>
            <a:endParaRPr lang="en-US" sz="2000" dirty="0">
              <a:gradFill>
                <a:gsLst>
                  <a:gs pos="0">
                    <a:schemeClr val="tx1"/>
                  </a:gs>
                  <a:gs pos="100000">
                    <a:schemeClr val="tx1"/>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Forefront - </a:t>
            </a:r>
            <a:r>
              <a:rPr lang="en-US" sz="2000" u="sng" dirty="0">
                <a:hlinkClick r:id="rId6"/>
              </a:rPr>
              <a:t>http://www.microsoft.com/forefront/</a:t>
            </a:r>
            <a:endParaRPr lang="en-US" sz="2000" dirty="0">
              <a:gradFill>
                <a:gsLst>
                  <a:gs pos="0">
                    <a:schemeClr val="tx1"/>
                  </a:gs>
                  <a:gs pos="100000">
                    <a:schemeClr val="tx1"/>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Server - </a:t>
            </a:r>
            <a:r>
              <a:rPr lang="en-US" sz="2000" u="sng" dirty="0">
                <a:hlinkClick r:id="rId7"/>
              </a:rPr>
              <a:t>http://www.microsoft.com/windowsserver/</a:t>
            </a:r>
            <a:r>
              <a:rPr lang="en-US" sz="2000" dirty="0"/>
              <a:t> </a:t>
            </a:r>
            <a:endParaRPr lang="en-US" sz="2000" dirty="0">
              <a:gradFill>
                <a:gsLst>
                  <a:gs pos="0">
                    <a:schemeClr val="tx1"/>
                  </a:gs>
                  <a:gs pos="100000">
                    <a:schemeClr val="tx1"/>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Cloud Power - </a:t>
            </a:r>
            <a:r>
              <a:rPr lang="en-US" sz="2000" u="sng" dirty="0">
                <a:hlinkClick r:id="rId8"/>
              </a:rPr>
              <a:t>http://</a:t>
            </a:r>
            <a:r>
              <a:rPr lang="en-US" sz="2000" u="sng" dirty="0" smtClean="0">
                <a:hlinkClick r:id="rId8"/>
              </a:rPr>
              <a:t>www.microsoft.com/cloud/</a:t>
            </a:r>
            <a:r>
              <a:rPr lang="en-US" sz="2000" u="sng" dirty="0" smtClean="0"/>
              <a:t>   </a:t>
            </a:r>
            <a:r>
              <a:rPr lang="en-US" sz="2000" dirty="0" smtClean="0"/>
              <a:t> </a:t>
            </a:r>
            <a:endParaRPr lang="en-US" sz="2000" dirty="0">
              <a:gradFill>
                <a:gsLst>
                  <a:gs pos="0">
                    <a:schemeClr val="tx1"/>
                  </a:gs>
                  <a:gs pos="100000">
                    <a:schemeClr val="tx1"/>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Private Cloud - </a:t>
            </a:r>
            <a:r>
              <a:rPr lang="en-US" sz="2000" u="sng" dirty="0">
                <a:hlinkClick r:id="rId7"/>
              </a:rPr>
              <a:t>http://</a:t>
            </a:r>
            <a:r>
              <a:rPr lang="en-US" sz="2000" u="sng" dirty="0" smtClean="0">
                <a:hlinkClick r:id="rId7"/>
              </a:rPr>
              <a:t>www.microsoft.com/privatecloud/</a:t>
            </a:r>
            <a:r>
              <a:rPr lang="en-US" sz="2000" dirty="0" smtClean="0"/>
              <a:t> </a:t>
            </a:r>
            <a:endParaRPr lang="en-US" sz="20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55573099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44003446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99644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0291654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3388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Scrub Checklist</a:t>
            </a:r>
            <a:endParaRPr sz="2800" dirty="0"/>
          </a:p>
        </p:txBody>
      </p:sp>
      <p:sp>
        <p:nvSpPr>
          <p:cNvPr id="14" name="Text Placeholder 13"/>
          <p:cNvSpPr>
            <a:spLocks noGrp="1"/>
          </p:cNvSpPr>
          <p:nvPr>
            <p:ph type="body" sz="quarter" idx="10"/>
          </p:nvPr>
        </p:nvSpPr>
        <p:spPr>
          <a:xfrm>
            <a:off x="497594" y="986067"/>
            <a:ext cx="11173090" cy="6026265"/>
          </a:xfrm>
        </p:spPr>
        <p:txBody>
          <a:bodyPr/>
          <a:lstStyle/>
          <a:p>
            <a:pPr marL="0" defTabSz="914099" fontAlgn="base">
              <a:spcBef>
                <a:spcPct val="0"/>
              </a:spcBef>
              <a:spcAft>
                <a:spcPct val="0"/>
              </a:spcAft>
              <a:buNone/>
            </a:pPr>
            <a:r>
              <a:rPr lang="en-US" sz="1800" dirty="0" smtClean="0">
                <a:gradFill>
                  <a:gsLst>
                    <a:gs pos="0">
                      <a:srgbClr val="FFFFFF"/>
                    </a:gs>
                    <a:gs pos="100000">
                      <a:srgbClr val="FFFFFF"/>
                    </a:gs>
                  </a:gsLst>
                  <a:lin ang="5400000" scaled="0"/>
                </a:gradFill>
                <a:latin typeface="+mn-lt"/>
              </a:rPr>
              <a:t>Upload your final deck on the speaker portal on or before </a:t>
            </a:r>
            <a:r>
              <a:rPr lang="en-US" sz="1800" b="1" dirty="0" smtClean="0">
                <a:solidFill>
                  <a:schemeClr val="bg2">
                    <a:lumMod val="75000"/>
                    <a:alpha val="99000"/>
                  </a:schemeClr>
                </a:solidFill>
                <a:latin typeface="+mn-lt"/>
              </a:rPr>
              <a:t>May </a:t>
            </a:r>
            <a:r>
              <a:rPr lang="en-US" sz="1800" b="1" dirty="0" smtClean="0">
                <a:solidFill>
                  <a:schemeClr val="bg2">
                    <a:lumMod val="75000"/>
                    <a:alpha val="99000"/>
                  </a:schemeClr>
                </a:solidFill>
              </a:rPr>
              <a:t>10, 2011 at 5 pm </a:t>
            </a:r>
            <a:r>
              <a:rPr lang="en-US" sz="1800" dirty="0" smtClean="0">
                <a:gradFill>
                  <a:gsLst>
                    <a:gs pos="0">
                      <a:srgbClr val="FFFFFF"/>
                    </a:gs>
                    <a:gs pos="100000">
                      <a:srgbClr val="FFFFFF"/>
                    </a:gs>
                  </a:gsLst>
                  <a:lin ang="5400000" scaled="0"/>
                </a:gradFill>
                <a:latin typeface="+mn-lt"/>
              </a:rPr>
              <a:t>PDT.</a:t>
            </a:r>
          </a:p>
          <a:p>
            <a:pPr marL="0" defTabSz="914099" fontAlgn="base">
              <a:spcBef>
                <a:spcPct val="0"/>
              </a:spcBef>
              <a:spcAft>
                <a:spcPct val="0"/>
              </a:spcAft>
              <a:buNone/>
            </a:pPr>
            <a:endParaRPr lang="en-GB" sz="1800" dirty="0" smtClean="0">
              <a:gradFill>
                <a:gsLst>
                  <a:gs pos="0">
                    <a:srgbClr val="FFFFFF"/>
                  </a:gs>
                  <a:gs pos="100000">
                    <a:srgbClr val="FFFFFF"/>
                  </a:gs>
                </a:gsLst>
                <a:lin ang="5400000" scaled="0"/>
              </a:gradFill>
            </a:endParaRPr>
          </a:p>
          <a:p>
            <a:pPr marL="0" defTabSz="914099" fontAlgn="base">
              <a:spcBef>
                <a:spcPct val="0"/>
              </a:spcBef>
              <a:spcAft>
                <a:spcPct val="0"/>
              </a:spcAft>
              <a:buNone/>
            </a:pPr>
            <a:r>
              <a:rPr lang="en-GB" sz="1800" dirty="0" smtClean="0"/>
              <a:t>PowerPoint presentations undergo a brief scrub process and are posted to CommNet for attendee access</a:t>
            </a:r>
            <a:br>
              <a:rPr lang="en-GB" sz="1800" dirty="0" smtClean="0"/>
            </a:br>
            <a:r>
              <a:rPr lang="en-GB" sz="1800" dirty="0" smtClean="0"/>
              <a:t>at least 48 hours prior to the session. </a:t>
            </a:r>
            <a:r>
              <a:rPr lang="en-GB" sz="1800" dirty="0" smtClean="0">
                <a:solidFill>
                  <a:schemeClr val="bg2">
                    <a:lumMod val="75000"/>
                    <a:alpha val="99000"/>
                  </a:schemeClr>
                </a:solidFill>
              </a:rPr>
              <a:t>No design support will be available onsite.</a:t>
            </a:r>
          </a:p>
          <a:p>
            <a:pPr marL="0" defTabSz="914099" fontAlgn="base">
              <a:spcBef>
                <a:spcPct val="0"/>
              </a:spcBef>
              <a:spcAft>
                <a:spcPct val="0"/>
              </a:spcAft>
              <a:buNone/>
            </a:pPr>
            <a:endParaRPr lang="en-GB" sz="1800" dirty="0" smtClean="0">
              <a:gradFill>
                <a:gsLst>
                  <a:gs pos="0">
                    <a:schemeClr val="tx2"/>
                  </a:gs>
                  <a:gs pos="100000">
                    <a:schemeClr val="tx2"/>
                  </a:gs>
                </a:gsLst>
                <a:lin ang="5400000" scaled="0"/>
              </a:gradFill>
            </a:endParaRPr>
          </a:p>
          <a:p>
            <a:pPr marL="0" defTabSz="914099" fontAlgn="base">
              <a:spcBef>
                <a:spcPct val="0"/>
              </a:spcBef>
              <a:spcAft>
                <a:spcPct val="0"/>
              </a:spcAft>
              <a:buNone/>
            </a:pPr>
            <a:endParaRPr lang="en-GB" sz="1800" dirty="0" smtClean="0">
              <a:gradFill>
                <a:gsLst>
                  <a:gs pos="0">
                    <a:schemeClr val="tx2"/>
                  </a:gs>
                  <a:gs pos="100000">
                    <a:schemeClr val="tx2"/>
                  </a:gs>
                </a:gsLst>
                <a:lin ang="5400000" scaled="0"/>
              </a:gradFill>
            </a:endParaRPr>
          </a:p>
          <a:p>
            <a:pPr marL="0" defTabSz="914099" fontAlgn="base">
              <a:spcBef>
                <a:spcPct val="0"/>
              </a:spcBef>
              <a:spcAft>
                <a:spcPct val="0"/>
              </a:spcAft>
              <a:buNone/>
            </a:pPr>
            <a:r>
              <a:rPr lang="en-GB" sz="1800" b="1" dirty="0" smtClean="0">
                <a:solidFill>
                  <a:schemeClr val="bg2">
                    <a:lumMod val="75000"/>
                    <a:alpha val="99000"/>
                  </a:schemeClr>
                </a:solidFill>
              </a:rPr>
              <a:t>The Scrub Process will:</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Verify that required slides are included</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Remove any non-template logos and graphics from the walk-in slide </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Remove all comments, hidden slides and speaker notes from slides </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Set file properties box</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Reset printability to grayscale </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Notify Presentation Manager of any images identified as unlicensed for escalation</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Rename files to match naming convention</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Correct session title and session code to match printed Mini Guide and Schedule Builder</a:t>
            </a:r>
          </a:p>
          <a:p>
            <a:pPr marL="0" defTabSz="914099" fontAlgn="base">
              <a:spcBef>
                <a:spcPct val="0"/>
              </a:spcBef>
              <a:spcAft>
                <a:spcPct val="0"/>
              </a:spcAft>
              <a:buNone/>
            </a:pPr>
            <a:endParaRPr lang="en-US" sz="1800" dirty="0" smtClean="0">
              <a:gradFill>
                <a:gsLst>
                  <a:gs pos="0">
                    <a:schemeClr val="tx2"/>
                  </a:gs>
                  <a:gs pos="100000">
                    <a:schemeClr val="tx2"/>
                  </a:gs>
                </a:gsLst>
                <a:lin ang="5400000" scaled="0"/>
              </a:gradFill>
            </a:endParaRPr>
          </a:p>
          <a:p>
            <a:pPr marL="0" defTabSz="914099" fontAlgn="base">
              <a:spcBef>
                <a:spcPct val="0"/>
              </a:spcBef>
              <a:spcAft>
                <a:spcPct val="0"/>
              </a:spcAft>
              <a:buNone/>
            </a:pPr>
            <a:endParaRPr lang="en-US" sz="1800" dirty="0" smtClean="0">
              <a:gradFill>
                <a:gsLst>
                  <a:gs pos="0">
                    <a:schemeClr val="tx2"/>
                  </a:gs>
                  <a:gs pos="100000">
                    <a:schemeClr val="tx2"/>
                  </a:gs>
                </a:gsLst>
                <a:lin ang="5400000" scaled="0"/>
              </a:gradFill>
            </a:endParaRPr>
          </a:p>
          <a:p>
            <a:pPr defTabSz="914099" fontAlgn="base">
              <a:spcBef>
                <a:spcPct val="0"/>
              </a:spcBef>
              <a:spcAft>
                <a:spcPct val="0"/>
              </a:spcAft>
              <a:buNone/>
            </a:pPr>
            <a:r>
              <a:rPr lang="en-US" sz="1800" b="1" dirty="0" smtClean="0">
                <a:solidFill>
                  <a:schemeClr val="bg2">
                    <a:lumMod val="75000"/>
                  </a:schemeClr>
                </a:solidFill>
              </a:rPr>
              <a:t>Speakers:</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Use the provided event template and associated colors, fonts, layout and transition slides</a:t>
            </a:r>
          </a:p>
          <a:p>
            <a:pPr marL="233363" indent="-233363" defTabSz="914099" fontAlgn="base">
              <a:spcBef>
                <a:spcPct val="0"/>
              </a:spcBef>
              <a:spcAft>
                <a:spcPct val="0"/>
              </a:spcAft>
              <a:buFont typeface="Arial" pitchFamily="34" charset="0"/>
              <a:buChar char="•"/>
            </a:pPr>
            <a:r>
              <a:rPr lang="en-US" sz="1800" dirty="0" smtClean="0">
                <a:gradFill>
                  <a:gsLst>
                    <a:gs pos="0">
                      <a:srgbClr val="FFFFFF"/>
                    </a:gs>
                    <a:gs pos="100000">
                      <a:srgbClr val="FFFFFF"/>
                    </a:gs>
                  </a:gsLst>
                  <a:lin ang="5400000" scaled="0"/>
                </a:gradFill>
              </a:rPr>
              <a:t>Correct product names to follow applicable branding rules</a:t>
            </a:r>
          </a:p>
          <a:p>
            <a:pPr marL="0" defTabSz="914099" fontAlgn="base">
              <a:spcBef>
                <a:spcPct val="0"/>
              </a:spcBef>
              <a:spcAft>
                <a:spcPct val="0"/>
              </a:spcAft>
              <a:buNone/>
            </a:pPr>
            <a:endParaRPr lang="en-US" sz="1800" dirty="0" smtClean="0">
              <a:gradFill>
                <a:gsLst>
                  <a:gs pos="0">
                    <a:schemeClr val="tx2"/>
                  </a:gs>
                  <a:gs pos="100000">
                    <a:schemeClr val="tx2"/>
                  </a:gs>
                </a:gsLst>
                <a:lin ang="5400000" scaled="0"/>
              </a:gradFill>
            </a:endParaRPr>
          </a:p>
          <a:p>
            <a:pPr marL="0" defTabSz="914099" fontAlgn="base">
              <a:spcBef>
                <a:spcPct val="0"/>
              </a:spcBef>
              <a:spcAft>
                <a:spcPct val="0"/>
              </a:spcAft>
              <a:buNone/>
            </a:pPr>
            <a:endParaRPr lang="en-US" sz="1800" dirty="0" smtClean="0">
              <a:gradFill>
                <a:gsLst>
                  <a:gs pos="0">
                    <a:srgbClr val="FFFFFF"/>
                  </a:gs>
                  <a:gs pos="100000">
                    <a:srgbClr val="FFFFFF"/>
                  </a:gs>
                </a:gsLst>
                <a:lin ang="5400000" scaled="0"/>
              </a:gradFill>
              <a:latin typeface="+mn-lt"/>
            </a:endParaRPr>
          </a:p>
          <a:p>
            <a:endParaRPr lang="en-US" dirty="0"/>
          </a:p>
        </p:txBody>
      </p:sp>
      <p:sp>
        <p:nvSpPr>
          <p:cNvPr id="5" name="Rectangle 4"/>
          <p:cNvSpPr/>
          <p:nvPr/>
        </p:nvSpPr>
        <p:spPr bwMode="white">
          <a:xfrm>
            <a:off x="227012" y="2354240"/>
            <a:ext cx="11658600" cy="2470245"/>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 name="Rectangle 5"/>
          <p:cNvSpPr/>
          <p:nvPr/>
        </p:nvSpPr>
        <p:spPr bwMode="white">
          <a:xfrm>
            <a:off x="227012" y="4995082"/>
            <a:ext cx="11658600" cy="1132763"/>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30021341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1107996"/>
          </a:xfrm>
        </p:spPr>
        <p:txBody>
          <a:bodyPr/>
          <a:lstStyle/>
          <a:p>
            <a:r>
              <a:rPr lang="en-US" dirty="0" smtClean="0"/>
              <a:t>PowerPoint Template</a:t>
            </a:r>
            <a:br>
              <a:rPr lang="en-US" dirty="0" smtClean="0"/>
            </a:br>
            <a:r>
              <a:rPr lang="en-US" sz="3600" dirty="0" smtClean="0">
                <a:solidFill>
                  <a:schemeClr val="accent1">
                    <a:alpha val="99000"/>
                  </a:schemeClr>
                </a:solidFill>
              </a:rPr>
              <a:t>Subtitle color</a:t>
            </a:r>
            <a:endParaRPr lang="en-US" sz="3600" dirty="0">
              <a:solidFill>
                <a:schemeClr val="accent1">
                  <a:alpha val="99000"/>
                </a:schemeClr>
              </a:solidFill>
            </a:endParaRPr>
          </a:p>
        </p:txBody>
      </p:sp>
      <p:sp>
        <p:nvSpPr>
          <p:cNvPr id="3" name="Text Placeholder 2"/>
          <p:cNvSpPr>
            <a:spLocks noGrp="1"/>
          </p:cNvSpPr>
          <p:nvPr>
            <p:ph type="body" sz="quarter" idx="4294967295"/>
          </p:nvPr>
        </p:nvSpPr>
        <p:spPr>
          <a:xfrm>
            <a:off x="507868" y="1905000"/>
            <a:ext cx="11173090" cy="4518160"/>
          </a:xfrm>
        </p:spPr>
        <p:txBody>
          <a:bodyPr/>
          <a:lstStyle/>
          <a:p>
            <a:pPr>
              <a:buBlip>
                <a:blip r:embed="rId3"/>
              </a:buBlip>
            </a:pPr>
            <a:r>
              <a:rPr lang="en-US" dirty="0" smtClean="0">
                <a:gradFill>
                  <a:gsLst>
                    <a:gs pos="0">
                      <a:schemeClr val="tx1"/>
                    </a:gs>
                    <a:gs pos="100000">
                      <a:schemeClr val="tx1"/>
                    </a:gs>
                  </a:gsLst>
                  <a:lin ang="5400000" scaled="0"/>
                </a:gradFill>
              </a:rPr>
              <a:t>Example of a slide with a subhead</a:t>
            </a:r>
          </a:p>
          <a:p>
            <a:pPr lvl="1">
              <a:buBlip>
                <a:blip r:embed="rId3"/>
              </a:buBlip>
            </a:pPr>
            <a:r>
              <a:rPr lang="en-US" dirty="0" smtClean="0">
                <a:gradFill>
                  <a:gsLst>
                    <a:gs pos="0">
                      <a:schemeClr val="tx1"/>
                    </a:gs>
                    <a:gs pos="100000">
                      <a:schemeClr val="tx1"/>
                    </a:gs>
                  </a:gsLst>
                  <a:lin ang="5400000" scaled="0"/>
                </a:gradFill>
              </a:rPr>
              <a:t>Set the slide title in “All Caps”</a:t>
            </a:r>
          </a:p>
          <a:p>
            <a:pPr lvl="1">
              <a:buBlip>
                <a:blip r:embed="rId3"/>
              </a:buBlip>
            </a:pPr>
            <a:r>
              <a:rPr lang="en-US" dirty="0">
                <a:gradFill>
                  <a:gsLst>
                    <a:gs pos="0">
                      <a:schemeClr val="tx1"/>
                    </a:gs>
                    <a:gs pos="100000">
                      <a:schemeClr val="tx1"/>
                    </a:gs>
                  </a:gsLst>
                  <a:lin ang="5400000" scaled="0"/>
                </a:gradFill>
              </a:rPr>
              <a:t>Set subheads in “Sentence case”</a:t>
            </a:r>
          </a:p>
          <a:p>
            <a:pPr lvl="1">
              <a:buBlip>
                <a:blip r:embed="rId3"/>
              </a:buBlip>
            </a:pPr>
            <a:r>
              <a:rPr lang="en-US" dirty="0">
                <a:gradFill>
                  <a:gsLst>
                    <a:gs pos="0">
                      <a:schemeClr val="tx1"/>
                    </a:gs>
                    <a:gs pos="100000">
                      <a:schemeClr val="tx1"/>
                    </a:gs>
                  </a:gsLst>
                  <a:lin ang="5400000" scaled="0"/>
                </a:gradFill>
              </a:rPr>
              <a:t>Generally set subhead to 36pt or smaller so it will fit on a </a:t>
            </a:r>
            <a:br>
              <a:rPr lang="en-US" dirty="0">
                <a:gradFill>
                  <a:gsLst>
                    <a:gs pos="0">
                      <a:schemeClr val="tx1"/>
                    </a:gs>
                    <a:gs pos="100000">
                      <a:schemeClr val="tx1"/>
                    </a:gs>
                  </a:gsLst>
                  <a:lin ang="5400000" scaled="0"/>
                </a:gradFill>
              </a:rPr>
            </a:br>
            <a:r>
              <a:rPr lang="en-US" dirty="0">
                <a:gradFill>
                  <a:gsLst>
                    <a:gs pos="0">
                      <a:schemeClr val="tx1"/>
                    </a:gs>
                    <a:gs pos="100000">
                      <a:schemeClr val="tx1"/>
                    </a:gs>
                  </a:gsLst>
                  <a:lin ang="5400000" scaled="0"/>
                </a:gradFill>
              </a:rPr>
              <a:t>single line</a:t>
            </a:r>
          </a:p>
          <a:p>
            <a:pPr lvl="1">
              <a:buBlip>
                <a:blip r:embed="rId3"/>
              </a:buBlip>
            </a:pPr>
            <a:r>
              <a:rPr lang="en-US" dirty="0">
                <a:gradFill>
                  <a:gsLst>
                    <a:gs pos="0">
                      <a:schemeClr val="tx1"/>
                    </a:gs>
                    <a:gs pos="100000">
                      <a:schemeClr val="tx1"/>
                    </a:gs>
                  </a:gsLst>
                  <a:lin ang="5400000" scaled="0"/>
                </a:gradFill>
              </a:rPr>
              <a:t>The subhead color is defined for this template but must be selected; In PowerPoint 2007/2010, it is the </a:t>
            </a:r>
            <a:r>
              <a:rPr lang="en-US" dirty="0" smtClean="0">
                <a:gradFill>
                  <a:gsLst>
                    <a:gs pos="0">
                      <a:schemeClr val="tx1"/>
                    </a:gs>
                    <a:gs pos="100000">
                      <a:schemeClr val="tx1"/>
                    </a:gs>
                  </a:gsLst>
                  <a:lin ang="5400000" scaled="0"/>
                </a:gradFill>
              </a:rPr>
              <a:t>fifth </a:t>
            </a:r>
            <a:r>
              <a:rPr lang="en-US" dirty="0">
                <a:gradFill>
                  <a:gsLst>
                    <a:gs pos="0">
                      <a:schemeClr val="tx1"/>
                    </a:gs>
                    <a:gs pos="100000">
                      <a:schemeClr val="tx1"/>
                    </a:gs>
                  </a:gsLst>
                  <a:lin ang="5400000" scaled="0"/>
                </a:gradFill>
              </a:rPr>
              <a:t>font color </a:t>
            </a:r>
            <a:br>
              <a:rPr lang="en-US" dirty="0">
                <a:gradFill>
                  <a:gsLst>
                    <a:gs pos="0">
                      <a:schemeClr val="tx1"/>
                    </a:gs>
                    <a:gs pos="100000">
                      <a:schemeClr val="tx1"/>
                    </a:gs>
                  </a:gsLst>
                  <a:lin ang="5400000" scaled="0"/>
                </a:gradFill>
              </a:rPr>
            </a:br>
            <a:r>
              <a:rPr lang="en-US" dirty="0">
                <a:gradFill>
                  <a:gsLst>
                    <a:gs pos="0">
                      <a:schemeClr val="tx1"/>
                    </a:gs>
                    <a:gs pos="100000">
                      <a:schemeClr val="tx1"/>
                    </a:gs>
                  </a:gsLst>
                  <a:lin ang="5400000" scaled="0"/>
                </a:gradFill>
              </a:rPr>
              <a:t>from the left</a:t>
            </a:r>
          </a:p>
          <a:p>
            <a:pPr lvl="0">
              <a:buBlip>
                <a:blip r:embed="rId3"/>
              </a:buBlip>
            </a:pPr>
            <a:r>
              <a:rPr lang="en-US" dirty="0" smtClean="0">
                <a:gradFill>
                  <a:gsLst>
                    <a:gs pos="0">
                      <a:srgbClr val="FFFFFF"/>
                    </a:gs>
                    <a:gs pos="100000">
                      <a:srgbClr val="FFFFFF"/>
                    </a:gs>
                  </a:gsLst>
                  <a:lin ang="5400000" scaled="0"/>
                </a:gradFill>
              </a:rPr>
              <a:t>Hyperlink color: </a:t>
            </a:r>
            <a:r>
              <a:rPr lang="en-US" dirty="0" smtClean="0">
                <a:gradFill>
                  <a:gsLst>
                    <a:gs pos="0">
                      <a:srgbClr val="FFFFFF"/>
                    </a:gs>
                    <a:gs pos="86000">
                      <a:srgbClr val="FFFFFF"/>
                    </a:gs>
                  </a:gsLst>
                  <a:lin ang="5400000" scaled="0"/>
                </a:gradFill>
                <a:hlinkClick r:id="rId4"/>
              </a:rPr>
              <a:t>www.microsoft.com</a:t>
            </a:r>
            <a:r>
              <a:rPr lang="en-US" dirty="0" smtClean="0">
                <a:gradFill>
                  <a:gsLst>
                    <a:gs pos="0">
                      <a:srgbClr val="FFFFFF"/>
                    </a:gs>
                    <a:gs pos="86000">
                      <a:srgbClr val="FFFFFF"/>
                    </a:gs>
                  </a:gsLst>
                  <a:lin ang="5400000" scaled="0"/>
                </a:gradFill>
              </a:rPr>
              <a:t> </a:t>
            </a:r>
          </a:p>
          <a:p>
            <a:pPr lvl="1"/>
            <a:endParaRPr lang="en-US" dirty="0" smtClean="0">
              <a:gradFill>
                <a:gsLst>
                  <a:gs pos="0">
                    <a:schemeClr val="tx1"/>
                  </a:gs>
                  <a:gs pos="100000">
                    <a:schemeClr val="tx1"/>
                  </a:gs>
                </a:gsLst>
                <a:lin ang="5400000" scaled="0"/>
              </a:gra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Chart Example</a:t>
            </a:r>
            <a:endParaRPr lang="en-US" dirty="0"/>
          </a:p>
        </p:txBody>
      </p:sp>
      <p:graphicFrame>
        <p:nvGraphicFramePr>
          <p:cNvPr id="3" name="Chart 2"/>
          <p:cNvGraphicFramePr/>
          <p:nvPr>
            <p:extLst>
              <p:ext uri="{D42A27DB-BD31-4B8C-83A1-F6EECF244321}">
                <p14:modId xmlns:p14="http://schemas.microsoft.com/office/powerpoint/2010/main" val="1500084450"/>
              </p:ext>
            </p:extLst>
          </p:nvPr>
        </p:nvGraphicFramePr>
        <p:xfrm>
          <a:off x="519113" y="1219200"/>
          <a:ext cx="8693854" cy="51339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07868" y="230189"/>
            <a:ext cx="11173090" cy="609398"/>
          </a:xfrm>
        </p:spPr>
        <p:txBody>
          <a:bodyPr/>
          <a:lstStyle/>
          <a:p>
            <a:r>
              <a:rPr lang="en-US" dirty="0" smtClean="0"/>
              <a:t>Slide for Showing Developer’s Software Code</a:t>
            </a:r>
            <a:endParaRPr lang="en-US" dirty="0"/>
          </a:p>
        </p:txBody>
      </p:sp>
      <p:sp>
        <p:nvSpPr>
          <p:cNvPr id="6" name="Text Placeholder 5"/>
          <p:cNvSpPr>
            <a:spLocks noGrp="1"/>
          </p:cNvSpPr>
          <p:nvPr>
            <p:ph type="body" sz="quarter" idx="10"/>
          </p:nvPr>
        </p:nvSpPr>
        <p:spPr>
          <a:xfrm>
            <a:off x="962833" y="1905000"/>
            <a:ext cx="10718125" cy="2139047"/>
          </a:xfrm>
        </p:spPr>
        <p:txBody>
          <a:bodyPr/>
          <a:lstStyle/>
          <a:p>
            <a:r>
              <a:rPr lang="en-US" dirty="0" smtClean="0"/>
              <a:t>Use this layout to show software code</a:t>
            </a:r>
          </a:p>
          <a:p>
            <a:pPr lvl="1"/>
            <a:r>
              <a:rPr lang="en-US" dirty="0" smtClean="0"/>
              <a:t>The font is Consolas, a </a:t>
            </a:r>
            <a:r>
              <a:rPr lang="en-US" dirty="0" err="1" smtClean="0"/>
              <a:t>monospace</a:t>
            </a:r>
            <a:r>
              <a:rPr lang="en-US" dirty="0" smtClean="0"/>
              <a:t> font</a:t>
            </a:r>
          </a:p>
          <a:p>
            <a:pPr lvl="1"/>
            <a:r>
              <a:rPr lang="en-US" dirty="0" smtClean="0"/>
              <a:t>The slide doesn’t use bullets but levels can be indented using the “Increase List Level” icon on the Home menu</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2220685" y="250472"/>
            <a:ext cx="9382126" cy="609398"/>
          </a:xfrm>
        </p:spPr>
        <p:txBody>
          <a:bodyPr/>
          <a:lstStyle/>
          <a:p>
            <a:r>
              <a:rPr lang="nb-NO" dirty="0" smtClean="0"/>
              <a:t>Norway In A Nutshell</a:t>
            </a:r>
            <a:endParaRPr lang="nb-NO" dirty="0"/>
          </a:p>
        </p:txBody>
      </p:sp>
      <p:sp>
        <p:nvSpPr>
          <p:cNvPr id="5" name="Plassholder for tekst 4"/>
          <p:cNvSpPr>
            <a:spLocks noGrp="1"/>
          </p:cNvSpPr>
          <p:nvPr>
            <p:ph type="body" sz="quarter" idx="10"/>
          </p:nvPr>
        </p:nvSpPr>
        <p:spPr>
          <a:xfrm>
            <a:off x="519112" y="1447799"/>
            <a:ext cx="11149013" cy="4087273"/>
          </a:xfrm>
        </p:spPr>
        <p:txBody>
          <a:bodyPr/>
          <a:lstStyle/>
          <a:p>
            <a:r>
              <a:rPr lang="en-US" dirty="0" smtClean="0"/>
              <a:t>Population: 4 920 305</a:t>
            </a:r>
            <a:br>
              <a:rPr lang="en-US" dirty="0" smtClean="0"/>
            </a:br>
            <a:r>
              <a:rPr lang="en-US" dirty="0" smtClean="0"/>
              <a:t>Capitol and biggest city: Oslo 600 000</a:t>
            </a:r>
            <a:br>
              <a:rPr lang="en-US" dirty="0" smtClean="0"/>
            </a:br>
            <a:r>
              <a:rPr lang="en-US" dirty="0" smtClean="0"/>
              <a:t>Second biggest city: Bergen 261 000</a:t>
            </a:r>
          </a:p>
          <a:p>
            <a:r>
              <a:rPr lang="en-US" dirty="0" smtClean="0"/>
              <a:t>Best Known For:</a:t>
            </a:r>
            <a:br>
              <a:rPr lang="en-US" dirty="0" smtClean="0"/>
            </a:br>
            <a:r>
              <a:rPr lang="en-US" dirty="0" smtClean="0"/>
              <a:t>- </a:t>
            </a:r>
            <a:r>
              <a:rPr lang="la-Latn" dirty="0" smtClean="0"/>
              <a:t>Rattus Norvegicus</a:t>
            </a:r>
            <a:r>
              <a:rPr lang="en-US" dirty="0"/>
              <a:t/>
            </a:r>
            <a:br>
              <a:rPr lang="en-US" dirty="0"/>
            </a:br>
            <a:r>
              <a:rPr lang="en-US" dirty="0" smtClean="0"/>
              <a:t>-</a:t>
            </a:r>
            <a:r>
              <a:rPr lang="en-US" dirty="0"/>
              <a:t> Vikings</a:t>
            </a:r>
            <a:br>
              <a:rPr lang="en-US" dirty="0"/>
            </a:br>
            <a:r>
              <a:rPr lang="en-US" dirty="0"/>
              <a:t>- Fjords</a:t>
            </a:r>
            <a:r>
              <a:rPr lang="en-US" dirty="0" smtClean="0"/>
              <a:t/>
            </a:r>
            <a:br>
              <a:rPr lang="en-US" dirty="0" smtClean="0"/>
            </a:br>
            <a:r>
              <a:rPr lang="en-US" dirty="0" smtClean="0"/>
              <a:t>- Salmon</a:t>
            </a:r>
            <a:br>
              <a:rPr lang="en-US" dirty="0" smtClean="0"/>
            </a:br>
            <a:r>
              <a:rPr lang="en-US" dirty="0" smtClean="0"/>
              <a:t>- Worlds Third </a:t>
            </a:r>
            <a:r>
              <a:rPr lang="en-US" dirty="0"/>
              <a:t>Largest Petroleum </a:t>
            </a:r>
            <a:r>
              <a:rPr lang="en-US" dirty="0" smtClean="0"/>
              <a:t>Exporter</a:t>
            </a:r>
            <a:endParaRPr lang="en-US" dirty="0"/>
          </a:p>
        </p:txBody>
      </p:sp>
      <p:pic>
        <p:nvPicPr>
          <p:cNvPr id="10" name="Picture 2" descr="C:\Users\olav\AppData\Local\Microsoft\Windows\Temporary Internet Files\Content.IE5\91EMCZTN\MP9003627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95" y="117567"/>
            <a:ext cx="1060608" cy="7707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29" y="502921"/>
            <a:ext cx="3095895" cy="582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0856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19003</TotalTime>
  <Words>2532</Words>
  <Application>Microsoft Office PowerPoint</Application>
  <PresentationFormat>Custom</PresentationFormat>
  <Paragraphs>370</Paragraphs>
  <Slides>49</Slides>
  <Notes>20</Notes>
  <HiddenSlides>5</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TENA11_BreakoutSession_Template_16x9_Final</vt:lpstr>
      <vt:lpstr>White with Consolas font for code slides</vt:lpstr>
      <vt:lpstr>PowerPoint Presentation</vt:lpstr>
      <vt:lpstr>Upgrading Norway To Windows 7 WCL206</vt:lpstr>
      <vt:lpstr>DEMO ENVIROMENT</vt:lpstr>
      <vt:lpstr>Deadlines &amp; Resources</vt:lpstr>
      <vt:lpstr>Scrub Checklist</vt:lpstr>
      <vt:lpstr>PowerPoint Template Subtitle color</vt:lpstr>
      <vt:lpstr>Chart Example</vt:lpstr>
      <vt:lpstr>Slide for Showing Developer’s Software Code</vt:lpstr>
      <vt:lpstr>Norway In A Nutshell</vt:lpstr>
      <vt:lpstr>UNESCO World Heritage</vt:lpstr>
      <vt:lpstr>Norway In A Nutshell</vt:lpstr>
      <vt:lpstr>Agenda</vt:lpstr>
      <vt:lpstr>Deployment Ranger Challenge </vt:lpstr>
      <vt:lpstr>Different Reasons And Different Goals</vt:lpstr>
      <vt:lpstr>Challenges For Early Adopters </vt:lpstr>
      <vt:lpstr>Early Adoption Program (January 2009)</vt:lpstr>
      <vt:lpstr>Fast Followers</vt:lpstr>
      <vt:lpstr>Difference In Customer, Size And Demands</vt:lpstr>
      <vt:lpstr>Partner And Customer</vt:lpstr>
      <vt:lpstr>PowerPoint Presentation</vt:lpstr>
      <vt:lpstr>The migration projects</vt:lpstr>
      <vt:lpstr>Result</vt:lpstr>
      <vt:lpstr>Result Today</vt:lpstr>
      <vt:lpstr>PowerPoint Presentation</vt:lpstr>
      <vt:lpstr>Result</vt:lpstr>
      <vt:lpstr>Norwegian Petroleum Directorate</vt:lpstr>
      <vt:lpstr>Result</vt:lpstr>
      <vt:lpstr>Common Tools</vt:lpstr>
      <vt:lpstr>Common Tools</vt:lpstr>
      <vt:lpstr>Microsoft Assessment and Planning Toolkit </vt:lpstr>
      <vt:lpstr>MAP: Windows 7</vt:lpstr>
      <vt:lpstr>MAP Reports And Proposals</vt:lpstr>
      <vt:lpstr>Application Compatibility Toolkit</vt:lpstr>
      <vt:lpstr>Using ACT</vt:lpstr>
      <vt:lpstr>Taking Care Of User Data</vt:lpstr>
      <vt:lpstr>Using USMT</vt:lpstr>
      <vt:lpstr>Deployment Tools</vt:lpstr>
      <vt:lpstr>Keeping The Deployment Time Down And Security Up</vt:lpstr>
      <vt:lpstr>Keeping The Deployment Time Down And Security Up</vt:lpstr>
      <vt:lpstr>Offline Patching With DISM</vt:lpstr>
      <vt:lpstr>DISM CODES USED</vt:lpstr>
      <vt:lpstr>End Results For Microsoft Norway</vt:lpstr>
      <vt:lpstr>End Result For Customers</vt:lpstr>
      <vt:lpstr>Related Content</vt:lpstr>
      <vt:lpstr>Track Resources</vt:lpstr>
      <vt:lpstr>Resources</vt:lpstr>
      <vt:lpstr>PowerPoint Presentation</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Microsoft TechEd North America 2011</dc:subject>
  <dc:creator>Olav</dc:creator>
  <dc:description>Template: Jordan Cayabyab
Formatting:
Event Date: May 16-19, 2011
Event Location: Atlanta
Audience Type:</dc:description>
  <cp:lastModifiedBy>Shows</cp:lastModifiedBy>
  <cp:revision>94</cp:revision>
  <cp:lastPrinted>2010-05-11T05:02:34Z</cp:lastPrinted>
  <dcterms:created xsi:type="dcterms:W3CDTF">2011-03-14T23:23:33Z</dcterms:created>
  <dcterms:modified xsi:type="dcterms:W3CDTF">2011-05-19T12:17:55Z</dcterms:modified>
</cp:coreProperties>
</file>