
<file path=[Content_Types].xml><?xml version="1.0" encoding="utf-8"?>
<Types xmlns="http://schemas.openxmlformats.org/package/2006/content-types">
  <Default Extension="png" ContentType="image/png"/>
  <Default Extension="bmp" ContentType="image/bmp"/>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1"/>
    <p:sldMasterId id="2147483718" r:id="rId2"/>
    <p:sldMasterId id="2147483762" r:id="rId3"/>
    <p:sldMasterId id="2147483782" r:id="rId4"/>
  </p:sldMasterIdLst>
  <p:notesMasterIdLst>
    <p:notesMasterId r:id="rId24"/>
  </p:notesMasterIdLst>
  <p:handoutMasterIdLst>
    <p:handoutMasterId r:id="rId25"/>
  </p:handoutMasterIdLst>
  <p:sldIdLst>
    <p:sldId id="319" r:id="rId5"/>
    <p:sldId id="322" r:id="rId6"/>
    <p:sldId id="404" r:id="rId7"/>
    <p:sldId id="406" r:id="rId8"/>
    <p:sldId id="405" r:id="rId9"/>
    <p:sldId id="407" r:id="rId10"/>
    <p:sldId id="354" r:id="rId11"/>
    <p:sldId id="413" r:id="rId12"/>
    <p:sldId id="412" r:id="rId13"/>
    <p:sldId id="410" r:id="rId14"/>
    <p:sldId id="411" r:id="rId15"/>
    <p:sldId id="414" r:id="rId16"/>
    <p:sldId id="415" r:id="rId17"/>
    <p:sldId id="409" r:id="rId18"/>
    <p:sldId id="416" r:id="rId19"/>
    <p:sldId id="417" r:id="rId20"/>
    <p:sldId id="418" r:id="rId21"/>
    <p:sldId id="420" r:id="rId22"/>
    <p:sldId id="271" r:id="rId23"/>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56" autoAdjust="0"/>
    <p:restoredTop sz="72276" autoAdjust="0"/>
  </p:normalViewPr>
  <p:slideViewPr>
    <p:cSldViewPr snapToGrid="0">
      <p:cViewPr varScale="1">
        <p:scale>
          <a:sx n="60" d="100"/>
          <a:sy n="60" d="100"/>
        </p:scale>
        <p:origin x="-1926" y="-90"/>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100" d="100"/>
        <a:sy n="100" d="100"/>
      </p:scale>
      <p:origin x="0" y="0"/>
    </p:cViewPr>
  </p:sorterViewPr>
  <p:notesViewPr>
    <p:cSldViewPr snapToGrid="0" showGuides="1">
      <p:cViewPr>
        <p:scale>
          <a:sx n="148" d="100"/>
          <a:sy n="148" d="100"/>
        </p:scale>
        <p:origin x="-1686"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5/13/2011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5/13/2011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5/13/2011 5:47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5/13/2011 5:47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Springboard Series program was developed in response to primary research conducted with IT Pros worldwide (direct interviews, focus groups) and key MS field roles (TSPs, ATSs, ITEs, PAMs, TAMs, Architects).  The findings fell into two areas—the need to make learning about how a new OS environment directly impacts the IT Pro more consumable (and the messages more relevant), and how the </a:t>
            </a:r>
            <a:r>
              <a:rPr lang="en-US" baseline="0" dirty="0" err="1" smtClean="0"/>
              <a:t>mis</a:t>
            </a:r>
            <a:r>
              <a:rPr lang="en-US" baseline="0" dirty="0" smtClean="0"/>
              <a:t>-handling of Vista to this audience has cost us in poor NSAT and perceptions</a:t>
            </a:r>
          </a:p>
          <a:p>
            <a:endParaRPr lang="en-US" baseline="0" dirty="0" smtClean="0"/>
          </a:p>
          <a:p>
            <a:r>
              <a:rPr lang="en-US" baseline="0" dirty="0" smtClean="0"/>
              <a:t>To remedy this situation, the Win Client IT pro audience developed a program to provide the right information, at the right technical level, at the right point in the adoption lifecycle, and to do so in a frank, open and honest tone.  This program has two major components—a breadth effort that touches IT pros directly (through </a:t>
            </a:r>
            <a:r>
              <a:rPr lang="en-US" baseline="0" dirty="0" err="1" smtClean="0"/>
              <a:t>Technet</a:t>
            </a:r>
            <a:r>
              <a:rPr lang="en-US" baseline="0" dirty="0" smtClean="0"/>
              <a:t> and related properties), and a depth component that supports field and partner engagements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512B374-C033-40FA-B8A2-405A4965BDC4}" type="slidenum">
              <a:rPr lang="en-US" smtClean="0">
                <a:solidFill>
                  <a:prstClr val="black"/>
                </a:solidFill>
              </a:rPr>
              <a:pPr/>
              <a:t>15</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5/13/2011 5:50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17</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5/13/2011 5:50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New for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2011, we will be working with Microsoft Tag (http://tag.microsoft.com/overview.aspx) to create unique Tags for every session at the event. Your session Tag will appear on both the room signage and at the end of your presentation. With your session Tag, attendees will be able to scan as they enter the room to retrieve session details, view speaker bios, and engage in discussions; or scan at the end of the presentation to evaluate your session and download materials. We’re excited to integrate Microsoft Tag across the My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mobile experience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18</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5/13/2011 5:51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5/13/2011 5:47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4.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982310386"/>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8700364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1467229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5206998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60340218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68142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607519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280590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r>
              <a:rPr lang="en-US" sz="3600" b="1" dirty="0" smtClean="0">
                <a:solidFill>
                  <a:srgbClr val="03C2F1">
                    <a:alpha val="99000"/>
                  </a:srgbClr>
                </a:solidFill>
              </a:rPr>
              <a:t>Scan the Tag </a:t>
            </a:r>
            <a:r>
              <a:rPr lang="en-US" sz="3600" b="1" dirty="0" smtClean="0">
                <a:solidFill>
                  <a:srgbClr val="FFC425">
                    <a:alpha val="99000"/>
                  </a:srgbClr>
                </a:solidFill>
              </a:rPr>
              <a:t/>
            </a:r>
            <a:br>
              <a:rPr lang="en-US" sz="3600" b="1" dirty="0" smtClean="0">
                <a:solidFill>
                  <a:srgbClr val="FFC425">
                    <a:alpha val="99000"/>
                  </a:srgbClr>
                </a:solidFill>
              </a:rPr>
            </a:br>
            <a:r>
              <a:rPr lang="en-US" sz="3600" dirty="0" smtClean="0">
                <a:solidFill>
                  <a:srgbClr val="000000">
                    <a:lumMod val="50000"/>
                    <a:lumOff val="50000"/>
                    <a:alpha val="99000"/>
                  </a:srgbClr>
                </a:solidFill>
              </a:rPr>
              <a:t>to evaluate this session now on </a:t>
            </a:r>
            <a:r>
              <a:rPr lang="en-US" sz="3600" b="1" dirty="0" err="1" smtClean="0">
                <a:solidFill>
                  <a:srgbClr val="03C2F1">
                    <a:alpha val="99000"/>
                  </a:srgbClr>
                </a:solidFill>
              </a:rPr>
              <a:t>myTech•Ed</a:t>
            </a:r>
            <a:r>
              <a:rPr lang="en-US" sz="3600" b="1" dirty="0" smtClean="0">
                <a:solidFill>
                  <a:srgbClr val="03C2F1">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111163221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95859840"/>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23529116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405691520"/>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3" y="1644651"/>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smtClean="0">
              <a:solidFill>
                <a:srgbClr val="FFFFFF">
                  <a:alpha val="99000"/>
                </a:srgbClr>
              </a:solidFill>
            </a:endParaRPr>
          </a:p>
        </p:txBody>
      </p:sp>
      <p:sp>
        <p:nvSpPr>
          <p:cNvPr id="2" name="Title 1"/>
          <p:cNvSpPr>
            <a:spLocks noGrp="1"/>
          </p:cNvSpPr>
          <p:nvPr>
            <p:ph type="ctrTitle" hasCustomPrompt="1"/>
          </p:nvPr>
        </p:nvSpPr>
        <p:spPr>
          <a:xfrm>
            <a:off x="969965" y="2265473"/>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3" y="4703874"/>
            <a:ext cx="10242551"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301"/>
            <a:ext cx="2188302" cy="263149"/>
          </a:xfrm>
        </p:spPr>
        <p:txBody>
          <a:bodyPr/>
          <a:lstStyle>
            <a:lvl1pPr marL="0" indent="0">
              <a:buFont typeface="Arial" pitchFamily="34" charset="0"/>
              <a:buNone/>
              <a:defRPr sz="19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3069463175"/>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3" y="243102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87713221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55047"/>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89145"/>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826405918"/>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632562200"/>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182781219"/>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30602578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57236509"/>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60939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1"/>
            <a:ext cx="11149013"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3685406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02769666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60939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00548"/>
          </a:xfrm>
        </p:spPr>
        <p:txBody>
          <a:bodyPr/>
          <a:lstStyle>
            <a:lvl1pPr marL="460355" indent="-460355">
              <a:buFontTx/>
              <a:buBlip>
                <a:blip r:embed="rId3"/>
              </a:buBlip>
              <a:defRPr/>
            </a:lvl1pPr>
            <a:lvl2pPr marL="855628" indent="-395272">
              <a:buFontTx/>
              <a:buBlip>
                <a:blip r:embed="rId3"/>
              </a:buBlip>
              <a:defRPr/>
            </a:lvl2pPr>
            <a:lvl3pPr marL="1258836" indent="-403208">
              <a:buFontTx/>
              <a:buBlip>
                <a:blip r:embed="rId3"/>
              </a:buBlip>
              <a:defRPr/>
            </a:lvl3pPr>
            <a:lvl4pPr marL="1604896" indent="-346061">
              <a:buFontTx/>
              <a:buBlip>
                <a:blip r:embed="rId3"/>
              </a:buBlip>
              <a:defRPr/>
            </a:lvl4pPr>
            <a:lvl5pPr marL="1941432" indent="-336536">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76449009"/>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3" y="1447799"/>
            <a:ext cx="11149013" cy="2000548"/>
          </a:xfrm>
        </p:spPr>
        <p:txBody>
          <a:bodyPr/>
          <a:lstStyle>
            <a:lvl1pPr marL="460355" indent="-460355">
              <a:lnSpc>
                <a:spcPct val="90000"/>
              </a:lnSpc>
              <a:buFontTx/>
              <a:buBlip>
                <a:blip r:embed="rId2"/>
              </a:buBlip>
              <a:defRPr/>
            </a:lvl1pPr>
            <a:lvl2pPr marL="855628" indent="-395272">
              <a:lnSpc>
                <a:spcPct val="90000"/>
              </a:lnSpc>
              <a:buFontTx/>
              <a:buBlip>
                <a:blip r:embed="rId2"/>
              </a:buBlip>
              <a:defRPr/>
            </a:lvl2pPr>
            <a:lvl3pPr marL="1258836" indent="-403208">
              <a:lnSpc>
                <a:spcPct val="90000"/>
              </a:lnSpc>
              <a:buFontTx/>
              <a:buBlip>
                <a:blip r:embed="rId2"/>
              </a:buBlip>
              <a:defRPr/>
            </a:lvl3pPr>
            <a:lvl4pPr marL="1604896" indent="-346061">
              <a:lnSpc>
                <a:spcPct val="90000"/>
              </a:lnSpc>
              <a:buFontTx/>
              <a:buBlip>
                <a:blip r:embed="rId2"/>
              </a:buBlip>
              <a:defRPr/>
            </a:lvl4pPr>
            <a:lvl5pPr marL="1941432" indent="-336536">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57915232"/>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2"/>
            <a:ext cx="5486400" cy="1764585"/>
          </a:xfrm>
        </p:spPr>
        <p:txBody>
          <a:bodyPr/>
          <a:lstStyle>
            <a:lvl1pPr marL="339962" indent="-339962">
              <a:lnSpc>
                <a:spcPct val="90000"/>
              </a:lnSpc>
              <a:buFontTx/>
              <a:buBlip>
                <a:blip r:embed="rId2"/>
              </a:buBlip>
              <a:defRPr sz="2800"/>
            </a:lvl1pPr>
            <a:lvl2pPr marL="673310" indent="-325411">
              <a:lnSpc>
                <a:spcPct val="90000"/>
              </a:lnSpc>
              <a:buFontTx/>
              <a:buBlip>
                <a:blip r:embed="rId2"/>
              </a:buBlip>
              <a:defRPr sz="2400"/>
            </a:lvl2pPr>
            <a:lvl3pPr marL="953745" indent="-288372">
              <a:lnSpc>
                <a:spcPct val="90000"/>
              </a:lnSpc>
              <a:buFontTx/>
              <a:buBlip>
                <a:blip r:embed="rId2"/>
              </a:buBlip>
              <a:defRPr sz="2000"/>
            </a:lvl3pPr>
            <a:lvl4pPr marL="1227566" indent="-273821">
              <a:lnSpc>
                <a:spcPct val="90000"/>
              </a:lnSpc>
              <a:buFontTx/>
              <a:buBlip>
                <a:blip r:embed="rId2"/>
              </a:buBlip>
              <a:defRPr sz="1900"/>
            </a:lvl4pPr>
            <a:lvl5pPr marL="1515939" indent="-280435">
              <a:lnSpc>
                <a:spcPct val="90000"/>
              </a:lnSpc>
              <a:buFontTx/>
              <a:buBlip>
                <a:blip r:embed="rId2"/>
              </a:buBlip>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2"/>
            <a:ext cx="5486400" cy="1764585"/>
          </a:xfrm>
        </p:spPr>
        <p:txBody>
          <a:bodyPr/>
          <a:lstStyle>
            <a:lvl1pPr marL="347899" indent="-347899">
              <a:lnSpc>
                <a:spcPct val="90000"/>
              </a:lnSpc>
              <a:buFontTx/>
              <a:buBlip>
                <a:blip r:embed="rId2"/>
              </a:buBlip>
              <a:defRPr sz="2800"/>
            </a:lvl1pPr>
            <a:lvl2pPr marL="673310" indent="-339962">
              <a:lnSpc>
                <a:spcPct val="90000"/>
              </a:lnSpc>
              <a:buFontTx/>
              <a:buBlip>
                <a:blip r:embed="rId2"/>
              </a:buBlip>
              <a:defRPr sz="2400"/>
            </a:lvl2pPr>
            <a:lvl3pPr marL="961682" indent="-302923">
              <a:lnSpc>
                <a:spcPct val="90000"/>
              </a:lnSpc>
              <a:buFontTx/>
              <a:buBlip>
                <a:blip r:embed="rId2"/>
              </a:buBlip>
              <a:defRPr sz="2000"/>
            </a:lvl3pPr>
            <a:lvl4pPr marL="1227566" indent="-265885">
              <a:lnSpc>
                <a:spcPct val="90000"/>
              </a:lnSpc>
              <a:buFontTx/>
              <a:buBlip>
                <a:blip r:embed="rId2"/>
              </a:buBlip>
              <a:defRPr sz="1900"/>
            </a:lvl4pPr>
            <a:lvl5pPr marL="1515939" indent="-273821">
              <a:lnSpc>
                <a:spcPct val="90000"/>
              </a:lnSpc>
              <a:buFontTx/>
              <a:buBlip>
                <a:blip r:embed="rId2"/>
              </a:buBlip>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27597840"/>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06938"/>
            <a:ext cx="5486400" cy="350865"/>
          </a:xfrm>
        </p:spPr>
        <p:txBody>
          <a:bodyPr anchor="b"/>
          <a:lstStyle>
            <a:lvl1pPr marL="0" indent="0">
              <a:lnSpc>
                <a:spcPct val="90000"/>
              </a:lnSpc>
              <a:spcBef>
                <a:spcPts val="0"/>
              </a:spcBef>
              <a:buNone/>
              <a:defRPr sz="2500" b="1"/>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133601"/>
            <a:ext cx="5484971" cy="1555297"/>
          </a:xfrm>
        </p:spPr>
        <p:txBody>
          <a:bodyPr/>
          <a:lstStyle>
            <a:lvl1pPr marL="281759" indent="-281759">
              <a:buFontTx/>
              <a:buBlip>
                <a:blip r:embed="rId2"/>
              </a:buBlip>
              <a:defRPr sz="2300"/>
            </a:lvl1pPr>
            <a:lvl2pPr marL="562195" indent="-265885">
              <a:buFontTx/>
              <a:buBlip>
                <a:blip r:embed="rId2"/>
              </a:buBlip>
              <a:defRPr sz="2000"/>
            </a:lvl2pPr>
            <a:lvl3pPr marL="813528" indent="-243397">
              <a:buFontTx/>
              <a:buBlip>
                <a:blip r:embed="rId2"/>
              </a:buBlip>
              <a:defRPr sz="1900"/>
            </a:lvl3pPr>
            <a:lvl4pPr marL="1050311" indent="-228847">
              <a:buFontTx/>
              <a:buBlip>
                <a:blip r:embed="rId2"/>
              </a:buBlip>
              <a:defRPr sz="1700"/>
            </a:lvl4pPr>
            <a:lvl5pPr marL="1279156" indent="-20635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06938"/>
            <a:ext cx="5486400" cy="350865"/>
          </a:xfrm>
        </p:spPr>
        <p:txBody>
          <a:bodyPr anchor="b"/>
          <a:lstStyle>
            <a:lvl1pPr marL="0" indent="0">
              <a:lnSpc>
                <a:spcPct val="90000"/>
              </a:lnSpc>
              <a:spcBef>
                <a:spcPts val="0"/>
              </a:spcBef>
              <a:buNone/>
              <a:defRPr sz="2500" b="1"/>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1"/>
            <a:ext cx="5486400" cy="1578619"/>
          </a:xfrm>
        </p:spPr>
        <p:txBody>
          <a:bodyPr/>
          <a:lstStyle>
            <a:lvl1pPr marL="296308" indent="-296308">
              <a:buFontTx/>
              <a:buBlip>
                <a:blip r:embed="rId2"/>
              </a:buBlip>
              <a:defRPr sz="2300"/>
            </a:lvl1pPr>
            <a:lvl2pPr marL="570131" indent="-273821">
              <a:buFontTx/>
              <a:buBlip>
                <a:blip r:embed="rId2"/>
              </a:buBlip>
              <a:defRPr sz="2000"/>
            </a:lvl2pPr>
            <a:lvl3pPr marL="821464" indent="-244720">
              <a:buFontTx/>
              <a:buBlip>
                <a:blip r:embed="rId2"/>
              </a:buBlip>
              <a:defRPr sz="1900"/>
            </a:lvl3pPr>
            <a:lvl4pPr marL="1050311" indent="-236783">
              <a:buFontTx/>
              <a:buBlip>
                <a:blip r:embed="rId2"/>
              </a:buBlip>
              <a:defRPr sz="1700"/>
            </a:lvl4pPr>
            <a:lvl5pPr marL="1279156" indent="-22090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9278143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88974911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6681350"/>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5856682"/>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553573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0"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8"/>
            <a:ext cx="4114800" cy="443199"/>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61" fontAlgn="base">
                <a:spcBef>
                  <a:spcPct val="0"/>
                </a:spcBef>
                <a:spcAft>
                  <a:spcPct val="0"/>
                </a:spcAft>
              </a:pPr>
              <a:endParaRPr lang="en-US" sz="23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defTabSz="914325"/>
            <a:r>
              <a:rPr lang="en-US" sz="3600" b="1" dirty="0" smtClean="0">
                <a:solidFill>
                  <a:srgbClr val="03C2F1">
                    <a:alpha val="99000"/>
                  </a:srgbClr>
                </a:solidFill>
              </a:rPr>
              <a:t>Scan the Tag </a:t>
            </a:r>
            <a:r>
              <a:rPr lang="en-US" sz="3600" b="1" dirty="0" smtClean="0">
                <a:solidFill>
                  <a:srgbClr val="FFC425">
                    <a:alpha val="99000"/>
                  </a:srgbClr>
                </a:solidFill>
              </a:rPr>
              <a:t/>
            </a:r>
            <a:br>
              <a:rPr lang="en-US" sz="3600" b="1" dirty="0" smtClean="0">
                <a:solidFill>
                  <a:srgbClr val="FFC425">
                    <a:alpha val="99000"/>
                  </a:srgbClr>
                </a:solidFill>
              </a:rPr>
            </a:br>
            <a:r>
              <a:rPr lang="en-US" sz="3600" dirty="0" smtClean="0">
                <a:solidFill>
                  <a:srgbClr val="000000">
                    <a:lumMod val="50000"/>
                    <a:lumOff val="50000"/>
                    <a:alpha val="99000"/>
                  </a:srgbClr>
                </a:solidFill>
              </a:rPr>
              <a:t>to evaluate this session now on </a:t>
            </a:r>
            <a:r>
              <a:rPr lang="en-US" sz="3600" b="1" dirty="0" err="1" smtClean="0">
                <a:solidFill>
                  <a:srgbClr val="03C2F1">
                    <a:alpha val="99000"/>
                  </a:srgbClr>
                </a:solidFill>
              </a:rPr>
              <a:t>myTech•Ed</a:t>
            </a:r>
            <a:r>
              <a:rPr lang="en-US" sz="3600" b="1" dirty="0" smtClean="0">
                <a:solidFill>
                  <a:srgbClr val="03C2F1">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2" y="3004651"/>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7" y="2769643"/>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3" y="497189"/>
            <a:ext cx="2271292" cy="811495"/>
          </a:xfrm>
          <a:prstGeom prst="rect">
            <a:avLst/>
          </a:prstGeom>
        </p:spPr>
      </p:pic>
    </p:spTree>
    <p:extLst>
      <p:ext uri="{BB962C8B-B14F-4D97-AF65-F5344CB8AC3E}">
        <p14:creationId xmlns:p14="http://schemas.microsoft.com/office/powerpoint/2010/main" val="3386663834"/>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38280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580005727"/>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88" tIns="76193" rIns="152388" bIns="7619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075225849"/>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415212474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048726003"/>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79106785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61812490"/>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1776130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78622519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894946414"/>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6093135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419100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592527358"/>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54860147"/>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99166875"/>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9720969"/>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265394671"/>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4320120"/>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2394425"/>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796910"/>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r>
              <a:rPr lang="en-US" sz="3600" b="1" dirty="0" smtClean="0">
                <a:solidFill>
                  <a:srgbClr val="03C2F1">
                    <a:alpha val="99000"/>
                  </a:srgbClr>
                </a:solidFill>
              </a:rPr>
              <a:t>Scan the Tag </a:t>
            </a:r>
            <a:r>
              <a:rPr lang="en-US" sz="3600" b="1" dirty="0" smtClean="0">
                <a:solidFill>
                  <a:srgbClr val="FFC425">
                    <a:alpha val="99000"/>
                  </a:srgbClr>
                </a:solidFill>
              </a:rPr>
              <a:t/>
            </a:r>
            <a:br>
              <a:rPr lang="en-US" sz="3600" b="1" dirty="0" smtClean="0">
                <a:solidFill>
                  <a:srgbClr val="FFC425">
                    <a:alpha val="99000"/>
                  </a:srgbClr>
                </a:solidFill>
              </a:rPr>
            </a:br>
            <a:r>
              <a:rPr lang="en-US" sz="3600" dirty="0" smtClean="0">
                <a:solidFill>
                  <a:srgbClr val="000000">
                    <a:lumMod val="50000"/>
                    <a:lumOff val="50000"/>
                    <a:alpha val="99000"/>
                  </a:srgbClr>
                </a:solidFill>
              </a:rPr>
              <a:t>to evaluate this session now on </a:t>
            </a:r>
            <a:r>
              <a:rPr lang="en-US" sz="3600" b="1" dirty="0" err="1" smtClean="0">
                <a:solidFill>
                  <a:srgbClr val="03C2F1">
                    <a:alpha val="99000"/>
                  </a:srgbClr>
                </a:solidFill>
              </a:rPr>
              <a:t>myTech•Ed</a:t>
            </a:r>
            <a:r>
              <a:rPr lang="en-US" sz="3600" b="1" dirty="0" smtClean="0">
                <a:solidFill>
                  <a:srgbClr val="03C2F1">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3228096900"/>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59124976"/>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15415368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33779171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853857646"/>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1354202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5953558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21" Type="http://schemas.openxmlformats.org/officeDocument/2006/relationships/image" Target="../media/image1.jpeg"/><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theme" Target="../theme/theme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3" Type="http://schemas.openxmlformats.org/officeDocument/2006/relationships/slideLayout" Target="../slideLayouts/slideLayout43.xml"/><Relationship Id="rId21" Type="http://schemas.openxmlformats.org/officeDocument/2006/relationships/image" Target="../media/image1.jpeg"/><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theme" Target="../theme/theme4.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62184491"/>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 id="2147483761" r:id="rId20"/>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609399"/>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676195"/>
      </p:ext>
    </p:extLst>
  </p:cSld>
  <p:clrMap bg1="dk1" tx1="lt1" bg2="dk2" tx2="lt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 id="2147483775" r:id="rId13"/>
    <p:sldLayoutId id="2147483776" r:id="rId14"/>
    <p:sldLayoutId id="2147483777" r:id="rId15"/>
    <p:sldLayoutId id="2147483778" r:id="rId16"/>
    <p:sldLayoutId id="2147483779" r:id="rId17"/>
    <p:sldLayoutId id="2147483780" r:id="rId18"/>
    <p:sldLayoutId id="2147483781" r:id="rId19"/>
  </p:sldLayoutIdLst>
  <p:transition>
    <p:fade/>
  </p:transition>
  <p:txStyles>
    <p:titleStyle>
      <a:lvl1pPr algn="l" defTabSz="914325"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55" indent="-460355" algn="l" defTabSz="914325"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28" indent="-395272" algn="l" defTabSz="914325"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36" indent="-403208" algn="l" defTabSz="914325"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896" indent="-346061" algn="l" defTabSz="914325"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432" indent="-336536" algn="l" defTabSz="914325"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02106826"/>
      </p:ext>
    </p:extLst>
  </p:cSld>
  <p:clrMap bg1="dk1" tx1="lt1" bg2="dk2" tx2="lt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 id="2147483796" r:id="rId14"/>
    <p:sldLayoutId id="2147483797" r:id="rId15"/>
    <p:sldLayoutId id="2147483798" r:id="rId16"/>
    <p:sldLayoutId id="2147483799" r:id="rId17"/>
    <p:sldLayoutId id="2147483800" r:id="rId18"/>
    <p:sldLayoutId id="2147483801" r:id="rId19"/>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2.png"/><Relationship Id="rId7"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4.xml"/><Relationship Id="rId6" Type="http://schemas.openxmlformats.org/officeDocument/2006/relationships/image" Target="../media/image24.jpeg"/><Relationship Id="rId11" Type="http://schemas.openxmlformats.org/officeDocument/2006/relationships/image" Target="../media/image27.png"/><Relationship Id="rId5" Type="http://schemas.openxmlformats.org/officeDocument/2006/relationships/image" Target="../media/image23.png"/><Relationship Id="rId10" Type="http://schemas.openxmlformats.org/officeDocument/2006/relationships/image" Target="../media/image26.png"/><Relationship Id="rId4" Type="http://schemas.openxmlformats.org/officeDocument/2006/relationships/hyperlink" Target="http://www.microsoft.com/springboard" TargetMode="External"/><Relationship Id="rId9" Type="http://schemas.openxmlformats.org/officeDocument/2006/relationships/hyperlink" Target="http://windowsteamblog.com/cfs-file.ashx/__key/CommunityServer-Blogs-Components-WeblogFiles/00-00-00-53-72-metablogapi/7585.springboard_2D00_insider_5F00_1B2FD148.png"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5.xml"/><Relationship Id="rId1" Type="http://schemas.openxmlformats.org/officeDocument/2006/relationships/slideLayout" Target="../slideLayouts/slideLayout34.xml"/><Relationship Id="rId6" Type="http://schemas.openxmlformats.org/officeDocument/2006/relationships/hyperlink" Target="http://microsoft.com/technet" TargetMode="External"/><Relationship Id="rId11" Type="http://schemas.openxmlformats.org/officeDocument/2006/relationships/image" Target="../media/image32.png"/><Relationship Id="rId5" Type="http://schemas.openxmlformats.org/officeDocument/2006/relationships/hyperlink" Target="http://www.microsoft.com/learning" TargetMode="External"/><Relationship Id="rId10" Type="http://schemas.openxmlformats.org/officeDocument/2006/relationships/image" Target="../media/image31.emf"/><Relationship Id="rId4" Type="http://schemas.openxmlformats.org/officeDocument/2006/relationships/image" Target="../media/image28.png"/><Relationship Id="rId9" Type="http://schemas.openxmlformats.org/officeDocument/2006/relationships/image" Target="../media/image30.png"/><Relationship Id="rId14" Type="http://schemas.microsoft.com/office/2007/relationships/hdphoto" Target="../media/hdphoto1.wdp"/></Relationships>
</file>

<file path=ppt/slides/_rels/slide17.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35.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7.xml"/><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21.bmp"/><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sv-SE" smtClean="0"/>
              <a:t>Deployment Solutions and offline servicing</a:t>
            </a:r>
            <a:endParaRPr lang="sv-SE" dirty="0"/>
          </a:p>
        </p:txBody>
      </p:sp>
      <p:sp>
        <p:nvSpPr>
          <p:cNvPr id="6" name="Text Placeholder 5"/>
          <p:cNvSpPr>
            <a:spLocks noGrp="1"/>
          </p:cNvSpPr>
          <p:nvPr>
            <p:ph type="body" sz="quarter" idx="10"/>
          </p:nvPr>
        </p:nvSpPr>
        <p:spPr/>
        <p:txBody>
          <a:bodyPr/>
          <a:lstStyle/>
          <a:p>
            <a:r>
              <a:rPr lang="en-US" smtClean="0"/>
              <a:t>MDT 2010 Lite Touch is using setup.exe</a:t>
            </a:r>
          </a:p>
          <a:p>
            <a:r>
              <a:rPr lang="sv-SE" smtClean="0"/>
              <a:t>ConfigMgr 2007 supports multiple options</a:t>
            </a:r>
          </a:p>
          <a:p>
            <a:pPr lvl="1"/>
            <a:r>
              <a:rPr lang="sv-SE" smtClean="0"/>
              <a:t>Setup.exe or OSDApplyOS.exe</a:t>
            </a:r>
            <a:endParaRPr lang="en-US" smtClean="0"/>
          </a:p>
          <a:p>
            <a:endParaRPr lang="sv-SE" dirty="0" smtClean="0"/>
          </a:p>
        </p:txBody>
      </p:sp>
    </p:spTree>
    <p:extLst>
      <p:ext uri="{BB962C8B-B14F-4D97-AF65-F5344CB8AC3E}">
        <p14:creationId xmlns:p14="http://schemas.microsoft.com/office/powerpoint/2010/main" val="269961734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mtClean="0"/>
              <a:t>Q &amp; A</a:t>
            </a:r>
            <a:endParaRPr lang="en-US" dirty="0"/>
          </a:p>
        </p:txBody>
      </p:sp>
      <p:sp>
        <p:nvSpPr>
          <p:cNvPr id="2" name="Title 1"/>
          <p:cNvSpPr>
            <a:spLocks noGrp="1"/>
          </p:cNvSpPr>
          <p:nvPr>
            <p:ph type="ctrTitle"/>
          </p:nvPr>
        </p:nvSpPr>
        <p:spPr/>
        <p:txBody>
          <a:bodyPr/>
          <a:lstStyle/>
          <a:p>
            <a:r>
              <a:rPr lang="sv-SE" smtClean="0"/>
              <a:t>Offline Servicing using MDT 2010 and ConfigMgr 2007 OSD</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260734347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sv-SE" dirty="0" smtClean="0"/>
              <a:t>Troubleshooting Offline Servicing</a:t>
            </a:r>
            <a:endParaRPr lang="sv-SE" dirty="0"/>
          </a:p>
        </p:txBody>
      </p:sp>
      <p:sp>
        <p:nvSpPr>
          <p:cNvPr id="6" name="Text Placeholder 5"/>
          <p:cNvSpPr>
            <a:spLocks noGrp="1"/>
          </p:cNvSpPr>
          <p:nvPr>
            <p:ph type="body" sz="quarter" idx="10"/>
          </p:nvPr>
        </p:nvSpPr>
        <p:spPr>
          <a:xfrm>
            <a:off x="519112" y="1447799"/>
            <a:ext cx="11149013" cy="3016210"/>
          </a:xfrm>
        </p:spPr>
        <p:txBody>
          <a:bodyPr/>
          <a:lstStyle/>
          <a:p>
            <a:r>
              <a:rPr lang="sv-SE" dirty="0" smtClean="0"/>
              <a:t>Understanding Component Based Servicing</a:t>
            </a:r>
          </a:p>
          <a:p>
            <a:r>
              <a:rPr lang="sv-SE" dirty="0" smtClean="0"/>
              <a:t>Log files</a:t>
            </a:r>
          </a:p>
          <a:p>
            <a:pPr lvl="1"/>
            <a:r>
              <a:rPr lang="sv-SE" dirty="0" smtClean="0"/>
              <a:t>Setupact.log</a:t>
            </a:r>
          </a:p>
          <a:p>
            <a:pPr lvl="1"/>
            <a:r>
              <a:rPr lang="sv-SE" dirty="0" smtClean="0"/>
              <a:t>DISM.LOG</a:t>
            </a:r>
          </a:p>
          <a:p>
            <a:pPr lvl="1"/>
            <a:r>
              <a:rPr lang="sv-SE" dirty="0" smtClean="0"/>
              <a:t>CBS.LOG</a:t>
            </a:r>
            <a:endParaRPr lang="en-US" dirty="0"/>
          </a:p>
          <a:p>
            <a:endParaRPr lang="sv-SE" dirty="0" smtClean="0"/>
          </a:p>
        </p:txBody>
      </p:sp>
    </p:spTree>
    <p:extLst>
      <p:ext uri="{BB962C8B-B14F-4D97-AF65-F5344CB8AC3E}">
        <p14:creationId xmlns:p14="http://schemas.microsoft.com/office/powerpoint/2010/main" val="426244543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smtClean="0"/>
              <a:t>Q &amp; A</a:t>
            </a:r>
            <a:endParaRPr lang="en-US" dirty="0"/>
          </a:p>
        </p:txBody>
      </p:sp>
      <p:sp>
        <p:nvSpPr>
          <p:cNvPr id="2" name="Title 1"/>
          <p:cNvSpPr>
            <a:spLocks noGrp="1"/>
          </p:cNvSpPr>
          <p:nvPr>
            <p:ph type="ctrTitle"/>
          </p:nvPr>
        </p:nvSpPr>
        <p:spPr/>
        <p:txBody>
          <a:bodyPr/>
          <a:lstStyle/>
          <a:p>
            <a:r>
              <a:rPr lang="sv-SE" dirty="0"/>
              <a:t>Troubleshooting Offline Servicing</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2603960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Related Content</a:t>
            </a:r>
            <a:endParaRPr lang="en-US" dirty="0"/>
          </a:p>
        </p:txBody>
      </p:sp>
      <p:sp>
        <p:nvSpPr>
          <p:cNvPr id="9" name="Rectangle 8"/>
          <p:cNvSpPr/>
          <p:nvPr/>
        </p:nvSpPr>
        <p:spPr bwMode="auto">
          <a:xfrm>
            <a:off x="507868" y="1375674"/>
            <a:ext cx="11173090" cy="609398"/>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WCL403 | Troubleshooting Windows 7 Deployments: In Depth</a:t>
            </a:r>
          </a:p>
        </p:txBody>
      </p:sp>
      <p:sp>
        <p:nvSpPr>
          <p:cNvPr id="10" name="Rectangle 9"/>
          <p:cNvSpPr/>
          <p:nvPr/>
        </p:nvSpPr>
        <p:spPr bwMode="auto">
          <a:xfrm>
            <a:off x="507868" y="2208393"/>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WCL302 | Absolute Offline Servicing Windows OS </a:t>
            </a:r>
          </a:p>
        </p:txBody>
      </p:sp>
      <p:sp>
        <p:nvSpPr>
          <p:cNvPr id="11" name="Rectangle 10"/>
          <p:cNvSpPr/>
          <p:nvPr/>
        </p:nvSpPr>
        <p:spPr bwMode="auto">
          <a:xfrm>
            <a:off x="507868" y="3041112"/>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OSP471-INT | Desktop Deployment Live </a:t>
            </a:r>
            <a:r>
              <a:rPr lang="en-US" sz="2400" dirty="0" err="1">
                <a:gradFill>
                  <a:gsLst>
                    <a:gs pos="0">
                      <a:schemeClr val="tx1"/>
                    </a:gs>
                    <a:gs pos="100000">
                      <a:schemeClr val="tx1"/>
                    </a:gs>
                  </a:gsLst>
                  <a:lin ang="5400000" scaled="0"/>
                </a:gradFill>
              </a:rPr>
              <a:t>Gameshow</a:t>
            </a:r>
            <a:endParaRPr lang="en-US" sz="2400" dirty="0">
              <a:gradFill>
                <a:gsLst>
                  <a:gs pos="0">
                    <a:schemeClr val="tx1"/>
                  </a:gs>
                  <a:gs pos="100000">
                    <a:schemeClr val="tx1"/>
                  </a:gs>
                </a:gsLst>
                <a:lin ang="5400000" scaled="0"/>
              </a:gradFill>
            </a:endParaRPr>
          </a:p>
        </p:txBody>
      </p:sp>
      <p:sp>
        <p:nvSpPr>
          <p:cNvPr id="12" name="Rectangle 11"/>
          <p:cNvSpPr/>
          <p:nvPr/>
        </p:nvSpPr>
        <p:spPr bwMode="auto">
          <a:xfrm>
            <a:off x="507868" y="3873831"/>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WCL401 | Inside Panther: Troubleshooting the Windows Setup Engine </a:t>
            </a:r>
          </a:p>
        </p:txBody>
      </p:sp>
    </p:spTree>
    <p:extLst>
      <p:ext uri="{BB962C8B-B14F-4D97-AF65-F5344CB8AC3E}">
        <p14:creationId xmlns:p14="http://schemas.microsoft.com/office/powerpoint/2010/main" val="388598382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ound Same Side Corner Rectangle 34"/>
          <p:cNvSpPr/>
          <p:nvPr/>
        </p:nvSpPr>
        <p:spPr>
          <a:xfrm>
            <a:off x="502539" y="4791433"/>
            <a:ext cx="2103120" cy="1402961"/>
          </a:xfrm>
          <a:prstGeom prst="round2SameRect">
            <a:avLst>
              <a:gd name="adj1" fmla="val 0"/>
              <a:gd name="adj2" fmla="val 0"/>
            </a:avLst>
          </a:prstGeom>
          <a:solidFill>
            <a:schemeClr val="bg1">
              <a:alpha val="25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a:solidFill>
                <a:srgbClr val="FFFFFF">
                  <a:alpha val="99000"/>
                </a:srgbClr>
              </a:solidFill>
            </a:endParaRPr>
          </a:p>
        </p:txBody>
      </p:sp>
      <p:sp>
        <p:nvSpPr>
          <p:cNvPr id="33" name="Round Same Side Corner Rectangle 32"/>
          <p:cNvSpPr/>
          <p:nvPr/>
        </p:nvSpPr>
        <p:spPr>
          <a:xfrm>
            <a:off x="7310934" y="4791433"/>
            <a:ext cx="2103120" cy="1402961"/>
          </a:xfrm>
          <a:prstGeom prst="round2SameRect">
            <a:avLst>
              <a:gd name="adj1" fmla="val 0"/>
              <a:gd name="adj2" fmla="val 0"/>
            </a:avLst>
          </a:prstGeom>
          <a:solidFill>
            <a:schemeClr val="bg1">
              <a:alpha val="25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a:solidFill>
                <a:srgbClr val="FFFFFF">
                  <a:alpha val="99000"/>
                </a:srgbClr>
              </a:solidFill>
            </a:endParaRPr>
          </a:p>
        </p:txBody>
      </p:sp>
      <p:sp>
        <p:nvSpPr>
          <p:cNvPr id="34" name="Round Same Side Corner Rectangle 33"/>
          <p:cNvSpPr/>
          <p:nvPr/>
        </p:nvSpPr>
        <p:spPr>
          <a:xfrm>
            <a:off x="2778354" y="4791433"/>
            <a:ext cx="2103120" cy="1402961"/>
          </a:xfrm>
          <a:prstGeom prst="round2SameRect">
            <a:avLst>
              <a:gd name="adj1" fmla="val 0"/>
              <a:gd name="adj2" fmla="val 0"/>
            </a:avLst>
          </a:prstGeom>
          <a:solidFill>
            <a:schemeClr val="bg1">
              <a:alpha val="25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a:solidFill>
                <a:srgbClr val="FFFFFF">
                  <a:alpha val="99000"/>
                </a:srgbClr>
              </a:solidFill>
            </a:endParaRPr>
          </a:p>
        </p:txBody>
      </p:sp>
      <p:sp>
        <p:nvSpPr>
          <p:cNvPr id="36" name="Round Same Side Corner Rectangle 35"/>
          <p:cNvSpPr/>
          <p:nvPr/>
        </p:nvSpPr>
        <p:spPr>
          <a:xfrm>
            <a:off x="9577225" y="4791433"/>
            <a:ext cx="2103120" cy="1402961"/>
          </a:xfrm>
          <a:prstGeom prst="round2SameRect">
            <a:avLst>
              <a:gd name="adj1" fmla="val 0"/>
              <a:gd name="adj2" fmla="val 0"/>
            </a:avLst>
          </a:prstGeom>
          <a:solidFill>
            <a:schemeClr val="bg1">
              <a:alpha val="25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a:solidFill>
                <a:srgbClr val="FFFFFF">
                  <a:alpha val="99000"/>
                </a:srgbClr>
              </a:solidFill>
            </a:endParaRPr>
          </a:p>
        </p:txBody>
      </p:sp>
      <p:sp>
        <p:nvSpPr>
          <p:cNvPr id="37" name="Round Same Side Corner Rectangle 36"/>
          <p:cNvSpPr/>
          <p:nvPr/>
        </p:nvSpPr>
        <p:spPr>
          <a:xfrm>
            <a:off x="5044644" y="4791433"/>
            <a:ext cx="2103120" cy="1402961"/>
          </a:xfrm>
          <a:prstGeom prst="round2SameRect">
            <a:avLst>
              <a:gd name="adj1" fmla="val 0"/>
              <a:gd name="adj2" fmla="val 0"/>
            </a:avLst>
          </a:prstGeom>
          <a:solidFill>
            <a:schemeClr val="bg1">
              <a:alpha val="25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a:solidFill>
                <a:srgbClr val="FFFFFF">
                  <a:alpha val="99000"/>
                </a:srgbClr>
              </a:solidFill>
            </a:endParaRPr>
          </a:p>
        </p:txBody>
      </p:sp>
      <p:grpSp>
        <p:nvGrpSpPr>
          <p:cNvPr id="10" name="Group 9"/>
          <p:cNvGrpSpPr/>
          <p:nvPr/>
        </p:nvGrpSpPr>
        <p:grpSpPr>
          <a:xfrm>
            <a:off x="502539" y="4340580"/>
            <a:ext cx="11177806" cy="459724"/>
            <a:chOff x="502539" y="4329291"/>
            <a:chExt cx="11177806" cy="459724"/>
          </a:xfrm>
        </p:grpSpPr>
        <p:sp>
          <p:nvSpPr>
            <p:cNvPr id="26" name="Round Same Side Corner Rectangle 25"/>
            <p:cNvSpPr/>
            <p:nvPr/>
          </p:nvSpPr>
          <p:spPr>
            <a:xfrm>
              <a:off x="7310934" y="4329291"/>
              <a:ext cx="2098924" cy="451723"/>
            </a:xfrm>
            <a:prstGeom prst="round2SameRect">
              <a:avLst>
                <a:gd name="adj1" fmla="val 0"/>
                <a:gd name="adj2" fmla="val 0"/>
              </a:avLst>
            </a:prstGeom>
            <a:gradFill>
              <a:gsLst>
                <a:gs pos="0">
                  <a:schemeClr val="tx2">
                    <a:lumMod val="50000"/>
                  </a:schemeClr>
                </a:gs>
                <a:gs pos="80000">
                  <a:schemeClr val="tx2"/>
                </a:gs>
                <a:gs pos="100000">
                  <a:schemeClr val="tx2"/>
                </a:gs>
              </a:gsLs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a:solidFill>
                  <a:srgbClr val="FFFFFF">
                    <a:alpha val="99000"/>
                  </a:srgbClr>
                </a:solidFill>
              </a:endParaRPr>
            </a:p>
          </p:txBody>
        </p:sp>
        <p:sp>
          <p:nvSpPr>
            <p:cNvPr id="27" name="Round Same Side Corner Rectangle 26"/>
            <p:cNvSpPr/>
            <p:nvPr/>
          </p:nvSpPr>
          <p:spPr>
            <a:xfrm>
              <a:off x="2774158" y="4329291"/>
              <a:ext cx="2107316" cy="451723"/>
            </a:xfrm>
            <a:prstGeom prst="round2SameRect">
              <a:avLst>
                <a:gd name="adj1" fmla="val 0"/>
                <a:gd name="adj2" fmla="val 0"/>
              </a:avLst>
            </a:prstGeom>
            <a:gradFill>
              <a:gsLst>
                <a:gs pos="0">
                  <a:schemeClr val="tx2">
                    <a:lumMod val="50000"/>
                  </a:schemeClr>
                </a:gs>
                <a:gs pos="80000">
                  <a:schemeClr val="tx2"/>
                </a:gs>
                <a:gs pos="100000">
                  <a:schemeClr val="tx2"/>
                </a:gs>
              </a:gsLs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a:solidFill>
                  <a:srgbClr val="FFFFFF">
                    <a:alpha val="99000"/>
                  </a:srgbClr>
                </a:solidFill>
              </a:endParaRPr>
            </a:p>
          </p:txBody>
        </p:sp>
        <p:sp>
          <p:nvSpPr>
            <p:cNvPr id="28" name="Round Same Side Corner Rectangle 27"/>
            <p:cNvSpPr/>
            <p:nvPr/>
          </p:nvSpPr>
          <p:spPr>
            <a:xfrm>
              <a:off x="502539" y="4329291"/>
              <a:ext cx="2103120" cy="451723"/>
            </a:xfrm>
            <a:prstGeom prst="round2SameRect">
              <a:avLst>
                <a:gd name="adj1" fmla="val 0"/>
                <a:gd name="adj2" fmla="val 0"/>
              </a:avLst>
            </a:prstGeom>
            <a:gradFill>
              <a:gsLst>
                <a:gs pos="0">
                  <a:schemeClr val="tx2">
                    <a:lumMod val="50000"/>
                  </a:schemeClr>
                </a:gs>
                <a:gs pos="80000">
                  <a:schemeClr val="tx2"/>
                </a:gs>
                <a:gs pos="100000">
                  <a:schemeClr val="tx2"/>
                </a:gs>
              </a:gsLs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a:solidFill>
                  <a:srgbClr val="FFFFFF">
                    <a:alpha val="99000"/>
                  </a:srgbClr>
                </a:solidFill>
              </a:endParaRPr>
            </a:p>
          </p:txBody>
        </p:sp>
        <p:sp>
          <p:nvSpPr>
            <p:cNvPr id="29" name="Round Same Side Corner Rectangle 28"/>
            <p:cNvSpPr/>
            <p:nvPr/>
          </p:nvSpPr>
          <p:spPr>
            <a:xfrm>
              <a:off x="9577225" y="4337292"/>
              <a:ext cx="2103120" cy="451723"/>
            </a:xfrm>
            <a:prstGeom prst="round2SameRect">
              <a:avLst>
                <a:gd name="adj1" fmla="val 0"/>
                <a:gd name="adj2" fmla="val 0"/>
              </a:avLst>
            </a:prstGeom>
            <a:gradFill>
              <a:gsLst>
                <a:gs pos="0">
                  <a:schemeClr val="tx2">
                    <a:lumMod val="50000"/>
                  </a:schemeClr>
                </a:gs>
                <a:gs pos="80000">
                  <a:schemeClr val="tx2"/>
                </a:gs>
                <a:gs pos="100000">
                  <a:schemeClr val="tx2"/>
                </a:gs>
              </a:gsLs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a:solidFill>
                  <a:srgbClr val="FFFFFF">
                    <a:alpha val="99000"/>
                  </a:srgbClr>
                </a:solidFill>
              </a:endParaRPr>
            </a:p>
          </p:txBody>
        </p:sp>
        <p:sp>
          <p:nvSpPr>
            <p:cNvPr id="30" name="Round Same Side Corner Rectangle 29"/>
            <p:cNvSpPr/>
            <p:nvPr/>
          </p:nvSpPr>
          <p:spPr>
            <a:xfrm>
              <a:off x="5044644" y="4329291"/>
              <a:ext cx="2103120" cy="451723"/>
            </a:xfrm>
            <a:prstGeom prst="round2SameRect">
              <a:avLst>
                <a:gd name="adj1" fmla="val 0"/>
                <a:gd name="adj2" fmla="val 0"/>
              </a:avLst>
            </a:prstGeom>
            <a:gradFill>
              <a:gsLst>
                <a:gs pos="0">
                  <a:schemeClr val="tx2">
                    <a:lumMod val="50000"/>
                  </a:schemeClr>
                </a:gs>
                <a:gs pos="80000">
                  <a:schemeClr val="tx2"/>
                </a:gs>
                <a:gs pos="100000">
                  <a:schemeClr val="tx2"/>
                </a:gs>
              </a:gsLs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a:solidFill>
                  <a:srgbClr val="FFFFFF">
                    <a:alpha val="99000"/>
                  </a:srgbClr>
                </a:solidFill>
              </a:endParaRPr>
            </a:p>
          </p:txBody>
        </p:sp>
      </p:grpSp>
      <p:sp>
        <p:nvSpPr>
          <p:cNvPr id="2" name="Title 1"/>
          <p:cNvSpPr>
            <a:spLocks noGrp="1"/>
          </p:cNvSpPr>
          <p:nvPr>
            <p:ph type="title"/>
          </p:nvPr>
        </p:nvSpPr>
        <p:spPr/>
        <p:txBody>
          <a:bodyPr/>
          <a:lstStyle/>
          <a:p>
            <a:r>
              <a:rPr lang="en-US" smtClean="0"/>
              <a:t>What is the Springboard Series?</a:t>
            </a:r>
            <a:endParaRPr lang="en-US" dirty="0"/>
          </a:p>
        </p:txBody>
      </p:sp>
      <p:sp>
        <p:nvSpPr>
          <p:cNvPr id="32" name="TextBox 31"/>
          <p:cNvSpPr txBox="1"/>
          <p:nvPr/>
        </p:nvSpPr>
        <p:spPr>
          <a:xfrm>
            <a:off x="7306739" y="4445161"/>
            <a:ext cx="2103120" cy="276999"/>
          </a:xfrm>
          <a:prstGeom prst="rect">
            <a:avLst/>
          </a:prstGeom>
          <a:noFill/>
          <a:ln w="9525" cap="flat" cmpd="sng" algn="ctr">
            <a:noFill/>
            <a:prstDash val="solid"/>
          </a:ln>
          <a:effectLst/>
        </p:spPr>
        <p:txBody>
          <a:bodyPr wrap="square" rtlCol="0">
            <a:spAutoFit/>
          </a:bodyPr>
          <a:lstStyle/>
          <a:p>
            <a:pPr algn="ctr">
              <a:defRPr/>
            </a:pPr>
            <a:r>
              <a:rPr lang="en-US" sz="1200" b="1" dirty="0" smtClean="0">
                <a:solidFill>
                  <a:srgbClr val="ED1977">
                    <a:lumMod val="20000"/>
                    <a:lumOff val="80000"/>
                  </a:srgbClr>
                </a:solidFill>
              </a:rPr>
              <a:t>Windows Team Blog</a:t>
            </a:r>
            <a:endParaRPr lang="en-US" sz="1200" b="1" dirty="0">
              <a:solidFill>
                <a:srgbClr val="ED1977">
                  <a:lumMod val="20000"/>
                  <a:lumOff val="80000"/>
                </a:srgbClr>
              </a:solidFill>
            </a:endParaRPr>
          </a:p>
        </p:txBody>
      </p:sp>
      <p:sp>
        <p:nvSpPr>
          <p:cNvPr id="39" name="TextBox 38"/>
          <p:cNvSpPr txBox="1"/>
          <p:nvPr/>
        </p:nvSpPr>
        <p:spPr>
          <a:xfrm>
            <a:off x="2774158" y="4334693"/>
            <a:ext cx="2103120" cy="461665"/>
          </a:xfrm>
          <a:prstGeom prst="rect">
            <a:avLst/>
          </a:prstGeom>
          <a:noFill/>
        </p:spPr>
        <p:txBody>
          <a:bodyPr wrap="square" rtlCol="0">
            <a:spAutoFit/>
          </a:bodyPr>
          <a:lstStyle/>
          <a:p>
            <a:pPr algn="ctr"/>
            <a:r>
              <a:rPr lang="en-US" sz="1200" b="1" dirty="0" smtClean="0">
                <a:solidFill>
                  <a:srgbClr val="ED1977">
                    <a:lumMod val="20000"/>
                    <a:lumOff val="80000"/>
                  </a:srgbClr>
                </a:solidFill>
              </a:rPr>
              <a:t>Springboard Series</a:t>
            </a:r>
          </a:p>
          <a:p>
            <a:pPr algn="ctr"/>
            <a:r>
              <a:rPr lang="en-US" sz="1200" b="1" dirty="0" smtClean="0">
                <a:solidFill>
                  <a:srgbClr val="ED1977">
                    <a:lumMod val="20000"/>
                    <a:lumOff val="80000"/>
                  </a:srgbClr>
                </a:solidFill>
              </a:rPr>
              <a:t>Insider Newsletter</a:t>
            </a:r>
            <a:endParaRPr lang="en-US" sz="1200" b="1" dirty="0">
              <a:solidFill>
                <a:srgbClr val="ED1977">
                  <a:lumMod val="20000"/>
                  <a:lumOff val="80000"/>
                </a:srgbClr>
              </a:solidFill>
            </a:endParaRPr>
          </a:p>
        </p:txBody>
      </p:sp>
      <p:sp>
        <p:nvSpPr>
          <p:cNvPr id="40" name="TextBox 39"/>
          <p:cNvSpPr txBox="1"/>
          <p:nvPr/>
        </p:nvSpPr>
        <p:spPr>
          <a:xfrm>
            <a:off x="517393" y="4437467"/>
            <a:ext cx="2093324" cy="276999"/>
          </a:xfrm>
          <a:prstGeom prst="rect">
            <a:avLst/>
          </a:prstGeom>
          <a:noFill/>
        </p:spPr>
        <p:txBody>
          <a:bodyPr wrap="square" rtlCol="0" anchor="ctr">
            <a:spAutoFit/>
          </a:bodyPr>
          <a:lstStyle/>
          <a:p>
            <a:pPr algn="ctr"/>
            <a:r>
              <a:rPr lang="en-US" sz="1200" b="1" dirty="0">
                <a:solidFill>
                  <a:srgbClr val="ED1977">
                    <a:lumMod val="20000"/>
                    <a:lumOff val="80000"/>
                  </a:srgbClr>
                </a:solidFill>
              </a:rPr>
              <a:t>Virtual </a:t>
            </a:r>
            <a:r>
              <a:rPr lang="en-US" sz="1200" b="1" dirty="0" smtClean="0">
                <a:solidFill>
                  <a:srgbClr val="ED1977">
                    <a:lumMod val="20000"/>
                    <a:lumOff val="80000"/>
                  </a:srgbClr>
                </a:solidFill>
              </a:rPr>
              <a:t>Roundtable Events</a:t>
            </a:r>
            <a:endParaRPr lang="en-US" sz="1200" b="1" dirty="0">
              <a:solidFill>
                <a:srgbClr val="ED1977">
                  <a:lumMod val="20000"/>
                  <a:lumOff val="80000"/>
                </a:srgbClr>
              </a:solidFill>
            </a:endParaRPr>
          </a:p>
        </p:txBody>
      </p:sp>
      <p:sp>
        <p:nvSpPr>
          <p:cNvPr id="41" name="TextBox 40"/>
          <p:cNvSpPr txBox="1"/>
          <p:nvPr/>
        </p:nvSpPr>
        <p:spPr>
          <a:xfrm>
            <a:off x="9539576" y="4334693"/>
            <a:ext cx="2191508" cy="461665"/>
          </a:xfrm>
          <a:prstGeom prst="rect">
            <a:avLst/>
          </a:prstGeom>
          <a:noFill/>
          <a:ln w="9525" cap="flat" cmpd="sng" algn="ctr">
            <a:noFill/>
            <a:prstDash val="solid"/>
          </a:ln>
          <a:effectLst/>
        </p:spPr>
        <p:txBody>
          <a:bodyPr wrap="square" rtlCol="0">
            <a:spAutoFit/>
          </a:bodyPr>
          <a:lstStyle/>
          <a:p>
            <a:pPr algn="ctr">
              <a:defRPr/>
            </a:pPr>
            <a:r>
              <a:rPr lang="en-US" sz="1200" b="1" dirty="0" smtClean="0">
                <a:solidFill>
                  <a:srgbClr val="ED1977">
                    <a:lumMod val="20000"/>
                    <a:lumOff val="80000"/>
                  </a:srgbClr>
                </a:solidFill>
              </a:rPr>
              <a:t>One-Windows </a:t>
            </a:r>
            <a:r>
              <a:rPr lang="en-US" sz="1200" b="1" dirty="0" err="1" smtClean="0">
                <a:solidFill>
                  <a:srgbClr val="ED1977">
                    <a:lumMod val="20000"/>
                    <a:lumOff val="80000"/>
                  </a:srgbClr>
                </a:solidFill>
              </a:rPr>
              <a:t>TechCenter</a:t>
            </a:r>
            <a:endParaRPr lang="en-US" sz="1200" b="1" dirty="0">
              <a:solidFill>
                <a:srgbClr val="ED1977">
                  <a:lumMod val="20000"/>
                  <a:lumOff val="80000"/>
                </a:srgbClr>
              </a:solidFill>
            </a:endParaRPr>
          </a:p>
          <a:p>
            <a:pPr algn="ctr">
              <a:defRPr/>
            </a:pPr>
            <a:r>
              <a:rPr lang="en-US" sz="1200" b="1" dirty="0" smtClean="0">
                <a:solidFill>
                  <a:srgbClr val="ED1977">
                    <a:lumMod val="20000"/>
                    <a:lumOff val="80000"/>
                  </a:srgbClr>
                </a:solidFill>
              </a:rPr>
              <a:t>in 10 languages</a:t>
            </a:r>
            <a:endParaRPr lang="en-US" sz="1200" b="1" dirty="0">
              <a:solidFill>
                <a:srgbClr val="ED1977">
                  <a:lumMod val="20000"/>
                  <a:lumOff val="80000"/>
                </a:srgbClr>
              </a:solidFill>
            </a:endParaRPr>
          </a:p>
        </p:txBody>
      </p:sp>
      <p:grpSp>
        <p:nvGrpSpPr>
          <p:cNvPr id="3" name="Group 93"/>
          <p:cNvGrpSpPr/>
          <p:nvPr/>
        </p:nvGrpSpPr>
        <p:grpSpPr>
          <a:xfrm>
            <a:off x="9827235" y="5024919"/>
            <a:ext cx="1607761" cy="956673"/>
            <a:chOff x="7079933" y="4450080"/>
            <a:chExt cx="1438344" cy="1203960"/>
          </a:xfrm>
        </p:grpSpPr>
        <p:pic>
          <p:nvPicPr>
            <p:cNvPr id="43" name="Picture 2"/>
            <p:cNvPicPr>
              <a:picLocks noChangeAspect="1" noChangeArrowheads="1"/>
            </p:cNvPicPr>
            <p:nvPr/>
          </p:nvPicPr>
          <p:blipFill>
            <a:blip r:embed="rId3" cstate="email"/>
            <a:srcRect/>
            <a:stretch>
              <a:fillRect/>
            </a:stretch>
          </p:blipFill>
          <p:spPr bwMode="auto">
            <a:xfrm>
              <a:off x="7079933" y="4450080"/>
              <a:ext cx="1365298" cy="1005840"/>
            </a:xfrm>
            <a:prstGeom prst="rect">
              <a:avLst/>
            </a:prstGeom>
            <a:ln>
              <a:noFill/>
            </a:ln>
            <a:effectLst>
              <a:outerShdw blurRad="292100" dist="139700" dir="2700000" algn="tl" rotWithShape="0">
                <a:srgbClr val="333333">
                  <a:alpha val="65000"/>
                </a:srgbClr>
              </a:outerShdw>
            </a:effectLst>
          </p:spPr>
        </p:pic>
        <p:pic>
          <p:nvPicPr>
            <p:cNvPr id="44" name="Picture 4">
              <a:hlinkClick r:id="rId4"/>
            </p:cNvPr>
            <p:cNvPicPr>
              <a:picLocks noChangeAspect="1" noChangeArrowheads="1"/>
            </p:cNvPicPr>
            <p:nvPr/>
          </p:nvPicPr>
          <p:blipFill>
            <a:blip r:embed="rId5" cstate="email"/>
            <a:srcRect/>
            <a:stretch>
              <a:fillRect/>
            </a:stretch>
          </p:blipFill>
          <p:spPr bwMode="auto">
            <a:xfrm>
              <a:off x="7315196" y="4648200"/>
              <a:ext cx="1203081" cy="1005840"/>
            </a:xfrm>
            <a:prstGeom prst="rect">
              <a:avLst/>
            </a:prstGeom>
            <a:ln>
              <a:noFill/>
            </a:ln>
            <a:effectLst>
              <a:outerShdw blurRad="292100" dist="139700" dir="2700000" algn="tl" rotWithShape="0">
                <a:srgbClr val="333333">
                  <a:alpha val="65000"/>
                </a:srgbClr>
              </a:outerShdw>
            </a:effectLst>
          </p:spPr>
        </p:pic>
      </p:grpSp>
      <p:sp>
        <p:nvSpPr>
          <p:cNvPr id="45" name="TextBox 44"/>
          <p:cNvSpPr txBox="1"/>
          <p:nvPr/>
        </p:nvSpPr>
        <p:spPr>
          <a:xfrm>
            <a:off x="5040449" y="4334693"/>
            <a:ext cx="2103120" cy="461665"/>
          </a:xfrm>
          <a:prstGeom prst="rect">
            <a:avLst/>
          </a:prstGeom>
          <a:noFill/>
        </p:spPr>
        <p:txBody>
          <a:bodyPr wrap="square" rtlCol="0">
            <a:spAutoFit/>
          </a:bodyPr>
          <a:lstStyle/>
          <a:p>
            <a:pPr algn="ctr"/>
            <a:r>
              <a:rPr lang="en-US" sz="1200" b="1" dirty="0" smtClean="0">
                <a:solidFill>
                  <a:srgbClr val="ED1977">
                    <a:lumMod val="20000"/>
                    <a:lumOff val="80000"/>
                  </a:srgbClr>
                </a:solidFill>
              </a:rPr>
              <a:t>Springboard Technical</a:t>
            </a:r>
            <a:br>
              <a:rPr lang="en-US" sz="1200" b="1" dirty="0" smtClean="0">
                <a:solidFill>
                  <a:srgbClr val="ED1977">
                    <a:lumMod val="20000"/>
                    <a:lumOff val="80000"/>
                  </a:srgbClr>
                </a:solidFill>
              </a:rPr>
            </a:br>
            <a:r>
              <a:rPr lang="en-US" sz="1200" b="1" dirty="0" smtClean="0">
                <a:solidFill>
                  <a:srgbClr val="ED1977">
                    <a:lumMod val="20000"/>
                    <a:lumOff val="80000"/>
                  </a:srgbClr>
                </a:solidFill>
              </a:rPr>
              <a:t> Experts Program</a:t>
            </a:r>
            <a:endParaRPr lang="en-US" sz="1200" b="1" dirty="0">
              <a:solidFill>
                <a:srgbClr val="ED1977">
                  <a:lumMod val="20000"/>
                  <a:lumOff val="80000"/>
                </a:srgbClr>
              </a:solidFill>
            </a:endParaRPr>
          </a:p>
        </p:txBody>
      </p:sp>
      <p:pic>
        <p:nvPicPr>
          <p:cNvPr id="46" name="Picture 3"/>
          <p:cNvPicPr>
            <a:picLocks noChangeAspect="1" noChangeArrowheads="1"/>
          </p:cNvPicPr>
          <p:nvPr/>
        </p:nvPicPr>
        <p:blipFill>
          <a:blip r:embed="rId6" cstate="email"/>
          <a:srcRect/>
          <a:stretch>
            <a:fillRect/>
          </a:stretch>
        </p:blipFill>
        <p:spPr bwMode="auto">
          <a:xfrm>
            <a:off x="745212" y="4943044"/>
            <a:ext cx="1635377" cy="1082517"/>
          </a:xfrm>
          <a:prstGeom prst="rect">
            <a:avLst/>
          </a:prstGeom>
          <a:ln>
            <a:noFill/>
          </a:ln>
          <a:effectLst>
            <a:outerShdw blurRad="292100" dist="139700" dir="2700000" algn="tl" rotWithShape="0">
              <a:srgbClr val="333333">
                <a:alpha val="65000"/>
              </a:srgbClr>
            </a:outerShdw>
          </a:effectLst>
        </p:spPr>
      </p:pic>
      <p:sp>
        <p:nvSpPr>
          <p:cNvPr id="60" name="Rectangle 59"/>
          <p:cNvSpPr/>
          <p:nvPr/>
        </p:nvSpPr>
        <p:spPr>
          <a:xfrm>
            <a:off x="6081580" y="1123129"/>
            <a:ext cx="5474815" cy="1126462"/>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lIns="0" rIns="0">
            <a:spAutoFit/>
          </a:bodyPr>
          <a:lstStyle/>
          <a:p>
            <a:pPr marL="111125" indent="-111125">
              <a:spcAft>
                <a:spcPts val="400"/>
              </a:spcAft>
            </a:pPr>
            <a:r>
              <a:rPr lang="en-US" sz="1600" b="1" dirty="0" smtClean="0">
                <a:ln w="1905"/>
                <a:gradFill>
                  <a:gsLst>
                    <a:gs pos="0">
                      <a:srgbClr val="FFFFFF"/>
                    </a:gs>
                    <a:gs pos="100000">
                      <a:srgbClr val="FFFFFF"/>
                    </a:gs>
                  </a:gsLst>
                  <a:lin ang="16200000" scaled="0"/>
                </a:gradFill>
              </a:rPr>
              <a:t>To the IT pro, our goal is:</a:t>
            </a:r>
          </a:p>
          <a:p>
            <a:pPr marL="234950" lvl="4" indent="-234950">
              <a:lnSpc>
                <a:spcPct val="90000"/>
              </a:lnSpc>
              <a:spcBef>
                <a:spcPct val="20000"/>
              </a:spcBef>
              <a:buSzPct val="90000"/>
              <a:buFontTx/>
              <a:buBlip>
                <a:blip r:embed="rId7"/>
              </a:buBlip>
            </a:pPr>
            <a:r>
              <a:rPr lang="en-US" sz="1400" dirty="0">
                <a:gradFill>
                  <a:gsLst>
                    <a:gs pos="0">
                      <a:srgbClr val="FFFFFF"/>
                    </a:gs>
                    <a:gs pos="86000">
                      <a:srgbClr val="FFFFFF"/>
                    </a:gs>
                  </a:gsLst>
                  <a:lin ang="5400000" scaled="0"/>
                </a:gradFill>
              </a:rPr>
              <a:t>Be the definitive resource for Desktop IT pros</a:t>
            </a:r>
          </a:p>
          <a:p>
            <a:pPr marL="234950" lvl="4" indent="-234950">
              <a:lnSpc>
                <a:spcPct val="90000"/>
              </a:lnSpc>
              <a:spcBef>
                <a:spcPct val="20000"/>
              </a:spcBef>
              <a:buSzPct val="90000"/>
              <a:buFontTx/>
              <a:buBlip>
                <a:blip r:embed="rId7"/>
              </a:buBlip>
              <a:tabLst>
                <a:tab pos="2286000" algn="l"/>
                <a:tab pos="2457450" algn="l"/>
                <a:tab pos="4000500" algn="l"/>
                <a:tab pos="4114800" algn="l"/>
              </a:tabLst>
            </a:pPr>
            <a:r>
              <a:rPr lang="en-US" sz="1400" dirty="0">
                <a:gradFill>
                  <a:gsLst>
                    <a:gs pos="0">
                      <a:srgbClr val="FFFFFF"/>
                    </a:gs>
                    <a:gs pos="86000">
                      <a:srgbClr val="FFFFFF"/>
                    </a:gs>
                  </a:gsLst>
                  <a:lin ang="5400000" scaled="0"/>
                </a:gradFill>
              </a:rPr>
              <a:t>Open; honest; show, don’t tell</a:t>
            </a:r>
          </a:p>
          <a:p>
            <a:pPr marL="234950" lvl="4" indent="-234950">
              <a:lnSpc>
                <a:spcPct val="90000"/>
              </a:lnSpc>
              <a:spcBef>
                <a:spcPct val="20000"/>
              </a:spcBef>
              <a:buSzPct val="90000"/>
              <a:buFontTx/>
              <a:buBlip>
                <a:blip r:embed="rId7"/>
              </a:buBlip>
            </a:pPr>
            <a:r>
              <a:rPr lang="en-US" sz="1400" dirty="0">
                <a:gradFill>
                  <a:gsLst>
                    <a:gs pos="0">
                      <a:srgbClr val="FFFFFF"/>
                    </a:gs>
                    <a:gs pos="86000">
                      <a:srgbClr val="FFFFFF"/>
                    </a:gs>
                  </a:gsLst>
                  <a:lin ang="5400000" scaled="0"/>
                </a:gradFill>
              </a:rPr>
              <a:t>Information at right time, right level across Adoption Lifecycle</a:t>
            </a:r>
          </a:p>
        </p:txBody>
      </p:sp>
      <p:sp>
        <p:nvSpPr>
          <p:cNvPr id="61" name="Rectangle 60"/>
          <p:cNvSpPr/>
          <p:nvPr/>
        </p:nvSpPr>
        <p:spPr>
          <a:xfrm>
            <a:off x="519113" y="1123129"/>
            <a:ext cx="5281824" cy="1083374"/>
          </a:xfrm>
          <a:prstGeom prst="rect">
            <a:avLst/>
          </a:prstGeom>
          <a:noFill/>
          <a:ln>
            <a:noFill/>
          </a:ln>
          <a:effectLst/>
        </p:spPr>
        <p:style>
          <a:lnRef idx="1">
            <a:schemeClr val="accent6"/>
          </a:lnRef>
          <a:fillRef idx="2">
            <a:schemeClr val="accent6"/>
          </a:fillRef>
          <a:effectRef idx="1">
            <a:schemeClr val="accent6"/>
          </a:effectRef>
          <a:fontRef idx="minor">
            <a:schemeClr val="dk1"/>
          </a:fontRef>
        </p:style>
        <p:txBody>
          <a:bodyPr wrap="square" lIns="0" rIns="0">
            <a:spAutoFit/>
          </a:bodyPr>
          <a:lstStyle/>
          <a:p>
            <a:pPr>
              <a:spcAft>
                <a:spcPts val="400"/>
              </a:spcAft>
            </a:pPr>
            <a:r>
              <a:rPr lang="en-US" sz="1600" b="1" dirty="0" smtClean="0">
                <a:ln w="1905"/>
                <a:gradFill>
                  <a:gsLst>
                    <a:gs pos="0">
                      <a:srgbClr val="FFFFFF"/>
                    </a:gs>
                    <a:gs pos="100000">
                      <a:srgbClr val="FFFFFF"/>
                    </a:gs>
                  </a:gsLst>
                  <a:lin ang="16200000" scaled="0"/>
                </a:gradFill>
              </a:rPr>
              <a:t>Inside of Microsoft we are:</a:t>
            </a:r>
          </a:p>
          <a:p>
            <a:pPr marL="234950" lvl="4" indent="-234950">
              <a:lnSpc>
                <a:spcPct val="90000"/>
              </a:lnSpc>
              <a:spcBef>
                <a:spcPct val="20000"/>
              </a:spcBef>
              <a:buSzPct val="90000"/>
              <a:buFontTx/>
              <a:buBlip>
                <a:blip r:embed="rId7"/>
              </a:buBlip>
            </a:pPr>
            <a:r>
              <a:rPr lang="en-US" sz="1400" dirty="0">
                <a:gradFill>
                  <a:gsLst>
                    <a:gs pos="0">
                      <a:srgbClr val="FFFFFF"/>
                    </a:gs>
                    <a:gs pos="86000">
                      <a:srgbClr val="FFFFFF"/>
                    </a:gs>
                  </a:gsLst>
                  <a:lin ang="5400000" scaled="0"/>
                </a:gradFill>
              </a:rPr>
              <a:t>A turnkey IT pro engagement platform for depth &amp; breadth</a:t>
            </a:r>
          </a:p>
          <a:p>
            <a:pPr marL="234950" lvl="4" indent="-234950">
              <a:lnSpc>
                <a:spcPct val="90000"/>
              </a:lnSpc>
              <a:spcBef>
                <a:spcPct val="20000"/>
              </a:spcBef>
              <a:spcAft>
                <a:spcPts val="600"/>
              </a:spcAft>
              <a:buSzPct val="90000"/>
              <a:buFontTx/>
              <a:buBlip>
                <a:blip r:embed="rId7"/>
              </a:buBlip>
            </a:pPr>
            <a:r>
              <a:rPr lang="en-US" sz="1400" dirty="0">
                <a:gradFill>
                  <a:gsLst>
                    <a:gs pos="0">
                      <a:srgbClr val="FFFFFF"/>
                    </a:gs>
                    <a:gs pos="86000">
                      <a:srgbClr val="FFFFFF"/>
                    </a:gs>
                  </a:gsLst>
                  <a:lin ang="5400000" scaled="0"/>
                </a:gradFill>
              </a:rPr>
              <a:t>The program to mobilize MS marketing &amp; field to focus on </a:t>
            </a:r>
            <a:br>
              <a:rPr lang="en-US" sz="1400" dirty="0">
                <a:gradFill>
                  <a:gsLst>
                    <a:gs pos="0">
                      <a:srgbClr val="FFFFFF"/>
                    </a:gs>
                    <a:gs pos="86000">
                      <a:srgbClr val="FFFFFF"/>
                    </a:gs>
                  </a:gsLst>
                  <a:lin ang="5400000" scaled="0"/>
                </a:gradFill>
              </a:rPr>
            </a:br>
            <a:r>
              <a:rPr lang="en-US" sz="1400" dirty="0">
                <a:gradFill>
                  <a:gsLst>
                    <a:gs pos="0">
                      <a:srgbClr val="FFFFFF"/>
                    </a:gs>
                    <a:gs pos="86000">
                      <a:srgbClr val="FFFFFF"/>
                    </a:gs>
                  </a:gsLst>
                  <a:lin ang="5400000" scaled="0"/>
                </a:gradFill>
              </a:rPr>
              <a:t>desktop OS IT pros</a:t>
            </a:r>
          </a:p>
        </p:txBody>
      </p:sp>
      <p:sp>
        <p:nvSpPr>
          <p:cNvPr id="42" name="TextBox 41"/>
          <p:cNvSpPr txBox="1"/>
          <p:nvPr/>
        </p:nvSpPr>
        <p:spPr>
          <a:xfrm>
            <a:off x="495034" y="2334420"/>
            <a:ext cx="11477225" cy="338554"/>
          </a:xfrm>
          <a:prstGeom prst="rect">
            <a:avLst/>
          </a:prstGeom>
          <a:noFill/>
        </p:spPr>
        <p:txBody>
          <a:bodyPr wrap="square" lIns="0" rIns="0" rtlCol="0">
            <a:spAutoFit/>
          </a:bodyPr>
          <a:lstStyle/>
          <a:p>
            <a:pPr>
              <a:spcAft>
                <a:spcPts val="600"/>
              </a:spcAft>
            </a:pPr>
            <a:r>
              <a:rPr lang="en-US" sz="1600" b="1" spc="-20" dirty="0" smtClean="0">
                <a:ln w="1905"/>
                <a:gradFill>
                  <a:gsLst>
                    <a:gs pos="0">
                      <a:srgbClr val="FFFFFF"/>
                    </a:gs>
                    <a:gs pos="100000">
                      <a:srgbClr val="FFFFFF"/>
                    </a:gs>
                  </a:gsLst>
                  <a:lin ang="16200000" scaled="0"/>
                </a:gradFill>
              </a:rPr>
              <a:t>The Springboard Series IT pro experience offers dynamic content  &amp; structured guidance across the adoption lifecycle:</a:t>
            </a:r>
          </a:p>
        </p:txBody>
      </p:sp>
      <p:sp>
        <p:nvSpPr>
          <p:cNvPr id="49" name="TextBox 48"/>
          <p:cNvSpPr txBox="1"/>
          <p:nvPr/>
        </p:nvSpPr>
        <p:spPr>
          <a:xfrm>
            <a:off x="517393" y="3959693"/>
            <a:ext cx="11150732" cy="338554"/>
          </a:xfrm>
          <a:prstGeom prst="rect">
            <a:avLst/>
          </a:prstGeom>
          <a:noFill/>
        </p:spPr>
        <p:txBody>
          <a:bodyPr wrap="square" lIns="0" rIns="0" rtlCol="0">
            <a:spAutoFit/>
          </a:bodyPr>
          <a:lstStyle/>
          <a:p>
            <a:pPr>
              <a:spcAft>
                <a:spcPts val="600"/>
              </a:spcAft>
            </a:pPr>
            <a:r>
              <a:rPr lang="en-US" sz="1600" b="1" spc="-20" dirty="0">
                <a:ln w="1905"/>
                <a:gradFill>
                  <a:gsLst>
                    <a:gs pos="0">
                      <a:srgbClr val="FFFFFF"/>
                    </a:gs>
                    <a:gs pos="100000">
                      <a:srgbClr val="FFFFFF"/>
                    </a:gs>
                  </a:gsLst>
                  <a:lin ang="16200000" scaled="0"/>
                </a:gradFill>
              </a:rPr>
              <a:t>The Springboard Series on TechNet for Windows, Office and Internet </a:t>
            </a:r>
            <a:r>
              <a:rPr lang="en-US" sz="1600" b="1" spc="-20" dirty="0" smtClean="0">
                <a:ln w="1905"/>
                <a:gradFill>
                  <a:gsLst>
                    <a:gs pos="0">
                      <a:srgbClr val="FFFFFF"/>
                    </a:gs>
                    <a:gs pos="100000">
                      <a:srgbClr val="FFFFFF"/>
                    </a:gs>
                  </a:gsLst>
                  <a:lin ang="16200000" scaled="0"/>
                </a:gradFill>
              </a:rPr>
              <a:t>Explorer:</a:t>
            </a:r>
            <a:endParaRPr lang="en-US" sz="1600" b="1" spc="-20" dirty="0">
              <a:ln w="1905"/>
              <a:gradFill>
                <a:gsLst>
                  <a:gs pos="0">
                    <a:srgbClr val="FFFFFF"/>
                  </a:gs>
                  <a:gs pos="100000">
                    <a:srgbClr val="FFFFFF"/>
                  </a:gs>
                </a:gsLst>
                <a:lin ang="16200000" scaled="0"/>
              </a:gradFill>
            </a:endParaRPr>
          </a:p>
        </p:txBody>
      </p:sp>
      <p:pic>
        <p:nvPicPr>
          <p:cNvPr id="53" name="Picture 52" descr="STEP_Logo.jpg"/>
          <p:cNvPicPr>
            <a:picLocks noChangeAspect="1"/>
          </p:cNvPicPr>
          <p:nvPr/>
        </p:nvPicPr>
        <p:blipFill>
          <a:blip r:embed="rId8" cstate="print"/>
          <a:stretch>
            <a:fillRect/>
          </a:stretch>
        </p:blipFill>
        <p:spPr>
          <a:xfrm>
            <a:off x="5645587" y="4988200"/>
            <a:ext cx="876072" cy="1023039"/>
          </a:xfrm>
          <a:prstGeom prst="roundRect">
            <a:avLst>
              <a:gd name="adj" fmla="val 6697"/>
            </a:avLst>
          </a:prstGeom>
          <a:ln>
            <a:noFill/>
          </a:ln>
          <a:effectLst>
            <a:outerShdw blurRad="292100" dist="139700" dir="2700000" algn="tl" rotWithShape="0">
              <a:srgbClr val="333333">
                <a:alpha val="65000"/>
              </a:srgbClr>
            </a:outerShdw>
          </a:effectLst>
        </p:spPr>
      </p:pic>
      <p:sp>
        <p:nvSpPr>
          <p:cNvPr id="47" name="TextBox 46"/>
          <p:cNvSpPr txBox="1"/>
          <p:nvPr/>
        </p:nvSpPr>
        <p:spPr>
          <a:xfrm>
            <a:off x="516301" y="6248785"/>
            <a:ext cx="8594789" cy="400110"/>
          </a:xfrm>
          <a:prstGeom prst="rect">
            <a:avLst/>
          </a:prstGeom>
          <a:noFill/>
        </p:spPr>
        <p:txBody>
          <a:bodyPr wrap="none" lIns="0" rIns="0" rtlCol="0">
            <a:spAutoFit/>
          </a:bodyPr>
          <a:lstStyle/>
          <a:p>
            <a:r>
              <a:rPr lang="en-US" sz="2000" dirty="0" smtClean="0">
                <a:gradFill>
                  <a:gsLst>
                    <a:gs pos="0">
                      <a:srgbClr val="FFFFFF"/>
                    </a:gs>
                    <a:gs pos="100000">
                      <a:srgbClr val="FFFFFF"/>
                    </a:gs>
                  </a:gsLst>
                  <a:lin ang="16200000" scaled="0"/>
                </a:gradFill>
              </a:rPr>
              <a:t>Visit the Springboard Series on TechNet at </a:t>
            </a:r>
            <a:r>
              <a:rPr lang="en-US" sz="2000" dirty="0" smtClean="0">
                <a:gradFill>
                  <a:gsLst>
                    <a:gs pos="0">
                      <a:srgbClr val="FFC425"/>
                    </a:gs>
                    <a:gs pos="100000">
                      <a:srgbClr val="FFC425"/>
                    </a:gs>
                  </a:gsLst>
                  <a:lin ang="16200000" scaled="0"/>
                </a:gradFill>
                <a:hlinkClick r:id="rId4"/>
              </a:rPr>
              <a:t>www.microsoft.com/springboard</a:t>
            </a:r>
            <a:r>
              <a:rPr lang="en-US" sz="2000" dirty="0" smtClean="0">
                <a:gradFill>
                  <a:gsLst>
                    <a:gs pos="0">
                      <a:srgbClr val="FFC425"/>
                    </a:gs>
                    <a:gs pos="100000">
                      <a:srgbClr val="FFC425"/>
                    </a:gs>
                  </a:gsLst>
                  <a:lin ang="16200000" scaled="0"/>
                </a:gradFill>
              </a:rPr>
              <a:t> </a:t>
            </a:r>
          </a:p>
        </p:txBody>
      </p:sp>
      <p:pic>
        <p:nvPicPr>
          <p:cNvPr id="1026" name="Picture 2" descr="springboard-insider">
            <a:hlinkClick r:id="rId9"/>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a:stretch/>
        </p:blipFill>
        <p:spPr bwMode="auto">
          <a:xfrm>
            <a:off x="2934585" y="4943044"/>
            <a:ext cx="1807473" cy="10853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rotWithShape="1">
          <a:blip r:embed="rId11">
            <a:extLst>
              <a:ext uri="{28A0092B-C50C-407E-A947-70E740481C1C}">
                <a14:useLocalDpi xmlns:a14="http://schemas.microsoft.com/office/drawing/2010/main" val="0"/>
              </a:ext>
            </a:extLst>
          </a:blip>
          <a:srcRect r="44203"/>
          <a:stretch/>
        </p:blipFill>
        <p:spPr bwMode="auto">
          <a:xfrm>
            <a:off x="7513050" y="5042575"/>
            <a:ext cx="1690498" cy="8987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5" name="Round Same Side Corner Rectangle 64"/>
          <p:cNvSpPr/>
          <p:nvPr/>
        </p:nvSpPr>
        <p:spPr>
          <a:xfrm>
            <a:off x="495033" y="2710894"/>
            <a:ext cx="11185311" cy="1128890"/>
          </a:xfrm>
          <a:prstGeom prst="round2SameRect">
            <a:avLst>
              <a:gd name="adj1" fmla="val 0"/>
              <a:gd name="adj2" fmla="val 0"/>
            </a:avLst>
          </a:prstGeom>
          <a:solidFill>
            <a:schemeClr val="bg1">
              <a:alpha val="25000"/>
            </a:schemeClr>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a:solidFill>
                <a:srgbClr val="FFFFFF">
                  <a:alpha val="99000"/>
                </a:srgbClr>
              </a:solidFill>
            </a:endParaRPr>
          </a:p>
        </p:txBody>
      </p:sp>
      <p:grpSp>
        <p:nvGrpSpPr>
          <p:cNvPr id="5" name="Group 4"/>
          <p:cNvGrpSpPr/>
          <p:nvPr/>
        </p:nvGrpSpPr>
        <p:grpSpPr>
          <a:xfrm>
            <a:off x="981073" y="2833833"/>
            <a:ext cx="10149279" cy="921682"/>
            <a:chOff x="903249" y="2843561"/>
            <a:chExt cx="10149279" cy="921682"/>
          </a:xfrm>
        </p:grpSpPr>
        <p:grpSp>
          <p:nvGrpSpPr>
            <p:cNvPr id="14" name="Group 13"/>
            <p:cNvGrpSpPr/>
            <p:nvPr/>
          </p:nvGrpSpPr>
          <p:grpSpPr>
            <a:xfrm>
              <a:off x="903249" y="2843561"/>
              <a:ext cx="10149279" cy="479502"/>
              <a:chOff x="903249" y="2843561"/>
              <a:chExt cx="10149279" cy="479502"/>
            </a:xfrm>
          </p:grpSpPr>
          <p:sp>
            <p:nvSpPr>
              <p:cNvPr id="13" name="Chevron 12"/>
              <p:cNvSpPr/>
              <p:nvPr/>
            </p:nvSpPr>
            <p:spPr bwMode="auto">
              <a:xfrm>
                <a:off x="903249" y="2843561"/>
                <a:ext cx="2256776" cy="479502"/>
              </a:xfrm>
              <a:prstGeom prst="chevron">
                <a:avLst/>
              </a:prstGeom>
              <a:gradFill>
                <a:gsLst>
                  <a:gs pos="0">
                    <a:schemeClr val="accent2">
                      <a:lumMod val="75000"/>
                    </a:schemeClr>
                  </a:gs>
                  <a:gs pos="80000">
                    <a:schemeClr val="accent2"/>
                  </a:gs>
                  <a:gs pos="100000">
                    <a:schemeClr val="accent2"/>
                  </a:gs>
                </a:gsLst>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48" name="Chevron 47"/>
              <p:cNvSpPr/>
              <p:nvPr/>
            </p:nvSpPr>
            <p:spPr bwMode="auto">
              <a:xfrm>
                <a:off x="2892458" y="2843561"/>
                <a:ext cx="2163336" cy="479502"/>
              </a:xfrm>
              <a:prstGeom prst="chevron">
                <a:avLst/>
              </a:prstGeom>
              <a:gradFill>
                <a:gsLst>
                  <a:gs pos="0">
                    <a:srgbClr val="0082BC"/>
                  </a:gs>
                  <a:gs pos="80000">
                    <a:srgbClr val="09B3FF"/>
                  </a:gs>
                  <a:gs pos="100000">
                    <a:srgbClr val="2DBEFF"/>
                  </a:gs>
                </a:gsLs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sp>
            <p:nvSpPr>
              <p:cNvPr id="50" name="Chevron 49"/>
              <p:cNvSpPr/>
              <p:nvPr/>
            </p:nvSpPr>
            <p:spPr bwMode="auto">
              <a:xfrm>
                <a:off x="4821360" y="2843561"/>
                <a:ext cx="2163336" cy="479502"/>
              </a:xfrm>
              <a:prstGeom prst="chevron">
                <a:avLst/>
              </a:prstGeom>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gradFill>
                    <a:gsLst>
                      <a:gs pos="0">
                        <a:srgbClr val="FFFFFF"/>
                      </a:gs>
                      <a:gs pos="100000">
                        <a:srgbClr val="FFFFFF"/>
                      </a:gs>
                    </a:gsLst>
                    <a:lin ang="5400000" scaled="0"/>
                  </a:gradFill>
                </a:endParaRPr>
              </a:p>
            </p:txBody>
          </p:sp>
          <p:sp>
            <p:nvSpPr>
              <p:cNvPr id="51" name="Chevron 50"/>
              <p:cNvSpPr/>
              <p:nvPr/>
            </p:nvSpPr>
            <p:spPr bwMode="auto">
              <a:xfrm>
                <a:off x="6743609" y="2843561"/>
                <a:ext cx="2327055" cy="479502"/>
              </a:xfrm>
              <a:prstGeom prst="chevron">
                <a:avLst/>
              </a:prstGeom>
              <a:gradFill>
                <a:gsLst>
                  <a:gs pos="0">
                    <a:srgbClr val="00B050"/>
                  </a:gs>
                  <a:gs pos="80000">
                    <a:srgbClr val="92D050"/>
                  </a:gs>
                  <a:gs pos="100000">
                    <a:srgbClr val="92D050"/>
                  </a:gs>
                </a:gsLs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sp>
            <p:nvSpPr>
              <p:cNvPr id="52" name="Chevron 51"/>
              <p:cNvSpPr/>
              <p:nvPr/>
            </p:nvSpPr>
            <p:spPr bwMode="auto">
              <a:xfrm>
                <a:off x="8818987" y="2843561"/>
                <a:ext cx="2233541" cy="479502"/>
              </a:xfrm>
              <a:prstGeom prst="chevron">
                <a:avLst/>
              </a:prstGeom>
              <a:gradFill>
                <a:gsLst>
                  <a:gs pos="0">
                    <a:srgbClr val="005782"/>
                  </a:gs>
                  <a:gs pos="80000">
                    <a:srgbClr val="0077AC"/>
                  </a:gs>
                  <a:gs pos="100000">
                    <a:srgbClr val="007CB4"/>
                  </a:gs>
                </a:gsLs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grpSp>
        <p:sp>
          <p:nvSpPr>
            <p:cNvPr id="15" name="TextBox 14"/>
            <p:cNvSpPr txBox="1"/>
            <p:nvPr/>
          </p:nvSpPr>
          <p:spPr>
            <a:xfrm>
              <a:off x="903249" y="2944812"/>
              <a:ext cx="2031336" cy="276999"/>
            </a:xfrm>
            <a:prstGeom prst="rect">
              <a:avLst/>
            </a:prstGeom>
            <a:noFill/>
          </p:spPr>
          <p:txBody>
            <a:bodyPr wrap="square" lIns="0" tIns="0" rIns="0" bIns="0" rtlCol="0">
              <a:spAutoFit/>
            </a:bodyPr>
            <a:lstStyle/>
            <a:p>
              <a:pPr algn="ctr"/>
              <a:r>
                <a:rPr lang="en-US" dirty="0" smtClean="0">
                  <a:gradFill>
                    <a:gsLst>
                      <a:gs pos="0">
                        <a:srgbClr val="FFFFFF"/>
                      </a:gs>
                      <a:gs pos="86000">
                        <a:srgbClr val="FFFFFF"/>
                      </a:gs>
                    </a:gsLst>
                    <a:lin ang="5400000" scaled="0"/>
                  </a:gradFill>
                </a:rPr>
                <a:t>Discover</a:t>
              </a:r>
            </a:p>
          </p:txBody>
        </p:sp>
        <p:sp>
          <p:nvSpPr>
            <p:cNvPr id="54" name="TextBox 53"/>
            <p:cNvSpPr txBox="1"/>
            <p:nvPr/>
          </p:nvSpPr>
          <p:spPr>
            <a:xfrm>
              <a:off x="2958458" y="2944812"/>
              <a:ext cx="2031336" cy="276999"/>
            </a:xfrm>
            <a:prstGeom prst="rect">
              <a:avLst/>
            </a:prstGeom>
            <a:noFill/>
          </p:spPr>
          <p:txBody>
            <a:bodyPr wrap="square" lIns="0" tIns="0" rIns="0" bIns="0" rtlCol="0">
              <a:spAutoFit/>
            </a:bodyPr>
            <a:lstStyle/>
            <a:p>
              <a:pPr algn="ctr"/>
              <a:r>
                <a:rPr lang="en-US" dirty="0" smtClean="0">
                  <a:gradFill>
                    <a:gsLst>
                      <a:gs pos="0">
                        <a:srgbClr val="FFFFFF"/>
                      </a:gs>
                      <a:gs pos="86000">
                        <a:srgbClr val="FFFFFF"/>
                      </a:gs>
                    </a:gsLst>
                    <a:lin ang="5400000" scaled="0"/>
                  </a:gradFill>
                </a:rPr>
                <a:t>Explore</a:t>
              </a:r>
            </a:p>
          </p:txBody>
        </p:sp>
        <p:sp>
          <p:nvSpPr>
            <p:cNvPr id="56" name="TextBox 55"/>
            <p:cNvSpPr txBox="1"/>
            <p:nvPr/>
          </p:nvSpPr>
          <p:spPr>
            <a:xfrm>
              <a:off x="4877278" y="2944812"/>
              <a:ext cx="2031336" cy="276999"/>
            </a:xfrm>
            <a:prstGeom prst="rect">
              <a:avLst/>
            </a:prstGeom>
            <a:noFill/>
          </p:spPr>
          <p:txBody>
            <a:bodyPr wrap="square" lIns="0" tIns="0" rIns="0" bIns="0" rtlCol="0">
              <a:spAutoFit/>
            </a:bodyPr>
            <a:lstStyle/>
            <a:p>
              <a:pPr algn="ctr"/>
              <a:r>
                <a:rPr lang="en-US" dirty="0" smtClean="0">
                  <a:gradFill>
                    <a:gsLst>
                      <a:gs pos="0">
                        <a:srgbClr val="FFFFFF"/>
                      </a:gs>
                      <a:gs pos="86000">
                        <a:srgbClr val="FFFFFF"/>
                      </a:gs>
                    </a:gsLst>
                    <a:lin ang="5400000" scaled="0"/>
                  </a:gradFill>
                </a:rPr>
                <a:t>Pilot</a:t>
              </a:r>
            </a:p>
          </p:txBody>
        </p:sp>
        <p:sp>
          <p:nvSpPr>
            <p:cNvPr id="57" name="TextBox 56"/>
            <p:cNvSpPr txBox="1"/>
            <p:nvPr/>
          </p:nvSpPr>
          <p:spPr>
            <a:xfrm>
              <a:off x="6888216" y="2944812"/>
              <a:ext cx="2031336" cy="276999"/>
            </a:xfrm>
            <a:prstGeom prst="rect">
              <a:avLst/>
            </a:prstGeom>
            <a:noFill/>
          </p:spPr>
          <p:txBody>
            <a:bodyPr wrap="square" lIns="0" tIns="0" rIns="0" bIns="0" rtlCol="0">
              <a:spAutoFit/>
            </a:bodyPr>
            <a:lstStyle/>
            <a:p>
              <a:pPr algn="ctr"/>
              <a:r>
                <a:rPr lang="en-US" dirty="0" smtClean="0">
                  <a:gradFill>
                    <a:gsLst>
                      <a:gs pos="0">
                        <a:srgbClr val="FFFFFF"/>
                      </a:gs>
                      <a:gs pos="86000">
                        <a:srgbClr val="FFFFFF"/>
                      </a:gs>
                    </a:gsLst>
                    <a:lin ang="5400000" scaled="0"/>
                  </a:gradFill>
                </a:rPr>
                <a:t>Deploy</a:t>
              </a:r>
            </a:p>
          </p:txBody>
        </p:sp>
        <p:sp>
          <p:nvSpPr>
            <p:cNvPr id="58" name="TextBox 57"/>
            <p:cNvSpPr txBox="1"/>
            <p:nvPr/>
          </p:nvSpPr>
          <p:spPr>
            <a:xfrm>
              <a:off x="8871824" y="2944812"/>
              <a:ext cx="2031336" cy="276999"/>
            </a:xfrm>
            <a:prstGeom prst="rect">
              <a:avLst/>
            </a:prstGeom>
            <a:noFill/>
          </p:spPr>
          <p:txBody>
            <a:bodyPr wrap="square" lIns="0" tIns="0" rIns="0" bIns="0" rtlCol="0">
              <a:spAutoFit/>
            </a:bodyPr>
            <a:lstStyle/>
            <a:p>
              <a:pPr algn="ctr"/>
              <a:r>
                <a:rPr lang="en-US" dirty="0" smtClean="0">
                  <a:gradFill>
                    <a:gsLst>
                      <a:gs pos="0">
                        <a:srgbClr val="FFFFFF"/>
                      </a:gs>
                      <a:gs pos="86000">
                        <a:srgbClr val="FFFFFF"/>
                      </a:gs>
                    </a:gsLst>
                    <a:lin ang="5400000" scaled="0"/>
                  </a:gradFill>
                </a:rPr>
                <a:t>Manage</a:t>
              </a:r>
            </a:p>
          </p:txBody>
        </p:sp>
        <p:sp>
          <p:nvSpPr>
            <p:cNvPr id="4" name="TextBox 3"/>
            <p:cNvSpPr txBox="1"/>
            <p:nvPr/>
          </p:nvSpPr>
          <p:spPr>
            <a:xfrm>
              <a:off x="903249" y="3397955"/>
              <a:ext cx="2055209" cy="215444"/>
            </a:xfrm>
            <a:prstGeom prst="rect">
              <a:avLst/>
            </a:prstGeom>
            <a:noFill/>
          </p:spPr>
          <p:txBody>
            <a:bodyPr wrap="square" lIns="0" tIns="0" rIns="0" bIns="0" rtlCol="0">
              <a:spAutoFit/>
            </a:bodyPr>
            <a:lstStyle/>
            <a:p>
              <a:pPr algn="ctr"/>
              <a:r>
                <a:rPr lang="en-US" sz="1400" i="1" dirty="0" smtClean="0">
                  <a:gradFill>
                    <a:gsLst>
                      <a:gs pos="0">
                        <a:srgbClr val="FFFFFF"/>
                      </a:gs>
                      <a:gs pos="86000">
                        <a:srgbClr val="FFFFFF"/>
                      </a:gs>
                    </a:gsLst>
                    <a:lin ang="5400000" scaled="0"/>
                  </a:gradFill>
                </a:rPr>
                <a:t>Is it worth the pain?</a:t>
              </a:r>
            </a:p>
          </p:txBody>
        </p:sp>
        <p:sp>
          <p:nvSpPr>
            <p:cNvPr id="59" name="TextBox 58"/>
            <p:cNvSpPr txBox="1"/>
            <p:nvPr/>
          </p:nvSpPr>
          <p:spPr>
            <a:xfrm>
              <a:off x="2934223" y="3420533"/>
              <a:ext cx="1947252" cy="344710"/>
            </a:xfrm>
            <a:prstGeom prst="rect">
              <a:avLst/>
            </a:prstGeom>
            <a:noFill/>
          </p:spPr>
          <p:txBody>
            <a:bodyPr wrap="square" lIns="0" tIns="0" rIns="0" bIns="0" rtlCol="0">
              <a:spAutoFit/>
            </a:bodyPr>
            <a:lstStyle/>
            <a:p>
              <a:pPr algn="ctr">
                <a:lnSpc>
                  <a:spcPct val="80000"/>
                </a:lnSpc>
              </a:pPr>
              <a:r>
                <a:rPr lang="en-US" sz="1400" i="1" dirty="0" smtClean="0">
                  <a:gradFill>
                    <a:gsLst>
                      <a:gs pos="0">
                        <a:srgbClr val="FFFFFF"/>
                      </a:gs>
                      <a:gs pos="86000">
                        <a:srgbClr val="FFFFFF"/>
                      </a:gs>
                    </a:gsLst>
                    <a:lin ang="5400000" scaled="0"/>
                  </a:gradFill>
                </a:rPr>
                <a:t>How does it change </a:t>
              </a:r>
              <a:br>
                <a:rPr lang="en-US" sz="1400" i="1" dirty="0" smtClean="0">
                  <a:gradFill>
                    <a:gsLst>
                      <a:gs pos="0">
                        <a:srgbClr val="FFFFFF"/>
                      </a:gs>
                      <a:gs pos="86000">
                        <a:srgbClr val="FFFFFF"/>
                      </a:gs>
                    </a:gsLst>
                    <a:lin ang="5400000" scaled="0"/>
                  </a:gradFill>
                </a:rPr>
              </a:br>
              <a:r>
                <a:rPr lang="en-US" sz="1400" i="1" dirty="0" smtClean="0">
                  <a:gradFill>
                    <a:gsLst>
                      <a:gs pos="0">
                        <a:srgbClr val="FFFFFF"/>
                      </a:gs>
                      <a:gs pos="86000">
                        <a:srgbClr val="FFFFFF"/>
                      </a:gs>
                    </a:gsLst>
                    <a:lin ang="5400000" scaled="0"/>
                  </a:gradFill>
                </a:rPr>
                <a:t>my work?</a:t>
              </a:r>
            </a:p>
          </p:txBody>
        </p:sp>
        <p:sp>
          <p:nvSpPr>
            <p:cNvPr id="62" name="TextBox 61"/>
            <p:cNvSpPr txBox="1"/>
            <p:nvPr/>
          </p:nvSpPr>
          <p:spPr>
            <a:xfrm>
              <a:off x="4853405" y="3420533"/>
              <a:ext cx="2055209" cy="344710"/>
            </a:xfrm>
            <a:prstGeom prst="rect">
              <a:avLst/>
            </a:prstGeom>
            <a:noFill/>
          </p:spPr>
          <p:txBody>
            <a:bodyPr wrap="square" lIns="0" tIns="0" rIns="0" bIns="0" rtlCol="0">
              <a:spAutoFit/>
            </a:bodyPr>
            <a:lstStyle/>
            <a:p>
              <a:pPr algn="ctr">
                <a:lnSpc>
                  <a:spcPct val="80000"/>
                </a:lnSpc>
              </a:pPr>
              <a:r>
                <a:rPr lang="en-US" sz="1400" i="1" dirty="0" smtClean="0">
                  <a:gradFill>
                    <a:gsLst>
                      <a:gs pos="0">
                        <a:srgbClr val="FFFFFF"/>
                      </a:gs>
                      <a:gs pos="86000">
                        <a:srgbClr val="FFFFFF"/>
                      </a:gs>
                    </a:gsLst>
                    <a:lin ang="5400000" scaled="0"/>
                  </a:gradFill>
                </a:rPr>
                <a:t>Is our environment ready?</a:t>
              </a:r>
            </a:p>
          </p:txBody>
        </p:sp>
        <p:sp>
          <p:nvSpPr>
            <p:cNvPr id="63" name="TextBox 62"/>
            <p:cNvSpPr txBox="1"/>
            <p:nvPr/>
          </p:nvSpPr>
          <p:spPr>
            <a:xfrm>
              <a:off x="6763778" y="3420533"/>
              <a:ext cx="2055209" cy="344710"/>
            </a:xfrm>
            <a:prstGeom prst="rect">
              <a:avLst/>
            </a:prstGeom>
            <a:noFill/>
          </p:spPr>
          <p:txBody>
            <a:bodyPr wrap="square" lIns="0" tIns="0" rIns="0" bIns="0" rtlCol="0">
              <a:spAutoFit/>
            </a:bodyPr>
            <a:lstStyle/>
            <a:p>
              <a:pPr algn="ctr">
                <a:lnSpc>
                  <a:spcPct val="80000"/>
                </a:lnSpc>
              </a:pPr>
              <a:r>
                <a:rPr lang="en-US" sz="1400" i="1" dirty="0" smtClean="0">
                  <a:gradFill>
                    <a:gsLst>
                      <a:gs pos="0">
                        <a:srgbClr val="FFFFFF"/>
                      </a:gs>
                      <a:gs pos="86000">
                        <a:srgbClr val="FFFFFF"/>
                      </a:gs>
                    </a:gsLst>
                    <a:lin ang="5400000" scaled="0"/>
                  </a:gradFill>
                </a:rPr>
                <a:t>Is the organization </a:t>
              </a:r>
              <a:br>
                <a:rPr lang="en-US" sz="1400" i="1" dirty="0" smtClean="0">
                  <a:gradFill>
                    <a:gsLst>
                      <a:gs pos="0">
                        <a:srgbClr val="FFFFFF"/>
                      </a:gs>
                      <a:gs pos="86000">
                        <a:srgbClr val="FFFFFF"/>
                      </a:gs>
                    </a:gsLst>
                    <a:lin ang="5400000" scaled="0"/>
                  </a:gradFill>
                </a:rPr>
              </a:br>
              <a:r>
                <a:rPr lang="en-US" sz="1400" i="1" dirty="0" smtClean="0">
                  <a:gradFill>
                    <a:gsLst>
                      <a:gs pos="0">
                        <a:srgbClr val="FFFFFF"/>
                      </a:gs>
                      <a:gs pos="86000">
                        <a:srgbClr val="FFFFFF"/>
                      </a:gs>
                    </a:gsLst>
                    <a:lin ang="5400000" scaled="0"/>
                  </a:gradFill>
                </a:rPr>
                <a:t>ready?</a:t>
              </a:r>
            </a:p>
          </p:txBody>
        </p:sp>
        <p:sp>
          <p:nvSpPr>
            <p:cNvPr id="64" name="TextBox 63"/>
            <p:cNvSpPr txBox="1"/>
            <p:nvPr/>
          </p:nvSpPr>
          <p:spPr>
            <a:xfrm>
              <a:off x="8867364" y="3420533"/>
              <a:ext cx="2055209" cy="344710"/>
            </a:xfrm>
            <a:prstGeom prst="rect">
              <a:avLst/>
            </a:prstGeom>
            <a:noFill/>
          </p:spPr>
          <p:txBody>
            <a:bodyPr wrap="square" lIns="0" tIns="0" rIns="0" bIns="0" rtlCol="0">
              <a:spAutoFit/>
            </a:bodyPr>
            <a:lstStyle/>
            <a:p>
              <a:pPr algn="ctr">
                <a:lnSpc>
                  <a:spcPct val="80000"/>
                </a:lnSpc>
              </a:pPr>
              <a:r>
                <a:rPr lang="en-US" sz="1400" i="1" dirty="0" smtClean="0">
                  <a:gradFill>
                    <a:gsLst>
                      <a:gs pos="0">
                        <a:srgbClr val="FFFFFF"/>
                      </a:gs>
                      <a:gs pos="86000">
                        <a:srgbClr val="FFFFFF"/>
                      </a:gs>
                    </a:gsLst>
                    <a:lin ang="5400000" scaled="0"/>
                  </a:gradFill>
                </a:rPr>
                <a:t>How do I maintain </a:t>
              </a:r>
              <a:br>
                <a:rPr lang="en-US" sz="1400" i="1" dirty="0" smtClean="0">
                  <a:gradFill>
                    <a:gsLst>
                      <a:gs pos="0">
                        <a:srgbClr val="FFFFFF"/>
                      </a:gs>
                      <a:gs pos="86000">
                        <a:srgbClr val="FFFFFF"/>
                      </a:gs>
                    </a:gsLst>
                    <a:lin ang="5400000" scaled="0"/>
                  </a:gradFill>
                </a:rPr>
              </a:br>
              <a:r>
                <a:rPr lang="en-US" sz="1400" i="1" dirty="0" smtClean="0">
                  <a:gradFill>
                    <a:gsLst>
                      <a:gs pos="0">
                        <a:srgbClr val="FFFFFF"/>
                      </a:gs>
                      <a:gs pos="86000">
                        <a:srgbClr val="FFFFFF"/>
                      </a:gs>
                    </a:gsLst>
                    <a:lin ang="5400000" scaled="0"/>
                  </a:gradFill>
                </a:rPr>
                <a:t>and optimize?</a:t>
              </a:r>
            </a:p>
          </p:txBody>
        </p:sp>
      </p:grpSp>
    </p:spTree>
    <p:extLst>
      <p:ext uri="{BB962C8B-B14F-4D97-AF65-F5344CB8AC3E}">
        <p14:creationId xmlns:p14="http://schemas.microsoft.com/office/powerpoint/2010/main" val="2142944252"/>
      </p:ext>
    </p:extLst>
  </p:cSld>
  <p:clrMapOvr>
    <a:masterClrMapping/>
  </p:clrMapOvr>
  <p:transition spd="med">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135505220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676721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05203604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Absolute </a:t>
            </a:r>
            <a:r>
              <a:rPr lang="en-US" dirty="0"/>
              <a:t>Offline Servicing Windows OS </a:t>
            </a:r>
          </a:p>
        </p:txBody>
      </p:sp>
      <p:sp>
        <p:nvSpPr>
          <p:cNvPr id="3" name="Subtitle 2"/>
          <p:cNvSpPr>
            <a:spLocks noGrp="1"/>
          </p:cNvSpPr>
          <p:nvPr>
            <p:ph type="subTitle" idx="1"/>
          </p:nvPr>
        </p:nvSpPr>
        <p:spPr/>
        <p:txBody>
          <a:bodyPr/>
          <a:lstStyle/>
          <a:p>
            <a:r>
              <a:rPr lang="en-US" dirty="0" smtClean="0"/>
              <a:t>Mikael Nystrom</a:t>
            </a:r>
          </a:p>
          <a:p>
            <a:r>
              <a:rPr lang="en-US" dirty="0" smtClean="0"/>
              <a:t>Senior Executive Consultant</a:t>
            </a:r>
          </a:p>
          <a:p>
            <a:r>
              <a:rPr lang="en-US" dirty="0" smtClean="0"/>
              <a:t>TrueSec</a:t>
            </a:r>
            <a:endParaRPr lang="en-US" dirty="0"/>
          </a:p>
        </p:txBody>
      </p:sp>
      <p:sp>
        <p:nvSpPr>
          <p:cNvPr id="5" name="Text Placeholder 4"/>
          <p:cNvSpPr>
            <a:spLocks noGrp="1"/>
          </p:cNvSpPr>
          <p:nvPr>
            <p:ph type="body" sz="quarter" idx="10"/>
          </p:nvPr>
        </p:nvSpPr>
        <p:spPr/>
        <p:txBody>
          <a:bodyPr/>
          <a:lstStyle/>
          <a:p>
            <a:r>
              <a:rPr lang="en-US" dirty="0" smtClean="0"/>
              <a:t>WCL302</a:t>
            </a:r>
            <a:endParaRPr lang="en-US" dirty="0"/>
          </a:p>
        </p:txBody>
      </p:sp>
      <p:sp>
        <p:nvSpPr>
          <p:cNvPr id="4" name="Subtitle 2"/>
          <p:cNvSpPr txBox="1">
            <a:spLocks/>
          </p:cNvSpPr>
          <p:nvPr/>
        </p:nvSpPr>
        <p:spPr>
          <a:xfrm>
            <a:off x="6739828" y="4697796"/>
            <a:ext cx="5121275" cy="463255"/>
          </a:xfrm>
          <a:prstGeom prst="rect">
            <a:avLst/>
          </a:prstGeom>
        </p:spPr>
        <p:txBody>
          <a:bodyPr vert="horz" wrap="square" lIns="0" tIns="0" rIns="0" bIns="0" rtlCol="0">
            <a:noAutofit/>
          </a:bodyPr>
          <a:lstStyle>
            <a:lvl1pPr marL="0" indent="0" algn="l" defTabSz="914363" rtl="0" eaLnBrk="1" latinLnBrk="0" hangingPunct="1">
              <a:lnSpc>
                <a:spcPct val="90000"/>
              </a:lnSpc>
              <a:spcBef>
                <a:spcPts val="0"/>
              </a:spcBef>
              <a:buSzPct val="90000"/>
              <a:buFontTx/>
              <a:buNone/>
              <a:defRPr sz="3200" kern="1200">
                <a:gradFill>
                  <a:gsLst>
                    <a:gs pos="0">
                      <a:schemeClr val="tx1"/>
                    </a:gs>
                    <a:gs pos="86000">
                      <a:schemeClr val="tx1"/>
                    </a:gs>
                  </a:gsLst>
                  <a:lin ang="5400000" scaled="0"/>
                </a:gradFill>
                <a:latin typeface="+mn-lt"/>
                <a:ea typeface="+mn-ea"/>
                <a:cs typeface="+mn-cs"/>
              </a:defRPr>
            </a:lvl1pPr>
            <a:lvl2pPr marL="457182" indent="0" algn="ctr" defTabSz="914363" rtl="0" eaLnBrk="1" latinLnBrk="0" hangingPunct="1">
              <a:lnSpc>
                <a:spcPct val="90000"/>
              </a:lnSpc>
              <a:spcBef>
                <a:spcPct val="20000"/>
              </a:spcBef>
              <a:buSzPct val="90000"/>
              <a:buFontTx/>
              <a:buNone/>
              <a:defRPr sz="2800" kern="1200">
                <a:solidFill>
                  <a:schemeClr val="tx1">
                    <a:tint val="75000"/>
                  </a:schemeClr>
                </a:solidFill>
                <a:latin typeface="+mn-lt"/>
                <a:ea typeface="+mn-ea"/>
                <a:cs typeface="+mn-cs"/>
              </a:defRPr>
            </a:lvl2pPr>
            <a:lvl3pPr marL="914363"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3pPr>
            <a:lvl4pPr marL="1371545" indent="0" algn="ctr" defTabSz="914363" rtl="0" eaLnBrk="1" latinLnBrk="0" hangingPunct="1">
              <a:lnSpc>
                <a:spcPct val="90000"/>
              </a:lnSpc>
              <a:spcBef>
                <a:spcPct val="20000"/>
              </a:spcBef>
              <a:buSzPct val="90000"/>
              <a:buFontTx/>
              <a:buNone/>
              <a:defRPr sz="2000" kern="1200">
                <a:solidFill>
                  <a:schemeClr val="tx1">
                    <a:tint val="75000"/>
                  </a:schemeClr>
                </a:solidFill>
                <a:latin typeface="+mn-lt"/>
                <a:ea typeface="+mn-ea"/>
                <a:cs typeface="+mn-cs"/>
              </a:defRPr>
            </a:lvl4pPr>
            <a:lvl5pPr marL="1828727" indent="0" algn="ctr" defTabSz="914363" rtl="0" eaLnBrk="1" latinLnBrk="0" hangingPunct="1">
              <a:lnSpc>
                <a:spcPct val="90000"/>
              </a:lnSpc>
              <a:spcBef>
                <a:spcPct val="20000"/>
              </a:spcBef>
              <a:buSzPct val="90000"/>
              <a:buFontTx/>
              <a:buNone/>
              <a:defRPr sz="2000" kern="1200">
                <a:solidFill>
                  <a:schemeClr val="tx1">
                    <a:tint val="75000"/>
                  </a:schemeClr>
                </a:solidFill>
                <a:latin typeface="+mn-lt"/>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Johan Arwidmark</a:t>
            </a:r>
          </a:p>
          <a:p>
            <a:r>
              <a:rPr lang="en-US" dirty="0" smtClean="0"/>
              <a:t>Chief Technical Architect</a:t>
            </a:r>
          </a:p>
          <a:p>
            <a:r>
              <a:rPr lang="en-US" dirty="0" smtClean="0"/>
              <a:t>Knowledge Factory</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sv-SE" smtClean="0"/>
              <a:t>Agenda</a:t>
            </a:r>
            <a:endParaRPr lang="sv-SE" dirty="0"/>
          </a:p>
        </p:txBody>
      </p:sp>
      <p:sp>
        <p:nvSpPr>
          <p:cNvPr id="6" name="Text Placeholder 5"/>
          <p:cNvSpPr>
            <a:spLocks noGrp="1"/>
          </p:cNvSpPr>
          <p:nvPr>
            <p:ph type="body" sz="quarter" idx="10"/>
          </p:nvPr>
        </p:nvSpPr>
        <p:spPr/>
        <p:txBody>
          <a:bodyPr/>
          <a:lstStyle/>
          <a:p>
            <a:r>
              <a:rPr lang="sv-SE" smtClean="0"/>
              <a:t>Images – WIM, VHD and Applied Images</a:t>
            </a:r>
          </a:p>
          <a:p>
            <a:r>
              <a:rPr lang="sv-SE" smtClean="0"/>
              <a:t>Offline Servicing</a:t>
            </a:r>
          </a:p>
          <a:p>
            <a:pPr lvl="1"/>
            <a:r>
              <a:rPr lang="sv-SE" smtClean="0"/>
              <a:t>Adding Updates, Packages, Drivers</a:t>
            </a:r>
          </a:p>
          <a:p>
            <a:pPr lvl="1"/>
            <a:r>
              <a:rPr lang="sv-SE" smtClean="0"/>
              <a:t>Enabling Features</a:t>
            </a:r>
          </a:p>
          <a:p>
            <a:pPr lvl="1"/>
            <a:r>
              <a:rPr lang="sv-SE" smtClean="0"/>
              <a:t>Moving to different hardware</a:t>
            </a:r>
          </a:p>
          <a:p>
            <a:r>
              <a:rPr lang="sv-SE" smtClean="0"/>
              <a:t>MDT 2010 and ConfigMgr 2007 integration</a:t>
            </a:r>
          </a:p>
          <a:p>
            <a:r>
              <a:rPr lang="sv-SE" smtClean="0"/>
              <a:t>Troubleshooting</a:t>
            </a:r>
            <a:endParaRPr lang="sv-SE" dirty="0"/>
          </a:p>
        </p:txBody>
      </p:sp>
    </p:spTree>
    <p:extLst>
      <p:ext uri="{BB962C8B-B14F-4D97-AF65-F5344CB8AC3E}">
        <p14:creationId xmlns:p14="http://schemas.microsoft.com/office/powerpoint/2010/main" val="206601268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sv-SE" smtClean="0"/>
              <a:t>Images</a:t>
            </a:r>
            <a:endParaRPr lang="sv-SE" dirty="0"/>
          </a:p>
        </p:txBody>
      </p:sp>
      <p:sp>
        <p:nvSpPr>
          <p:cNvPr id="6" name="Text Placeholder 5"/>
          <p:cNvSpPr>
            <a:spLocks noGrp="1"/>
          </p:cNvSpPr>
          <p:nvPr>
            <p:ph type="body" sz="quarter" idx="10"/>
          </p:nvPr>
        </p:nvSpPr>
        <p:spPr/>
        <p:txBody>
          <a:bodyPr/>
          <a:lstStyle/>
          <a:p>
            <a:r>
              <a:rPr lang="sv-SE" smtClean="0"/>
              <a:t>WIM - </a:t>
            </a:r>
            <a:r>
              <a:rPr lang="en-US" smtClean="0"/>
              <a:t>File format that contains one or more compressed Windows images</a:t>
            </a:r>
            <a:endParaRPr lang="sv-SE" smtClean="0"/>
          </a:p>
          <a:p>
            <a:r>
              <a:rPr lang="sv-SE" smtClean="0"/>
              <a:t>VHD - </a:t>
            </a:r>
            <a:r>
              <a:rPr lang="en-US" smtClean="0"/>
              <a:t>File that can hold data equivalent to what is normally stored on a hard drive</a:t>
            </a:r>
          </a:p>
          <a:p>
            <a:pPr lvl="1"/>
            <a:r>
              <a:rPr lang="sv-SE" smtClean="0"/>
              <a:t>Used in virtual machines</a:t>
            </a:r>
          </a:p>
          <a:p>
            <a:pPr lvl="1"/>
            <a:r>
              <a:rPr lang="sv-SE" smtClean="0"/>
              <a:t>Used for Native Boot from VHD</a:t>
            </a:r>
          </a:p>
          <a:p>
            <a:r>
              <a:rPr lang="sv-SE" smtClean="0"/>
              <a:t>Applied Images</a:t>
            </a:r>
          </a:p>
          <a:p>
            <a:endParaRPr lang="sv-SE" dirty="0" smtClean="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2883" y="3891914"/>
            <a:ext cx="4813663" cy="2527173"/>
          </a:xfrm>
          <a:prstGeom prst="rect">
            <a:avLst/>
          </a:prstGeom>
        </p:spPr>
      </p:pic>
    </p:spTree>
    <p:extLst>
      <p:ext uri="{BB962C8B-B14F-4D97-AF65-F5344CB8AC3E}">
        <p14:creationId xmlns:p14="http://schemas.microsoft.com/office/powerpoint/2010/main" val="376527955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sv-SE" smtClean="0"/>
              <a:t>Offline Servicing using DISM</a:t>
            </a:r>
            <a:endParaRPr lang="sv-SE" dirty="0"/>
          </a:p>
        </p:txBody>
      </p:sp>
      <p:sp>
        <p:nvSpPr>
          <p:cNvPr id="6" name="Text Placeholder 5"/>
          <p:cNvSpPr>
            <a:spLocks noGrp="1"/>
          </p:cNvSpPr>
          <p:nvPr>
            <p:ph type="body" sz="quarter" idx="10"/>
          </p:nvPr>
        </p:nvSpPr>
        <p:spPr/>
        <p:txBody>
          <a:bodyPr/>
          <a:lstStyle/>
          <a:p>
            <a:r>
              <a:rPr lang="en-US" smtClean="0"/>
              <a:t>Mount, remount, and unmount images</a:t>
            </a:r>
          </a:p>
          <a:p>
            <a:r>
              <a:rPr lang="en-US" smtClean="0"/>
              <a:t>Add, remove, and enumerate drivers and packages</a:t>
            </a:r>
          </a:p>
          <a:p>
            <a:r>
              <a:rPr lang="en-US" smtClean="0"/>
              <a:t>Query information </a:t>
            </a:r>
          </a:p>
          <a:p>
            <a:r>
              <a:rPr lang="en-US" smtClean="0"/>
              <a:t>Enable, disable, and enumerate Windows operating system features</a:t>
            </a:r>
          </a:p>
          <a:p>
            <a:r>
              <a:rPr lang="en-US" smtClean="0"/>
              <a:t>Upgrade to a higher edition of Windows.</a:t>
            </a:r>
            <a:br>
              <a:rPr lang="en-US" smtClean="0"/>
            </a:br>
            <a:endParaRPr lang="sv-SE" dirty="0" smtClean="0"/>
          </a:p>
        </p:txBody>
      </p:sp>
    </p:spTree>
    <p:extLst>
      <p:ext uri="{BB962C8B-B14F-4D97-AF65-F5344CB8AC3E}">
        <p14:creationId xmlns:p14="http://schemas.microsoft.com/office/powerpoint/2010/main" val="52368249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sv-SE" smtClean="0"/>
              <a:t>Offline Servicing using DISM, cont.</a:t>
            </a:r>
            <a:endParaRPr lang="sv-SE" dirty="0"/>
          </a:p>
        </p:txBody>
      </p:sp>
      <p:sp>
        <p:nvSpPr>
          <p:cNvPr id="6" name="Text Placeholder 5"/>
          <p:cNvSpPr>
            <a:spLocks noGrp="1"/>
          </p:cNvSpPr>
          <p:nvPr>
            <p:ph type="body" sz="quarter" idx="10"/>
          </p:nvPr>
        </p:nvSpPr>
        <p:spPr/>
        <p:txBody>
          <a:bodyPr/>
          <a:lstStyle/>
          <a:p>
            <a:r>
              <a:rPr lang="en-US" smtClean="0"/>
              <a:t>Application Servicing Command-Line Options</a:t>
            </a:r>
          </a:p>
          <a:p>
            <a:pPr lvl="1"/>
            <a:r>
              <a:rPr lang="en-US" smtClean="0"/>
              <a:t>Check the applicability of a Windows Installer application patch</a:t>
            </a:r>
          </a:p>
          <a:p>
            <a:pPr lvl="1"/>
            <a:r>
              <a:rPr lang="en-US" smtClean="0"/>
              <a:t>Enumerate applications and application patches</a:t>
            </a:r>
          </a:p>
          <a:p>
            <a:r>
              <a:rPr lang="en-US" smtClean="0"/>
              <a:t>Apply the offline servicing section of unattend.xml</a:t>
            </a:r>
          </a:p>
          <a:p>
            <a:r>
              <a:rPr lang="en-US" smtClean="0"/>
              <a:t>Update a Windows PE image</a:t>
            </a:r>
          </a:p>
          <a:p>
            <a:endParaRPr lang="sv-SE" dirty="0" smtClean="0"/>
          </a:p>
        </p:txBody>
      </p:sp>
    </p:spTree>
    <p:extLst>
      <p:ext uri="{BB962C8B-B14F-4D97-AF65-F5344CB8AC3E}">
        <p14:creationId xmlns:p14="http://schemas.microsoft.com/office/powerpoint/2010/main" val="404921796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mtClean="0"/>
              <a:t>Q &amp; A</a:t>
            </a:r>
            <a:endParaRPr lang="en-US" dirty="0"/>
          </a:p>
        </p:txBody>
      </p:sp>
      <p:sp>
        <p:nvSpPr>
          <p:cNvPr id="2" name="Title 1"/>
          <p:cNvSpPr>
            <a:spLocks noGrp="1"/>
          </p:cNvSpPr>
          <p:nvPr>
            <p:ph type="ctrTitle"/>
          </p:nvPr>
        </p:nvSpPr>
        <p:spPr/>
        <p:txBody>
          <a:bodyPr/>
          <a:lstStyle/>
          <a:p>
            <a:r>
              <a:rPr lang="sv-SE" smtClean="0"/>
              <a:t>Offline Servicing using DISM</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4920537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Windows 7 Configuration Passes</a:t>
            </a:r>
            <a:endParaRPr lang="sv-SE" dirty="0"/>
          </a:p>
        </p:txBody>
      </p:sp>
      <p:cxnSp>
        <p:nvCxnSpPr>
          <p:cNvPr id="15" name="Straight Arrow Connector 14"/>
          <p:cNvCxnSpPr/>
          <p:nvPr/>
        </p:nvCxnSpPr>
        <p:spPr bwMode="auto">
          <a:xfrm flipV="1">
            <a:off x="3676308" y="2264630"/>
            <a:ext cx="572152" cy="4506"/>
          </a:xfrm>
          <a:prstGeom prst="straightConnector1">
            <a:avLst/>
          </a:prstGeom>
          <a:ln w="28575">
            <a:solidFill>
              <a:schemeClr val="tx1">
                <a:lumMod val="95000"/>
              </a:schemeClr>
            </a:solidFill>
            <a:headEnd type="none" w="med" len="med"/>
            <a:tailEnd type="arrow"/>
          </a:ln>
        </p:spPr>
        <p:style>
          <a:lnRef idx="1">
            <a:schemeClr val="accent2"/>
          </a:lnRef>
          <a:fillRef idx="0">
            <a:schemeClr val="accent2"/>
          </a:fillRef>
          <a:effectRef idx="0">
            <a:schemeClr val="accent2"/>
          </a:effectRef>
          <a:fontRef idx="minor">
            <a:schemeClr val="tx1"/>
          </a:fontRef>
        </p:style>
      </p:cxnSp>
      <p:cxnSp>
        <p:nvCxnSpPr>
          <p:cNvPr id="26" name="Straight Arrow Connector 25"/>
          <p:cNvCxnSpPr/>
          <p:nvPr/>
        </p:nvCxnSpPr>
        <p:spPr bwMode="auto">
          <a:xfrm rot="5400000">
            <a:off x="5326450" y="5168774"/>
            <a:ext cx="966065" cy="4887"/>
          </a:xfrm>
          <a:prstGeom prst="straightConnector1">
            <a:avLst/>
          </a:prstGeom>
          <a:ln w="28575">
            <a:solidFill>
              <a:schemeClr val="tx1">
                <a:lumMod val="95000"/>
              </a:schemeClr>
            </a:solidFill>
            <a:headEnd type="none" w="med" len="med"/>
            <a:tailEnd type="arrow"/>
          </a:ln>
        </p:spPr>
        <p:style>
          <a:lnRef idx="1">
            <a:schemeClr val="accent2"/>
          </a:lnRef>
          <a:fillRef idx="0">
            <a:schemeClr val="accent2"/>
          </a:fillRef>
          <a:effectRef idx="0">
            <a:schemeClr val="accent2"/>
          </a:effectRef>
          <a:fontRef idx="minor">
            <a:schemeClr val="tx1"/>
          </a:fontRef>
        </p:style>
      </p:cxnSp>
      <p:cxnSp>
        <p:nvCxnSpPr>
          <p:cNvPr id="30" name="Straight Arrow Connector 29"/>
          <p:cNvCxnSpPr/>
          <p:nvPr/>
        </p:nvCxnSpPr>
        <p:spPr bwMode="auto">
          <a:xfrm rot="5400000">
            <a:off x="5710899" y="3740590"/>
            <a:ext cx="206375" cy="0"/>
          </a:xfrm>
          <a:prstGeom prst="straightConnector1">
            <a:avLst/>
          </a:prstGeom>
          <a:ln w="28575">
            <a:solidFill>
              <a:schemeClr val="tx1">
                <a:lumMod val="95000"/>
              </a:schemeClr>
            </a:solidFill>
            <a:headEnd type="none" w="med" len="med"/>
            <a:tailEnd type="arrow"/>
          </a:ln>
        </p:spPr>
        <p:style>
          <a:lnRef idx="1">
            <a:schemeClr val="accent2"/>
          </a:lnRef>
          <a:fillRef idx="0">
            <a:schemeClr val="accent2"/>
          </a:fillRef>
          <a:effectRef idx="0">
            <a:schemeClr val="accent2"/>
          </a:effectRef>
          <a:fontRef idx="minor">
            <a:schemeClr val="tx1"/>
          </a:fontRef>
        </p:style>
      </p:cxnSp>
      <p:cxnSp>
        <p:nvCxnSpPr>
          <p:cNvPr id="31" name="Straight Arrow Connector 30"/>
          <p:cNvCxnSpPr/>
          <p:nvPr/>
        </p:nvCxnSpPr>
        <p:spPr bwMode="auto">
          <a:xfrm rot="5400000">
            <a:off x="5719311" y="2692735"/>
            <a:ext cx="207698" cy="0"/>
          </a:xfrm>
          <a:prstGeom prst="straightConnector1">
            <a:avLst/>
          </a:prstGeom>
          <a:ln w="28575">
            <a:solidFill>
              <a:schemeClr val="tx1">
                <a:lumMod val="95000"/>
              </a:schemeClr>
            </a:solidFill>
            <a:headEnd type="none" w="med" len="med"/>
            <a:tailEnd type="arrow"/>
          </a:ln>
        </p:spPr>
        <p:style>
          <a:lnRef idx="1">
            <a:schemeClr val="accent2"/>
          </a:lnRef>
          <a:fillRef idx="0">
            <a:schemeClr val="accent2"/>
          </a:fillRef>
          <a:effectRef idx="0">
            <a:schemeClr val="accent2"/>
          </a:effectRef>
          <a:fontRef idx="minor">
            <a:schemeClr val="tx1"/>
          </a:fontRef>
        </p:style>
      </p:cxnSp>
      <p:cxnSp>
        <p:nvCxnSpPr>
          <p:cNvPr id="33" name="Elbow Connector 32"/>
          <p:cNvCxnSpPr/>
          <p:nvPr/>
        </p:nvCxnSpPr>
        <p:spPr bwMode="auto">
          <a:xfrm rot="10800000" flipV="1">
            <a:off x="7452040" y="6092862"/>
            <a:ext cx="2199927" cy="148681"/>
          </a:xfrm>
          <a:prstGeom prst="bentConnector3">
            <a:avLst>
              <a:gd name="adj1" fmla="val 0"/>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28575" cap="flat" cmpd="sng" algn="ctr">
            <a:solidFill>
              <a:schemeClr val="tx1">
                <a:lumMod val="95000"/>
              </a:schemeClr>
            </a:solidFill>
            <a:prstDash val="solid"/>
            <a:round/>
            <a:headEnd type="none" w="med" len="med"/>
            <a:tailEnd type="arrow"/>
          </a:ln>
          <a:effectLst/>
        </p:spPr>
      </p:cxnSp>
      <p:cxnSp>
        <p:nvCxnSpPr>
          <p:cNvPr id="40" name="Elbow Connector 39"/>
          <p:cNvCxnSpPr/>
          <p:nvPr/>
        </p:nvCxnSpPr>
        <p:spPr bwMode="auto">
          <a:xfrm>
            <a:off x="7481759" y="4308669"/>
            <a:ext cx="2229662" cy="223023"/>
          </a:xfrm>
          <a:prstGeom prst="bentConnector3">
            <a:avLst>
              <a:gd name="adj1" fmla="val 99778"/>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28575" cap="flat" cmpd="sng" algn="ctr">
            <a:solidFill>
              <a:schemeClr val="tx1">
                <a:lumMod val="95000"/>
              </a:schemeClr>
            </a:solidFill>
            <a:prstDash val="solid"/>
            <a:round/>
            <a:headEnd type="none" w="med" len="med"/>
            <a:tailEnd type="arrow"/>
          </a:ln>
          <a:effectLst/>
        </p:spPr>
      </p:cxnSp>
      <p:sp>
        <p:nvSpPr>
          <p:cNvPr id="52" name="TextBox 51"/>
          <p:cNvSpPr txBox="1"/>
          <p:nvPr/>
        </p:nvSpPr>
        <p:spPr>
          <a:xfrm>
            <a:off x="1030936" y="1445483"/>
            <a:ext cx="1389798" cy="353939"/>
          </a:xfrm>
          <a:prstGeom prst="rect">
            <a:avLst/>
          </a:prstGeom>
          <a:noFill/>
        </p:spPr>
        <p:txBody>
          <a:bodyPr wrap="none" lIns="76197" tIns="38098" rIns="76197" bIns="38098">
            <a:spAutoFit/>
          </a:bodyPr>
          <a:lstStyle/>
          <a:p>
            <a:pPr>
              <a:defRPr/>
            </a:pPr>
            <a:r>
              <a:rPr lang="sv-SE" dirty="0">
                <a:solidFill>
                  <a:schemeClr val="tx1"/>
                </a:solidFill>
              </a:rPr>
              <a:t>Windows PE</a:t>
            </a:r>
          </a:p>
        </p:txBody>
      </p:sp>
      <p:sp>
        <p:nvSpPr>
          <p:cNvPr id="53" name="TextBox 52"/>
          <p:cNvSpPr txBox="1"/>
          <p:nvPr/>
        </p:nvSpPr>
        <p:spPr>
          <a:xfrm>
            <a:off x="4580034" y="1445483"/>
            <a:ext cx="1720017" cy="353939"/>
          </a:xfrm>
          <a:prstGeom prst="rect">
            <a:avLst/>
          </a:prstGeom>
          <a:noFill/>
        </p:spPr>
        <p:txBody>
          <a:bodyPr wrap="none" lIns="76197" tIns="38098" rIns="76197" bIns="38098">
            <a:spAutoFit/>
          </a:bodyPr>
          <a:lstStyle/>
          <a:p>
            <a:pPr>
              <a:defRPr/>
            </a:pPr>
            <a:r>
              <a:rPr lang="sv-SE" dirty="0">
                <a:solidFill>
                  <a:schemeClr val="tx1"/>
                </a:solidFill>
              </a:rPr>
              <a:t>Windows Setup</a:t>
            </a:r>
          </a:p>
        </p:txBody>
      </p:sp>
      <p:sp>
        <p:nvSpPr>
          <p:cNvPr id="54" name="TextBox 53"/>
          <p:cNvSpPr txBox="1"/>
          <p:nvPr/>
        </p:nvSpPr>
        <p:spPr>
          <a:xfrm>
            <a:off x="8853418" y="1444160"/>
            <a:ext cx="936341" cy="353939"/>
          </a:xfrm>
          <a:prstGeom prst="rect">
            <a:avLst/>
          </a:prstGeom>
          <a:noFill/>
        </p:spPr>
        <p:txBody>
          <a:bodyPr wrap="none" lIns="76197" tIns="38098" rIns="76197" bIns="38098">
            <a:spAutoFit/>
          </a:bodyPr>
          <a:lstStyle/>
          <a:p>
            <a:pPr>
              <a:defRPr/>
            </a:pPr>
            <a:r>
              <a:rPr lang="sv-SE" dirty="0">
                <a:solidFill>
                  <a:schemeClr val="tx1"/>
                </a:solidFill>
              </a:rPr>
              <a:t>Sysprep</a:t>
            </a:r>
          </a:p>
        </p:txBody>
      </p:sp>
      <p:sp>
        <p:nvSpPr>
          <p:cNvPr id="20" name="Rounded Rectangle 19"/>
          <p:cNvSpPr/>
          <p:nvPr/>
        </p:nvSpPr>
        <p:spPr bwMode="auto">
          <a:xfrm>
            <a:off x="457466" y="1828307"/>
            <a:ext cx="3175173" cy="720000"/>
          </a:xfrm>
          <a:prstGeom prst="roundRect">
            <a:avLst>
              <a:gd name="adj" fmla="val 9033"/>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r>
              <a:rPr lang="en-US" sz="2400" dirty="0" err="1" smtClean="0">
                <a:solidFill>
                  <a:schemeClr val="tx1"/>
                </a:solidFill>
                <a:effectLst>
                  <a:outerShdw blurRad="38100" dist="38100" dir="2700000" algn="tl">
                    <a:srgbClr val="000000">
                      <a:alpha val="43137"/>
                    </a:srgbClr>
                  </a:outerShdw>
                </a:effectLst>
              </a:rPr>
              <a:t>WindowsPE</a:t>
            </a:r>
          </a:p>
        </p:txBody>
      </p:sp>
      <p:sp>
        <p:nvSpPr>
          <p:cNvPr id="21" name="Rounded Rectangle 20"/>
          <p:cNvSpPr/>
          <p:nvPr/>
        </p:nvSpPr>
        <p:spPr bwMode="auto">
          <a:xfrm>
            <a:off x="4259020" y="1842804"/>
            <a:ext cx="3175173" cy="720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r>
              <a:rPr lang="en-US" sz="2400" dirty="0" err="1" smtClean="0">
                <a:solidFill>
                  <a:schemeClr val="tx1"/>
                </a:solidFill>
                <a:effectLst>
                  <a:outerShdw blurRad="38100" dist="38100" dir="2700000" algn="tl">
                    <a:srgbClr val="000000">
                      <a:alpha val="43137"/>
                    </a:srgbClr>
                  </a:outerShdw>
                </a:effectLst>
              </a:rPr>
              <a:t>Windows PE</a:t>
            </a:r>
          </a:p>
        </p:txBody>
      </p:sp>
      <p:sp>
        <p:nvSpPr>
          <p:cNvPr id="22" name="Rounded Rectangle 21"/>
          <p:cNvSpPr/>
          <p:nvPr/>
        </p:nvSpPr>
        <p:spPr bwMode="auto">
          <a:xfrm>
            <a:off x="8070001" y="1835683"/>
            <a:ext cx="3175173" cy="720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r>
              <a:rPr lang="en-US" sz="2400" dirty="0" err="1" smtClean="0">
                <a:solidFill>
                  <a:schemeClr val="tx1"/>
                </a:solidFill>
                <a:effectLst>
                  <a:outerShdw blurRad="38100" dist="38100" dir="2700000" algn="tl">
                    <a:srgbClr val="000000">
                      <a:alpha val="43137"/>
                    </a:srgbClr>
                  </a:outerShdw>
                </a:effectLst>
              </a:rPr>
              <a:t>Generalize</a:t>
            </a:r>
          </a:p>
        </p:txBody>
      </p:sp>
      <p:sp>
        <p:nvSpPr>
          <p:cNvPr id="23" name="Rounded Rectangle 22"/>
          <p:cNvSpPr/>
          <p:nvPr/>
        </p:nvSpPr>
        <p:spPr bwMode="auto">
          <a:xfrm>
            <a:off x="4246129" y="2850952"/>
            <a:ext cx="3176943" cy="720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r>
              <a:rPr lang="en-US" sz="2400" dirty="0" err="1" smtClean="0">
                <a:solidFill>
                  <a:schemeClr val="tx1"/>
                </a:solidFill>
                <a:effectLst>
                  <a:outerShdw blurRad="38100" dist="38100" dir="2700000" algn="tl">
                    <a:srgbClr val="000000">
                      <a:alpha val="43137"/>
                    </a:srgbClr>
                  </a:outerShdw>
                </a:effectLst>
              </a:rPr>
              <a:t>offlineServicing</a:t>
            </a:r>
          </a:p>
        </p:txBody>
      </p:sp>
      <p:sp>
        <p:nvSpPr>
          <p:cNvPr id="24" name="Rounded Rectangle 23"/>
          <p:cNvSpPr/>
          <p:nvPr/>
        </p:nvSpPr>
        <p:spPr bwMode="auto">
          <a:xfrm>
            <a:off x="4225891" y="3911138"/>
            <a:ext cx="3176943" cy="720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r>
              <a:rPr lang="en-US" sz="2400" dirty="0" err="1" smtClean="0">
                <a:solidFill>
                  <a:schemeClr val="tx1"/>
                </a:solidFill>
                <a:effectLst>
                  <a:outerShdw blurRad="38100" dist="38100" dir="2700000" algn="tl">
                    <a:srgbClr val="000000">
                      <a:alpha val="43137"/>
                    </a:srgbClr>
                  </a:outerShdw>
                </a:effectLst>
              </a:rPr>
              <a:t>Specialize</a:t>
            </a:r>
          </a:p>
        </p:txBody>
      </p:sp>
      <p:sp>
        <p:nvSpPr>
          <p:cNvPr id="27" name="Rounded Rectangle 26"/>
          <p:cNvSpPr/>
          <p:nvPr/>
        </p:nvSpPr>
        <p:spPr bwMode="auto">
          <a:xfrm>
            <a:off x="4224314" y="5699854"/>
            <a:ext cx="3176943" cy="720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r>
              <a:rPr lang="en-US" sz="2400" dirty="0" err="1" smtClean="0">
                <a:solidFill>
                  <a:schemeClr val="tx1"/>
                </a:solidFill>
                <a:effectLst>
                  <a:outerShdw blurRad="38100" dist="38100" dir="2700000" algn="tl">
                    <a:srgbClr val="000000">
                      <a:alpha val="43137"/>
                    </a:srgbClr>
                  </a:outerShdw>
                </a:effectLst>
              </a:rPr>
              <a:t>OobeSystem</a:t>
            </a:r>
          </a:p>
        </p:txBody>
      </p:sp>
      <p:sp>
        <p:nvSpPr>
          <p:cNvPr id="28" name="Rounded Rectangle 27"/>
          <p:cNvSpPr/>
          <p:nvPr/>
        </p:nvSpPr>
        <p:spPr bwMode="auto">
          <a:xfrm>
            <a:off x="8051681" y="4578391"/>
            <a:ext cx="3176943" cy="720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r>
              <a:rPr lang="en-US" sz="2400" dirty="0" err="1" smtClean="0">
                <a:solidFill>
                  <a:schemeClr val="tx1"/>
                </a:solidFill>
                <a:effectLst>
                  <a:outerShdw blurRad="38100" dist="38100" dir="2700000" algn="tl">
                    <a:srgbClr val="000000">
                      <a:alpha val="43137"/>
                    </a:srgbClr>
                  </a:outerShdw>
                </a:effectLst>
              </a:rPr>
              <a:t>AuditSystem</a:t>
            </a:r>
          </a:p>
        </p:txBody>
      </p:sp>
      <p:sp>
        <p:nvSpPr>
          <p:cNvPr id="29" name="Rounded Rectangle 28"/>
          <p:cNvSpPr/>
          <p:nvPr/>
        </p:nvSpPr>
        <p:spPr bwMode="auto">
          <a:xfrm>
            <a:off x="8059001" y="5313021"/>
            <a:ext cx="3176943" cy="720000"/>
          </a:xfrm>
          <a:prstGeom prst="roundRect">
            <a:avLst>
              <a:gd name="adj" fmla="val 9033"/>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r>
              <a:rPr lang="en-US" sz="2400" dirty="0" err="1" smtClean="0">
                <a:solidFill>
                  <a:schemeClr val="tx1"/>
                </a:solidFill>
                <a:effectLst>
                  <a:outerShdw blurRad="38100" dist="38100" dir="2700000" algn="tl">
                    <a:srgbClr val="000000">
                      <a:alpha val="43137"/>
                    </a:srgbClr>
                  </a:outerShdw>
                </a:effectLst>
              </a:rPr>
              <a:t>AuditUser</a:t>
            </a:r>
          </a:p>
        </p:txBody>
      </p:sp>
      <p:cxnSp>
        <p:nvCxnSpPr>
          <p:cNvPr id="25" name="Elbow Connector 24"/>
          <p:cNvCxnSpPr/>
          <p:nvPr/>
        </p:nvCxnSpPr>
        <p:spPr bwMode="auto">
          <a:xfrm rot="10800000" flipV="1">
            <a:off x="7432213" y="2606248"/>
            <a:ext cx="2249482" cy="1583473"/>
          </a:xfrm>
          <a:prstGeom prst="bentConnector3">
            <a:avLst>
              <a:gd name="adj1" fmla="val -220"/>
            </a:avLst>
          </a:prstGeom>
          <a:gradFill rotWithShape="0">
            <a:gsLst>
              <a:gs pos="0">
                <a:schemeClr val="accent2">
                  <a:gamma/>
                  <a:shade val="56078"/>
                  <a:invGamma/>
                </a:schemeClr>
              </a:gs>
              <a:gs pos="50000">
                <a:schemeClr val="accent2"/>
              </a:gs>
              <a:gs pos="100000">
                <a:schemeClr val="accent2">
                  <a:gamma/>
                  <a:shade val="56078"/>
                  <a:invGamma/>
                </a:schemeClr>
              </a:gs>
            </a:gsLst>
            <a:lin ang="2700000" scaled="1"/>
          </a:gradFill>
          <a:ln w="28575" cap="flat" cmpd="sng" algn="ctr">
            <a:solidFill>
              <a:schemeClr val="tx1">
                <a:lumMod val="95000"/>
              </a:schemeClr>
            </a:solidFill>
            <a:prstDash val="solid"/>
            <a:round/>
            <a:headEnd type="none" w="med" len="med"/>
            <a:tailEnd type="arrow"/>
          </a:ln>
          <a:effectLst/>
        </p:spPr>
      </p:cxnSp>
    </p:spTree>
    <p:extLst>
      <p:ext uri="{BB962C8B-B14F-4D97-AF65-F5344CB8AC3E}">
        <p14:creationId xmlns:p14="http://schemas.microsoft.com/office/powerpoint/2010/main" val="158842122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0"/>
          </p:nvPr>
        </p:nvSpPr>
        <p:spPr/>
        <p:txBody>
          <a:bodyPr/>
          <a:lstStyle/>
          <a:p>
            <a:r>
              <a:rPr lang="en-US" smtClean="0"/>
              <a:t>Q &amp; A</a:t>
            </a:r>
            <a:endParaRPr lang="en-US" dirty="0"/>
          </a:p>
        </p:txBody>
      </p:sp>
      <p:sp>
        <p:nvSpPr>
          <p:cNvPr id="2" name="Title 1"/>
          <p:cNvSpPr>
            <a:spLocks noGrp="1"/>
          </p:cNvSpPr>
          <p:nvPr>
            <p:ph type="ctrTitle"/>
          </p:nvPr>
        </p:nvSpPr>
        <p:spPr/>
        <p:txBody>
          <a:bodyPr/>
          <a:lstStyle/>
          <a:p>
            <a:r>
              <a:rPr lang="sv-SE" smtClean="0"/>
              <a:t>Offline Servicing using Setup</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87954991"/>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NEW_TENA11_BreakoutSession_Template_16x9_Final (2)">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1_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TENA11_BreakoutSession_Template_16x9_Final</Template>
  <TotalTime>1472</TotalTime>
  <Words>1459</Words>
  <Application>Microsoft Office PowerPoint</Application>
  <PresentationFormat>Custom</PresentationFormat>
  <Paragraphs>146</Paragraphs>
  <Slides>19</Slides>
  <Notes>8</Notes>
  <HiddenSlides>0</HiddenSlides>
  <MMClips>0</MMClips>
  <ScaleCrop>false</ScaleCrop>
  <HeadingPairs>
    <vt:vector size="4" baseType="variant">
      <vt:variant>
        <vt:lpstr>Theme</vt:lpstr>
      </vt:variant>
      <vt:variant>
        <vt:i4>4</vt:i4>
      </vt:variant>
      <vt:variant>
        <vt:lpstr>Slide Titles</vt:lpstr>
      </vt:variant>
      <vt:variant>
        <vt:i4>19</vt:i4>
      </vt:variant>
    </vt:vector>
  </HeadingPairs>
  <TitlesOfParts>
    <vt:vector size="23" baseType="lpstr">
      <vt:lpstr>TENA11_BreakoutSession_Template_16x9_Final_05132011</vt:lpstr>
      <vt:lpstr>White with Consolas font for code slides</vt:lpstr>
      <vt:lpstr>NEW_TENA11_BreakoutSession_Template_16x9_Final (2)</vt:lpstr>
      <vt:lpstr>1_TENA11_BreakoutSession_Template_16x9_Final_05132011</vt:lpstr>
      <vt:lpstr>PowerPoint Presentation</vt:lpstr>
      <vt:lpstr>Absolute Offline Servicing Windows OS </vt:lpstr>
      <vt:lpstr>Agenda</vt:lpstr>
      <vt:lpstr>Images</vt:lpstr>
      <vt:lpstr>Offline Servicing using DISM</vt:lpstr>
      <vt:lpstr>Offline Servicing using DISM, cont.</vt:lpstr>
      <vt:lpstr>Offline Servicing using DISM</vt:lpstr>
      <vt:lpstr>Windows 7 Configuration Passes</vt:lpstr>
      <vt:lpstr>Offline Servicing using Setup</vt:lpstr>
      <vt:lpstr>Deployment Solutions and offline servicing</vt:lpstr>
      <vt:lpstr>Offline Servicing using MDT 2010 and ConfigMgr 2007 OSD</vt:lpstr>
      <vt:lpstr>Troubleshooting Offline Servicing</vt:lpstr>
      <vt:lpstr>Troubleshooting Offline Servicing</vt:lpstr>
      <vt:lpstr>Related Content</vt:lpstr>
      <vt:lpstr>What is the Springboard Series?</vt:lpstr>
      <vt:lpstr>Resources</vt:lpstr>
      <vt:lpstr>PowerPoint Presentation</vt:lpstr>
      <vt:lpstr>PowerPoint Presentation</vt:lpstr>
      <vt:lpstr>PowerPoint Presentation</vt:lpstr>
    </vt:vector>
  </TitlesOfParts>
  <Manager>&lt;Content Manager Name Here&gt;</Manager>
  <Company>Deployment Artist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WCL302: Absolute Offline Servicing Windows OS </dc:title>
  <dc:subject>Microsoft TechEd North America 2011</dc:subject>
  <dc:creator> Mikael Nystrom,  Johan Arwidmark</dc:creator>
  <dc:description>Template: Jordan Cayabyab
Formatting: Lynnette Spear, Silver Fox Productions
Event Date: May 16-19, 2011
Event Location: Atlanta
Audience Type:</dc:description>
  <cp:lastModifiedBy>Shows</cp:lastModifiedBy>
  <cp:revision>24</cp:revision>
  <cp:lastPrinted>2010-05-11T05:02:34Z</cp:lastPrinted>
  <dcterms:created xsi:type="dcterms:W3CDTF">2011-04-07T11:06:10Z</dcterms:created>
  <dcterms:modified xsi:type="dcterms:W3CDTF">2011-05-13T21:52:49Z</dcterms:modified>
</cp:coreProperties>
</file>