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0" r:id="rId2"/>
    <p:sldMasterId id="2147483746" r:id="rId3"/>
  </p:sldMasterIdLst>
  <p:notesMasterIdLst>
    <p:notesMasterId r:id="rId60"/>
  </p:notesMasterIdLst>
  <p:sldIdLst>
    <p:sldId id="257" r:id="rId4"/>
    <p:sldId id="259" r:id="rId5"/>
    <p:sldId id="260" r:id="rId6"/>
    <p:sldId id="261" r:id="rId7"/>
    <p:sldId id="263" r:id="rId8"/>
    <p:sldId id="264" r:id="rId9"/>
    <p:sldId id="265" r:id="rId10"/>
    <p:sldId id="266" r:id="rId11"/>
    <p:sldId id="334" r:id="rId12"/>
    <p:sldId id="335" r:id="rId13"/>
    <p:sldId id="325" r:id="rId14"/>
    <p:sldId id="269" r:id="rId15"/>
    <p:sldId id="270" r:id="rId16"/>
    <p:sldId id="333" r:id="rId17"/>
    <p:sldId id="326" r:id="rId18"/>
    <p:sldId id="310" r:id="rId19"/>
    <p:sldId id="311" r:id="rId20"/>
    <p:sldId id="312" r:id="rId21"/>
    <p:sldId id="313" r:id="rId22"/>
    <p:sldId id="314" r:id="rId23"/>
    <p:sldId id="315" r:id="rId24"/>
    <p:sldId id="278" r:id="rId25"/>
    <p:sldId id="279" r:id="rId26"/>
    <p:sldId id="321" r:id="rId27"/>
    <p:sldId id="322" r:id="rId28"/>
    <p:sldId id="323" r:id="rId29"/>
    <p:sldId id="324" r:id="rId30"/>
    <p:sldId id="282" r:id="rId31"/>
    <p:sldId id="339" r:id="rId32"/>
    <p:sldId id="340" r:id="rId33"/>
    <p:sldId id="341" r:id="rId34"/>
    <p:sldId id="336" r:id="rId35"/>
    <p:sldId id="337" r:id="rId36"/>
    <p:sldId id="338" r:id="rId37"/>
    <p:sldId id="308" r:id="rId38"/>
    <p:sldId id="309" r:id="rId39"/>
    <p:sldId id="316" r:id="rId40"/>
    <p:sldId id="291" r:id="rId41"/>
    <p:sldId id="317" r:id="rId42"/>
    <p:sldId id="318" r:id="rId43"/>
    <p:sldId id="319" r:id="rId44"/>
    <p:sldId id="320" r:id="rId45"/>
    <p:sldId id="301" r:id="rId46"/>
    <p:sldId id="302" r:id="rId47"/>
    <p:sldId id="303" r:id="rId48"/>
    <p:sldId id="304" r:id="rId49"/>
    <p:sldId id="327" r:id="rId50"/>
    <p:sldId id="328" r:id="rId51"/>
    <p:sldId id="329" r:id="rId52"/>
    <p:sldId id="330" r:id="rId53"/>
    <p:sldId id="332" r:id="rId54"/>
    <p:sldId id="307" r:id="rId55"/>
    <p:sldId id="342" r:id="rId56"/>
    <p:sldId id="343" r:id="rId57"/>
    <p:sldId id="344" r:id="rId58"/>
    <p:sldId id="345" r:id="rId59"/>
  </p:sldIdLst>
  <p:sldSz cx="9144000" cy="5143500" type="screen16x9"/>
  <p:notesSz cx="6858000" cy="9144000"/>
  <p:custDataLst>
    <p:tags r:id="rId61"/>
  </p:custDataLst>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199999"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372" autoAdjust="0"/>
  </p:normalViewPr>
  <p:slideViewPr>
    <p:cSldViewPr snapToGrid="0">
      <p:cViewPr varScale="1">
        <p:scale>
          <a:sx n="82" d="100"/>
          <a:sy n="82" d="100"/>
        </p:scale>
        <p:origin x="-1422" y="-78"/>
      </p:cViewPr>
      <p:guideLst>
        <p:guide orient="horz" pos="1620"/>
        <p:guide pos="2880"/>
      </p:guideLst>
    </p:cSldViewPr>
  </p:slid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1B7D-44DA-4149-96CB-A5E53AD9C459}" type="datetimeFigureOut">
              <a:rPr lang="en-US" smtClean="0"/>
              <a:t>5/19/2011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F862D-67C7-44AA-8F72-381E23032855}" type="slidenum">
              <a:rPr lang="en-US" smtClean="0"/>
              <a:t>‹#›</a:t>
            </a:fld>
            <a:endParaRPr lang="en-US"/>
          </a:p>
        </p:txBody>
      </p:sp>
    </p:spTree>
    <p:extLst>
      <p:ext uri="{BB962C8B-B14F-4D97-AF65-F5344CB8AC3E}">
        <p14:creationId xmlns:p14="http://schemas.microsoft.com/office/powerpoint/2010/main" val="2313780211"/>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4"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199999"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62D-67C7-44AA-8F72-381E23032855}" type="slidenum">
              <a:rPr lang="en-US" smtClean="0"/>
              <a:t>1</a:t>
            </a:fld>
            <a:endParaRPr lang="en-US"/>
          </a:p>
        </p:txBody>
      </p:sp>
    </p:spTree>
    <p:extLst>
      <p:ext uri="{BB962C8B-B14F-4D97-AF65-F5344CB8AC3E}">
        <p14:creationId xmlns:p14="http://schemas.microsoft.com/office/powerpoint/2010/main" val="183668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1000" y="685800"/>
            <a:ext cx="6096000"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1000" y="685800"/>
            <a:ext cx="6096000" cy="3429000"/>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p:txBody>
          <a:bodyPr/>
          <a:lstStyle/>
          <a:p>
            <a:pPr>
              <a:defRPr/>
            </a:pPr>
            <a:fld id="{6DDE670E-18D6-448E-9871-3787660629CE}" type="slidenum">
              <a:rPr lang="en-US" smtClean="0"/>
              <a:pPr>
                <a:defRPr/>
              </a:pPr>
              <a:t>45</a:t>
            </a:fld>
            <a:endParaRPr lang="en-US" smtClean="0"/>
          </a:p>
        </p:txBody>
      </p:sp>
      <p:sp>
        <p:nvSpPr>
          <p:cNvPr id="49155" name="Rectangle 2"/>
          <p:cNvSpPr>
            <a:spLocks noGrp="1" noRot="1" noChangeAspect="1" noChangeArrowheads="1" noTextEdit="1"/>
          </p:cNvSpPr>
          <p:nvPr>
            <p:ph type="sldImg"/>
          </p:nvPr>
        </p:nvSpPr>
        <p:spPr>
          <a:xfrm>
            <a:off x="382588" y="685800"/>
            <a:ext cx="6094412" cy="3429000"/>
          </a:xfrm>
          <a:ln/>
        </p:spPr>
      </p:sp>
      <p:sp>
        <p:nvSpPr>
          <p:cNvPr id="49156" name="Rectangle 3"/>
          <p:cNvSpPr>
            <a:spLocks noGrp="1" noChangeArrowheads="1"/>
          </p:cNvSpPr>
          <p:nvPr>
            <p:ph type="body" idx="1"/>
          </p:nvPr>
        </p:nvSpPr>
        <p:spPr>
          <a:xfrm>
            <a:off x="686098" y="4343704"/>
            <a:ext cx="5485805" cy="4113892"/>
          </a:xfrm>
          <a:noFill/>
          <a:ln/>
        </p:spPr>
        <p:txBody>
          <a:bodyPr/>
          <a:lstStyle/>
          <a:p>
            <a:pPr defTabSz="864931"/>
            <a:endParaRPr lang="en-GB"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1000" y="685800"/>
            <a:ext cx="6096000" cy="3429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1000" y="685800"/>
            <a:ext cx="6096000" cy="342900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ABBA8-C713-4A05-AC74-EA0F1E3FAC66}" type="slidenum">
              <a:rPr lang="en-US" smtClean="0"/>
              <a:pPr/>
              <a:t>11</a:t>
            </a:fld>
            <a:endParaRPr lang="en-US"/>
          </a:p>
        </p:txBody>
      </p:sp>
    </p:spTree>
    <p:extLst>
      <p:ext uri="{BB962C8B-B14F-4D97-AF65-F5344CB8AC3E}">
        <p14:creationId xmlns:p14="http://schemas.microsoft.com/office/powerpoint/2010/main" val="60058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ABBA8-C713-4A05-AC74-EA0F1E3FAC66}"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ABBA8-C713-4A05-AC74-EA0F1E3FAC66}"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ABBA8-C713-4A05-AC74-EA0F1E3FAC66}"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1000" y="685800"/>
            <a:ext cx="6096000" cy="3429000"/>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1000" y="685800"/>
            <a:ext cx="6096000" cy="342900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2717018" y="1233489"/>
            <a:ext cx="1358507" cy="4262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smtClean="0">
              <a:solidFill>
                <a:srgbClr val="FFFFFF">
                  <a:alpha val="99000"/>
                </a:srgbClr>
              </a:solidFill>
            </a:endParaRPr>
          </a:p>
        </p:txBody>
      </p:sp>
      <p:sp>
        <p:nvSpPr>
          <p:cNvPr id="2" name="Title 1"/>
          <p:cNvSpPr>
            <a:spLocks noGrp="1"/>
          </p:cNvSpPr>
          <p:nvPr>
            <p:ph type="ctrTitle" hasCustomPrompt="1"/>
          </p:nvPr>
        </p:nvSpPr>
        <p:spPr>
          <a:xfrm>
            <a:off x="727667" y="1699108"/>
            <a:ext cx="7683913" cy="1142623"/>
          </a:xfrm>
        </p:spPr>
        <p:txBody>
          <a:bodyPr anchor="ctr">
            <a:noAutofit/>
          </a:bodyPr>
          <a:lstStyle>
            <a:lvl1pPr>
              <a:lnSpc>
                <a:spcPct val="90000"/>
              </a:lnSpc>
              <a:defRPr sz="36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727662" y="3527909"/>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4072997" y="1233485"/>
            <a:ext cx="771726" cy="426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2803756" y="1377976"/>
            <a:ext cx="1641654" cy="197362"/>
          </a:xfrm>
        </p:spPr>
        <p:txBody>
          <a:bodyPr/>
          <a:lstStyle>
            <a:lvl1pPr marL="0" indent="0">
              <a:buFont typeface="Arial" pitchFamily="34" charset="0"/>
              <a:buNone/>
              <a:defRPr sz="14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17526168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49"/>
            <a:ext cx="8363938" cy="1500411"/>
          </a:xfrm>
        </p:spPr>
        <p:txBody>
          <a:bodyPr/>
          <a:lstStyle>
            <a:lvl1pPr marL="345267" indent="-345267">
              <a:lnSpc>
                <a:spcPct val="90000"/>
              </a:lnSpc>
              <a:buFontTx/>
              <a:buBlip>
                <a:blip r:embed="rId2"/>
              </a:buBlip>
              <a:defRPr/>
            </a:lvl1pPr>
            <a:lvl2pPr marL="641726" indent="-296458">
              <a:lnSpc>
                <a:spcPct val="90000"/>
              </a:lnSpc>
              <a:buFontTx/>
              <a:buBlip>
                <a:blip r:embed="rId2"/>
              </a:buBlip>
              <a:defRPr/>
            </a:lvl2pPr>
            <a:lvl3pPr marL="944136" indent="-302410">
              <a:lnSpc>
                <a:spcPct val="90000"/>
              </a:lnSpc>
              <a:buFontTx/>
              <a:buBlip>
                <a:blip r:embed="rId2"/>
              </a:buBlip>
              <a:defRPr/>
            </a:lvl3pPr>
            <a:lvl4pPr marL="1203679" indent="-259547">
              <a:lnSpc>
                <a:spcPct val="90000"/>
              </a:lnSpc>
              <a:buFontTx/>
              <a:buBlip>
                <a:blip r:embed="rId2"/>
              </a:buBlip>
              <a:defRPr/>
            </a:lvl4pPr>
            <a:lvl5pPr marL="1456087" indent="-252404">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5511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5"/>
            <a:ext cx="4115872" cy="1323439"/>
          </a:xfrm>
        </p:spPr>
        <p:txBody>
          <a:bodyPr/>
          <a:lstStyle>
            <a:lvl1pPr marL="254973" indent="-254973">
              <a:lnSpc>
                <a:spcPct val="90000"/>
              </a:lnSpc>
              <a:buFontTx/>
              <a:buBlip>
                <a:blip r:embed="rId2"/>
              </a:buBlip>
              <a:defRPr sz="2100"/>
            </a:lvl1pPr>
            <a:lvl2pPr marL="504987" indent="-244061">
              <a:lnSpc>
                <a:spcPct val="90000"/>
              </a:lnSpc>
              <a:buFontTx/>
              <a:buBlip>
                <a:blip r:embed="rId2"/>
              </a:buBlip>
              <a:defRPr sz="1800"/>
            </a:lvl2pPr>
            <a:lvl3pPr marL="715314" indent="-216281">
              <a:lnSpc>
                <a:spcPct val="90000"/>
              </a:lnSpc>
              <a:buFontTx/>
              <a:buBlip>
                <a:blip r:embed="rId2"/>
              </a:buBlip>
              <a:defRPr sz="1500"/>
            </a:lvl3pPr>
            <a:lvl4pPr marL="920680" indent="-205366">
              <a:lnSpc>
                <a:spcPct val="90000"/>
              </a:lnSpc>
              <a:buFontTx/>
              <a:buBlip>
                <a:blip r:embed="rId2"/>
              </a:buBlip>
              <a:defRPr sz="1400"/>
            </a:lvl4pPr>
            <a:lvl5pPr marL="1136963" indent="-210327">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5"/>
            <a:ext cx="4115872" cy="1323439"/>
          </a:xfrm>
        </p:spPr>
        <p:txBody>
          <a:bodyPr/>
          <a:lstStyle>
            <a:lvl1pPr marL="260926" indent="-260926">
              <a:lnSpc>
                <a:spcPct val="90000"/>
              </a:lnSpc>
              <a:buFontTx/>
              <a:buBlip>
                <a:blip r:embed="rId2"/>
              </a:buBlip>
              <a:defRPr sz="2100"/>
            </a:lvl1pPr>
            <a:lvl2pPr marL="504987" indent="-254973">
              <a:lnSpc>
                <a:spcPct val="90000"/>
              </a:lnSpc>
              <a:buFontTx/>
              <a:buBlip>
                <a:blip r:embed="rId2"/>
              </a:buBlip>
              <a:defRPr sz="1800"/>
            </a:lvl2pPr>
            <a:lvl3pPr marL="721268" indent="-227196">
              <a:lnSpc>
                <a:spcPct val="90000"/>
              </a:lnSpc>
              <a:buFontTx/>
              <a:buBlip>
                <a:blip r:embed="rId2"/>
              </a:buBlip>
              <a:defRPr sz="1500"/>
            </a:lvl3pPr>
            <a:lvl4pPr marL="920680" indent="-199413">
              <a:lnSpc>
                <a:spcPct val="90000"/>
              </a:lnSpc>
              <a:buFontTx/>
              <a:buBlip>
                <a:blip r:embed="rId2"/>
              </a:buBlip>
              <a:defRPr sz="1400"/>
            </a:lvl4pPr>
            <a:lvl5pPr marL="1136963" indent="-205366">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2751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7"/>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4"/>
            <a:ext cx="4114800" cy="1166473"/>
          </a:xfrm>
        </p:spPr>
        <p:txBody>
          <a:bodyPr/>
          <a:lstStyle>
            <a:lvl1pPr marL="211320" indent="-211320">
              <a:buFontTx/>
              <a:buBlip>
                <a:blip r:embed="rId2"/>
              </a:buBlip>
              <a:defRPr sz="1700"/>
            </a:lvl1pPr>
            <a:lvl2pPr marL="421648" indent="-199413">
              <a:buFontTx/>
              <a:buBlip>
                <a:blip r:embed="rId2"/>
              </a:buBlip>
              <a:defRPr sz="1500"/>
            </a:lvl2pPr>
            <a:lvl3pPr marL="610151" indent="-182550">
              <a:buFontTx/>
              <a:buBlip>
                <a:blip r:embed="rId2"/>
              </a:buBlip>
              <a:defRPr sz="1400"/>
            </a:lvl3pPr>
            <a:lvl4pPr marL="787739" indent="-171637">
              <a:buFontTx/>
              <a:buBlip>
                <a:blip r:embed="rId2"/>
              </a:buBlip>
              <a:defRPr sz="1300"/>
            </a:lvl4pPr>
            <a:lvl5pPr marL="959375" indent="-154772">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7"/>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34" indent="-222234">
              <a:buFontTx/>
              <a:buBlip>
                <a:blip r:embed="rId2"/>
              </a:buBlip>
              <a:defRPr sz="1700"/>
            </a:lvl1pPr>
            <a:lvl2pPr marL="427601" indent="-205366">
              <a:buFontTx/>
              <a:buBlip>
                <a:blip r:embed="rId2"/>
              </a:buBlip>
              <a:defRPr sz="1500"/>
            </a:lvl2pPr>
            <a:lvl3pPr marL="616104" indent="-183541">
              <a:buFontTx/>
              <a:buBlip>
                <a:blip r:embed="rId2"/>
              </a:buBlip>
              <a:defRPr sz="1400"/>
            </a:lvl3pPr>
            <a:lvl4pPr marL="787739" indent="-177588">
              <a:buFontTx/>
              <a:buBlip>
                <a:blip r:embed="rId2"/>
              </a:buBlip>
              <a:defRPr sz="1300"/>
            </a:lvl4pPr>
            <a:lvl5pPr marL="959375" indent="-165683">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6475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4355457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6258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333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616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4" y="0"/>
            <a:ext cx="875337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4539755" y="1456487"/>
            <a:ext cx="3086904" cy="3323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659078" y="4227803"/>
            <a:ext cx="1702409" cy="74118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685552" fontAlgn="base">
                <a:spcBef>
                  <a:spcPct val="0"/>
                </a:spcBef>
                <a:spcAft>
                  <a:spcPct val="0"/>
                </a:spcAft>
              </a:pPr>
              <a:endParaRPr lang="en-US" sz="17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27521" y="118854"/>
            <a:ext cx="2339484" cy="2077492"/>
          </a:xfrm>
          <a:prstGeom prst="rect">
            <a:avLst/>
          </a:prstGeom>
          <a:noFill/>
        </p:spPr>
        <p:txBody>
          <a:bodyPr wrap="square" lIns="0" tIns="0" rIns="0" bIns="0" rtlCol="0">
            <a:spAutoFit/>
          </a:bodyPr>
          <a:lstStyle/>
          <a:p>
            <a:pPr defTabSz="685750"/>
            <a:r>
              <a:rPr lang="en-US" sz="2700" b="1" dirty="0" smtClean="0">
                <a:solidFill>
                  <a:srgbClr val="03C2F1">
                    <a:alpha val="99000"/>
                  </a:srgbClr>
                </a:solidFill>
              </a:rPr>
              <a:t>Scan the Tag </a:t>
            </a:r>
            <a:r>
              <a:rPr lang="en-US" sz="2700" b="1" dirty="0" smtClean="0">
                <a:solidFill>
                  <a:srgbClr val="FFC425">
                    <a:alpha val="99000"/>
                  </a:srgbClr>
                </a:solidFill>
              </a:rPr>
              <a:t/>
            </a:r>
            <a:br>
              <a:rPr lang="en-US" sz="2700" b="1" dirty="0" smtClean="0">
                <a:solidFill>
                  <a:srgbClr val="FFC425">
                    <a:alpha val="99000"/>
                  </a:srgbClr>
                </a:solidFill>
              </a:rPr>
            </a:br>
            <a:r>
              <a:rPr lang="en-US" sz="2700" dirty="0" smtClean="0">
                <a:solidFill>
                  <a:srgbClr val="000000">
                    <a:lumMod val="50000"/>
                    <a:lumOff val="50000"/>
                    <a:alpha val="99000"/>
                  </a:srgbClr>
                </a:solidFill>
              </a:rPr>
              <a:t>to evaluate this session now on </a:t>
            </a:r>
            <a:r>
              <a:rPr lang="en-US" sz="2700" b="1" dirty="0" err="1" smtClean="0">
                <a:solidFill>
                  <a:srgbClr val="03C2F1">
                    <a:alpha val="99000"/>
                  </a:srgbClr>
                </a:solidFill>
              </a:rPr>
              <a:t>myTech•Ed</a:t>
            </a:r>
            <a:r>
              <a:rPr lang="en-US" sz="2700" b="1" dirty="0" smtClean="0">
                <a:solidFill>
                  <a:srgbClr val="03C2F1">
                    <a:alpha val="99000"/>
                  </a:srgbClr>
                </a:solidFill>
              </a:rPr>
              <a:t> Mobile</a:t>
            </a:r>
            <a:endParaRPr lang="en-US" sz="2700" b="1" dirty="0" smtClean="0">
              <a:solidFill>
                <a:srgbClr val="F09A1F"/>
              </a:solidFill>
            </a:endParaRPr>
          </a:p>
        </p:txBody>
      </p:sp>
      <p:sp>
        <p:nvSpPr>
          <p:cNvPr id="9" name="Isosceles Triangle 8"/>
          <p:cNvSpPr/>
          <p:nvPr userDrawn="1"/>
        </p:nvSpPr>
        <p:spPr bwMode="auto">
          <a:xfrm rot="16200000">
            <a:off x="2238076" y="2253292"/>
            <a:ext cx="3098491" cy="1504874"/>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a:endParaRPr lang="en-US" sz="17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360911" y="2077236"/>
            <a:ext cx="1017755" cy="198198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01682" y="372895"/>
            <a:ext cx="1703913" cy="608621"/>
          </a:xfrm>
          <a:prstGeom prst="rect">
            <a:avLst/>
          </a:prstGeom>
        </p:spPr>
      </p:pic>
    </p:spTree>
    <p:extLst>
      <p:ext uri="{BB962C8B-B14F-4D97-AF65-F5344CB8AC3E}">
        <p14:creationId xmlns:p14="http://schemas.microsoft.com/office/powerpoint/2010/main" val="13463239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6738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91" tIns="57143" rIns="114291" bIns="57143"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923184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8"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72"/>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7" y="3143254"/>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922105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1699107"/>
            <a:ext cx="7683913" cy="1142623"/>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3527908"/>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428750"/>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53130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2717015" y="1233489"/>
            <a:ext cx="1358507" cy="4262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smtClean="0">
              <a:solidFill>
                <a:srgbClr val="FFFFFF">
                  <a:alpha val="99000"/>
                </a:srgbClr>
              </a:solidFill>
            </a:endParaRPr>
          </a:p>
        </p:txBody>
      </p:sp>
      <p:sp>
        <p:nvSpPr>
          <p:cNvPr id="2" name="Title 1"/>
          <p:cNvSpPr>
            <a:spLocks noGrp="1"/>
          </p:cNvSpPr>
          <p:nvPr>
            <p:ph type="ctrTitle" hasCustomPrompt="1"/>
          </p:nvPr>
        </p:nvSpPr>
        <p:spPr>
          <a:xfrm>
            <a:off x="727664" y="1699105"/>
            <a:ext cx="7683913" cy="1142623"/>
          </a:xfrm>
        </p:spPr>
        <p:txBody>
          <a:bodyPr anchor="ctr">
            <a:noAutofit/>
          </a:bodyPr>
          <a:lstStyle>
            <a:lvl1pPr>
              <a:lnSpc>
                <a:spcPct val="90000"/>
              </a:lnSpc>
              <a:defRPr sz="36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727662" y="3527906"/>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4072997" y="1233485"/>
            <a:ext cx="771726" cy="426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2803756" y="1377976"/>
            <a:ext cx="1641654" cy="197362"/>
          </a:xfrm>
        </p:spPr>
        <p:txBody>
          <a:bodyPr/>
          <a:lstStyle>
            <a:lvl1pPr marL="0" indent="0">
              <a:buFont typeface="Arial" pitchFamily="34" charset="0"/>
              <a:buNone/>
              <a:defRPr sz="14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40600838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8" y="3657601"/>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9"/>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4" y="3143251"/>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118134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41286"/>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4" y="3141859"/>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8" y="3657601"/>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58388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2"/>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4" y="3143251"/>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1"/>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316062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2"/>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4" y="3143251"/>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1"/>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076347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2"/>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4" y="3143251"/>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1"/>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070762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2"/>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4" y="3143251"/>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1"/>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440859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0934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41289"/>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7" y="3141862"/>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8"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9585751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00411"/>
          </a:xfrm>
        </p:spPr>
        <p:txBody>
          <a:bodyPr/>
          <a:lstStyle>
            <a:lvl1pPr marL="345312" indent="-345312">
              <a:buFontTx/>
              <a:buBlip>
                <a:blip r:embed="rId3"/>
              </a:buBlip>
              <a:defRPr/>
            </a:lvl1pPr>
            <a:lvl2pPr marL="641807" indent="-296494">
              <a:buFontTx/>
              <a:buBlip>
                <a:blip r:embed="rId3"/>
              </a:buBlip>
              <a:defRPr/>
            </a:lvl2pPr>
            <a:lvl3pPr marL="944253" indent="-302446">
              <a:buFontTx/>
              <a:buBlip>
                <a:blip r:embed="rId3"/>
              </a:buBlip>
              <a:defRPr/>
            </a:lvl3pPr>
            <a:lvl4pPr marL="1203832" indent="-259580">
              <a:buFontTx/>
              <a:buBlip>
                <a:blip r:embed="rId3"/>
              </a:buBlip>
              <a:defRPr/>
            </a:lvl4pPr>
            <a:lvl5pPr marL="1456268" indent="-2524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23510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49"/>
            <a:ext cx="8363938" cy="1500411"/>
          </a:xfrm>
        </p:spPr>
        <p:txBody>
          <a:bodyPr/>
          <a:lstStyle>
            <a:lvl1pPr marL="345312" indent="-345312">
              <a:lnSpc>
                <a:spcPct val="90000"/>
              </a:lnSpc>
              <a:buFontTx/>
              <a:buBlip>
                <a:blip r:embed="rId2"/>
              </a:buBlip>
              <a:defRPr/>
            </a:lvl1pPr>
            <a:lvl2pPr marL="641807" indent="-296494">
              <a:lnSpc>
                <a:spcPct val="90000"/>
              </a:lnSpc>
              <a:buFontTx/>
              <a:buBlip>
                <a:blip r:embed="rId2"/>
              </a:buBlip>
              <a:defRPr/>
            </a:lvl2pPr>
            <a:lvl3pPr marL="944253" indent="-302446">
              <a:lnSpc>
                <a:spcPct val="90000"/>
              </a:lnSpc>
              <a:buFontTx/>
              <a:buBlip>
                <a:blip r:embed="rId2"/>
              </a:buBlip>
              <a:defRPr/>
            </a:lvl3pPr>
            <a:lvl4pPr marL="1203832" indent="-259580">
              <a:lnSpc>
                <a:spcPct val="90000"/>
              </a:lnSpc>
              <a:buFontTx/>
              <a:buBlip>
                <a:blip r:embed="rId2"/>
              </a:buBlip>
              <a:defRPr/>
            </a:lvl4pPr>
            <a:lvl5pPr marL="1456268" indent="-2524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891845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5005" indent="-255005">
              <a:lnSpc>
                <a:spcPct val="90000"/>
              </a:lnSpc>
              <a:buFontTx/>
              <a:buBlip>
                <a:blip r:embed="rId2"/>
              </a:buBlip>
              <a:defRPr sz="2100"/>
            </a:lvl1pPr>
            <a:lvl2pPr marL="505050" indent="-244091">
              <a:lnSpc>
                <a:spcPct val="90000"/>
              </a:lnSpc>
              <a:buFontTx/>
              <a:buBlip>
                <a:blip r:embed="rId2"/>
              </a:buBlip>
              <a:defRPr sz="1800"/>
            </a:lvl2pPr>
            <a:lvl3pPr marL="715404" indent="-216308">
              <a:lnSpc>
                <a:spcPct val="90000"/>
              </a:lnSpc>
              <a:buFontTx/>
              <a:buBlip>
                <a:blip r:embed="rId2"/>
              </a:buBlip>
              <a:defRPr sz="1500"/>
            </a:lvl3pPr>
            <a:lvl4pPr marL="920797" indent="-205393">
              <a:lnSpc>
                <a:spcPct val="90000"/>
              </a:lnSpc>
              <a:buFontTx/>
              <a:buBlip>
                <a:blip r:embed="rId2"/>
              </a:buBlip>
              <a:defRPr sz="1400"/>
            </a:lvl4pPr>
            <a:lvl5pPr marL="1137106" indent="-210354">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59" indent="-260959">
              <a:lnSpc>
                <a:spcPct val="90000"/>
              </a:lnSpc>
              <a:buFontTx/>
              <a:buBlip>
                <a:blip r:embed="rId2"/>
              </a:buBlip>
              <a:defRPr sz="2100"/>
            </a:lvl1pPr>
            <a:lvl2pPr marL="505050" indent="-255005">
              <a:lnSpc>
                <a:spcPct val="90000"/>
              </a:lnSpc>
              <a:buFontTx/>
              <a:buBlip>
                <a:blip r:embed="rId2"/>
              </a:buBlip>
              <a:defRPr sz="1800"/>
            </a:lvl2pPr>
            <a:lvl3pPr marL="721358" indent="-227223">
              <a:lnSpc>
                <a:spcPct val="90000"/>
              </a:lnSpc>
              <a:buFontTx/>
              <a:buBlip>
                <a:blip r:embed="rId2"/>
              </a:buBlip>
              <a:defRPr sz="1500"/>
            </a:lvl3pPr>
            <a:lvl4pPr marL="920797" indent="-199440">
              <a:lnSpc>
                <a:spcPct val="90000"/>
              </a:lnSpc>
              <a:buFontTx/>
              <a:buBlip>
                <a:blip r:embed="rId2"/>
              </a:buBlip>
              <a:defRPr sz="1400"/>
            </a:lvl4pPr>
            <a:lvl5pPr marL="1137106" indent="-205393">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65712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1"/>
            <a:ext cx="4114800" cy="1166473"/>
          </a:xfrm>
        </p:spPr>
        <p:txBody>
          <a:bodyPr/>
          <a:lstStyle>
            <a:lvl1pPr marL="211347" indent="-211347">
              <a:buFontTx/>
              <a:buBlip>
                <a:blip r:embed="rId2"/>
              </a:buBlip>
              <a:defRPr sz="1700"/>
            </a:lvl1pPr>
            <a:lvl2pPr marL="421702" indent="-199440">
              <a:buFontTx/>
              <a:buBlip>
                <a:blip r:embed="rId2"/>
              </a:buBlip>
              <a:defRPr sz="1500"/>
            </a:lvl2pPr>
            <a:lvl3pPr marL="610227" indent="-182572">
              <a:buFontTx/>
              <a:buBlip>
                <a:blip r:embed="rId2"/>
              </a:buBlip>
              <a:defRPr sz="1400"/>
            </a:lvl3pPr>
            <a:lvl4pPr marL="787838" indent="-171658">
              <a:buFontTx/>
              <a:buBlip>
                <a:blip r:embed="rId2"/>
              </a:buBlip>
              <a:defRPr sz="1300"/>
            </a:lvl4pPr>
            <a:lvl5pPr marL="959495" indent="-154790">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61" indent="-222261">
              <a:buFontTx/>
              <a:buBlip>
                <a:blip r:embed="rId2"/>
              </a:buBlip>
              <a:defRPr sz="1700"/>
            </a:lvl1pPr>
            <a:lvl2pPr marL="427655" indent="-205393">
              <a:buFontTx/>
              <a:buBlip>
                <a:blip r:embed="rId2"/>
              </a:buBlip>
              <a:defRPr sz="1500"/>
            </a:lvl2pPr>
            <a:lvl3pPr marL="616180" indent="-183564">
              <a:buFontTx/>
              <a:buBlip>
                <a:blip r:embed="rId2"/>
              </a:buBlip>
              <a:defRPr sz="1400"/>
            </a:lvl3pPr>
            <a:lvl4pPr marL="787838" indent="-177611">
              <a:buFontTx/>
              <a:buBlip>
                <a:blip r:embed="rId2"/>
              </a:buBlip>
              <a:defRPr sz="1300"/>
            </a:lvl4pPr>
            <a:lvl5pPr marL="959495" indent="-165704">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24258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470266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44019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0463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55155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875337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4539755" y="1456484"/>
            <a:ext cx="3086904" cy="3323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659078" y="4227803"/>
            <a:ext cx="1702409" cy="74118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685637" fontAlgn="base">
                <a:spcBef>
                  <a:spcPct val="0"/>
                </a:spcBef>
                <a:spcAft>
                  <a:spcPct val="0"/>
                </a:spcAft>
              </a:pPr>
              <a:endParaRPr lang="en-US" sz="17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27521" y="118852"/>
            <a:ext cx="2339484" cy="2077492"/>
          </a:xfrm>
          <a:prstGeom prst="rect">
            <a:avLst/>
          </a:prstGeom>
          <a:noFill/>
        </p:spPr>
        <p:txBody>
          <a:bodyPr wrap="square" lIns="0" tIns="0" rIns="0" bIns="0" rtlCol="0">
            <a:spAutoFit/>
          </a:bodyPr>
          <a:lstStyle/>
          <a:p>
            <a:pPr defTabSz="685835"/>
            <a:r>
              <a:rPr lang="en-US" sz="2700" b="1" dirty="0" smtClean="0">
                <a:solidFill>
                  <a:srgbClr val="03C2F1">
                    <a:alpha val="99000"/>
                  </a:srgbClr>
                </a:solidFill>
              </a:rPr>
              <a:t>Scan the Tag </a:t>
            </a:r>
            <a:r>
              <a:rPr lang="en-US" sz="2700" b="1" dirty="0" smtClean="0">
                <a:solidFill>
                  <a:srgbClr val="FFC425">
                    <a:alpha val="99000"/>
                  </a:srgbClr>
                </a:solidFill>
              </a:rPr>
              <a:t/>
            </a:r>
            <a:br>
              <a:rPr lang="en-US" sz="2700" b="1" dirty="0" smtClean="0">
                <a:solidFill>
                  <a:srgbClr val="FFC425">
                    <a:alpha val="99000"/>
                  </a:srgbClr>
                </a:solidFill>
              </a:rPr>
            </a:br>
            <a:r>
              <a:rPr lang="en-US" sz="2700" dirty="0" smtClean="0">
                <a:solidFill>
                  <a:srgbClr val="000000">
                    <a:lumMod val="50000"/>
                    <a:lumOff val="50000"/>
                    <a:alpha val="99000"/>
                  </a:srgbClr>
                </a:solidFill>
              </a:rPr>
              <a:t>to evaluate this session now on </a:t>
            </a:r>
            <a:r>
              <a:rPr lang="en-US" sz="2700" b="1" dirty="0" err="1" smtClean="0">
                <a:solidFill>
                  <a:srgbClr val="03C2F1">
                    <a:alpha val="99000"/>
                  </a:srgbClr>
                </a:solidFill>
              </a:rPr>
              <a:t>myTech•Ed</a:t>
            </a:r>
            <a:r>
              <a:rPr lang="en-US" sz="2700" b="1" dirty="0" smtClean="0">
                <a:solidFill>
                  <a:srgbClr val="03C2F1">
                    <a:alpha val="99000"/>
                  </a:srgbClr>
                </a:solidFill>
              </a:rPr>
              <a:t> Mobile</a:t>
            </a:r>
            <a:endParaRPr lang="en-US" sz="2700" b="1" dirty="0" smtClean="0">
              <a:solidFill>
                <a:srgbClr val="F09A1F"/>
              </a:solidFill>
            </a:endParaRPr>
          </a:p>
        </p:txBody>
      </p:sp>
      <p:sp>
        <p:nvSpPr>
          <p:cNvPr id="9" name="Isosceles Triangle 8"/>
          <p:cNvSpPr/>
          <p:nvPr userDrawn="1"/>
        </p:nvSpPr>
        <p:spPr bwMode="auto">
          <a:xfrm rot="16200000">
            <a:off x="2238073" y="2253292"/>
            <a:ext cx="3098491" cy="1504874"/>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z="17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360908" y="2077233"/>
            <a:ext cx="1017755" cy="198198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01682" y="372892"/>
            <a:ext cx="1703913" cy="608621"/>
          </a:xfrm>
          <a:prstGeom prst="rect">
            <a:avLst/>
          </a:prstGeom>
        </p:spPr>
      </p:pic>
    </p:spTree>
    <p:extLst>
      <p:ext uri="{BB962C8B-B14F-4D97-AF65-F5344CB8AC3E}">
        <p14:creationId xmlns:p14="http://schemas.microsoft.com/office/powerpoint/2010/main" val="356908896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90431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7" y="3143254"/>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608715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06" tIns="57152" rIns="114306" bIns="57152"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544767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7" y="3143254"/>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778649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7" y="3143254"/>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193660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7" y="3143254"/>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360052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4"/>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43751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4"/>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00411"/>
          </a:xfrm>
        </p:spPr>
        <p:txBody>
          <a:bodyPr/>
          <a:lstStyle>
            <a:lvl1pPr marL="345267" indent="-345267">
              <a:buFontTx/>
              <a:buBlip>
                <a:blip r:embed="rId3"/>
              </a:buBlip>
              <a:defRPr/>
            </a:lvl1pPr>
            <a:lvl2pPr marL="641726" indent="-296458">
              <a:buFontTx/>
              <a:buBlip>
                <a:blip r:embed="rId3"/>
              </a:buBlip>
              <a:defRPr/>
            </a:lvl2pPr>
            <a:lvl3pPr marL="944136" indent="-302410">
              <a:buFontTx/>
              <a:buBlip>
                <a:blip r:embed="rId3"/>
              </a:buBlip>
              <a:defRPr/>
            </a:lvl3pPr>
            <a:lvl4pPr marL="1203679" indent="-259547">
              <a:buFontTx/>
              <a:buBlip>
                <a:blip r:embed="rId3"/>
              </a:buBlip>
              <a:defRPr/>
            </a:lvl4pPr>
            <a:lvl5pPr marL="1456087" indent="-252404">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2209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3"/>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634253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5" r:id="rId20"/>
  </p:sldLayoutIdLst>
  <p:transition>
    <p:fade/>
  </p:transition>
  <p:txStyles>
    <p:titleStyle>
      <a:lvl1pPr algn="l" defTabSz="685778"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2" indent="-345282" algn="l" defTabSz="685778"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23"/>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23"/>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23"/>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23"/>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8" rtl="0" eaLnBrk="1" latinLnBrk="0" hangingPunct="1">
        <a:defRPr sz="1400" kern="1200">
          <a:solidFill>
            <a:schemeClr val="tx1"/>
          </a:solidFill>
          <a:latin typeface="+mn-lt"/>
          <a:ea typeface="+mn-ea"/>
          <a:cs typeface="+mn-cs"/>
        </a:defRPr>
      </a:lvl1pPr>
      <a:lvl2pPr marL="342889" algn="l" defTabSz="685778" rtl="0" eaLnBrk="1" latinLnBrk="0" hangingPunct="1">
        <a:defRPr sz="1400" kern="1200">
          <a:solidFill>
            <a:schemeClr val="tx1"/>
          </a:solidFill>
          <a:latin typeface="+mn-lt"/>
          <a:ea typeface="+mn-ea"/>
          <a:cs typeface="+mn-cs"/>
        </a:defRPr>
      </a:lvl2pPr>
      <a:lvl3pPr marL="685778" algn="l" defTabSz="685778" rtl="0" eaLnBrk="1" latinLnBrk="0" hangingPunct="1">
        <a:defRPr sz="1400" kern="1200">
          <a:solidFill>
            <a:schemeClr val="tx1"/>
          </a:solidFill>
          <a:latin typeface="+mn-lt"/>
          <a:ea typeface="+mn-ea"/>
          <a:cs typeface="+mn-cs"/>
        </a:defRPr>
      </a:lvl3pPr>
      <a:lvl4pPr marL="1028667" algn="l" defTabSz="685778" rtl="0" eaLnBrk="1" latinLnBrk="0" hangingPunct="1">
        <a:defRPr sz="1400" kern="1200">
          <a:solidFill>
            <a:schemeClr val="tx1"/>
          </a:solidFill>
          <a:latin typeface="+mn-lt"/>
          <a:ea typeface="+mn-ea"/>
          <a:cs typeface="+mn-cs"/>
        </a:defRPr>
      </a:lvl4pPr>
      <a:lvl5pPr marL="1371557" algn="l" defTabSz="685778" rtl="0" eaLnBrk="1" latinLnBrk="0" hangingPunct="1">
        <a:defRPr sz="1400" kern="1200">
          <a:solidFill>
            <a:schemeClr val="tx1"/>
          </a:solidFill>
          <a:latin typeface="+mn-lt"/>
          <a:ea typeface="+mn-ea"/>
          <a:cs typeface="+mn-cs"/>
        </a:defRPr>
      </a:lvl5pPr>
      <a:lvl6pPr marL="1714444" algn="l" defTabSz="685778" rtl="0" eaLnBrk="1" latinLnBrk="0" hangingPunct="1">
        <a:defRPr sz="1400" kern="1200">
          <a:solidFill>
            <a:schemeClr val="tx1"/>
          </a:solidFill>
          <a:latin typeface="+mn-lt"/>
          <a:ea typeface="+mn-ea"/>
          <a:cs typeface="+mn-cs"/>
        </a:defRPr>
      </a:lvl6pPr>
      <a:lvl7pPr marL="2057335" algn="l" defTabSz="685778" rtl="0" eaLnBrk="1" latinLnBrk="0" hangingPunct="1">
        <a:defRPr sz="1400" kern="1200">
          <a:solidFill>
            <a:schemeClr val="tx1"/>
          </a:solidFill>
          <a:latin typeface="+mn-lt"/>
          <a:ea typeface="+mn-ea"/>
          <a:cs typeface="+mn-cs"/>
        </a:defRPr>
      </a:lvl7pPr>
      <a:lvl8pPr marL="2400224" algn="l" defTabSz="685778" rtl="0" eaLnBrk="1" latinLnBrk="0" hangingPunct="1">
        <a:defRPr sz="1400" kern="1200">
          <a:solidFill>
            <a:schemeClr val="tx1"/>
          </a:solidFill>
          <a:latin typeface="+mn-lt"/>
          <a:ea typeface="+mn-ea"/>
          <a:cs typeface="+mn-cs"/>
        </a:defRPr>
      </a:lvl8pPr>
      <a:lvl9pPr marL="2743113" algn="l" defTabSz="68577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0"/>
            <a:ext cx="836393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5226040"/>
      </p:ext>
    </p:extLst>
  </p:cSld>
  <p:clrMap bg1="dk1" tx1="lt1" bg2="dk2" tx2="lt2" accent1="accent1" accent2="accent2" accent3="accent3" accent4="accent4" accent5="accent5" accent6="accent6" hlink="hlink" folHlink="folHlink"/>
  <p:sldLayoutIdLst>
    <p:sldLayoutId id="2147483741" r:id="rId1"/>
  </p:sldLayoutIdLst>
  <p:transition>
    <p:fade/>
  </p:transition>
  <p:txStyles>
    <p:titleStyle>
      <a:lvl1pPr algn="l" defTabSz="685750" rtl="0" eaLnBrk="1" latinLnBrk="0" hangingPunct="1">
        <a:lnSpc>
          <a:spcPct val="90000"/>
        </a:lnSpc>
        <a:spcBef>
          <a:spcPct val="0"/>
        </a:spcBef>
        <a:buNone/>
        <a:defRPr lang="en-US" sz="3300" b="0" kern="1200" cap="none" spc="-75" baseline="0" dirty="0">
          <a:ln w="3175">
            <a:noFill/>
          </a:ln>
          <a:solidFill>
            <a:schemeClr val="accent1">
              <a:alpha val="99000"/>
            </a:schemeClr>
          </a:solidFill>
          <a:effectLst/>
          <a:latin typeface="+mj-lt"/>
          <a:ea typeface="+mn-ea"/>
          <a:cs typeface="Arial" charset="0"/>
        </a:defRPr>
      </a:lvl1pPr>
    </p:titleStyle>
    <p:bodyStyle>
      <a:lvl1pPr marL="0" indent="0" algn="l" defTabSz="685750" rtl="0" eaLnBrk="1" latinLnBrk="0" hangingPunct="1">
        <a:lnSpc>
          <a:spcPct val="90000"/>
        </a:lnSpc>
        <a:spcBef>
          <a:spcPct val="20000"/>
        </a:spcBef>
        <a:buFont typeface="Arial" pitchFamily="34" charset="0"/>
        <a:buNone/>
        <a:defRPr sz="23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06" indent="-5954" algn="l" defTabSz="685750" rtl="0" eaLnBrk="1" latinLnBrk="0" hangingPunct="1">
        <a:lnSpc>
          <a:spcPct val="90000"/>
        </a:lnSpc>
        <a:spcBef>
          <a:spcPct val="20000"/>
        </a:spcBef>
        <a:buFont typeface="Arial" pitchFamily="34" charset="0"/>
        <a:buNone/>
        <a:defRPr sz="21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458" indent="-5954" algn="l" defTabSz="685750"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480" indent="5954" algn="l" defTabSz="685750"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499" indent="0" algn="l" defTabSz="685750"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1"/>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0713195"/>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transition>
    <p:fade/>
  </p:transition>
  <p:txStyles>
    <p:titleStyle>
      <a:lvl1pPr algn="l" defTabSz="685835"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12" indent="-345312" algn="l" defTabSz="68583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807" indent="-296494" algn="l" defTabSz="685835"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4253" indent="-302446" algn="l" defTabSz="68583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832" indent="-259580" algn="l" defTabSz="685835"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6268" indent="-252436" algn="l" defTabSz="685835"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msexchangeteam.com/archive/2009/12/07/453450.aspx"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63.png"/><Relationship Id="rId5" Type="http://schemas.openxmlformats.org/officeDocument/2006/relationships/hyperlink" Target="http://www.microsoft.com/learning" TargetMode="External"/><Relationship Id="rId10" Type="http://schemas.openxmlformats.org/officeDocument/2006/relationships/image" Target="../media/image62.emf"/><Relationship Id="rId4" Type="http://schemas.openxmlformats.org/officeDocument/2006/relationships/image" Target="../media/image59.png"/><Relationship Id="rId9" Type="http://schemas.openxmlformats.org/officeDocument/2006/relationships/image" Target="../media/image61.png"/><Relationship Id="rId14" Type="http://schemas.microsoft.com/office/2007/relationships/hdphoto" Target="../media/hdphoto2.wdp"/></Relationships>
</file>

<file path=ppt/slides/_rels/slide5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file:///\\redmond\files\SYSINTERNALS\LBI\Latest" TargetMode="External"/><Relationship Id="rId2" Type="http://schemas.openxmlformats.org/officeDocument/2006/relationships/hyperlink" Target="http://www.microsoft.com/technet/sysinternals" TargetMode="External"/><Relationship Id="rId1" Type="http://schemas.openxmlformats.org/officeDocument/2006/relationships/slideLayout" Target="../slideLayouts/slideLayout10.xml"/><Relationship Id="rId5" Type="http://schemas.openxmlformats.org/officeDocument/2006/relationships/hyperlink" Target="http://dbg/" TargetMode="External"/><Relationship Id="rId4" Type="http://schemas.openxmlformats.org/officeDocument/2006/relationships/hyperlink" Target="http://www.microsoft.com/whdc/devtools/debugg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Case of the Unexplained…</a:t>
            </a:r>
            <a:endParaRPr lang="en-US" dirty="0"/>
          </a:p>
        </p:txBody>
      </p:sp>
      <p:sp>
        <p:nvSpPr>
          <p:cNvPr id="3" name="Subtitle 2"/>
          <p:cNvSpPr>
            <a:spLocks noGrp="1"/>
          </p:cNvSpPr>
          <p:nvPr>
            <p:ph type="subTitle" idx="1"/>
          </p:nvPr>
        </p:nvSpPr>
        <p:spPr/>
        <p:txBody>
          <a:bodyPr/>
          <a:lstStyle/>
          <a:p>
            <a:r>
              <a:rPr lang="en-US" dirty="0" smtClean="0"/>
              <a:t>Mark Russinovich</a:t>
            </a:r>
          </a:p>
          <a:p>
            <a:r>
              <a:rPr lang="en-US" dirty="0" smtClean="0"/>
              <a:t>Technical Fellow</a:t>
            </a:r>
          </a:p>
          <a:p>
            <a:r>
              <a:rPr lang="en-US" dirty="0" smtClean="0"/>
              <a:t>Windows Azure</a:t>
            </a:r>
            <a:endParaRPr lang="en-US" dirty="0"/>
          </a:p>
        </p:txBody>
      </p:sp>
      <p:sp>
        <p:nvSpPr>
          <p:cNvPr id="4" name="Text Placeholder 3"/>
          <p:cNvSpPr>
            <a:spLocks noGrp="1"/>
          </p:cNvSpPr>
          <p:nvPr>
            <p:ph type="body" sz="quarter" idx="10"/>
          </p:nvPr>
        </p:nvSpPr>
        <p:spPr/>
        <p:txBody>
          <a:bodyPr/>
          <a:lstStyle/>
          <a:p>
            <a:r>
              <a:rPr lang="en-US" dirty="0" smtClean="0"/>
              <a:t>WCL304</a:t>
            </a:r>
            <a:endParaRPr lang="en-US" dirty="0"/>
          </a:p>
        </p:txBody>
      </p:sp>
    </p:spTree>
    <p:extLst>
      <p:ext uri="{BB962C8B-B14F-4D97-AF65-F5344CB8AC3E}">
        <p14:creationId xmlns:p14="http://schemas.microsoft.com/office/powerpoint/2010/main" val="35658701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1107996"/>
          </a:xfrm>
        </p:spPr>
        <p:txBody>
          <a:bodyPr/>
          <a:lstStyle/>
          <a:p>
            <a:r>
              <a:rPr lang="en-US" sz="4000"/>
              <a:t>More precise CPU accounting</a:t>
            </a:r>
            <a:br>
              <a:rPr lang="en-US" sz="4000"/>
            </a:br>
            <a:endParaRPr lang="en-US" sz="4000" dirty="0"/>
          </a:p>
        </p:txBody>
      </p:sp>
      <p:sp>
        <p:nvSpPr>
          <p:cNvPr id="4" name="Text Placeholder 3"/>
          <p:cNvSpPr>
            <a:spLocks noGrp="1"/>
          </p:cNvSpPr>
          <p:nvPr>
            <p:ph type="body" sz="quarter" idx="10"/>
          </p:nvPr>
        </p:nvSpPr>
        <p:spPr>
          <a:xfrm>
            <a:off x="389436" y="1085850"/>
            <a:ext cx="8363938" cy="3724096"/>
          </a:xfrm>
        </p:spPr>
        <p:txBody>
          <a:bodyPr/>
          <a:lstStyle/>
          <a:p>
            <a:r>
              <a:rPr lang="en-US" smtClean="0"/>
              <a:t>Task Manager, Resource Monitor and older Process Explorer versions use time-slice accounting</a:t>
            </a:r>
          </a:p>
          <a:p>
            <a:pPr lvl="1"/>
            <a:r>
              <a:rPr lang="en-US" sz="2000"/>
              <a:t>Whatever thread is executing at a timer tick (typically 15.6ms) is charged for the entire time slice</a:t>
            </a:r>
          </a:p>
          <a:p>
            <a:pPr lvl="1"/>
            <a:r>
              <a:rPr lang="en-US" sz="2000"/>
              <a:t>Charge is kernel mode if thread is in kernel mode, user mode for user mode</a:t>
            </a:r>
          </a:p>
          <a:p>
            <a:r>
              <a:rPr lang="en-US" smtClean="0"/>
              <a:t>Process Explorer v14.1 uses cycle counts</a:t>
            </a:r>
          </a:p>
          <a:p>
            <a:pPr lvl="1"/>
            <a:r>
              <a:rPr lang="en-US" sz="2000"/>
              <a:t>Full cycle count usage on Win7/Server 2008 R2 because of new API</a:t>
            </a:r>
          </a:p>
          <a:p>
            <a:pPr lvl="1"/>
            <a:r>
              <a:rPr lang="en-US" sz="2000"/>
              <a:t>On Vista uses cycle counts to detect &lt; time slice</a:t>
            </a:r>
          </a:p>
          <a:p>
            <a:pPr lvl="1"/>
            <a:r>
              <a:rPr lang="en-US" sz="2000"/>
              <a:t>On XP, uses context switches to detect &lt; time slice</a:t>
            </a:r>
          </a:p>
          <a:p>
            <a:r>
              <a:rPr lang="en-US" smtClean="0"/>
              <a:t>Sub 0.01 usage is shown as &lt; 0.01</a:t>
            </a:r>
            <a:endParaRPr lang="en-US" dirty="0" smtClean="0"/>
          </a:p>
        </p:txBody>
      </p:sp>
    </p:spTree>
    <p:extLst>
      <p:ext uri="{BB962C8B-B14F-4D97-AF65-F5344CB8AC3E}">
        <p14:creationId xmlns:p14="http://schemas.microsoft.com/office/powerpoint/2010/main" val="34908748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Slow Website</a:t>
            </a:r>
            <a:endParaRPr lang="en-US" dirty="0"/>
          </a:p>
        </p:txBody>
      </p:sp>
      <p:sp>
        <p:nvSpPr>
          <p:cNvPr id="3" name="Content Placeholder 2"/>
          <p:cNvSpPr>
            <a:spLocks noGrp="1"/>
          </p:cNvSpPr>
          <p:nvPr>
            <p:ph idx="1"/>
          </p:nvPr>
        </p:nvSpPr>
        <p:spPr>
          <a:xfrm>
            <a:off x="539754" y="1135302"/>
            <a:ext cx="8048625" cy="2899255"/>
          </a:xfrm>
        </p:spPr>
        <p:txBody>
          <a:bodyPr/>
          <a:lstStyle/>
          <a:p>
            <a:r>
              <a:rPr lang="en-US" dirty="0" smtClean="0"/>
              <a:t>Users reported that web sites were slow on one of their </a:t>
            </a:r>
            <a:r>
              <a:rPr lang="en-US" dirty="0" err="1" smtClean="0"/>
              <a:t>webfarm</a:t>
            </a:r>
            <a:r>
              <a:rPr lang="en-US" dirty="0" smtClean="0"/>
              <a:t> nodes</a:t>
            </a:r>
          </a:p>
          <a:p>
            <a:r>
              <a:rPr lang="en-US" dirty="0" smtClean="0"/>
              <a:t>Administrator started by running Process Explorer</a:t>
            </a:r>
          </a:p>
          <a:p>
            <a:pPr lvl="1"/>
            <a:r>
              <a:rPr lang="en-US" dirty="0" smtClean="0"/>
              <a:t>Noticed that System process was spiking to 25% (1 of 4 cores)</a:t>
            </a:r>
          </a:p>
          <a:p>
            <a:pPr lvl="1"/>
            <a:endParaRPr lang="en-US" dirty="0"/>
          </a:p>
          <a:p>
            <a:pPr lvl="1"/>
            <a:endParaRPr lang="en-US" dirty="0" smtClean="0"/>
          </a:p>
          <a:p>
            <a:pPr lvl="1"/>
            <a:endParaRPr lang="en-US" dirty="0"/>
          </a:p>
          <a:p>
            <a:r>
              <a:rPr lang="en-US" dirty="0" smtClean="0"/>
              <a:t>Needed to look deeper…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840" y="2661673"/>
            <a:ext cx="4205057" cy="79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6789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9436" y="171450"/>
            <a:ext cx="8363938" cy="553998"/>
          </a:xfrm>
        </p:spPr>
        <p:txBody>
          <a:bodyPr/>
          <a:lstStyle/>
          <a:p>
            <a:r>
              <a:rPr lang="en-US" sz="4000" dirty="0"/>
              <a:t>Viewing Threads</a:t>
            </a:r>
          </a:p>
        </p:txBody>
      </p:sp>
      <p:sp>
        <p:nvSpPr>
          <p:cNvPr id="379907" name="Rectangle 3"/>
          <p:cNvSpPr>
            <a:spLocks noGrp="1" noChangeArrowheads="1"/>
          </p:cNvSpPr>
          <p:nvPr>
            <p:ph idx="1"/>
          </p:nvPr>
        </p:nvSpPr>
        <p:spPr>
          <a:xfrm>
            <a:off x="533402" y="1028700"/>
            <a:ext cx="5105725" cy="3657600"/>
          </a:xfrm>
        </p:spPr>
        <p:txBody>
          <a:bodyPr>
            <a:normAutofit fontScale="92500"/>
          </a:bodyPr>
          <a:lstStyle/>
          <a:p>
            <a:r>
              <a:rPr lang="en-US" dirty="0"/>
              <a:t>Task Manager doesn’t show thread details within a process</a:t>
            </a:r>
          </a:p>
          <a:p>
            <a:r>
              <a:rPr lang="en-US" dirty="0"/>
              <a:t>Process Explorer does on “Threads” tab</a:t>
            </a:r>
          </a:p>
          <a:p>
            <a:r>
              <a:rPr lang="en-US" dirty="0"/>
              <a:t>Displays thread details such as ID, CPU usage, start time, state, priority</a:t>
            </a:r>
          </a:p>
          <a:p>
            <a:r>
              <a:rPr lang="en-US" dirty="0"/>
              <a:t>Start address is where the thread began running (not where it is now)</a:t>
            </a:r>
          </a:p>
          <a:p>
            <a:r>
              <a:rPr lang="en-US" dirty="0"/>
              <a:t>Click Module to get details on module containing thread start address</a:t>
            </a:r>
          </a:p>
        </p:txBody>
      </p:sp>
      <p:pic>
        <p:nvPicPr>
          <p:cNvPr id="1027" name="Picture 3"/>
          <p:cNvPicPr>
            <a:picLocks noChangeAspect="1" noChangeArrowheads="1"/>
          </p:cNvPicPr>
          <p:nvPr/>
        </p:nvPicPr>
        <p:blipFill>
          <a:blip r:embed="rId2" cstate="print"/>
          <a:srcRect/>
          <a:stretch>
            <a:fillRect/>
          </a:stretch>
        </p:blipFill>
        <p:spPr bwMode="auto">
          <a:xfrm>
            <a:off x="5743963" y="1141608"/>
            <a:ext cx="2983285" cy="2597861"/>
          </a:xfrm>
          <a:prstGeom prst="rect">
            <a:avLst/>
          </a:prstGeom>
          <a:noFill/>
          <a:ln w="9525">
            <a:noFill/>
            <a:miter lim="800000"/>
            <a:headEnd/>
            <a:tailEnd/>
          </a:ln>
          <a:effectLst/>
        </p:spPr>
      </p:pic>
    </p:spTree>
    <p:extLst>
      <p:ext uri="{BB962C8B-B14F-4D97-AF65-F5344CB8AC3E}">
        <p14:creationId xmlns:p14="http://schemas.microsoft.com/office/powerpoint/2010/main" val="40531452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381000" y="171451"/>
            <a:ext cx="8382000" cy="443198"/>
          </a:xfrm>
        </p:spPr>
        <p:txBody>
          <a:bodyPr/>
          <a:lstStyle/>
          <a:p>
            <a:r>
              <a:rPr lang="en-US" sz="3200" dirty="0"/>
              <a:t>Thread Start Functions and Symbol Information</a:t>
            </a:r>
          </a:p>
        </p:txBody>
      </p:sp>
      <p:sp>
        <p:nvSpPr>
          <p:cNvPr id="380931" name="Rectangle 3"/>
          <p:cNvSpPr>
            <a:spLocks noGrp="1" noChangeArrowheads="1"/>
          </p:cNvSpPr>
          <p:nvPr>
            <p:ph idx="1"/>
          </p:nvPr>
        </p:nvSpPr>
        <p:spPr>
          <a:xfrm>
            <a:off x="389436" y="1085850"/>
            <a:ext cx="8363938" cy="3256276"/>
          </a:xfrm>
        </p:spPr>
        <p:txBody>
          <a:bodyPr/>
          <a:lstStyle/>
          <a:p>
            <a:r>
              <a:rPr lang="en-US" dirty="0"/>
              <a:t>Process Explorer can map the addresses within a module to the names of functions</a:t>
            </a:r>
          </a:p>
          <a:p>
            <a:pPr lvl="1"/>
            <a:r>
              <a:rPr lang="en-US" sz="2000" dirty="0"/>
              <a:t>This can help identify which component within a process is responsible for CPU usage</a:t>
            </a:r>
          </a:p>
          <a:p>
            <a:r>
              <a:rPr lang="en-US" dirty="0"/>
              <a:t>Configure Process Explorer’s symbol engine:</a:t>
            </a:r>
          </a:p>
          <a:p>
            <a:pPr lvl="1"/>
            <a:r>
              <a:rPr lang="en-US" sz="2000" dirty="0"/>
              <a:t>Download the latest Debugging Tools for Windows from Microsoft (free)</a:t>
            </a:r>
          </a:p>
          <a:p>
            <a:pPr lvl="1"/>
            <a:r>
              <a:rPr lang="en-US" sz="2000" dirty="0"/>
              <a:t>Use dbghelp.dll from the Debugging Tools</a:t>
            </a:r>
          </a:p>
          <a:p>
            <a:pPr lvl="1"/>
            <a:r>
              <a:rPr lang="en-US" sz="2000" dirty="0"/>
              <a:t>Point at the Microsoft public symbol server (or internal symbol </a:t>
            </a:r>
            <a:br>
              <a:rPr lang="en-US" sz="2000" dirty="0"/>
            </a:br>
            <a:r>
              <a:rPr lang="en-US" sz="2000" dirty="0"/>
              <a:t>server if you have access)</a:t>
            </a:r>
          </a:p>
        </p:txBody>
      </p:sp>
    </p:spTree>
    <p:extLst>
      <p:ext uri="{BB962C8B-B14F-4D97-AF65-F5344CB8AC3E}">
        <p14:creationId xmlns:p14="http://schemas.microsoft.com/office/powerpoint/2010/main" val="21549544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the Slow </a:t>
            </a:r>
            <a:r>
              <a:rPr lang="en-US" dirty="0" smtClean="0"/>
              <a:t>Website</a:t>
            </a:r>
            <a:r>
              <a:rPr lang="en-US" dirty="0"/>
              <a:t> </a:t>
            </a:r>
            <a:r>
              <a:rPr lang="en-US" dirty="0" smtClean="0"/>
              <a:t>(</a:t>
            </a:r>
            <a:r>
              <a:rPr lang="en-US" dirty="0" err="1" smtClean="0"/>
              <a:t>Cont</a:t>
            </a:r>
            <a:r>
              <a:rPr lang="en-US" dirty="0" smtClean="0"/>
              <a:t>)</a:t>
            </a:r>
            <a:endParaRPr lang="en-US" dirty="0"/>
          </a:p>
        </p:txBody>
      </p:sp>
      <p:sp>
        <p:nvSpPr>
          <p:cNvPr id="3" name="Content Placeholder 2"/>
          <p:cNvSpPr>
            <a:spLocks noGrp="1"/>
          </p:cNvSpPr>
          <p:nvPr>
            <p:ph idx="1"/>
          </p:nvPr>
        </p:nvSpPr>
        <p:spPr>
          <a:xfrm>
            <a:off x="389436" y="1085852"/>
            <a:ext cx="8363938" cy="664797"/>
          </a:xfrm>
        </p:spPr>
        <p:txBody>
          <a:bodyPr/>
          <a:lstStyle/>
          <a:p>
            <a:r>
              <a:rPr lang="en-US" dirty="0" smtClean="0"/>
              <a:t>Opened threads tab for system process and saw IPMIDrv.sys consuming CPU:</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794" y="1895465"/>
            <a:ext cx="5688769" cy="251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410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the Slow </a:t>
            </a:r>
            <a:r>
              <a:rPr lang="en-US" dirty="0" smtClean="0"/>
              <a:t>Website: Solved</a:t>
            </a:r>
            <a:endParaRPr lang="en-US" dirty="0"/>
          </a:p>
        </p:txBody>
      </p:sp>
      <p:sp>
        <p:nvSpPr>
          <p:cNvPr id="3" name="Content Placeholder 2"/>
          <p:cNvSpPr>
            <a:spLocks noGrp="1"/>
          </p:cNvSpPr>
          <p:nvPr>
            <p:ph idx="1"/>
          </p:nvPr>
        </p:nvSpPr>
        <p:spPr>
          <a:xfrm>
            <a:off x="389436" y="975194"/>
            <a:ext cx="8363938" cy="3748719"/>
          </a:xfrm>
        </p:spPr>
        <p:txBody>
          <a:bodyPr/>
          <a:lstStyle/>
          <a:p>
            <a:r>
              <a:rPr lang="en-US" dirty="0" smtClean="0"/>
              <a:t>Researched IPMIDrv.sys: “Intelligent Platform Management Interface” (Microsoft Windows driver)</a:t>
            </a:r>
          </a:p>
          <a:p>
            <a:pPr lvl="1"/>
            <a:r>
              <a:rPr lang="en-US" dirty="0" smtClean="0"/>
              <a:t>Sends monitoring information to Baseboard Management Controller (BMC)</a:t>
            </a:r>
          </a:p>
          <a:p>
            <a:pPr lvl="1"/>
            <a:r>
              <a:rPr lang="en-US" dirty="0" smtClean="0"/>
              <a:t>No updates or fixes</a:t>
            </a:r>
          </a:p>
          <a:p>
            <a:pPr lvl="1"/>
            <a:r>
              <a:rPr lang="en-US" dirty="0" smtClean="0"/>
              <a:t>IPMI data goes through Dell Remote Access Controller (DRAC), which acts as the BMC, to the Chassis Management Controller (CMC)</a:t>
            </a:r>
          </a:p>
          <a:p>
            <a:r>
              <a:rPr lang="en-US" dirty="0" smtClean="0"/>
              <a:t>Checked DRAC status and it showed blade was not connected to the CMC</a:t>
            </a:r>
          </a:p>
          <a:p>
            <a:r>
              <a:rPr lang="en-US" dirty="0" smtClean="0"/>
              <a:t>Reseated blade: problem solved</a:t>
            </a:r>
            <a:endParaRPr lang="en-US" dirty="0"/>
          </a:p>
        </p:txBody>
      </p:sp>
    </p:spTree>
    <p:extLst>
      <p:ext uri="{BB962C8B-B14F-4D97-AF65-F5344CB8AC3E}">
        <p14:creationId xmlns:p14="http://schemas.microsoft.com/office/powerpoint/2010/main" val="39208820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382000" cy="498598"/>
          </a:xfrm>
        </p:spPr>
        <p:txBody>
          <a:bodyPr/>
          <a:lstStyle/>
          <a:p>
            <a:r>
              <a:rPr lang="en-US" sz="3600" dirty="0"/>
              <a:t>The Case of the Exchange CPU Spikes</a:t>
            </a:r>
          </a:p>
        </p:txBody>
      </p:sp>
      <p:sp>
        <p:nvSpPr>
          <p:cNvPr id="3" name="Content Placeholder 2"/>
          <p:cNvSpPr>
            <a:spLocks noGrp="1"/>
          </p:cNvSpPr>
          <p:nvPr>
            <p:ph idx="1"/>
          </p:nvPr>
        </p:nvSpPr>
        <p:spPr>
          <a:xfrm>
            <a:off x="381000" y="1085850"/>
            <a:ext cx="8382000" cy="2520690"/>
          </a:xfrm>
        </p:spPr>
        <p:txBody>
          <a:bodyPr/>
          <a:lstStyle/>
          <a:p>
            <a:r>
              <a:rPr lang="en-US" dirty="0" smtClean="0"/>
              <a:t>Users complained about sporadic sluggish email</a:t>
            </a:r>
          </a:p>
          <a:p>
            <a:pPr lvl="1"/>
            <a:r>
              <a:rPr lang="en-US" dirty="0" smtClean="0"/>
              <a:t>10-30 second pauses</a:t>
            </a:r>
          </a:p>
          <a:p>
            <a:pPr lvl="1"/>
            <a:r>
              <a:rPr lang="en-US" dirty="0" smtClean="0"/>
              <a:t>Multiple users at different hours</a:t>
            </a:r>
          </a:p>
          <a:p>
            <a:r>
              <a:rPr lang="en-US" dirty="0" smtClean="0"/>
              <a:t>Microsoft Support asked the customer to collect the ‘% Processor Time’ performance counter at 5-second </a:t>
            </a:r>
            <a:br>
              <a:rPr lang="en-US" dirty="0" smtClean="0"/>
            </a:br>
            <a:r>
              <a:rPr lang="en-US" dirty="0" smtClean="0"/>
              <a:t>samples for 24 hours</a:t>
            </a:r>
          </a:p>
          <a:p>
            <a:endParaRPr lang="en-US" dirty="0" smtClean="0"/>
          </a:p>
        </p:txBody>
      </p:sp>
    </p:spTree>
    <p:extLst>
      <p:ext uri="{BB962C8B-B14F-4D97-AF65-F5344CB8AC3E}">
        <p14:creationId xmlns:p14="http://schemas.microsoft.com/office/powerpoint/2010/main" val="2064371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1"/>
            <a:ext cx="8382000" cy="443198"/>
          </a:xfrm>
        </p:spPr>
        <p:txBody>
          <a:bodyPr/>
          <a:lstStyle/>
          <a:p>
            <a:r>
              <a:rPr lang="en-US" sz="3200" dirty="0"/>
              <a:t>The Case of the Exchange CPU Spikes (</a:t>
            </a:r>
            <a:r>
              <a:rPr lang="en-US" sz="3200" dirty="0" err="1"/>
              <a:t>Cont</a:t>
            </a:r>
            <a:r>
              <a:rPr lang="en-US" sz="3200" dirty="0"/>
              <a:t>)</a:t>
            </a:r>
          </a:p>
        </p:txBody>
      </p:sp>
      <p:sp>
        <p:nvSpPr>
          <p:cNvPr id="3" name="Content Placeholder 2"/>
          <p:cNvSpPr>
            <a:spLocks noGrp="1"/>
          </p:cNvSpPr>
          <p:nvPr>
            <p:ph idx="1"/>
          </p:nvPr>
        </p:nvSpPr>
        <p:spPr>
          <a:xfrm>
            <a:off x="398473" y="817940"/>
            <a:ext cx="8382000" cy="4034951"/>
          </a:xfrm>
        </p:spPr>
        <p:txBody>
          <a:bodyPr/>
          <a:lstStyle/>
          <a:p>
            <a:r>
              <a:rPr lang="en-US" sz="2000" dirty="0"/>
              <a:t>Analysis of the data revealed:</a:t>
            </a:r>
          </a:p>
          <a:p>
            <a:pPr lvl="1"/>
            <a:r>
              <a:rPr lang="en-US" sz="1800" dirty="0"/>
              <a:t>Typical CPU usage of &lt; 75% (relative to a single core)</a:t>
            </a:r>
          </a:p>
          <a:p>
            <a:pPr lvl="1"/>
            <a:r>
              <a:rPr lang="en-US" sz="1800" dirty="0"/>
              <a:t>Average spike lasted around 10 seconds</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r>
              <a:rPr lang="en-US" dirty="0" smtClean="0"/>
              <a:t>Needed to capture dump of Store.exe during CPU spike..</a:t>
            </a:r>
          </a:p>
        </p:txBody>
      </p:sp>
      <p:pic>
        <p:nvPicPr>
          <p:cNvPr id="3074" name="Picture 2" descr="C:\My\My Mesh\My Commitments\Sysinternals Book Review\SysInternals Book v2\The Case of the Spikes\#7 Threshold.png"/>
          <p:cNvPicPr>
            <a:picLocks noChangeAspect="1" noChangeArrowheads="1"/>
          </p:cNvPicPr>
          <p:nvPr/>
        </p:nvPicPr>
        <p:blipFill>
          <a:blip r:embed="rId3" cstate="print"/>
          <a:srcRect/>
          <a:stretch>
            <a:fillRect/>
          </a:stretch>
        </p:blipFill>
        <p:spPr bwMode="auto">
          <a:xfrm>
            <a:off x="1988062" y="1769533"/>
            <a:ext cx="4227511" cy="2718818"/>
          </a:xfrm>
          <a:prstGeom prst="rect">
            <a:avLst/>
          </a:prstGeom>
          <a:noFill/>
        </p:spPr>
      </p:pic>
    </p:spTree>
    <p:extLst>
      <p:ext uri="{BB962C8B-B14F-4D97-AF65-F5344CB8AC3E}">
        <p14:creationId xmlns:p14="http://schemas.microsoft.com/office/powerpoint/2010/main" val="319961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Procdump</a:t>
            </a:r>
            <a:endParaRPr lang="en-US" dirty="0"/>
          </a:p>
        </p:txBody>
      </p:sp>
      <p:sp>
        <p:nvSpPr>
          <p:cNvPr id="3" name="Content Placeholder 2"/>
          <p:cNvSpPr>
            <a:spLocks noGrp="1"/>
          </p:cNvSpPr>
          <p:nvPr>
            <p:ph idx="1"/>
          </p:nvPr>
        </p:nvSpPr>
        <p:spPr>
          <a:xfrm>
            <a:off x="381000" y="1085851"/>
            <a:ext cx="8382000" cy="3277820"/>
          </a:xfrm>
        </p:spPr>
        <p:txBody>
          <a:bodyPr/>
          <a:lstStyle/>
          <a:p>
            <a:r>
              <a:rPr lang="en-US" dirty="0" smtClean="0"/>
              <a:t>Utility to capture process dumps </a:t>
            </a:r>
          </a:p>
          <a:p>
            <a:r>
              <a:rPr lang="en-US" dirty="0" smtClean="0"/>
              <a:t>Multiple triggers:</a:t>
            </a:r>
          </a:p>
          <a:p>
            <a:pPr lvl="1"/>
            <a:r>
              <a:rPr lang="en-US" dirty="0" smtClean="0"/>
              <a:t>CPU usage</a:t>
            </a:r>
          </a:p>
          <a:p>
            <a:pPr lvl="1"/>
            <a:r>
              <a:rPr lang="en-US" dirty="0" smtClean="0"/>
              <a:t>Private memory usage</a:t>
            </a:r>
          </a:p>
          <a:p>
            <a:pPr lvl="1"/>
            <a:r>
              <a:rPr lang="en-US" dirty="0" smtClean="0"/>
              <a:t>1</a:t>
            </a:r>
            <a:r>
              <a:rPr lang="en-US" baseline="30000" dirty="0" smtClean="0"/>
              <a:t>st</a:t>
            </a:r>
            <a:r>
              <a:rPr lang="en-US" dirty="0" smtClean="0"/>
              <a:t> and 2</a:t>
            </a:r>
            <a:r>
              <a:rPr lang="en-US" baseline="30000" dirty="0" smtClean="0"/>
              <a:t>nd</a:t>
            </a:r>
            <a:r>
              <a:rPr lang="en-US" dirty="0" smtClean="0"/>
              <a:t>-chance exceptions</a:t>
            </a:r>
          </a:p>
          <a:p>
            <a:pPr lvl="1"/>
            <a:r>
              <a:rPr lang="en-US" dirty="0" smtClean="0"/>
              <a:t>Hung windows</a:t>
            </a:r>
          </a:p>
          <a:p>
            <a:pPr lvl="1"/>
            <a:r>
              <a:rPr lang="en-US" dirty="0" smtClean="0"/>
              <a:t>Performance counters</a:t>
            </a:r>
          </a:p>
          <a:p>
            <a:pPr lvl="1"/>
            <a:r>
              <a:rPr lang="en-US" dirty="0" smtClean="0"/>
              <a:t>Just get a dump</a:t>
            </a:r>
          </a:p>
          <a:p>
            <a:r>
              <a:rPr lang="en-US" dirty="0" smtClean="0"/>
              <a:t>Supports process reflection (Win7/Server 2008 R2)</a:t>
            </a:r>
            <a:endParaRPr lang="en-US" dirty="0"/>
          </a:p>
        </p:txBody>
      </p:sp>
    </p:spTree>
    <p:extLst>
      <p:ext uri="{BB962C8B-B14F-4D97-AF65-F5344CB8AC3E}">
        <p14:creationId xmlns:p14="http://schemas.microsoft.com/office/powerpoint/2010/main" val="28351875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71451"/>
            <a:ext cx="8382000" cy="443198"/>
          </a:xfrm>
        </p:spPr>
        <p:txBody>
          <a:bodyPr/>
          <a:lstStyle/>
          <a:p>
            <a:r>
              <a:rPr lang="en-US" sz="3200" dirty="0"/>
              <a:t>The Case of the Exchange CPU Spikes (</a:t>
            </a:r>
            <a:r>
              <a:rPr lang="en-US" sz="3200" dirty="0" err="1"/>
              <a:t>Cont</a:t>
            </a:r>
            <a:r>
              <a:rPr lang="en-US" sz="3200" dirty="0"/>
              <a:t>)</a:t>
            </a:r>
          </a:p>
        </p:txBody>
      </p:sp>
      <p:sp>
        <p:nvSpPr>
          <p:cNvPr id="3" name="Content Placeholder 2"/>
          <p:cNvSpPr>
            <a:spLocks noGrp="1"/>
          </p:cNvSpPr>
          <p:nvPr>
            <p:ph type="body" sz="quarter" idx="10"/>
          </p:nvPr>
        </p:nvSpPr>
        <p:spPr>
          <a:xfrm>
            <a:off x="389436" y="1085853"/>
            <a:ext cx="8363938" cy="3439403"/>
          </a:xfrm>
        </p:spPr>
        <p:txBody>
          <a:bodyPr/>
          <a:lstStyle/>
          <a:p>
            <a:r>
              <a:rPr lang="en-US" dirty="0" smtClean="0"/>
              <a:t>Had customer run </a:t>
            </a:r>
            <a:r>
              <a:rPr lang="en-US" dirty="0" err="1" smtClean="0"/>
              <a:t>Procdump</a:t>
            </a:r>
            <a:r>
              <a:rPr lang="en-US" dirty="0" smtClean="0"/>
              <a:t> to capture dumps at </a:t>
            </a:r>
            <a:br>
              <a:rPr lang="en-US" dirty="0" smtClean="0"/>
            </a:br>
            <a:r>
              <a:rPr lang="en-US" dirty="0" smtClean="0"/>
              <a:t>the spikes:</a:t>
            </a:r>
            <a:br>
              <a:rPr lang="en-US" dirty="0" smtClean="0"/>
            </a:br>
            <a:r>
              <a:rPr lang="en-US" dirty="0" smtClean="0"/>
              <a:t/>
            </a:r>
            <a:br>
              <a:rPr lang="en-US" dirty="0" smtClean="0"/>
            </a:br>
            <a:r>
              <a:rPr lang="en-US" dirty="0" err="1" smtClean="0">
                <a:solidFill>
                  <a:schemeClr val="accent1"/>
                </a:solidFill>
              </a:rPr>
              <a:t>procdump</a:t>
            </a:r>
            <a:r>
              <a:rPr lang="en-US" dirty="0" smtClean="0">
                <a:solidFill>
                  <a:schemeClr val="accent1"/>
                </a:solidFill>
              </a:rPr>
              <a:t> -n 20 -s 10 </a:t>
            </a:r>
            <a:r>
              <a:rPr lang="en-US" dirty="0">
                <a:solidFill>
                  <a:schemeClr val="accent1"/>
                </a:solidFill>
              </a:rPr>
              <a:t>-</a:t>
            </a:r>
            <a:r>
              <a:rPr lang="en-US" dirty="0" smtClean="0">
                <a:solidFill>
                  <a:schemeClr val="accent1"/>
                </a:solidFill>
              </a:rPr>
              <a:t>c 75 </a:t>
            </a:r>
            <a:r>
              <a:rPr lang="en-US" dirty="0">
                <a:solidFill>
                  <a:schemeClr val="accent1"/>
                </a:solidFill>
              </a:rPr>
              <a:t>-</a:t>
            </a:r>
            <a:r>
              <a:rPr lang="en-US" dirty="0" smtClean="0">
                <a:solidFill>
                  <a:schemeClr val="accent1"/>
                </a:solidFill>
              </a:rPr>
              <a:t>u store.exe 			c:\dumps\store_75pc_10sec.dmp</a:t>
            </a:r>
          </a:p>
          <a:p>
            <a:pPr marL="457143" lvl="1" indent="0">
              <a:buNone/>
            </a:pPr>
            <a:endParaRPr lang="en-US" dirty="0" smtClean="0"/>
          </a:p>
          <a:p>
            <a:pPr marL="457143" lvl="1" indent="0">
              <a:buNone/>
            </a:pPr>
            <a:r>
              <a:rPr lang="en-US" dirty="0" smtClean="0"/>
              <a:t>-n: 	Capture 20 dumps</a:t>
            </a:r>
          </a:p>
          <a:p>
            <a:pPr marL="457143" lvl="1" indent="0">
              <a:buNone/>
            </a:pPr>
            <a:r>
              <a:rPr lang="en-US" dirty="0" smtClean="0"/>
              <a:t>-s: 	Spike must last at least 10 seconds</a:t>
            </a:r>
          </a:p>
          <a:p>
            <a:pPr marL="457143" lvl="1" indent="0">
              <a:buNone/>
            </a:pPr>
            <a:r>
              <a:rPr lang="en-US" dirty="0" smtClean="0"/>
              <a:t>-c: 	Spike must exceed 75%</a:t>
            </a:r>
          </a:p>
          <a:p>
            <a:pPr marL="457143" lvl="1" indent="0">
              <a:buNone/>
            </a:pPr>
            <a:r>
              <a:rPr lang="en-US" dirty="0" smtClean="0"/>
              <a:t>-u:	Spike CPU usage is relative to one core</a:t>
            </a:r>
            <a:endParaRPr lang="en-US" dirty="0"/>
          </a:p>
        </p:txBody>
      </p:sp>
    </p:spTree>
    <p:extLst>
      <p:ext uri="{BB962C8B-B14F-4D97-AF65-F5344CB8AC3E}">
        <p14:creationId xmlns:p14="http://schemas.microsoft.com/office/powerpoint/2010/main" val="14418811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blackGray">
          <a:xfrm>
            <a:off x="0" y="1047750"/>
            <a:ext cx="4191000" cy="381000"/>
          </a:xfrm>
          <a:prstGeom prst="rect">
            <a:avLst/>
          </a:prstGeom>
          <a:solidFill>
            <a:schemeClr val="accent5"/>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p:txBody>
      </p:sp>
      <p:sp>
        <p:nvSpPr>
          <p:cNvPr id="907266" name="Rectangle 2"/>
          <p:cNvSpPr>
            <a:spLocks noGrp="1" noChangeArrowheads="1"/>
          </p:cNvSpPr>
          <p:nvPr>
            <p:ph type="title"/>
          </p:nvPr>
        </p:nvSpPr>
        <p:spPr/>
        <p:txBody>
          <a:bodyPr/>
          <a:lstStyle/>
          <a:p>
            <a:r>
              <a:rPr lang="en-US" smtClean="0"/>
              <a:t>Outline</a:t>
            </a:r>
            <a:endParaRPr lang="en-US"/>
          </a:p>
        </p:txBody>
      </p:sp>
      <p:sp>
        <p:nvSpPr>
          <p:cNvPr id="907267" name="Rectangle 3"/>
          <p:cNvSpPr>
            <a:spLocks noGrp="1" noChangeArrowheads="1"/>
          </p:cNvSpPr>
          <p:nvPr>
            <p:ph idx="1"/>
          </p:nvPr>
        </p:nvSpPr>
        <p:spPr>
          <a:xfrm>
            <a:off x="389436" y="1085850"/>
            <a:ext cx="8363938" cy="2363724"/>
          </a:xfrm>
        </p:spPr>
        <p:txBody>
          <a:bodyPr/>
          <a:lstStyle/>
          <a:p>
            <a:r>
              <a:rPr lang="en-US" dirty="0" smtClean="0"/>
              <a:t>Introduction</a:t>
            </a:r>
          </a:p>
          <a:p>
            <a:r>
              <a:rPr lang="en-US" dirty="0" smtClean="0"/>
              <a:t>Sluggish Performance</a:t>
            </a:r>
          </a:p>
          <a:p>
            <a:r>
              <a:rPr lang="en-US" dirty="0" smtClean="0"/>
              <a:t>Application Hangs</a:t>
            </a:r>
          </a:p>
          <a:p>
            <a:r>
              <a:rPr lang="en-US" dirty="0" smtClean="0"/>
              <a:t>Error Messages</a:t>
            </a:r>
          </a:p>
          <a:p>
            <a:r>
              <a:rPr lang="en-US" dirty="0" smtClean="0"/>
              <a:t>Malware</a:t>
            </a:r>
          </a:p>
          <a:p>
            <a:r>
              <a:rPr lang="en-US" dirty="0" smtClean="0"/>
              <a:t>Blue Screens</a:t>
            </a:r>
          </a:p>
        </p:txBody>
      </p:sp>
    </p:spTree>
    <p:extLst>
      <p:ext uri="{BB962C8B-B14F-4D97-AF65-F5344CB8AC3E}">
        <p14:creationId xmlns:p14="http://schemas.microsoft.com/office/powerpoint/2010/main" val="19245555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1"/>
            <a:ext cx="8382000" cy="443198"/>
          </a:xfrm>
        </p:spPr>
        <p:txBody>
          <a:bodyPr/>
          <a:lstStyle/>
          <a:p>
            <a:r>
              <a:rPr lang="en-US" sz="3200"/>
              <a:t>The Case of the Exchange CPU Spikes (</a:t>
            </a:r>
            <a:r>
              <a:rPr lang="en-US" sz="3200" dirty="0" err="1"/>
              <a:t>Cont</a:t>
            </a:r>
            <a:r>
              <a:rPr lang="en-US" sz="3200" dirty="0"/>
              <a:t>)</a:t>
            </a:r>
          </a:p>
        </p:txBody>
      </p:sp>
      <p:sp>
        <p:nvSpPr>
          <p:cNvPr id="3" name="Content Placeholder 2"/>
          <p:cNvSpPr>
            <a:spLocks noGrp="1"/>
          </p:cNvSpPr>
          <p:nvPr>
            <p:ph idx="1"/>
          </p:nvPr>
        </p:nvSpPr>
        <p:spPr>
          <a:xfrm>
            <a:off x="366932" y="860770"/>
            <a:ext cx="8382000" cy="3696397"/>
          </a:xfrm>
        </p:spPr>
        <p:txBody>
          <a:bodyPr/>
          <a:lstStyle/>
          <a:p>
            <a:r>
              <a:rPr lang="en-US" sz="2000" dirty="0"/>
              <a:t>Opened each </a:t>
            </a:r>
            <a:r>
              <a:rPr lang="en-US" sz="2000" dirty="0" err="1"/>
              <a:t>minidump</a:t>
            </a:r>
            <a:r>
              <a:rPr lang="en-US" sz="2000" dirty="0"/>
              <a:t> in </a:t>
            </a:r>
            <a:r>
              <a:rPr lang="en-US" sz="2000" dirty="0" err="1"/>
              <a:t>WinDbg</a:t>
            </a:r>
            <a:r>
              <a:rPr lang="en-US" sz="2000" dirty="0"/>
              <a:t> and looked at stack of busy thread</a:t>
            </a:r>
          </a:p>
          <a:p>
            <a:pPr lvl="1"/>
            <a:r>
              <a:rPr lang="en-US" sz="1800" dirty="0"/>
              <a:t>The default thread context is the busiest thread</a:t>
            </a:r>
          </a:p>
          <a:p>
            <a:pPr lvl="1"/>
            <a:r>
              <a:rPr lang="en-US" sz="1800" dirty="0"/>
              <a:t>Found most common stack pointed at </a:t>
            </a:r>
            <a:r>
              <a:rPr lang="en-US" sz="1800" dirty="0" err="1"/>
              <a:t>Store!EcFindRow</a:t>
            </a:r>
            <a:r>
              <a:rPr lang="en-US" sz="1800" dirty="0"/>
              <a:t>:</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sz="2000" dirty="0"/>
          </a:p>
          <a:p>
            <a:r>
              <a:rPr lang="en-US" sz="2000" dirty="0"/>
              <a:t>Theory was that long searches result of large mailboxes</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61" y="1960860"/>
            <a:ext cx="4654504" cy="207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3238257" y="3426740"/>
            <a:ext cx="2073417" cy="221319"/>
          </a:xfrm>
          <a:prstGeom prst="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85"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00599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1"/>
            <a:ext cx="8382000" cy="443198"/>
          </a:xfrm>
        </p:spPr>
        <p:txBody>
          <a:bodyPr/>
          <a:lstStyle/>
          <a:p>
            <a:r>
              <a:rPr lang="en-US" sz="3200"/>
              <a:t>The Case of the Exchange CPU Spikes: Solved</a:t>
            </a:r>
            <a:endParaRPr lang="en-US" sz="3200" dirty="0"/>
          </a:p>
        </p:txBody>
      </p:sp>
      <p:sp>
        <p:nvSpPr>
          <p:cNvPr id="3" name="Content Placeholder 2"/>
          <p:cNvSpPr>
            <a:spLocks noGrp="1"/>
          </p:cNvSpPr>
          <p:nvPr>
            <p:ph idx="1"/>
          </p:nvPr>
        </p:nvSpPr>
        <p:spPr>
          <a:xfrm>
            <a:off x="381000" y="1085850"/>
            <a:ext cx="8382000" cy="3859518"/>
          </a:xfrm>
        </p:spPr>
        <p:txBody>
          <a:bodyPr/>
          <a:lstStyle/>
          <a:p>
            <a:r>
              <a:rPr lang="en-US" dirty="0" smtClean="0"/>
              <a:t>Had customer follow this Exchange blog post:</a:t>
            </a:r>
          </a:p>
          <a:p>
            <a:endParaRPr lang="en-US" dirty="0" smtClean="0"/>
          </a:p>
          <a:p>
            <a:endParaRPr lang="en-US" dirty="0" smtClean="0"/>
          </a:p>
          <a:p>
            <a:endParaRPr lang="en-US" dirty="0" smtClean="0"/>
          </a:p>
          <a:p>
            <a:pPr marL="460318" lvl="1" indent="0">
              <a:buNone/>
            </a:pPr>
            <a:r>
              <a:rPr lang="en-US" sz="2000" dirty="0">
                <a:hlinkClick r:id="rId2"/>
              </a:rPr>
              <a:t>http://msexchangeteam.com/archive/2009/12/07/453450.aspx</a:t>
            </a:r>
            <a:r>
              <a:rPr lang="en-US" sz="2000" dirty="0"/>
              <a:t> </a:t>
            </a:r>
          </a:p>
          <a:p>
            <a:r>
              <a:rPr lang="en-US" dirty="0" smtClean="0"/>
              <a:t>Got an item count of all mailbox folders</a:t>
            </a:r>
          </a:p>
          <a:p>
            <a:pPr lvl="1"/>
            <a:r>
              <a:rPr lang="en-US" sz="2000" dirty="0"/>
              <a:t>Asked high Item Count users to reduce the number of messages in identified folders</a:t>
            </a:r>
          </a:p>
          <a:p>
            <a:r>
              <a:rPr lang="en-US" dirty="0" smtClean="0"/>
              <a:t>No more CPU spikes: problem solved</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07" y="1551061"/>
            <a:ext cx="680315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1655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blackGray">
          <a:xfrm>
            <a:off x="0" y="1428750"/>
            <a:ext cx="4191000" cy="381000"/>
          </a:xfrm>
          <a:prstGeom prst="rect">
            <a:avLst/>
          </a:prstGeom>
          <a:solidFill>
            <a:schemeClr val="accent5"/>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p:txBody>
      </p:sp>
      <p:sp>
        <p:nvSpPr>
          <p:cNvPr id="907266" name="Rectangle 2"/>
          <p:cNvSpPr>
            <a:spLocks noGrp="1" noChangeArrowheads="1"/>
          </p:cNvSpPr>
          <p:nvPr>
            <p:ph type="title"/>
          </p:nvPr>
        </p:nvSpPr>
        <p:spPr/>
        <p:txBody>
          <a:bodyPr/>
          <a:lstStyle/>
          <a:p>
            <a:r>
              <a:rPr lang="en-US" smtClean="0"/>
              <a:t>Outline</a:t>
            </a:r>
            <a:endParaRPr lang="en-US"/>
          </a:p>
        </p:txBody>
      </p:sp>
      <p:sp>
        <p:nvSpPr>
          <p:cNvPr id="907267" name="Rectangle 3"/>
          <p:cNvSpPr>
            <a:spLocks noGrp="1" noChangeArrowheads="1"/>
          </p:cNvSpPr>
          <p:nvPr>
            <p:ph idx="1"/>
          </p:nvPr>
        </p:nvSpPr>
        <p:spPr>
          <a:xfrm>
            <a:off x="381000" y="1059658"/>
            <a:ext cx="8382000" cy="1957459"/>
          </a:xfrm>
        </p:spPr>
        <p:txBody>
          <a:bodyPr/>
          <a:lstStyle/>
          <a:p>
            <a:r>
              <a:rPr lang="en-US" dirty="0" smtClean="0"/>
              <a:t>Sluggish Performance</a:t>
            </a:r>
          </a:p>
          <a:p>
            <a:r>
              <a:rPr lang="en-US" dirty="0" smtClean="0">
                <a:solidFill>
                  <a:schemeClr val="tx1"/>
                </a:solidFill>
              </a:rPr>
              <a:t>Application Hangs</a:t>
            </a:r>
          </a:p>
          <a:p>
            <a:r>
              <a:rPr lang="en-US" dirty="0" smtClean="0"/>
              <a:t>Error Messages</a:t>
            </a:r>
          </a:p>
          <a:p>
            <a:r>
              <a:rPr lang="en-US" dirty="0" smtClean="0"/>
              <a:t>Application Crashes</a:t>
            </a:r>
          </a:p>
          <a:p>
            <a:r>
              <a:rPr lang="en-US" dirty="0" smtClean="0"/>
              <a:t>Blue Screens</a:t>
            </a:r>
          </a:p>
        </p:txBody>
      </p:sp>
    </p:spTree>
    <p:extLst>
      <p:ext uri="{BB962C8B-B14F-4D97-AF65-F5344CB8AC3E}">
        <p14:creationId xmlns:p14="http://schemas.microsoft.com/office/powerpoint/2010/main" val="2211368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98598"/>
          </a:xfrm>
        </p:spPr>
        <p:txBody>
          <a:bodyPr/>
          <a:lstStyle/>
          <a:p>
            <a:r>
              <a:rPr lang="en-US" sz="3600" dirty="0"/>
              <a:t>Process Monitor</a:t>
            </a:r>
          </a:p>
        </p:txBody>
      </p:sp>
      <p:sp>
        <p:nvSpPr>
          <p:cNvPr id="3" name="Content Placeholder 2"/>
          <p:cNvSpPr>
            <a:spLocks noGrp="1"/>
          </p:cNvSpPr>
          <p:nvPr>
            <p:ph idx="1"/>
          </p:nvPr>
        </p:nvSpPr>
        <p:spPr>
          <a:xfrm>
            <a:off x="381000" y="773255"/>
            <a:ext cx="8382000" cy="3742563"/>
          </a:xfrm>
        </p:spPr>
        <p:txBody>
          <a:bodyPr/>
          <a:lstStyle/>
          <a:p>
            <a:r>
              <a:rPr lang="en-US" sz="2000" dirty="0"/>
              <a:t>Process Monitor is a real-time file, registry, process and thread monitor</a:t>
            </a:r>
          </a:p>
          <a:p>
            <a:pPr lvl="1"/>
            <a:r>
              <a:rPr lang="en-US" sz="1800" dirty="0"/>
              <a:t>Works on Windows XP and higher, including 64-bit Windows</a:t>
            </a:r>
          </a:p>
          <a:p>
            <a:pPr lvl="1"/>
            <a:r>
              <a:rPr lang="en-US" sz="1800" dirty="0"/>
              <a:t>It replaces </a:t>
            </a:r>
            <a:r>
              <a:rPr lang="en-US" sz="1800" dirty="0" err="1"/>
              <a:t>Filemon</a:t>
            </a:r>
            <a:r>
              <a:rPr lang="en-US" sz="1800" dirty="0"/>
              <a:t> and </a:t>
            </a:r>
            <a:r>
              <a:rPr lang="en-US" sz="1800" dirty="0" err="1"/>
              <a:t>Regmon</a:t>
            </a:r>
            <a:r>
              <a:rPr lang="en-US" sz="1800" dirty="0"/>
              <a:t>, but you can use </a:t>
            </a:r>
            <a:r>
              <a:rPr lang="en-US" sz="1800" dirty="0" err="1"/>
              <a:t>Filemon</a:t>
            </a:r>
            <a:r>
              <a:rPr lang="en-US" sz="1800" dirty="0"/>
              <a:t> and </a:t>
            </a:r>
            <a:r>
              <a:rPr lang="en-US" sz="1800" dirty="0" err="1"/>
              <a:t>Regmon</a:t>
            </a:r>
            <a:r>
              <a:rPr lang="en-US" sz="1800" dirty="0"/>
              <a:t> on older operating systems</a:t>
            </a:r>
          </a:p>
          <a:p>
            <a:pPr lvl="1"/>
            <a:r>
              <a:rPr lang="en-US" sz="1800" dirty="0"/>
              <a:t>Enhancements over </a:t>
            </a:r>
            <a:r>
              <a:rPr lang="en-US" sz="1800" dirty="0" err="1"/>
              <a:t>Filemon</a:t>
            </a:r>
            <a:r>
              <a:rPr lang="en-US" sz="1800" dirty="0"/>
              <a:t>/</a:t>
            </a:r>
            <a:r>
              <a:rPr lang="en-US" sz="1800" dirty="0" err="1"/>
              <a:t>Regmon</a:t>
            </a:r>
            <a:r>
              <a:rPr lang="en-US" sz="1800" dirty="0"/>
              <a:t> include:</a:t>
            </a:r>
          </a:p>
          <a:p>
            <a:pPr lvl="2"/>
            <a:r>
              <a:rPr lang="en-US" sz="1600" dirty="0"/>
              <a:t>More advanced filtering</a:t>
            </a:r>
          </a:p>
          <a:p>
            <a:pPr lvl="2"/>
            <a:r>
              <a:rPr lang="en-US" sz="1600" dirty="0"/>
              <a:t>Operation call stacks</a:t>
            </a:r>
          </a:p>
          <a:p>
            <a:pPr lvl="2"/>
            <a:r>
              <a:rPr lang="en-US" sz="1600" dirty="0"/>
              <a:t>Boot-time logging</a:t>
            </a:r>
          </a:p>
          <a:p>
            <a:pPr lvl="2"/>
            <a:r>
              <a:rPr lang="en-US" sz="1600" dirty="0"/>
              <a:t>Data mining views</a:t>
            </a:r>
          </a:p>
          <a:p>
            <a:pPr lvl="2"/>
            <a:r>
              <a:rPr lang="en-US" sz="1600" dirty="0"/>
              <a:t>Process tree to see short-lived processes</a:t>
            </a:r>
          </a:p>
          <a:p>
            <a:r>
              <a:rPr lang="en-US" sz="2000" dirty="0"/>
              <a:t>When in doubt, run Process Monitor!</a:t>
            </a:r>
          </a:p>
          <a:p>
            <a:pPr lvl="1"/>
            <a:r>
              <a:rPr lang="en-US" sz="1800" dirty="0"/>
              <a:t>It will often show you the cause for error messages</a:t>
            </a:r>
          </a:p>
          <a:p>
            <a:pPr lvl="1"/>
            <a:r>
              <a:rPr lang="en-US" sz="1800" dirty="0"/>
              <a:t>It many times tells you what is causing sluggish performance</a:t>
            </a:r>
          </a:p>
        </p:txBody>
      </p:sp>
    </p:spTree>
    <p:extLst>
      <p:ext uri="{BB962C8B-B14F-4D97-AF65-F5344CB8AC3E}">
        <p14:creationId xmlns:p14="http://schemas.microsoft.com/office/powerpoint/2010/main" val="33581199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a:t>
            </a:r>
            <a:r>
              <a:rPr lang="en-US" dirty="0" err="1" smtClean="0"/>
              <a:t>Photogallery</a:t>
            </a:r>
            <a:r>
              <a:rPr lang="en-US" dirty="0" smtClean="0"/>
              <a:t> Hangs</a:t>
            </a:r>
            <a:endParaRPr lang="en-US" dirty="0"/>
          </a:p>
        </p:txBody>
      </p:sp>
      <p:sp>
        <p:nvSpPr>
          <p:cNvPr id="3" name="Content Placeholder 2"/>
          <p:cNvSpPr>
            <a:spLocks noGrp="1"/>
          </p:cNvSpPr>
          <p:nvPr>
            <p:ph idx="1"/>
          </p:nvPr>
        </p:nvSpPr>
        <p:spPr>
          <a:xfrm>
            <a:off x="555656" y="961615"/>
            <a:ext cx="8048625" cy="3693319"/>
          </a:xfrm>
        </p:spPr>
        <p:txBody>
          <a:bodyPr/>
          <a:lstStyle/>
          <a:p>
            <a:r>
              <a:rPr lang="en-US" sz="2000" dirty="0"/>
              <a:t>Windows Live </a:t>
            </a:r>
            <a:r>
              <a:rPr lang="en-US" sz="2000" dirty="0" err="1"/>
              <a:t>Photogallery</a:t>
            </a:r>
            <a:r>
              <a:rPr lang="en-US" sz="2000" dirty="0"/>
              <a:t> hung after watching a movie:</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Process Explorer threads view didn’t reveal any clues</a:t>
            </a:r>
          </a:p>
          <a:p>
            <a:r>
              <a:rPr lang="en-US" sz="2000" dirty="0"/>
              <a:t>When in doubt, run Process Monitor!</a:t>
            </a:r>
          </a:p>
          <a:p>
            <a:r>
              <a:rPr lang="en-US" sz="2000" dirty="0"/>
              <a:t>Restarted </a:t>
            </a:r>
            <a:r>
              <a:rPr lang="en-US" sz="2000" dirty="0" err="1"/>
              <a:t>Photogallery</a:t>
            </a:r>
            <a:r>
              <a:rPr lang="en-US" sz="2000" dirty="0"/>
              <a:t> and captured a Process Monitor trace of first movie playback </a:t>
            </a:r>
          </a:p>
        </p:txBody>
      </p:sp>
      <p:pic>
        <p:nvPicPr>
          <p:cNvPr id="1026" name="Picture 2" descr="C:\talks\demos\labs\procmon\photogallery hangs\photogall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54" y="1411594"/>
            <a:ext cx="6654177" cy="162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5808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4" y="130827"/>
            <a:ext cx="8048625" cy="457048"/>
          </a:xfrm>
        </p:spPr>
        <p:txBody>
          <a:bodyPr/>
          <a:lstStyle/>
          <a:p>
            <a:r>
              <a:rPr lang="en-US" dirty="0"/>
              <a:t>The Case of the </a:t>
            </a:r>
            <a:r>
              <a:rPr lang="en-US" dirty="0" err="1"/>
              <a:t>Photogallery</a:t>
            </a:r>
            <a:r>
              <a:rPr lang="en-US" dirty="0"/>
              <a:t> </a:t>
            </a:r>
            <a:r>
              <a:rPr lang="en-US" dirty="0" smtClean="0"/>
              <a:t>Hangs (</a:t>
            </a:r>
            <a:r>
              <a:rPr lang="en-US" dirty="0" err="1" smtClean="0"/>
              <a:t>Cont</a:t>
            </a:r>
            <a:r>
              <a:rPr lang="en-US" dirty="0" smtClean="0"/>
              <a:t>)</a:t>
            </a:r>
            <a:endParaRPr lang="en-US" dirty="0"/>
          </a:p>
        </p:txBody>
      </p:sp>
      <p:sp>
        <p:nvSpPr>
          <p:cNvPr id="3" name="Content Placeholder 2"/>
          <p:cNvSpPr>
            <a:spLocks noGrp="1"/>
          </p:cNvSpPr>
          <p:nvPr>
            <p:ph idx="1"/>
          </p:nvPr>
        </p:nvSpPr>
        <p:spPr>
          <a:xfrm>
            <a:off x="539754" y="839173"/>
            <a:ext cx="8048625" cy="2960426"/>
          </a:xfrm>
        </p:spPr>
        <p:txBody>
          <a:bodyPr/>
          <a:lstStyle/>
          <a:p>
            <a:r>
              <a:rPr lang="en-US" sz="2000" dirty="0"/>
              <a:t>Set a filter for “</a:t>
            </a:r>
            <a:r>
              <a:rPr lang="en-US" sz="2000" dirty="0" err="1"/>
              <a:t>photogallery</a:t>
            </a:r>
            <a:r>
              <a:rPr lang="en-US" sz="2000" dirty="0"/>
              <a:t>” and worked backwards from end of log</a:t>
            </a:r>
          </a:p>
          <a:p>
            <a:r>
              <a:rPr lang="en-US" sz="2000" dirty="0"/>
              <a:t>Last several thousand operations were unrelated background operations:</a:t>
            </a:r>
          </a:p>
          <a:p>
            <a:endParaRPr lang="en-US" sz="2000" dirty="0"/>
          </a:p>
          <a:p>
            <a:endParaRPr lang="en-US" sz="2000" dirty="0"/>
          </a:p>
          <a:p>
            <a:pPr lvl="1"/>
            <a:endParaRPr lang="en-US" sz="2000" dirty="0"/>
          </a:p>
          <a:p>
            <a:endParaRPr lang="en-US" sz="2000" dirty="0"/>
          </a:p>
          <a:p>
            <a:endParaRPr lang="en-US" sz="2000" dirty="0"/>
          </a:p>
          <a:p>
            <a:r>
              <a:rPr lang="en-US" sz="2000" dirty="0"/>
              <a:t>Then came across references to COM object: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066" y="1773135"/>
            <a:ext cx="6250002" cy="146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58" y="3884206"/>
            <a:ext cx="7243125" cy="8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190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a:t>
            </a:r>
            <a:r>
              <a:rPr lang="en-US" dirty="0" err="1" smtClean="0"/>
              <a:t>Photogallery</a:t>
            </a:r>
            <a:r>
              <a:rPr lang="en-US" dirty="0" smtClean="0"/>
              <a:t> Hangs (</a:t>
            </a:r>
            <a:r>
              <a:rPr lang="en-US" dirty="0" err="1" smtClean="0"/>
              <a:t>Cont</a:t>
            </a:r>
            <a:r>
              <a:rPr lang="en-US" dirty="0" smtClean="0"/>
              <a:t>)</a:t>
            </a:r>
            <a:endParaRPr lang="en-US" dirty="0"/>
          </a:p>
        </p:txBody>
      </p:sp>
      <p:sp>
        <p:nvSpPr>
          <p:cNvPr id="5" name="Content Placeholder 4"/>
          <p:cNvSpPr>
            <a:spLocks noGrp="1"/>
          </p:cNvSpPr>
          <p:nvPr>
            <p:ph idx="1"/>
          </p:nvPr>
        </p:nvSpPr>
        <p:spPr>
          <a:xfrm>
            <a:off x="389436" y="1085852"/>
            <a:ext cx="8363938" cy="2516073"/>
          </a:xfrm>
        </p:spPr>
        <p:txBody>
          <a:bodyPr/>
          <a:lstStyle/>
          <a:p>
            <a:r>
              <a:rPr lang="en-US" dirty="0" smtClean="0"/>
              <a:t>Did a “Jump To” to go to the COM object’s registry settings</a:t>
            </a:r>
          </a:p>
          <a:p>
            <a:pPr lvl="1"/>
            <a:r>
              <a:rPr lang="en-US" dirty="0" smtClean="0"/>
              <a:t>Saw that host image was WLXQuickTimeControlHost.exe:</a:t>
            </a:r>
          </a:p>
          <a:p>
            <a:pPr lvl="1"/>
            <a:endParaRPr lang="en-US" dirty="0"/>
          </a:p>
          <a:p>
            <a:pPr lvl="1"/>
            <a:endParaRPr lang="en-US" dirty="0" smtClean="0"/>
          </a:p>
          <a:p>
            <a:pPr lvl="1"/>
            <a:endParaRPr lang="en-US" dirty="0"/>
          </a:p>
          <a:p>
            <a:pPr lvl="1"/>
            <a:endParaRPr lang="en-US" dirty="0" smtClean="0"/>
          </a:p>
          <a:p>
            <a:r>
              <a:rPr lang="en-US" dirty="0" smtClean="0"/>
              <a:t>Process was still running:</a:t>
            </a:r>
            <a:endParaRPr lang="en-US" dirty="0"/>
          </a:p>
        </p:txBody>
      </p:sp>
      <p:pic>
        <p:nvPicPr>
          <p:cNvPr id="3074" name="Picture 2" descr="C:\talks\demos\labs\procmon\photogallery hangs\reged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39" y="1934889"/>
            <a:ext cx="6955518" cy="11142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talks\demos\labs\procmon\photogallery hangs\procex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067" y="3358358"/>
            <a:ext cx="3131433" cy="117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7374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the </a:t>
            </a:r>
            <a:r>
              <a:rPr lang="en-US" dirty="0" err="1"/>
              <a:t>Photogallery</a:t>
            </a:r>
            <a:r>
              <a:rPr lang="en-US" dirty="0"/>
              <a:t> Hangs (</a:t>
            </a:r>
            <a:r>
              <a:rPr lang="en-US" dirty="0" err="1"/>
              <a:t>Cont</a:t>
            </a:r>
            <a:r>
              <a:rPr lang="en-US" dirty="0"/>
              <a:t>)</a:t>
            </a:r>
          </a:p>
        </p:txBody>
      </p:sp>
      <p:sp>
        <p:nvSpPr>
          <p:cNvPr id="3" name="Content Placeholder 2"/>
          <p:cNvSpPr>
            <a:spLocks noGrp="1"/>
          </p:cNvSpPr>
          <p:nvPr>
            <p:ph idx="1"/>
          </p:nvPr>
        </p:nvSpPr>
        <p:spPr>
          <a:xfrm>
            <a:off x="487336" y="819493"/>
            <a:ext cx="8048625" cy="4145750"/>
          </a:xfrm>
        </p:spPr>
        <p:txBody>
          <a:bodyPr/>
          <a:lstStyle/>
          <a:p>
            <a:r>
              <a:rPr lang="en-US" dirty="0" smtClean="0"/>
              <a:t>Terminated </a:t>
            </a:r>
            <a:r>
              <a:rPr lang="en-US" dirty="0" err="1" smtClean="0"/>
              <a:t>WLXQuickTimeControlHost</a:t>
            </a:r>
            <a:r>
              <a:rPr lang="en-US" dirty="0" smtClean="0"/>
              <a:t>: </a:t>
            </a:r>
            <a:r>
              <a:rPr lang="en-US" dirty="0" err="1" smtClean="0"/>
              <a:t>Photogallery</a:t>
            </a:r>
            <a:r>
              <a:rPr lang="en-US" dirty="0" smtClean="0"/>
              <a:t> unfroze</a:t>
            </a:r>
          </a:p>
          <a:p>
            <a:pPr lvl="1"/>
            <a:r>
              <a:rPr lang="en-US" dirty="0" smtClean="0"/>
              <a:t>But, after playing the movie again, hang reproduced</a:t>
            </a:r>
          </a:p>
          <a:p>
            <a:pPr lvl="1"/>
            <a:r>
              <a:rPr lang="en-US" dirty="0" smtClean="0"/>
              <a:t>Again, terminating </a:t>
            </a:r>
            <a:r>
              <a:rPr lang="en-US" dirty="0" err="1" smtClean="0"/>
              <a:t>WLXQuickTimeControlHost</a:t>
            </a:r>
            <a:r>
              <a:rPr lang="en-US" dirty="0" smtClean="0"/>
              <a:t> unfroze</a:t>
            </a:r>
          </a:p>
          <a:p>
            <a:r>
              <a:rPr lang="en-US" dirty="0" smtClean="0"/>
              <a:t>Looked at what was loaded in host and saw lots of Apple </a:t>
            </a:r>
            <a:r>
              <a:rPr lang="en-US" dirty="0" err="1" smtClean="0"/>
              <a:t>Quicktime</a:t>
            </a:r>
            <a:r>
              <a:rPr lang="en-US" dirty="0" smtClean="0"/>
              <a:t> DLLs:</a:t>
            </a:r>
            <a:endParaRPr lang="en-US" dirty="0"/>
          </a:p>
          <a:p>
            <a:endParaRPr lang="en-US" dirty="0" smtClean="0"/>
          </a:p>
          <a:p>
            <a:endParaRPr lang="en-US" dirty="0"/>
          </a:p>
          <a:p>
            <a:endParaRPr lang="en-US" dirty="0" smtClean="0"/>
          </a:p>
          <a:p>
            <a:endParaRPr lang="en-US" dirty="0" smtClean="0"/>
          </a:p>
          <a:p>
            <a:r>
              <a:rPr lang="en-US" dirty="0" smtClean="0"/>
              <a:t>Reinstalled </a:t>
            </a:r>
            <a:r>
              <a:rPr lang="en-US" dirty="0" err="1" smtClean="0"/>
              <a:t>Quicktime</a:t>
            </a:r>
            <a:r>
              <a:rPr lang="en-US" dirty="0" smtClean="0"/>
              <a:t>: Problem solved</a:t>
            </a:r>
            <a:endParaRPr lang="en-US" dirty="0"/>
          </a:p>
        </p:txBody>
      </p:sp>
      <p:pic>
        <p:nvPicPr>
          <p:cNvPr id="4098" name="Picture 2" descr="C:\talks\demos\labs\procmon\photogallery hangs\procex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407" y="2934034"/>
            <a:ext cx="4382615" cy="1585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1887042" y="3581886"/>
            <a:ext cx="3657600" cy="960994"/>
          </a:xfrm>
          <a:prstGeom prst="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85"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918214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blackGray">
          <a:xfrm>
            <a:off x="0" y="1862167"/>
            <a:ext cx="4191000" cy="381000"/>
          </a:xfrm>
          <a:prstGeom prst="rect">
            <a:avLst/>
          </a:prstGeom>
          <a:solidFill>
            <a:schemeClr val="accent5"/>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p:txBody>
      </p:sp>
      <p:sp>
        <p:nvSpPr>
          <p:cNvPr id="907266" name="Rectangle 2"/>
          <p:cNvSpPr>
            <a:spLocks noGrp="1" noChangeArrowheads="1"/>
          </p:cNvSpPr>
          <p:nvPr>
            <p:ph type="title"/>
          </p:nvPr>
        </p:nvSpPr>
        <p:spPr/>
        <p:txBody>
          <a:bodyPr/>
          <a:lstStyle/>
          <a:p>
            <a:r>
              <a:rPr lang="en-US" smtClean="0"/>
              <a:t>Outline</a:t>
            </a:r>
            <a:endParaRPr lang="en-US"/>
          </a:p>
        </p:txBody>
      </p:sp>
      <p:sp>
        <p:nvSpPr>
          <p:cNvPr id="907267" name="Rectangle 3"/>
          <p:cNvSpPr>
            <a:spLocks noGrp="1" noChangeArrowheads="1"/>
          </p:cNvSpPr>
          <p:nvPr>
            <p:ph idx="1"/>
          </p:nvPr>
        </p:nvSpPr>
        <p:spPr>
          <a:xfrm>
            <a:off x="381000" y="1059658"/>
            <a:ext cx="8382000" cy="1957459"/>
          </a:xfrm>
        </p:spPr>
        <p:txBody>
          <a:bodyPr/>
          <a:lstStyle/>
          <a:p>
            <a:r>
              <a:rPr lang="en-US" dirty="0" smtClean="0"/>
              <a:t>Sluggish Performance</a:t>
            </a:r>
          </a:p>
          <a:p>
            <a:r>
              <a:rPr lang="en-US" dirty="0" smtClean="0"/>
              <a:t>Application Hangs</a:t>
            </a:r>
          </a:p>
          <a:p>
            <a:r>
              <a:rPr lang="en-US" dirty="0" smtClean="0">
                <a:solidFill>
                  <a:schemeClr val="tx1"/>
                </a:solidFill>
              </a:rPr>
              <a:t>Error Messages</a:t>
            </a:r>
          </a:p>
          <a:p>
            <a:r>
              <a:rPr lang="en-US" dirty="0" smtClean="0"/>
              <a:t>Application Crashes</a:t>
            </a:r>
          </a:p>
          <a:p>
            <a:r>
              <a:rPr lang="en-US" dirty="0" smtClean="0"/>
              <a:t>Blue Screens</a:t>
            </a:r>
          </a:p>
        </p:txBody>
      </p:sp>
    </p:spTree>
    <p:extLst>
      <p:ext uri="{BB962C8B-B14F-4D97-AF65-F5344CB8AC3E}">
        <p14:creationId xmlns:p14="http://schemas.microsoft.com/office/powerpoint/2010/main" val="152969499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4" y="109539"/>
            <a:ext cx="8048625" cy="457048"/>
          </a:xfrm>
        </p:spPr>
        <p:txBody>
          <a:bodyPr/>
          <a:lstStyle/>
          <a:p>
            <a:r>
              <a:rPr lang="en-US" dirty="0" smtClean="0"/>
              <a:t>The Case of the Failed ASP.NET Startup</a:t>
            </a:r>
            <a:endParaRPr lang="en-US" dirty="0"/>
          </a:p>
        </p:txBody>
      </p:sp>
      <p:sp>
        <p:nvSpPr>
          <p:cNvPr id="3" name="Content Placeholder 2"/>
          <p:cNvSpPr>
            <a:spLocks noGrp="1"/>
          </p:cNvSpPr>
          <p:nvPr>
            <p:ph idx="1"/>
          </p:nvPr>
        </p:nvSpPr>
        <p:spPr>
          <a:xfrm>
            <a:off x="539754" y="1009654"/>
            <a:ext cx="8048625" cy="4051109"/>
          </a:xfrm>
        </p:spPr>
        <p:txBody>
          <a:bodyPr/>
          <a:lstStyle/>
          <a:p>
            <a:r>
              <a:rPr lang="en-US" sz="2000" dirty="0"/>
              <a:t>ASP.NET State Service failed to start:</a:t>
            </a:r>
          </a:p>
          <a:p>
            <a:endParaRPr lang="en-US" sz="2000" dirty="0"/>
          </a:p>
          <a:p>
            <a:endParaRPr lang="en-US" sz="2000" dirty="0"/>
          </a:p>
          <a:p>
            <a:endParaRPr lang="en-US" sz="2000" dirty="0"/>
          </a:p>
          <a:p>
            <a:r>
              <a:rPr lang="en-US" sz="2000" dirty="0"/>
              <a:t>Event log showed this error:</a:t>
            </a:r>
          </a:p>
          <a:p>
            <a:endParaRPr lang="en-US" sz="2000" dirty="0"/>
          </a:p>
          <a:p>
            <a:endParaRPr lang="en-US" sz="2000" dirty="0"/>
          </a:p>
          <a:p>
            <a:endParaRPr lang="en-US" sz="2000" dirty="0"/>
          </a:p>
          <a:p>
            <a:endParaRPr lang="en-US" sz="2000" dirty="0"/>
          </a:p>
          <a:p>
            <a:endParaRPr lang="en-US" sz="2000" dirty="0"/>
          </a:p>
          <a:p>
            <a:r>
              <a:rPr lang="en-US" sz="2000" dirty="0"/>
              <a:t>Admin checked Kerberos settings, account, </a:t>
            </a:r>
            <a:r>
              <a:rPr lang="en-US" sz="2000"/>
              <a:t>etc.: no </a:t>
            </a:r>
            <a:r>
              <a:rPr lang="en-US" sz="2000" dirty="0"/>
              <a:t>problems</a:t>
            </a:r>
          </a:p>
          <a:p>
            <a:endParaRPr lang="en-US" sz="2000" dirty="0"/>
          </a:p>
        </p:txBody>
      </p:sp>
      <p:pic>
        <p:nvPicPr>
          <p:cNvPr id="4098" name="Picture 2" descr="C:\talks\demos\labs\procmon\asp.net access denied\Access deni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33" y="1362132"/>
            <a:ext cx="3933334" cy="914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7" y="2688433"/>
            <a:ext cx="3838575"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0997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dirty="0"/>
              <a:t>Case of the Unexplained…</a:t>
            </a:r>
          </a:p>
        </p:txBody>
      </p:sp>
      <p:sp>
        <p:nvSpPr>
          <p:cNvPr id="3" name="Content Placeholder 2"/>
          <p:cNvSpPr>
            <a:spLocks noGrp="1"/>
          </p:cNvSpPr>
          <p:nvPr>
            <p:ph idx="1"/>
          </p:nvPr>
        </p:nvSpPr>
        <p:spPr>
          <a:xfrm>
            <a:off x="381000" y="1059658"/>
            <a:ext cx="8382000" cy="2806922"/>
          </a:xfrm>
        </p:spPr>
        <p:txBody>
          <a:bodyPr/>
          <a:lstStyle/>
          <a:p>
            <a:r>
              <a:rPr lang="en-US" sz="2800" dirty="0"/>
              <a:t>This is the 2011 version of the “case of the unexplained” talk series</a:t>
            </a:r>
          </a:p>
          <a:p>
            <a:pPr lvl="1"/>
            <a:r>
              <a:rPr lang="en-US" sz="2400" dirty="0"/>
              <a:t>Previous versions covered different cases</a:t>
            </a:r>
          </a:p>
          <a:p>
            <a:pPr lvl="2"/>
            <a:r>
              <a:rPr lang="en-US" sz="2000" dirty="0"/>
              <a:t>Can view webcast on Sysinternals-&gt;Mark’s webcasts</a:t>
            </a:r>
          </a:p>
          <a:p>
            <a:r>
              <a:rPr lang="en-US" sz="2800" dirty="0"/>
              <a:t>Based on real case studies</a:t>
            </a:r>
          </a:p>
          <a:p>
            <a:pPr lvl="1"/>
            <a:r>
              <a:rPr lang="en-US" sz="2400" dirty="0"/>
              <a:t>Some of these have been written up on my blog</a:t>
            </a:r>
          </a:p>
          <a:p>
            <a:pPr lvl="1"/>
            <a:endParaRPr lang="en-US" sz="2400" dirty="0"/>
          </a:p>
        </p:txBody>
      </p:sp>
    </p:spTree>
    <p:extLst>
      <p:ext uri="{BB962C8B-B14F-4D97-AF65-F5344CB8AC3E}">
        <p14:creationId xmlns:p14="http://schemas.microsoft.com/office/powerpoint/2010/main" val="216615109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dirty="0"/>
              <a:t>The Case of the Failed ASP.NET </a:t>
            </a:r>
            <a:r>
              <a:rPr lang="en-US" dirty="0" smtClean="0"/>
              <a:t>Startup (</a:t>
            </a:r>
            <a:r>
              <a:rPr lang="en-US" dirty="0" err="1" smtClean="0"/>
              <a:t>Cont</a:t>
            </a:r>
            <a:r>
              <a:rPr lang="en-US" dirty="0" smtClean="0"/>
              <a:t>)</a:t>
            </a:r>
            <a:endParaRPr lang="en-US" dirty="0"/>
          </a:p>
        </p:txBody>
      </p:sp>
      <p:sp>
        <p:nvSpPr>
          <p:cNvPr id="3" name="Content Placeholder 2"/>
          <p:cNvSpPr>
            <a:spLocks noGrp="1"/>
          </p:cNvSpPr>
          <p:nvPr>
            <p:ph idx="1"/>
          </p:nvPr>
        </p:nvSpPr>
        <p:spPr>
          <a:xfrm>
            <a:off x="389436" y="1085853"/>
            <a:ext cx="8363938" cy="4025717"/>
          </a:xfrm>
        </p:spPr>
        <p:txBody>
          <a:bodyPr/>
          <a:lstStyle/>
          <a:p>
            <a:r>
              <a:rPr lang="en-US" sz="2800" dirty="0"/>
              <a:t>Admin captured a Process Monitor trace of the service startup</a:t>
            </a:r>
          </a:p>
          <a:p>
            <a:pPr lvl="1"/>
            <a:r>
              <a:rPr lang="en-US" sz="2400" dirty="0"/>
              <a:t>Set a filter for Services.exe</a:t>
            </a:r>
          </a:p>
          <a:p>
            <a:pPr lvl="1"/>
            <a:r>
              <a:rPr lang="en-US" sz="2400" dirty="0"/>
              <a:t>Searched for “denied” and found two entries:</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22" y="2957675"/>
            <a:ext cx="7505793" cy="90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536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43198"/>
          </a:xfrm>
        </p:spPr>
        <p:txBody>
          <a:bodyPr/>
          <a:lstStyle/>
          <a:p>
            <a:r>
              <a:rPr lang="en-US" sz="3200" dirty="0"/>
              <a:t>The Case of the Failed ASP.NET Startup: Solved</a:t>
            </a:r>
          </a:p>
        </p:txBody>
      </p:sp>
      <p:sp>
        <p:nvSpPr>
          <p:cNvPr id="3" name="Content Placeholder 2"/>
          <p:cNvSpPr>
            <a:spLocks noGrp="1"/>
          </p:cNvSpPr>
          <p:nvPr>
            <p:ph idx="1"/>
          </p:nvPr>
        </p:nvSpPr>
        <p:spPr>
          <a:xfrm>
            <a:off x="321215" y="993811"/>
            <a:ext cx="8363938" cy="3708323"/>
          </a:xfrm>
        </p:spPr>
        <p:txBody>
          <a:bodyPr/>
          <a:lstStyle/>
          <a:p>
            <a:r>
              <a:rPr lang="en-US" sz="2000" dirty="0"/>
              <a:t>Permissions on file were modified from defaults: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Fixed permissions: problem solved</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309" y="1277911"/>
            <a:ext cx="3838575" cy="27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09" y="1289815"/>
            <a:ext cx="3914775" cy="275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5565" y="3996863"/>
            <a:ext cx="2149674" cy="369315"/>
          </a:xfrm>
          <a:prstGeom prst="rect">
            <a:avLst/>
          </a:prstGeom>
          <a:noFill/>
        </p:spPr>
        <p:txBody>
          <a:bodyPr wrap="none" lIns="91428" tIns="45714" rIns="91428" bIns="45714" rtlCol="0">
            <a:spAutoFit/>
          </a:bodyPr>
          <a:lstStyle/>
          <a:p>
            <a:r>
              <a:rPr lang="en-US" dirty="0" smtClean="0">
                <a:solidFill>
                  <a:schemeClr val="accent4"/>
                </a:solidFill>
              </a:rPr>
              <a:t>Actual Permissions</a:t>
            </a:r>
            <a:endParaRPr lang="en-US" dirty="0">
              <a:solidFill>
                <a:schemeClr val="accent4"/>
              </a:solidFill>
            </a:endParaRPr>
          </a:p>
        </p:txBody>
      </p:sp>
      <p:sp>
        <p:nvSpPr>
          <p:cNvPr id="7" name="TextBox 6"/>
          <p:cNvSpPr txBox="1"/>
          <p:nvPr/>
        </p:nvSpPr>
        <p:spPr>
          <a:xfrm>
            <a:off x="5699066" y="4025438"/>
            <a:ext cx="2239867" cy="369315"/>
          </a:xfrm>
          <a:prstGeom prst="rect">
            <a:avLst/>
          </a:prstGeom>
          <a:noFill/>
        </p:spPr>
        <p:txBody>
          <a:bodyPr wrap="none" lIns="91428" tIns="45714" rIns="91428" bIns="45714" rtlCol="0">
            <a:spAutoFit/>
          </a:bodyPr>
          <a:lstStyle/>
          <a:p>
            <a:r>
              <a:rPr lang="en-US" dirty="0" smtClean="0">
                <a:solidFill>
                  <a:schemeClr val="accent4"/>
                </a:solidFill>
              </a:rPr>
              <a:t>Default Permissions</a:t>
            </a:r>
            <a:endParaRPr lang="en-US" dirty="0">
              <a:solidFill>
                <a:schemeClr val="accent4"/>
              </a:solidFill>
            </a:endParaRPr>
          </a:p>
        </p:txBody>
      </p:sp>
    </p:spTree>
    <p:extLst>
      <p:ext uri="{BB962C8B-B14F-4D97-AF65-F5344CB8AC3E}">
        <p14:creationId xmlns:p14="http://schemas.microsoft.com/office/powerpoint/2010/main" val="28684177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Folders That Wouldn’t Open</a:t>
            </a:r>
            <a:endParaRPr lang="en-US" dirty="0"/>
          </a:p>
        </p:txBody>
      </p:sp>
      <p:sp>
        <p:nvSpPr>
          <p:cNvPr id="3" name="Content Placeholder 2"/>
          <p:cNvSpPr>
            <a:spLocks noGrp="1"/>
          </p:cNvSpPr>
          <p:nvPr>
            <p:ph idx="1"/>
          </p:nvPr>
        </p:nvSpPr>
        <p:spPr>
          <a:xfrm>
            <a:off x="389436" y="1085853"/>
            <a:ext cx="8363938" cy="3279359"/>
          </a:xfrm>
        </p:spPr>
        <p:txBody>
          <a:bodyPr/>
          <a:lstStyle/>
          <a:p>
            <a:r>
              <a:rPr lang="en-US" sz="2000" dirty="0"/>
              <a:t>User got an error trying to open any folder in Explorer:</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Decided to capture Process Monitor trace and compare with one from another system not experiencing the problem</a:t>
            </a:r>
          </a:p>
          <a:p>
            <a:pPr lvl="1"/>
            <a:r>
              <a:rPr lang="en-US" sz="2000" dirty="0"/>
              <a:t>Set filter for just Explorer activity to get rid of noise</a:t>
            </a: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27" y="1522204"/>
            <a:ext cx="6865522" cy="165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2070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dirty="0"/>
              <a:t>The Case of the Folders That Wouldn’t </a:t>
            </a:r>
            <a:r>
              <a:rPr lang="en-US" dirty="0" smtClean="0"/>
              <a:t>Open (</a:t>
            </a:r>
            <a:r>
              <a:rPr lang="en-US" dirty="0" err="1" smtClean="0"/>
              <a:t>Cont</a:t>
            </a:r>
            <a:r>
              <a:rPr lang="en-US" dirty="0" smtClean="0"/>
              <a:t>)</a:t>
            </a:r>
            <a:endParaRPr lang="en-US" dirty="0"/>
          </a:p>
        </p:txBody>
      </p:sp>
      <p:sp>
        <p:nvSpPr>
          <p:cNvPr id="3" name="Content Placeholder 2"/>
          <p:cNvSpPr>
            <a:spLocks noGrp="1"/>
          </p:cNvSpPr>
          <p:nvPr>
            <p:ph idx="1"/>
          </p:nvPr>
        </p:nvSpPr>
        <p:spPr>
          <a:xfrm>
            <a:off x="389436" y="1085852"/>
            <a:ext cx="8363938" cy="664797"/>
          </a:xfrm>
        </p:spPr>
        <p:txBody>
          <a:bodyPr/>
          <a:lstStyle/>
          <a:p>
            <a:r>
              <a:rPr lang="en-US" dirty="0" smtClean="0"/>
              <a:t>Found common reference point and excluded preceding entries:</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20712" y="2031685"/>
            <a:ext cx="7939088" cy="2168843"/>
          </a:xfrm>
          <a:prstGeom prst="rect">
            <a:avLst/>
          </a:prstGeom>
        </p:spPr>
      </p:pic>
    </p:spTree>
    <p:extLst>
      <p:ext uri="{BB962C8B-B14F-4D97-AF65-F5344CB8AC3E}">
        <p14:creationId xmlns:p14="http://schemas.microsoft.com/office/powerpoint/2010/main" val="296808163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dirty="0"/>
              <a:t>The Case of the Folders That Wouldn’t </a:t>
            </a:r>
            <a:r>
              <a:rPr lang="en-US" dirty="0" smtClean="0"/>
              <a:t>Open: Solved</a:t>
            </a:r>
            <a:endParaRPr lang="en-US" dirty="0"/>
          </a:p>
        </p:txBody>
      </p:sp>
      <p:sp>
        <p:nvSpPr>
          <p:cNvPr id="3" name="Content Placeholder 2"/>
          <p:cNvSpPr>
            <a:spLocks noGrp="1"/>
          </p:cNvSpPr>
          <p:nvPr>
            <p:ph idx="1"/>
          </p:nvPr>
        </p:nvSpPr>
        <p:spPr>
          <a:xfrm>
            <a:off x="488954" y="1085851"/>
            <a:ext cx="8048625" cy="3645998"/>
          </a:xfrm>
        </p:spPr>
        <p:txBody>
          <a:bodyPr/>
          <a:lstStyle/>
          <a:p>
            <a:r>
              <a:rPr lang="en-US" sz="2000" dirty="0"/>
              <a:t>Found reference to Registry value missing in broken system and present in working one: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Exported value and imported it on broken system: problem solved</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3" y="3058716"/>
            <a:ext cx="6773953" cy="92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900240"/>
            <a:ext cx="6713872"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17903" y="2695576"/>
            <a:ext cx="1750423" cy="369315"/>
          </a:xfrm>
          <a:prstGeom prst="rect">
            <a:avLst/>
          </a:prstGeom>
          <a:noFill/>
        </p:spPr>
        <p:txBody>
          <a:bodyPr wrap="none" lIns="91428" tIns="45714" rIns="91428" bIns="45714" rtlCol="0">
            <a:spAutoFit/>
          </a:bodyPr>
          <a:lstStyle/>
          <a:p>
            <a:r>
              <a:rPr lang="en-US" dirty="0" smtClean="0">
                <a:solidFill>
                  <a:schemeClr val="accent4"/>
                </a:solidFill>
              </a:rPr>
              <a:t>Broken System</a:t>
            </a:r>
            <a:endParaRPr lang="en-US" dirty="0">
              <a:solidFill>
                <a:schemeClr val="accent4"/>
              </a:solidFill>
            </a:endParaRPr>
          </a:p>
        </p:txBody>
      </p:sp>
      <p:sp>
        <p:nvSpPr>
          <p:cNvPr id="9" name="TextBox 8"/>
          <p:cNvSpPr txBox="1"/>
          <p:nvPr/>
        </p:nvSpPr>
        <p:spPr>
          <a:xfrm>
            <a:off x="3505200" y="3962402"/>
            <a:ext cx="1861684" cy="369315"/>
          </a:xfrm>
          <a:prstGeom prst="rect">
            <a:avLst/>
          </a:prstGeom>
          <a:noFill/>
        </p:spPr>
        <p:txBody>
          <a:bodyPr wrap="none" lIns="91428" tIns="45714" rIns="91428" bIns="45714" rtlCol="0">
            <a:spAutoFit/>
          </a:bodyPr>
          <a:lstStyle/>
          <a:p>
            <a:r>
              <a:rPr lang="en-US" dirty="0" smtClean="0">
                <a:solidFill>
                  <a:schemeClr val="accent4"/>
                </a:solidFill>
              </a:rPr>
              <a:t>Working System</a:t>
            </a:r>
            <a:endParaRPr lang="en-US" dirty="0">
              <a:solidFill>
                <a:schemeClr val="accent4"/>
              </a:solidFill>
            </a:endParaRPr>
          </a:p>
        </p:txBody>
      </p:sp>
    </p:spTree>
    <p:extLst>
      <p:ext uri="{BB962C8B-B14F-4D97-AF65-F5344CB8AC3E}">
        <p14:creationId xmlns:p14="http://schemas.microsoft.com/office/powerpoint/2010/main" val="272668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a:t>
            </a:r>
            <a:r>
              <a:rPr lang="en-US" dirty="0" err="1" smtClean="0"/>
              <a:t>WinSCP</a:t>
            </a:r>
            <a:r>
              <a:rPr lang="en-US" dirty="0" smtClean="0"/>
              <a:t> Error</a:t>
            </a:r>
            <a:endParaRPr lang="en-US" dirty="0"/>
          </a:p>
        </p:txBody>
      </p:sp>
      <p:sp>
        <p:nvSpPr>
          <p:cNvPr id="3" name="Content Placeholder 2"/>
          <p:cNvSpPr>
            <a:spLocks noGrp="1"/>
          </p:cNvSpPr>
          <p:nvPr>
            <p:ph idx="1"/>
          </p:nvPr>
        </p:nvSpPr>
        <p:spPr>
          <a:xfrm>
            <a:off x="389436" y="1085851"/>
            <a:ext cx="8363938" cy="3434786"/>
          </a:xfrm>
        </p:spPr>
        <p:txBody>
          <a:bodyPr/>
          <a:lstStyle/>
          <a:p>
            <a:r>
              <a:rPr lang="en-US" dirty="0" smtClean="0"/>
              <a:t>Administrator tried to copy firmware files to </a:t>
            </a:r>
            <a:r>
              <a:rPr lang="en-US" dirty="0" err="1" smtClean="0"/>
              <a:t>VMWare</a:t>
            </a:r>
            <a:r>
              <a:rPr lang="en-US" dirty="0" smtClean="0"/>
              <a:t> ESX server using </a:t>
            </a:r>
            <a:r>
              <a:rPr lang="en-US" dirty="0" err="1" smtClean="0"/>
              <a:t>WinSCP</a:t>
            </a:r>
            <a:r>
              <a:rPr lang="en-US" dirty="0" smtClean="0"/>
              <a:t> (freeware FTP client), but got an error:</a:t>
            </a:r>
          </a:p>
          <a:p>
            <a:endParaRPr lang="en-US" dirty="0"/>
          </a:p>
          <a:p>
            <a:endParaRPr lang="en-US" dirty="0" smtClean="0"/>
          </a:p>
          <a:p>
            <a:endParaRPr lang="en-US" dirty="0"/>
          </a:p>
          <a:p>
            <a:endParaRPr lang="en-US" dirty="0"/>
          </a:p>
          <a:p>
            <a:r>
              <a:rPr lang="en-US" dirty="0" smtClean="0"/>
              <a:t>Having seen a “Case of the Unexplained” talk, he immediately captured a Process Monitor trace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31761"/>
            <a:ext cx="4448620" cy="135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6387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the </a:t>
            </a:r>
            <a:r>
              <a:rPr lang="en-US" dirty="0" err="1"/>
              <a:t>WinSCP</a:t>
            </a:r>
            <a:r>
              <a:rPr lang="en-US" dirty="0"/>
              <a:t> </a:t>
            </a:r>
            <a:r>
              <a:rPr lang="en-US" dirty="0" smtClean="0"/>
              <a:t>Error (</a:t>
            </a:r>
            <a:r>
              <a:rPr lang="en-US" dirty="0" err="1" smtClean="0"/>
              <a:t>Cont</a:t>
            </a:r>
            <a:r>
              <a:rPr lang="en-US" dirty="0" smtClean="0"/>
              <a:t>)</a:t>
            </a:r>
            <a:endParaRPr lang="en-US" dirty="0"/>
          </a:p>
        </p:txBody>
      </p:sp>
      <p:sp>
        <p:nvSpPr>
          <p:cNvPr id="3" name="Content Placeholder 2"/>
          <p:cNvSpPr>
            <a:spLocks noGrp="1"/>
          </p:cNvSpPr>
          <p:nvPr>
            <p:ph idx="1"/>
          </p:nvPr>
        </p:nvSpPr>
        <p:spPr>
          <a:xfrm>
            <a:off x="539754" y="771526"/>
            <a:ext cx="8048625" cy="1782026"/>
          </a:xfrm>
        </p:spPr>
        <p:txBody>
          <a:bodyPr/>
          <a:lstStyle/>
          <a:p>
            <a:r>
              <a:rPr lang="en-US" dirty="0" smtClean="0"/>
              <a:t>Set an include filter for winscp.exe, which left 200 events</a:t>
            </a:r>
          </a:p>
          <a:p>
            <a:pPr lvl="1"/>
            <a:r>
              <a:rPr lang="en-US" dirty="0" smtClean="0"/>
              <a:t>Nothing stood out</a:t>
            </a:r>
          </a:p>
          <a:p>
            <a:r>
              <a:rPr lang="en-US" dirty="0" smtClean="0"/>
              <a:t>Looked at the stack of the </a:t>
            </a:r>
            <a:br>
              <a:rPr lang="en-US" dirty="0" smtClean="0"/>
            </a:br>
            <a:r>
              <a:rPr lang="en-US" dirty="0" smtClean="0"/>
              <a:t>last operation</a:t>
            </a:r>
          </a:p>
          <a:p>
            <a:pPr lvl="1"/>
            <a:r>
              <a:rPr lang="en-US" dirty="0" smtClean="0"/>
              <a:t>Saw two suspicious modules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4" y="3680821"/>
            <a:ext cx="7340688" cy="111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010" y="1228909"/>
            <a:ext cx="3742605" cy="322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095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Case of the </a:t>
            </a:r>
            <a:r>
              <a:rPr lang="en-US" sz="3200" dirty="0" err="1"/>
              <a:t>WinSCP</a:t>
            </a:r>
            <a:r>
              <a:rPr lang="en-US" sz="3200" dirty="0"/>
              <a:t> Error: Solved</a:t>
            </a:r>
          </a:p>
        </p:txBody>
      </p:sp>
      <p:sp>
        <p:nvSpPr>
          <p:cNvPr id="3" name="Content Placeholder 2"/>
          <p:cNvSpPr>
            <a:spLocks noGrp="1"/>
          </p:cNvSpPr>
          <p:nvPr>
            <p:ph idx="1"/>
          </p:nvPr>
        </p:nvSpPr>
        <p:spPr>
          <a:xfrm>
            <a:off x="514354" y="742952"/>
            <a:ext cx="8048625" cy="3028521"/>
          </a:xfrm>
        </p:spPr>
        <p:txBody>
          <a:bodyPr/>
          <a:lstStyle/>
          <a:p>
            <a:r>
              <a:rPr lang="en-US" dirty="0" smtClean="0"/>
              <a:t>Looked at file properties for the DLLs and both were Symantec:</a:t>
            </a:r>
            <a:endParaRPr lang="en-US" dirty="0"/>
          </a:p>
          <a:p>
            <a:endParaRPr lang="en-US" dirty="0" smtClean="0"/>
          </a:p>
          <a:p>
            <a:endParaRPr lang="en-US" dirty="0"/>
          </a:p>
          <a:p>
            <a:endParaRPr lang="en-US" dirty="0"/>
          </a:p>
          <a:p>
            <a:r>
              <a:rPr lang="en-US" dirty="0" smtClean="0"/>
              <a:t>Bing search lead to post that described the problem and pointed at an update that fixed it</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087" y="1168132"/>
            <a:ext cx="33528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099" y="3425879"/>
            <a:ext cx="7608887"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80371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blackGray">
          <a:xfrm>
            <a:off x="0" y="2247536"/>
            <a:ext cx="4191000" cy="381000"/>
          </a:xfrm>
          <a:prstGeom prst="rect">
            <a:avLst/>
          </a:prstGeom>
          <a:solidFill>
            <a:schemeClr val="accent5"/>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p:txBody>
      </p:sp>
      <p:sp>
        <p:nvSpPr>
          <p:cNvPr id="907266" name="Rectangle 2"/>
          <p:cNvSpPr>
            <a:spLocks noGrp="1" noChangeArrowheads="1"/>
          </p:cNvSpPr>
          <p:nvPr>
            <p:ph type="title"/>
          </p:nvPr>
        </p:nvSpPr>
        <p:spPr/>
        <p:txBody>
          <a:bodyPr/>
          <a:lstStyle/>
          <a:p>
            <a:r>
              <a:rPr lang="en-US" smtClean="0"/>
              <a:t>Outline</a:t>
            </a:r>
            <a:endParaRPr lang="en-US"/>
          </a:p>
        </p:txBody>
      </p:sp>
      <p:sp>
        <p:nvSpPr>
          <p:cNvPr id="907267" name="Rectangle 3"/>
          <p:cNvSpPr>
            <a:spLocks noGrp="1" noChangeArrowheads="1"/>
          </p:cNvSpPr>
          <p:nvPr>
            <p:ph idx="1"/>
          </p:nvPr>
        </p:nvSpPr>
        <p:spPr>
          <a:xfrm>
            <a:off x="381000" y="1059659"/>
            <a:ext cx="8382000" cy="1957459"/>
          </a:xfrm>
        </p:spPr>
        <p:txBody>
          <a:bodyPr/>
          <a:lstStyle/>
          <a:p>
            <a:r>
              <a:rPr lang="en-US" dirty="0" smtClean="0"/>
              <a:t>Sluggish Performance</a:t>
            </a:r>
          </a:p>
          <a:p>
            <a:r>
              <a:rPr lang="en-US" dirty="0" smtClean="0"/>
              <a:t>Application Hangs</a:t>
            </a:r>
          </a:p>
          <a:p>
            <a:r>
              <a:rPr lang="en-US" dirty="0" smtClean="0"/>
              <a:t>Error Messages</a:t>
            </a:r>
          </a:p>
          <a:p>
            <a:r>
              <a:rPr lang="en-US" dirty="0" smtClean="0">
                <a:solidFill>
                  <a:schemeClr val="tx1"/>
                </a:solidFill>
              </a:rPr>
              <a:t>Malware</a:t>
            </a:r>
          </a:p>
          <a:p>
            <a:r>
              <a:rPr lang="en-US" dirty="0" smtClean="0"/>
              <a:t>Blue Screens</a:t>
            </a:r>
          </a:p>
        </p:txBody>
      </p:sp>
    </p:spTree>
    <p:extLst>
      <p:ext uri="{BB962C8B-B14F-4D97-AF65-F5344CB8AC3E}">
        <p14:creationId xmlns:p14="http://schemas.microsoft.com/office/powerpoint/2010/main" val="159464654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Case of the Sysinternals-Blocking Malware</a:t>
            </a:r>
          </a:p>
        </p:txBody>
      </p:sp>
      <p:sp>
        <p:nvSpPr>
          <p:cNvPr id="3" name="Content Placeholder 2"/>
          <p:cNvSpPr>
            <a:spLocks noGrp="1"/>
          </p:cNvSpPr>
          <p:nvPr>
            <p:ph idx="1"/>
          </p:nvPr>
        </p:nvSpPr>
        <p:spPr>
          <a:xfrm>
            <a:off x="493161" y="893817"/>
            <a:ext cx="8048625" cy="4124206"/>
          </a:xfrm>
        </p:spPr>
        <p:txBody>
          <a:bodyPr/>
          <a:lstStyle/>
          <a:p>
            <a:r>
              <a:rPr lang="en-US" sz="2000" dirty="0"/>
              <a:t>Friend asked user to take a look at system suspected of being infected with malware</a:t>
            </a:r>
          </a:p>
          <a:p>
            <a:pPr lvl="1"/>
            <a:r>
              <a:rPr lang="en-US" sz="2000" dirty="0"/>
              <a:t>Boot and logons took a long time</a:t>
            </a:r>
          </a:p>
          <a:p>
            <a:pPr lvl="1"/>
            <a:r>
              <a:rPr lang="en-US" sz="2000" dirty="0"/>
              <a:t>Microsoft Security Essentials (MSE) malware scan would never complete</a:t>
            </a:r>
          </a:p>
          <a:p>
            <a:pPr lvl="1"/>
            <a:r>
              <a:rPr lang="en-US" sz="2000" dirty="0"/>
              <a:t>Nothing jumped out in Task Manager </a:t>
            </a:r>
          </a:p>
          <a:p>
            <a:r>
              <a:rPr lang="en-US" sz="2000" dirty="0"/>
              <a:t>Tried running Sysinternals tools, but all exited immediately after starting:</a:t>
            </a:r>
          </a:p>
          <a:p>
            <a:pPr lvl="1"/>
            <a:r>
              <a:rPr lang="en-US" sz="2000" dirty="0" err="1"/>
              <a:t>Autoruns</a:t>
            </a:r>
            <a:endParaRPr lang="en-US" sz="2000" dirty="0"/>
          </a:p>
          <a:p>
            <a:pPr lvl="1"/>
            <a:r>
              <a:rPr lang="en-US" sz="2000" dirty="0"/>
              <a:t>Process Monitor</a:t>
            </a:r>
          </a:p>
          <a:p>
            <a:pPr lvl="1"/>
            <a:r>
              <a:rPr lang="en-US" sz="2000" dirty="0"/>
              <a:t>Process Explorer</a:t>
            </a:r>
          </a:p>
          <a:p>
            <a:pPr lvl="1"/>
            <a:r>
              <a:rPr lang="en-US" sz="2000" dirty="0"/>
              <a:t>Even Notepad opening a text file named “Process Explorer” would also terminate</a:t>
            </a:r>
          </a:p>
        </p:txBody>
      </p:sp>
    </p:spTree>
    <p:extLst>
      <p:ext uri="{BB962C8B-B14F-4D97-AF65-F5344CB8AC3E}">
        <p14:creationId xmlns:p14="http://schemas.microsoft.com/office/powerpoint/2010/main" val="31496217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a:t>Troubleshooting</a:t>
            </a:r>
            <a:endParaRPr lang="en-US" sz="4000" dirty="0"/>
          </a:p>
        </p:txBody>
      </p:sp>
      <p:sp>
        <p:nvSpPr>
          <p:cNvPr id="3" name="Content Placeholder 2"/>
          <p:cNvSpPr>
            <a:spLocks noGrp="1"/>
          </p:cNvSpPr>
          <p:nvPr>
            <p:ph type="body" sz="quarter" idx="10"/>
          </p:nvPr>
        </p:nvSpPr>
        <p:spPr>
          <a:xfrm>
            <a:off x="389436" y="1085851"/>
            <a:ext cx="8363938" cy="3280898"/>
          </a:xfrm>
        </p:spPr>
        <p:txBody>
          <a:bodyPr/>
          <a:lstStyle/>
          <a:p>
            <a:r>
              <a:rPr lang="en-US" sz="2800"/>
              <a:t>Most applications do a poor job of reporting unexpected errors</a:t>
            </a:r>
          </a:p>
          <a:p>
            <a:pPr lvl="1"/>
            <a:r>
              <a:rPr lang="en-US" sz="2400" dirty="0"/>
              <a:t>Locked, missing or corrupt files</a:t>
            </a:r>
          </a:p>
          <a:p>
            <a:pPr lvl="1"/>
            <a:r>
              <a:rPr lang="en-US" sz="2400" dirty="0"/>
              <a:t>Missing or corrupt registry data</a:t>
            </a:r>
          </a:p>
          <a:p>
            <a:pPr lvl="1"/>
            <a:r>
              <a:rPr lang="en-US" sz="2400" dirty="0"/>
              <a:t>Permissions problems</a:t>
            </a:r>
          </a:p>
          <a:p>
            <a:r>
              <a:rPr lang="en-US" sz="2800" dirty="0"/>
              <a:t>Errors manifest in several different ways</a:t>
            </a:r>
          </a:p>
          <a:p>
            <a:pPr lvl="1"/>
            <a:r>
              <a:rPr lang="en-US" sz="2400" dirty="0"/>
              <a:t>Misleading error messages</a:t>
            </a:r>
          </a:p>
          <a:p>
            <a:pPr lvl="1"/>
            <a:r>
              <a:rPr lang="en-US" sz="2400" dirty="0"/>
              <a:t>Crashes or hangs</a:t>
            </a:r>
          </a:p>
        </p:txBody>
      </p:sp>
    </p:spTree>
    <p:extLst>
      <p:ext uri="{BB962C8B-B14F-4D97-AF65-F5344CB8AC3E}">
        <p14:creationId xmlns:p14="http://schemas.microsoft.com/office/powerpoint/2010/main" val="43164806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sz="3200" dirty="0"/>
              <a:t>The Case of the Sysinternals-Blocking Malware (</a:t>
            </a:r>
            <a:r>
              <a:rPr lang="en-US" sz="3200" dirty="0" err="1"/>
              <a:t>Cont</a:t>
            </a:r>
            <a:r>
              <a:rPr lang="en-US" sz="3200" dirty="0"/>
              <a:t>)</a:t>
            </a:r>
          </a:p>
        </p:txBody>
      </p:sp>
      <p:sp>
        <p:nvSpPr>
          <p:cNvPr id="3" name="Content Placeholder 2"/>
          <p:cNvSpPr>
            <a:spLocks noGrp="1"/>
          </p:cNvSpPr>
          <p:nvPr>
            <p:ph idx="1"/>
          </p:nvPr>
        </p:nvSpPr>
        <p:spPr>
          <a:xfrm>
            <a:off x="389436" y="1085851"/>
            <a:ext cx="8363938" cy="3591752"/>
          </a:xfrm>
        </p:spPr>
        <p:txBody>
          <a:bodyPr/>
          <a:lstStyle/>
          <a:p>
            <a:r>
              <a:rPr lang="en-US" dirty="0" smtClean="0"/>
              <a:t>Looking through Sysinternals suite, noticed Desktops utility </a:t>
            </a:r>
          </a:p>
          <a:p>
            <a:pPr lvl="1"/>
            <a:r>
              <a:rPr lang="en-US" dirty="0" smtClean="0"/>
              <a:t>Hoped malware might not be smart enough to monitor additional desktops</a:t>
            </a:r>
          </a:p>
          <a:p>
            <a:r>
              <a:rPr lang="en-US" dirty="0" smtClean="0"/>
              <a:t>Sure enough, was able to launch Process Monitor and other tools:</a:t>
            </a:r>
          </a:p>
          <a:p>
            <a:pPr lvl="1"/>
            <a:r>
              <a:rPr lang="en-US" dirty="0" smtClean="0"/>
              <a:t>Malware probably </a:t>
            </a:r>
            <a:br>
              <a:rPr lang="en-US" dirty="0" smtClean="0"/>
            </a:br>
            <a:r>
              <a:rPr lang="en-US" dirty="0" smtClean="0"/>
              <a:t>looks for tools in </a:t>
            </a:r>
            <a:br>
              <a:rPr lang="en-US" dirty="0" smtClean="0"/>
            </a:br>
            <a:r>
              <a:rPr lang="en-US" dirty="0" smtClean="0"/>
              <a:t>window titles</a:t>
            </a:r>
          </a:p>
          <a:p>
            <a:pPr lvl="1"/>
            <a:r>
              <a:rPr lang="en-US" dirty="0" smtClean="0"/>
              <a:t>Window enumeration</a:t>
            </a:r>
            <a:br>
              <a:rPr lang="en-US" dirty="0" smtClean="0"/>
            </a:br>
            <a:r>
              <a:rPr lang="en-US" dirty="0" smtClean="0"/>
              <a:t>only returns windows</a:t>
            </a:r>
            <a:r>
              <a:rPr lang="en-US" dirty="0"/>
              <a:t/>
            </a:r>
            <a:br>
              <a:rPr lang="en-US" dirty="0"/>
            </a:br>
            <a:r>
              <a:rPr lang="en-US" dirty="0" smtClean="0"/>
              <a:t>of current desktop</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6081" y="2596020"/>
            <a:ext cx="3982090" cy="217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20529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sz="3200" dirty="0"/>
              <a:t>The Case of the Sysinternals-Blocking Malware (</a:t>
            </a:r>
            <a:r>
              <a:rPr lang="en-US" sz="3200" dirty="0" err="1"/>
              <a:t>Cont</a:t>
            </a:r>
            <a:r>
              <a:rPr lang="en-US" sz="3200" dirty="0"/>
              <a:t>)</a:t>
            </a:r>
          </a:p>
        </p:txBody>
      </p:sp>
      <p:sp>
        <p:nvSpPr>
          <p:cNvPr id="3" name="Content Placeholder 2"/>
          <p:cNvSpPr>
            <a:spLocks noGrp="1"/>
          </p:cNvSpPr>
          <p:nvPr>
            <p:ph idx="1"/>
          </p:nvPr>
        </p:nvSpPr>
        <p:spPr>
          <a:xfrm>
            <a:off x="539754" y="1038225"/>
            <a:ext cx="8048625" cy="3645998"/>
          </a:xfrm>
        </p:spPr>
        <p:txBody>
          <a:bodyPr/>
          <a:lstStyle/>
          <a:p>
            <a:r>
              <a:rPr lang="en-US" sz="2000" dirty="0"/>
              <a:t>Nothing suspicious in Process Explorer </a:t>
            </a:r>
          </a:p>
          <a:p>
            <a:r>
              <a:rPr lang="en-US" sz="2000" dirty="0"/>
              <a:t>Next, ran Process Monitor </a:t>
            </a:r>
          </a:p>
          <a:p>
            <a:pPr lvl="1"/>
            <a:r>
              <a:rPr lang="en-US" sz="2000" dirty="0"/>
              <a:t>Noticed a lot of </a:t>
            </a:r>
            <a:r>
              <a:rPr lang="en-US" sz="2000" dirty="0" err="1"/>
              <a:t>Winlogon</a:t>
            </a:r>
            <a:r>
              <a:rPr lang="en-US" sz="2000" dirty="0"/>
              <a:t> activity, so set a filter to include it</a:t>
            </a:r>
          </a:p>
          <a:p>
            <a:pPr lvl="1"/>
            <a:r>
              <a:rPr lang="en-US" sz="2000" dirty="0"/>
              <a:t>Could see a once-per-second check of a strange key:</a:t>
            </a:r>
            <a:br>
              <a:rPr lang="en-US" sz="2000" dirty="0"/>
            </a:br>
            <a:endParaRPr lang="en-US" sz="2000" dirty="0"/>
          </a:p>
          <a:p>
            <a:pPr lvl="1"/>
            <a:endParaRPr lang="en-US" sz="2000" dirty="0"/>
          </a:p>
          <a:p>
            <a:pPr lvl="1"/>
            <a:endParaRPr lang="en-US" sz="2000" dirty="0"/>
          </a:p>
          <a:p>
            <a:pPr lvl="1"/>
            <a:endParaRPr lang="en-US" sz="2000" dirty="0"/>
          </a:p>
          <a:p>
            <a:r>
              <a:rPr lang="en-US" sz="2000" dirty="0"/>
              <a:t>Saw name of random DLL in the key:</a:t>
            </a:r>
          </a:p>
          <a:p>
            <a:endParaRPr lang="en-US" sz="2000" dirty="0"/>
          </a:p>
          <a:p>
            <a:pPr lvl="1"/>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30" y="2444992"/>
            <a:ext cx="7370763" cy="107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markruss\AppData\Local\Temp\3\SNAGHTML5e6137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196" y="4039466"/>
            <a:ext cx="5696960" cy="66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2611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dirty="0"/>
              <a:t>The Case of the Sysinternals-Blocking </a:t>
            </a:r>
            <a:r>
              <a:rPr lang="en-US" dirty="0" smtClean="0"/>
              <a:t>Malware: Solved</a:t>
            </a:r>
            <a:endParaRPr lang="en-US" dirty="0"/>
          </a:p>
        </p:txBody>
      </p:sp>
      <p:sp>
        <p:nvSpPr>
          <p:cNvPr id="3" name="Content Placeholder 2"/>
          <p:cNvSpPr>
            <a:spLocks noGrp="1"/>
          </p:cNvSpPr>
          <p:nvPr>
            <p:ph idx="1"/>
          </p:nvPr>
        </p:nvSpPr>
        <p:spPr>
          <a:xfrm>
            <a:off x="522281" y="1405640"/>
            <a:ext cx="8048625" cy="3583673"/>
          </a:xfrm>
        </p:spPr>
        <p:txBody>
          <a:bodyPr/>
          <a:lstStyle/>
          <a:p>
            <a:r>
              <a:rPr lang="en-US" sz="2000" dirty="0"/>
              <a:t>Tried deleting the key, but after refreshing it was back</a:t>
            </a:r>
          </a:p>
          <a:p>
            <a:r>
              <a:rPr lang="en-US" sz="2000" dirty="0"/>
              <a:t>Went back to MSE and directed it to scan just the random DLL image file on  disk:</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After clean, was able to delete Registry key and system was back to normal: problem solved</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062" y="2289468"/>
            <a:ext cx="4016841" cy="187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04829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blackGray">
          <a:xfrm>
            <a:off x="0" y="2637758"/>
            <a:ext cx="4191000" cy="381000"/>
          </a:xfrm>
          <a:prstGeom prst="rect">
            <a:avLst/>
          </a:prstGeom>
          <a:solidFill>
            <a:schemeClr val="accent5"/>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p:txBody>
      </p:sp>
      <p:sp>
        <p:nvSpPr>
          <p:cNvPr id="907266" name="Rectangle 2"/>
          <p:cNvSpPr>
            <a:spLocks noGrp="1" noChangeArrowheads="1"/>
          </p:cNvSpPr>
          <p:nvPr>
            <p:ph type="title"/>
          </p:nvPr>
        </p:nvSpPr>
        <p:spPr/>
        <p:txBody>
          <a:bodyPr/>
          <a:lstStyle/>
          <a:p>
            <a:r>
              <a:rPr lang="en-US" smtClean="0"/>
              <a:t>Outline</a:t>
            </a:r>
            <a:endParaRPr lang="en-US"/>
          </a:p>
        </p:txBody>
      </p:sp>
      <p:sp>
        <p:nvSpPr>
          <p:cNvPr id="907267" name="Rectangle 3"/>
          <p:cNvSpPr>
            <a:spLocks noGrp="1" noChangeArrowheads="1"/>
          </p:cNvSpPr>
          <p:nvPr>
            <p:ph idx="1"/>
          </p:nvPr>
        </p:nvSpPr>
        <p:spPr>
          <a:xfrm>
            <a:off x="381000" y="1059659"/>
            <a:ext cx="8382000" cy="1957459"/>
          </a:xfrm>
        </p:spPr>
        <p:txBody>
          <a:bodyPr/>
          <a:lstStyle/>
          <a:p>
            <a:r>
              <a:rPr lang="en-US" dirty="0" smtClean="0"/>
              <a:t>Sluggish Performance</a:t>
            </a:r>
          </a:p>
          <a:p>
            <a:r>
              <a:rPr lang="en-US" dirty="0" smtClean="0"/>
              <a:t>Application Hangs</a:t>
            </a:r>
          </a:p>
          <a:p>
            <a:r>
              <a:rPr lang="en-US" dirty="0" smtClean="0"/>
              <a:t>Error Messages</a:t>
            </a:r>
          </a:p>
          <a:p>
            <a:r>
              <a:rPr lang="en-US" dirty="0" smtClean="0"/>
              <a:t>Malware</a:t>
            </a:r>
          </a:p>
          <a:p>
            <a:r>
              <a:rPr lang="en-US" dirty="0" smtClean="0">
                <a:solidFill>
                  <a:schemeClr val="tx1"/>
                </a:solidFill>
              </a:rPr>
              <a:t>Blue Screens</a:t>
            </a:r>
          </a:p>
        </p:txBody>
      </p:sp>
    </p:spTree>
    <p:extLst>
      <p:ext uri="{BB962C8B-B14F-4D97-AF65-F5344CB8AC3E}">
        <p14:creationId xmlns:p14="http://schemas.microsoft.com/office/powerpoint/2010/main" val="389641849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dirty="0"/>
              <a:t>Blue Screen Crashes</a:t>
            </a:r>
          </a:p>
        </p:txBody>
      </p:sp>
      <p:sp>
        <p:nvSpPr>
          <p:cNvPr id="3" name="Content Placeholder 2"/>
          <p:cNvSpPr>
            <a:spLocks noGrp="1"/>
          </p:cNvSpPr>
          <p:nvPr>
            <p:ph idx="1"/>
          </p:nvPr>
        </p:nvSpPr>
        <p:spPr>
          <a:xfrm>
            <a:off x="539754" y="958789"/>
            <a:ext cx="8048625" cy="3917996"/>
          </a:xfrm>
        </p:spPr>
        <p:txBody>
          <a:bodyPr/>
          <a:lstStyle/>
          <a:p>
            <a:r>
              <a:rPr lang="en-US" sz="2000" dirty="0"/>
              <a:t>Windows has various components that run in Kernel Mode, the highest privilege mode of the OS</a:t>
            </a:r>
          </a:p>
          <a:p>
            <a:pPr lvl="1"/>
            <a:r>
              <a:rPr lang="en-US" sz="1800" dirty="0"/>
              <a:t>OS components: Ntoskrnl.exe, Hal.dll</a:t>
            </a:r>
          </a:p>
          <a:p>
            <a:pPr lvl="1"/>
            <a:r>
              <a:rPr lang="en-US" sz="1800" dirty="0"/>
              <a:t>Drivers: Ntfs.sys, Tcpip.sys, device drivers</a:t>
            </a:r>
          </a:p>
          <a:p>
            <a:r>
              <a:rPr lang="en-US" sz="2000" dirty="0"/>
              <a:t>Kernel-mode components are privileged extensions to the OS have to adhere to various rules</a:t>
            </a:r>
          </a:p>
          <a:p>
            <a:pPr lvl="1"/>
            <a:r>
              <a:rPr lang="en-US" sz="1800" dirty="0"/>
              <a:t>Not accessing invalid memory</a:t>
            </a:r>
          </a:p>
          <a:p>
            <a:pPr lvl="1"/>
            <a:r>
              <a:rPr lang="en-US" sz="1800" dirty="0"/>
              <a:t>Accessing memory at the right “Interrupt Request Level”</a:t>
            </a:r>
          </a:p>
          <a:p>
            <a:pPr lvl="1"/>
            <a:r>
              <a:rPr lang="en-US" sz="1800" dirty="0"/>
              <a:t>Not causing resource deadlocks</a:t>
            </a:r>
          </a:p>
          <a:p>
            <a:r>
              <a:rPr lang="en-US" sz="2000" dirty="0"/>
              <a:t>When a kernel-mode component performs an illegal operation, Windows crashes (blue screens)</a:t>
            </a:r>
          </a:p>
          <a:p>
            <a:pPr lvl="1"/>
            <a:r>
              <a:rPr lang="en-US" sz="1800" dirty="0"/>
              <a:t>Crashing helps preserve the integrity of user data</a:t>
            </a:r>
          </a:p>
          <a:p>
            <a:pPr lvl="1"/>
            <a:r>
              <a:rPr lang="en-US" sz="1800" dirty="0"/>
              <a:t>A resource deadlock can hang the system</a:t>
            </a:r>
          </a:p>
        </p:txBody>
      </p:sp>
    </p:spTree>
    <p:extLst>
      <p:ext uri="{BB962C8B-B14F-4D97-AF65-F5344CB8AC3E}">
        <p14:creationId xmlns:p14="http://schemas.microsoft.com/office/powerpoint/2010/main" val="426864258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9436" y="171450"/>
            <a:ext cx="8363938" cy="553998"/>
          </a:xfrm>
        </p:spPr>
        <p:txBody>
          <a:bodyPr/>
          <a:lstStyle/>
          <a:p>
            <a:r>
              <a:rPr lang="en-US" sz="4000" dirty="0"/>
              <a:t>Online Crash Analysis</a:t>
            </a:r>
          </a:p>
        </p:txBody>
      </p:sp>
      <p:sp>
        <p:nvSpPr>
          <p:cNvPr id="6147" name="Rectangle 3"/>
          <p:cNvSpPr>
            <a:spLocks noGrp="1" noChangeArrowheads="1"/>
          </p:cNvSpPr>
          <p:nvPr>
            <p:ph idx="1"/>
          </p:nvPr>
        </p:nvSpPr>
        <p:spPr>
          <a:xfrm>
            <a:off x="381000" y="860825"/>
            <a:ext cx="8578850" cy="1588127"/>
          </a:xfrm>
        </p:spPr>
        <p:txBody>
          <a:bodyPr/>
          <a:lstStyle/>
          <a:p>
            <a:pPr indent="-285714"/>
            <a:r>
              <a:rPr lang="en-US" sz="2000" dirty="0"/>
              <a:t>When you reboot after a crash, Windows offers to upload it to Microsoft Online Crash Analysis (OCA)</a:t>
            </a:r>
          </a:p>
          <a:p>
            <a:pPr lvl="1"/>
            <a:r>
              <a:rPr lang="en-US" sz="1600" dirty="0"/>
              <a:t>Automated server generates a thumbprint of the crash and uses it as a key in a database</a:t>
            </a:r>
          </a:p>
          <a:p>
            <a:pPr lvl="1"/>
            <a:r>
              <a:rPr lang="en-US" sz="1600" dirty="0"/>
              <a:t>If the database has an entry, the user is told the cause and directed at a fix</a:t>
            </a:r>
          </a:p>
          <a:p>
            <a:pPr lvl="1"/>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322" y="2332616"/>
            <a:ext cx="45053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67284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dirty="0"/>
              <a:t>Basic Crash Dump Analysis</a:t>
            </a:r>
          </a:p>
        </p:txBody>
      </p:sp>
      <p:sp>
        <p:nvSpPr>
          <p:cNvPr id="3" name="Content Placeholder 2"/>
          <p:cNvSpPr>
            <a:spLocks noGrp="1"/>
          </p:cNvSpPr>
          <p:nvPr>
            <p:ph idx="1"/>
          </p:nvPr>
        </p:nvSpPr>
        <p:spPr>
          <a:xfrm>
            <a:off x="381002" y="946462"/>
            <a:ext cx="8638713" cy="3625538"/>
          </a:xfrm>
        </p:spPr>
        <p:txBody>
          <a:bodyPr>
            <a:normAutofit fontScale="92500" lnSpcReduction="20000"/>
          </a:bodyPr>
          <a:lstStyle/>
          <a:p>
            <a:r>
              <a:rPr lang="en-US" dirty="0" smtClean="0"/>
              <a:t>Many times OCA doesn’t know the cause:</a:t>
            </a:r>
          </a:p>
          <a:p>
            <a:pPr lvl="1"/>
            <a:endParaRPr lang="en-US" dirty="0" smtClean="0"/>
          </a:p>
          <a:p>
            <a:pPr lvl="1"/>
            <a:endParaRPr lang="en-US" dirty="0" smtClean="0"/>
          </a:p>
          <a:p>
            <a:pPr lvl="1"/>
            <a:endParaRPr lang="en-US" dirty="0" smtClean="0"/>
          </a:p>
          <a:p>
            <a:endParaRPr lang="en-US" dirty="0" smtClean="0"/>
          </a:p>
          <a:p>
            <a:endParaRPr lang="en-US" dirty="0"/>
          </a:p>
          <a:p>
            <a:r>
              <a:rPr lang="en-US" dirty="0" smtClean="0"/>
              <a:t>Basic crash dump analysis is easy and it might tell you the cause</a:t>
            </a:r>
          </a:p>
          <a:p>
            <a:pPr lvl="1"/>
            <a:r>
              <a:rPr lang="en-US" dirty="0" smtClean="0"/>
              <a:t>Requires </a:t>
            </a:r>
            <a:r>
              <a:rPr lang="en-US" dirty="0" err="1" smtClean="0"/>
              <a:t>Windbg</a:t>
            </a:r>
            <a:r>
              <a:rPr lang="en-US" dirty="0" smtClean="0"/>
              <a:t> and symbol configuration</a:t>
            </a:r>
          </a:p>
          <a:p>
            <a:pPr lvl="1"/>
            <a:r>
              <a:rPr lang="en-US" dirty="0" smtClean="0"/>
              <a:t>Dump files are in either:</a:t>
            </a:r>
          </a:p>
          <a:p>
            <a:pPr lvl="2"/>
            <a:r>
              <a:rPr lang="en-US" sz="2800" dirty="0"/>
              <a:t> </a:t>
            </a:r>
            <a:r>
              <a:rPr lang="en-US" sz="2400" dirty="0"/>
              <a:t>\Windows\Memory.dmp: Vista+ and servers</a:t>
            </a:r>
          </a:p>
          <a:p>
            <a:pPr lvl="2"/>
            <a:r>
              <a:rPr lang="en-US" sz="2400" dirty="0"/>
              <a:t>\Windows\</a:t>
            </a:r>
            <a:r>
              <a:rPr lang="en-US" sz="2400" dirty="0" err="1"/>
              <a:t>Minidump</a:t>
            </a:r>
            <a:r>
              <a:rPr lang="en-US" sz="2400" dirty="0"/>
              <a:t>: Windows 2000 Pro, Windows XP, Vista+	</a:t>
            </a: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1219201" y="1428750"/>
            <a:ext cx="5867400" cy="1028700"/>
          </a:xfrm>
          <a:prstGeom prst="rect">
            <a:avLst/>
          </a:prstGeom>
          <a:noFill/>
          <a:ln w="9525">
            <a:noFill/>
            <a:miter lim="800000"/>
            <a:headEnd/>
            <a:tailEnd/>
          </a:ln>
          <a:effectLst/>
        </p:spPr>
      </p:pic>
    </p:spTree>
    <p:extLst>
      <p:ext uri="{BB962C8B-B14F-4D97-AF65-F5344CB8AC3E}">
        <p14:creationId xmlns:p14="http://schemas.microsoft.com/office/powerpoint/2010/main" val="131610877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Hyper-V Crashes</a:t>
            </a:r>
            <a:endParaRPr lang="en-US" dirty="0"/>
          </a:p>
        </p:txBody>
      </p:sp>
      <p:sp>
        <p:nvSpPr>
          <p:cNvPr id="3" name="Content Placeholder 2"/>
          <p:cNvSpPr>
            <a:spLocks noGrp="1"/>
          </p:cNvSpPr>
          <p:nvPr>
            <p:ph idx="1"/>
          </p:nvPr>
        </p:nvSpPr>
        <p:spPr>
          <a:xfrm>
            <a:off x="389436" y="1085850"/>
            <a:ext cx="8363938" cy="1071062"/>
          </a:xfrm>
        </p:spPr>
        <p:txBody>
          <a:bodyPr/>
          <a:lstStyle/>
          <a:p>
            <a:r>
              <a:rPr lang="en-US" dirty="0" smtClean="0"/>
              <a:t>Server experienced 3 crashes within a couple of days</a:t>
            </a:r>
          </a:p>
          <a:p>
            <a:r>
              <a:rPr lang="en-US" dirty="0" smtClean="0"/>
              <a:t>Administrator saw “Case of the Unexplained” so opened a dump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677" y="2327838"/>
            <a:ext cx="4615423" cy="240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46626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the Hyper-V </a:t>
            </a:r>
            <a:r>
              <a:rPr lang="en-US" dirty="0" smtClean="0"/>
              <a:t>Crashes: Solved</a:t>
            </a:r>
            <a:endParaRPr lang="en-US" dirty="0"/>
          </a:p>
        </p:txBody>
      </p:sp>
      <p:sp>
        <p:nvSpPr>
          <p:cNvPr id="3" name="Content Placeholder 2"/>
          <p:cNvSpPr>
            <a:spLocks noGrp="1"/>
          </p:cNvSpPr>
          <p:nvPr>
            <p:ph idx="1"/>
          </p:nvPr>
        </p:nvSpPr>
        <p:spPr>
          <a:xfrm>
            <a:off x="389436" y="1085851"/>
            <a:ext cx="8363938" cy="3508653"/>
          </a:xfrm>
        </p:spPr>
        <p:txBody>
          <a:bodyPr/>
          <a:lstStyle/>
          <a:p>
            <a:r>
              <a:rPr lang="en-US" dirty="0"/>
              <a:t>Did a Web search for “x64 clock watchdog </a:t>
            </a:r>
            <a:r>
              <a:rPr lang="en-US" dirty="0" smtClean="0"/>
              <a:t>timeout” and found a hotfix for Xeon servers running Hyper-V:</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Applied hotfix: problem solved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984" y="2013827"/>
            <a:ext cx="6363670"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67134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8" y="171451"/>
            <a:ext cx="8630277" cy="443198"/>
          </a:xfrm>
        </p:spPr>
        <p:txBody>
          <a:bodyPr/>
          <a:lstStyle/>
          <a:p>
            <a:r>
              <a:rPr lang="en-US" sz="3200" dirty="0"/>
              <a:t>The Case of the Crashing Citrix Server Farm</a:t>
            </a:r>
          </a:p>
        </p:txBody>
      </p:sp>
      <p:sp>
        <p:nvSpPr>
          <p:cNvPr id="3" name="Content Placeholder 2"/>
          <p:cNvSpPr>
            <a:spLocks noGrp="1"/>
          </p:cNvSpPr>
          <p:nvPr>
            <p:ph idx="1"/>
          </p:nvPr>
        </p:nvSpPr>
        <p:spPr>
          <a:xfrm>
            <a:off x="389436" y="1085851"/>
            <a:ext cx="8363938" cy="1477328"/>
          </a:xfrm>
        </p:spPr>
        <p:txBody>
          <a:bodyPr/>
          <a:lstStyle/>
          <a:p>
            <a:r>
              <a:rPr lang="en-US" dirty="0" smtClean="0"/>
              <a:t>Citrix servers were sporadically crashing</a:t>
            </a:r>
          </a:p>
          <a:p>
            <a:r>
              <a:rPr lang="en-US" dirty="0" smtClean="0"/>
              <a:t>Administrator saw a “Case of the Unexplained” and decided to investigate</a:t>
            </a:r>
          </a:p>
          <a:p>
            <a:r>
              <a:rPr lang="en-US" dirty="0" smtClean="0"/>
              <a:t>Crash dump didn’t reveal anything:</a:t>
            </a:r>
            <a:endParaRPr lang="en-US" dirty="0"/>
          </a:p>
        </p:txBody>
      </p:sp>
      <p:pic>
        <p:nvPicPr>
          <p:cNvPr id="1026" name="Picture 2" descr="http://blogs.technet.com/cfs-file.ashx/__key/CommunityServer-Blogs-Components-WeblogFiles/00-00-00-52-36-metablogapi/2234.image_5F00_2BD434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55" y="2665908"/>
            <a:ext cx="692692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434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a:t>Purpose of Talk</a:t>
            </a:r>
            <a:endParaRPr lang="en-US" sz="4000" dirty="0"/>
          </a:p>
        </p:txBody>
      </p:sp>
      <p:sp>
        <p:nvSpPr>
          <p:cNvPr id="3" name="Content Placeholder 2"/>
          <p:cNvSpPr>
            <a:spLocks noGrp="1"/>
          </p:cNvSpPr>
          <p:nvPr>
            <p:ph idx="1"/>
          </p:nvPr>
        </p:nvSpPr>
        <p:spPr>
          <a:xfrm>
            <a:off x="389436" y="1085850"/>
            <a:ext cx="8363938" cy="2991588"/>
          </a:xfrm>
        </p:spPr>
        <p:txBody>
          <a:bodyPr/>
          <a:lstStyle/>
          <a:p>
            <a:r>
              <a:rPr lang="en-US" sz="2800" dirty="0"/>
              <a:t>Show you how to solve these classes of problems by peering beneath the surface</a:t>
            </a:r>
          </a:p>
          <a:p>
            <a:pPr lvl="1"/>
            <a:r>
              <a:rPr lang="en-US" sz="2400" dirty="0"/>
              <a:t>Interpreting process, file and registry activity</a:t>
            </a:r>
          </a:p>
          <a:p>
            <a:pPr lvl="1"/>
            <a:r>
              <a:rPr lang="en-US" sz="2400" dirty="0"/>
              <a:t>Interpreting call stacks</a:t>
            </a:r>
          </a:p>
          <a:p>
            <a:r>
              <a:rPr lang="en-US" sz="2800" dirty="0"/>
              <a:t>You’ll learn tools and techniques to help you solve seemingly unsolvable problems</a:t>
            </a:r>
          </a:p>
          <a:p>
            <a:endParaRPr lang="en-US" sz="2800" dirty="0"/>
          </a:p>
        </p:txBody>
      </p:sp>
    </p:spTree>
    <p:extLst>
      <p:ext uri="{BB962C8B-B14F-4D97-AF65-F5344CB8AC3E}">
        <p14:creationId xmlns:p14="http://schemas.microsoft.com/office/powerpoint/2010/main" val="24544618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914096"/>
          </a:xfrm>
        </p:spPr>
        <p:txBody>
          <a:bodyPr/>
          <a:lstStyle/>
          <a:p>
            <a:r>
              <a:rPr lang="en-US" dirty="0"/>
              <a:t>The Case of the Crashing Citrix Server </a:t>
            </a:r>
            <a:r>
              <a:rPr lang="en-US" dirty="0" smtClean="0"/>
              <a:t>Farm: Solved</a:t>
            </a:r>
            <a:endParaRPr lang="en-US" dirty="0"/>
          </a:p>
        </p:txBody>
      </p:sp>
      <p:sp>
        <p:nvSpPr>
          <p:cNvPr id="3" name="Content Placeholder 2"/>
          <p:cNvSpPr>
            <a:spLocks noGrp="1"/>
          </p:cNvSpPr>
          <p:nvPr>
            <p:ph idx="1"/>
          </p:nvPr>
        </p:nvSpPr>
        <p:spPr>
          <a:xfrm>
            <a:off x="389436" y="1085851"/>
            <a:ext cx="8363938" cy="3508653"/>
          </a:xfrm>
        </p:spPr>
        <p:txBody>
          <a:bodyPr/>
          <a:lstStyle/>
          <a:p>
            <a:r>
              <a:rPr lang="en-US" dirty="0" smtClean="0"/>
              <a:t>Did a Web search for “</a:t>
            </a:r>
            <a:r>
              <a:rPr lang="en-US" dirty="0" err="1" smtClean="0"/>
              <a:t>session_has_valid_pool_on_exit</a:t>
            </a:r>
            <a:r>
              <a:rPr lang="en-US" dirty="0" smtClean="0"/>
              <a:t> and </a:t>
            </a:r>
            <a:r>
              <a:rPr lang="en-US" dirty="0" err="1" smtClean="0"/>
              <a:t>citrix</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Downloaded and installed hotfix: problem solved</a:t>
            </a:r>
            <a:endParaRPr lang="en-US" dirty="0"/>
          </a:p>
        </p:txBody>
      </p:sp>
      <p:pic>
        <p:nvPicPr>
          <p:cNvPr id="2050" name="Picture 2" descr="http://blogs.technet.com/cfs-file.ashx/__key/CommunityServer-Blogs-Components-WeblogFiles/00-00-00-52-36-metablogapi/2046.image_5F00_4B830D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425" y="1810816"/>
            <a:ext cx="4484173" cy="234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6349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Sysinternals Administrator’s Reference</a:t>
            </a:r>
            <a:endParaRPr lang="en-US" dirty="0"/>
          </a:p>
        </p:txBody>
      </p:sp>
      <p:sp>
        <p:nvSpPr>
          <p:cNvPr id="3" name="Text Placeholder 2"/>
          <p:cNvSpPr>
            <a:spLocks noGrp="1"/>
          </p:cNvSpPr>
          <p:nvPr>
            <p:ph type="body" sz="quarter" idx="10"/>
          </p:nvPr>
        </p:nvSpPr>
        <p:spPr>
          <a:xfrm>
            <a:off x="389436" y="1085851"/>
            <a:ext cx="8363938" cy="3684086"/>
          </a:xfrm>
        </p:spPr>
        <p:txBody>
          <a:bodyPr/>
          <a:lstStyle/>
          <a:p>
            <a:r>
              <a:rPr lang="en-US" dirty="0" smtClean="0"/>
              <a:t>The official guide to the Sysinternals tools</a:t>
            </a:r>
          </a:p>
          <a:p>
            <a:pPr lvl="1"/>
            <a:r>
              <a:rPr lang="en-US" dirty="0" smtClean="0"/>
              <a:t>Covers every tool, every feature, with tips</a:t>
            </a:r>
          </a:p>
          <a:p>
            <a:pPr lvl="1"/>
            <a:r>
              <a:rPr lang="en-US" dirty="0" smtClean="0"/>
              <a:t>Written by </a:t>
            </a:r>
            <a:r>
              <a:rPr lang="en-US" dirty="0" err="1" smtClean="0"/>
              <a:t>markruss</a:t>
            </a:r>
            <a:r>
              <a:rPr lang="en-US" dirty="0" smtClean="0"/>
              <a:t> and aaronmar</a:t>
            </a:r>
          </a:p>
          <a:p>
            <a:pPr lvl="1"/>
            <a:r>
              <a:rPr lang="en-US" dirty="0" smtClean="0"/>
              <a:t>Available in June</a:t>
            </a:r>
          </a:p>
          <a:p>
            <a:r>
              <a:rPr lang="en-US" dirty="0" smtClean="0"/>
              <a:t>Full chapters on the major tools:</a:t>
            </a:r>
          </a:p>
          <a:p>
            <a:pPr lvl="1"/>
            <a:r>
              <a:rPr lang="en-US" dirty="0" smtClean="0"/>
              <a:t>Process Explorer</a:t>
            </a:r>
          </a:p>
          <a:p>
            <a:pPr lvl="1"/>
            <a:r>
              <a:rPr lang="en-US" dirty="0" smtClean="0"/>
              <a:t>Process Monitor</a:t>
            </a:r>
          </a:p>
          <a:p>
            <a:pPr lvl="1"/>
            <a:r>
              <a:rPr lang="en-US" dirty="0" smtClean="0"/>
              <a:t>Autoruns</a:t>
            </a:r>
          </a:p>
          <a:p>
            <a:r>
              <a:rPr lang="en-US" dirty="0" smtClean="0"/>
              <a:t>Other chapters by tool group</a:t>
            </a:r>
          </a:p>
          <a:p>
            <a:pPr lvl="1"/>
            <a:r>
              <a:rPr lang="en-US" dirty="0" smtClean="0"/>
              <a:t>Security, process, AD, desktop, …</a:t>
            </a:r>
            <a:endParaRPr lang="en-US"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618" y="0"/>
            <a:ext cx="4218767" cy="5143500"/>
          </a:xfrm>
          <a:prstGeom prst="rect">
            <a:avLst/>
          </a:prstGeom>
        </p:spPr>
      </p:pic>
    </p:spTree>
    <p:custDataLst>
      <p:tags r:id="rId1"/>
    </p:custDataLst>
    <p:extLst>
      <p:ext uri="{BB962C8B-B14F-4D97-AF65-F5344CB8AC3E}">
        <p14:creationId xmlns:p14="http://schemas.microsoft.com/office/powerpoint/2010/main" val="898965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par>
                          <p:cTn id="8" fill="hold">
                            <p:stCondLst>
                              <p:cond delay="3000"/>
                            </p:stCondLst>
                            <p:childTnLst>
                              <p:par>
                                <p:cTn id="9" presetID="42" presetClass="path" presetSubtype="0" accel="50000" decel="50000" fill="hold" nodeType="afterEffect">
                                  <p:stCondLst>
                                    <p:cond delay="0"/>
                                  </p:stCondLst>
                                  <p:childTnLst>
                                    <p:animMotion origin="layout" path="M 0 0 L 0.34866 -0.00324 " pathEditMode="relative" rAng="0" ptsTypes="AA">
                                      <p:cBhvr>
                                        <p:cTn id="10" dur="2000" fill="hold"/>
                                        <p:tgtEl>
                                          <p:spTgt spid="4"/>
                                        </p:tgtEl>
                                        <p:attrNameLst>
                                          <p:attrName>ppt_x</p:attrName>
                                          <p:attrName>ppt_y</p:attrName>
                                        </p:attrNameLst>
                                      </p:cBhvr>
                                      <p:rCtr x="17426" y="-162"/>
                                    </p:animMotion>
                                  </p:childTnLst>
                                </p:cTn>
                              </p:par>
                              <p:par>
                                <p:cTn id="11" presetID="6" presetClass="emph" presetSubtype="0" fill="hold" nodeType="withEffect">
                                  <p:stCondLst>
                                    <p:cond delay="0"/>
                                  </p:stCondLst>
                                  <p:childTnLst>
                                    <p:animScale>
                                      <p:cBhvr>
                                        <p:cTn id="12" dur="2000" fill="hold"/>
                                        <p:tgtEl>
                                          <p:spTgt spid="4"/>
                                        </p:tgtEl>
                                      </p:cBhvr>
                                      <p:by x="65000" y="65000"/>
                                    </p:animScale>
                                  </p:childTnLst>
                                </p:cTn>
                              </p:par>
                              <p:par>
                                <p:cTn id="13" presetID="10" presetClass="entr" presetSubtype="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dirty="0"/>
              <a:t>Summary and More Information</a:t>
            </a:r>
          </a:p>
        </p:txBody>
      </p:sp>
      <p:sp>
        <p:nvSpPr>
          <p:cNvPr id="3" name="Content Placeholder 2"/>
          <p:cNvSpPr>
            <a:spLocks noGrp="1"/>
          </p:cNvSpPr>
          <p:nvPr>
            <p:ph idx="1"/>
          </p:nvPr>
        </p:nvSpPr>
        <p:spPr>
          <a:xfrm>
            <a:off x="381000" y="1085850"/>
            <a:ext cx="8382000" cy="3093154"/>
          </a:xfrm>
        </p:spPr>
        <p:txBody>
          <a:bodyPr/>
          <a:lstStyle/>
          <a:p>
            <a:r>
              <a:rPr lang="en-US" sz="2000" dirty="0"/>
              <a:t>A few basic tools and techniques can solve seemingly impossible problems</a:t>
            </a:r>
          </a:p>
          <a:p>
            <a:pPr lvl="1"/>
            <a:r>
              <a:rPr lang="en-US" sz="1800" dirty="0"/>
              <a:t>I learn by always trying to determine the root cause</a:t>
            </a:r>
          </a:p>
          <a:p>
            <a:r>
              <a:rPr lang="en-US" sz="2000" dirty="0"/>
              <a:t>Resources:</a:t>
            </a:r>
          </a:p>
          <a:p>
            <a:pPr lvl="1"/>
            <a:r>
              <a:rPr lang="en-US" sz="1700" dirty="0"/>
              <a:t>Sysinternals Administrator’s Reference</a:t>
            </a:r>
          </a:p>
          <a:p>
            <a:pPr lvl="1"/>
            <a:r>
              <a:rPr lang="en-US" sz="1800" dirty="0"/>
              <a:t>Webcasts of two previous “Case of the Unexplained “ talked</a:t>
            </a:r>
          </a:p>
          <a:p>
            <a:pPr lvl="2"/>
            <a:r>
              <a:rPr lang="en-US" dirty="0" err="1"/>
              <a:t>Sysinternals</a:t>
            </a:r>
            <a:r>
              <a:rPr lang="en-US" dirty="0"/>
              <a:t>-&gt;Mark’s Webcasts</a:t>
            </a:r>
          </a:p>
          <a:p>
            <a:pPr lvl="1"/>
            <a:r>
              <a:rPr lang="en-US" sz="1800" dirty="0"/>
              <a:t>My blog</a:t>
            </a:r>
          </a:p>
          <a:p>
            <a:pPr lvl="1"/>
            <a:r>
              <a:rPr lang="en-US" sz="1800" dirty="0"/>
              <a:t>Windows Internals: understand the way the OS works</a:t>
            </a:r>
          </a:p>
          <a:p>
            <a:r>
              <a:rPr lang="en-US" sz="2000" dirty="0"/>
              <a:t>If you’ve solved one, send me a description, screenshots and log files!</a:t>
            </a:r>
          </a:p>
        </p:txBody>
      </p:sp>
    </p:spTree>
    <p:extLst>
      <p:ext uri="{BB962C8B-B14F-4D97-AF65-F5344CB8AC3E}">
        <p14:creationId xmlns:p14="http://schemas.microsoft.com/office/powerpoint/2010/main" val="142940552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381002" y="1085850"/>
            <a:ext cx="8372373" cy="722506"/>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defTabSz="685835">
              <a:lnSpc>
                <a:spcPct val="90000"/>
              </a:lnSpc>
              <a:spcAft>
                <a:spcPts val="450"/>
              </a:spcAft>
              <a:buSzPct val="100000"/>
            </a:pPr>
            <a:r>
              <a:rPr lang="en-US" sz="1500" spc="-23" dirty="0">
                <a:gradFill>
                  <a:gsLst>
                    <a:gs pos="0">
                      <a:srgbClr val="FFFFFF"/>
                    </a:gs>
                    <a:gs pos="86000">
                      <a:srgbClr val="FFFFFF"/>
                    </a:gs>
                  </a:gsLst>
                  <a:lin ang="0" scaled="0"/>
                </a:gradFill>
              </a:rPr>
              <a:t>Don’t forget to visit the Cloud Power area within the TLC (</a:t>
            </a:r>
            <a:r>
              <a:rPr lang="en-US" sz="1500" spc="-23" dirty="0">
                <a:solidFill>
                  <a:srgbClr val="005A84">
                    <a:lumMod val="60000"/>
                    <a:lumOff val="40000"/>
                  </a:srgbClr>
                </a:solidFill>
              </a:rPr>
              <a:t>Blue Section</a:t>
            </a:r>
            <a:r>
              <a:rPr lang="en-US" sz="1500" spc="-23" dirty="0">
                <a:gradFill>
                  <a:gsLst>
                    <a:gs pos="0">
                      <a:srgbClr val="FFFFFF"/>
                    </a:gs>
                    <a:gs pos="86000">
                      <a:srgbClr val="FFFFFF"/>
                    </a:gs>
                  </a:gsLst>
                  <a:lin ang="0" scaled="0"/>
                </a:gradFill>
              </a:rPr>
              <a:t>) to see product demos and speak with experts about the Server &amp; Cloud Platform solutions that help drive your business forward.</a:t>
            </a:r>
          </a:p>
          <a:p>
            <a:pPr defTabSz="685835">
              <a:lnSpc>
                <a:spcPct val="90000"/>
              </a:lnSpc>
              <a:buSzPct val="100000"/>
            </a:pPr>
            <a:r>
              <a:rPr lang="en-US" sz="1500" spc="-23" dirty="0">
                <a:gradFill>
                  <a:gsLst>
                    <a:gs pos="0">
                      <a:srgbClr val="FFFFFF"/>
                    </a:gs>
                    <a:gs pos="86000">
                      <a:srgbClr val="FFFFFF"/>
                    </a:gs>
                  </a:gsLst>
                  <a:lin ang="0" scaled="0"/>
                </a:gradFill>
              </a:rPr>
              <a:t>You can also find the latest information about our products at the following links:</a:t>
            </a:r>
            <a:r>
              <a:rPr lang="en-US" spc="-23" dirty="0">
                <a:gradFill>
                  <a:gsLst>
                    <a:gs pos="0">
                      <a:srgbClr val="FFFFFF"/>
                    </a:gs>
                    <a:gs pos="86000">
                      <a:srgbClr val="FFFFFF"/>
                    </a:gs>
                  </a:gsLst>
                  <a:lin ang="0" scaled="0"/>
                </a:gradFill>
              </a:rPr>
              <a:t> </a:t>
            </a:r>
          </a:p>
        </p:txBody>
      </p:sp>
      <p:sp>
        <p:nvSpPr>
          <p:cNvPr id="14" name="Rectangle 13"/>
          <p:cNvSpPr/>
          <p:nvPr/>
        </p:nvSpPr>
        <p:spPr bwMode="auto">
          <a:xfrm>
            <a:off x="378607" y="3477605"/>
            <a:ext cx="8374768" cy="4155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ctr" anchorCtr="0" compatLnSpc="1">
            <a:prstTxWarp prst="textNoShape">
              <a:avLst/>
            </a:prstTxWarp>
            <a:spAutoFit/>
          </a:bodyPr>
          <a:lstStyle/>
          <a:p>
            <a:pPr marL="260771" indent="-260771" defTabSz="685835">
              <a:lnSpc>
                <a:spcPct val="90000"/>
              </a:lnSpc>
              <a:spcBef>
                <a:spcPct val="20000"/>
              </a:spcBef>
              <a:buSzPct val="90000"/>
              <a:buBlip>
                <a:blip r:embed="rId3"/>
              </a:buBlip>
            </a:pPr>
            <a:r>
              <a:rPr lang="en-US" sz="1500" dirty="0">
                <a:gradFill>
                  <a:gsLst>
                    <a:gs pos="0">
                      <a:srgbClr val="FFFFFF"/>
                    </a:gs>
                    <a:gs pos="100000">
                      <a:srgbClr val="FFFFFF"/>
                    </a:gs>
                  </a:gsLst>
                  <a:lin ang="5400000" scaled="0"/>
                </a:gradFill>
              </a:rPr>
              <a:t>Windows Azure - </a:t>
            </a:r>
            <a:r>
              <a:rPr lang="en-US" sz="1500" u="sng" dirty="0">
                <a:solidFill>
                  <a:srgbClr val="FFFFFF"/>
                </a:solidFill>
                <a:hlinkClick r:id="rId4"/>
              </a:rPr>
              <a:t>http://www.microsoft.com/windowsazure/</a:t>
            </a:r>
            <a:endParaRPr lang="en-US" sz="1500" dirty="0">
              <a:gradFill>
                <a:gsLst>
                  <a:gs pos="0">
                    <a:srgbClr val="FFFFFF"/>
                  </a:gs>
                  <a:gs pos="100000">
                    <a:srgbClr val="FFFFFF"/>
                  </a:gs>
                </a:gsLst>
                <a:lin ang="5400000" scaled="0"/>
              </a:gradFill>
            </a:endParaRPr>
          </a:p>
        </p:txBody>
      </p:sp>
      <p:sp>
        <p:nvSpPr>
          <p:cNvPr id="15" name="Rectangle 14"/>
          <p:cNvSpPr/>
          <p:nvPr/>
        </p:nvSpPr>
        <p:spPr bwMode="auto">
          <a:xfrm>
            <a:off x="376548" y="3985073"/>
            <a:ext cx="8382000" cy="4155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ctr" anchorCtr="0" compatLnSpc="1">
            <a:prstTxWarp prst="textNoShape">
              <a:avLst/>
            </a:prstTxWarp>
            <a:spAutoFit/>
          </a:bodyPr>
          <a:lstStyle/>
          <a:p>
            <a:pPr marL="260771" indent="-260771" defTabSz="685835">
              <a:lnSpc>
                <a:spcPct val="90000"/>
              </a:lnSpc>
              <a:spcBef>
                <a:spcPct val="20000"/>
              </a:spcBef>
              <a:buSzPct val="90000"/>
              <a:buBlip>
                <a:blip r:embed="rId3"/>
              </a:buBlip>
            </a:pPr>
            <a:r>
              <a:rPr lang="en-US" sz="1500" dirty="0">
                <a:gradFill>
                  <a:gsLst>
                    <a:gs pos="0">
                      <a:srgbClr val="FFFFFF"/>
                    </a:gs>
                    <a:gs pos="100000">
                      <a:srgbClr val="FFFFFF"/>
                    </a:gs>
                  </a:gsLst>
                  <a:lin ang="5400000" scaled="0"/>
                </a:gradFill>
              </a:rPr>
              <a:t>Microsoft System Center - </a:t>
            </a:r>
            <a:r>
              <a:rPr lang="en-US" sz="1500" u="sng" dirty="0">
                <a:solidFill>
                  <a:srgbClr val="FFFFFF"/>
                </a:solidFill>
                <a:hlinkClick r:id="rId5"/>
              </a:rPr>
              <a:t>http://www.microsoft.com/systemcenter/</a:t>
            </a:r>
            <a:endParaRPr lang="en-US" sz="1500" dirty="0">
              <a:gradFill>
                <a:gsLst>
                  <a:gs pos="0">
                    <a:srgbClr val="FFFFFF"/>
                  </a:gs>
                  <a:gs pos="100000">
                    <a:srgbClr val="FFFFFF"/>
                  </a:gs>
                </a:gsLst>
                <a:lin ang="5400000" scaled="0"/>
              </a:gradFill>
            </a:endParaRPr>
          </a:p>
        </p:txBody>
      </p:sp>
      <p:sp>
        <p:nvSpPr>
          <p:cNvPr id="17" name="Rectangle 16"/>
          <p:cNvSpPr/>
          <p:nvPr/>
        </p:nvSpPr>
        <p:spPr bwMode="auto">
          <a:xfrm>
            <a:off x="381823" y="4492544"/>
            <a:ext cx="8382000" cy="4155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ctr" anchorCtr="0" compatLnSpc="1">
            <a:prstTxWarp prst="textNoShape">
              <a:avLst/>
            </a:prstTxWarp>
            <a:spAutoFit/>
          </a:bodyPr>
          <a:lstStyle/>
          <a:p>
            <a:pPr marL="260771" indent="-260771" defTabSz="685835">
              <a:lnSpc>
                <a:spcPct val="90000"/>
              </a:lnSpc>
              <a:spcBef>
                <a:spcPct val="20000"/>
              </a:spcBef>
              <a:buSzPct val="90000"/>
              <a:buBlip>
                <a:blip r:embed="rId3"/>
              </a:buBlip>
            </a:pPr>
            <a:r>
              <a:rPr lang="en-US" sz="1500" dirty="0">
                <a:gradFill>
                  <a:gsLst>
                    <a:gs pos="0">
                      <a:srgbClr val="FFFFFF"/>
                    </a:gs>
                    <a:gs pos="100000">
                      <a:srgbClr val="FFFFFF"/>
                    </a:gs>
                  </a:gsLst>
                  <a:lin ang="5400000" scaled="0"/>
                </a:gradFill>
              </a:rPr>
              <a:t>Microsoft Forefront - </a:t>
            </a:r>
            <a:r>
              <a:rPr lang="en-US" sz="1500" u="sng" dirty="0">
                <a:solidFill>
                  <a:srgbClr val="FFFFFF"/>
                </a:solidFill>
                <a:hlinkClick r:id="rId6"/>
              </a:rPr>
              <a:t>http://www.microsoft.com/forefront/</a:t>
            </a:r>
            <a:endParaRPr lang="en-US" sz="1500" dirty="0">
              <a:gradFill>
                <a:gsLst>
                  <a:gs pos="0">
                    <a:srgbClr val="FFFFFF"/>
                  </a:gs>
                  <a:gs pos="100000">
                    <a:srgbClr val="FFFFFF"/>
                  </a:gs>
                </a:gsLst>
                <a:lin ang="5400000" scaled="0"/>
              </a:gradFill>
            </a:endParaRPr>
          </a:p>
        </p:txBody>
      </p:sp>
      <p:sp>
        <p:nvSpPr>
          <p:cNvPr id="9" name="Rectangle 8"/>
          <p:cNvSpPr/>
          <p:nvPr/>
        </p:nvSpPr>
        <p:spPr bwMode="auto">
          <a:xfrm>
            <a:off x="381002" y="2970137"/>
            <a:ext cx="8372373" cy="4155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ctr" anchorCtr="0" compatLnSpc="1">
            <a:prstTxWarp prst="textNoShape">
              <a:avLst/>
            </a:prstTxWarp>
            <a:spAutoFit/>
          </a:bodyPr>
          <a:lstStyle/>
          <a:p>
            <a:pPr marL="260771" indent="-260771" defTabSz="685835">
              <a:lnSpc>
                <a:spcPct val="90000"/>
              </a:lnSpc>
              <a:spcBef>
                <a:spcPct val="20000"/>
              </a:spcBef>
              <a:buSzPct val="90000"/>
              <a:buBlip>
                <a:blip r:embed="rId3"/>
              </a:buBlip>
            </a:pPr>
            <a:r>
              <a:rPr lang="en-US" sz="1500" dirty="0">
                <a:gradFill>
                  <a:gsLst>
                    <a:gs pos="0">
                      <a:srgbClr val="FFFFFF"/>
                    </a:gs>
                    <a:gs pos="100000">
                      <a:srgbClr val="FFFFFF"/>
                    </a:gs>
                  </a:gsLst>
                  <a:lin ang="5400000" scaled="0"/>
                </a:gradFill>
              </a:rPr>
              <a:t>Windows Server - </a:t>
            </a:r>
            <a:r>
              <a:rPr lang="en-US" sz="1500" u="sng" dirty="0">
                <a:solidFill>
                  <a:srgbClr val="FFFFFF"/>
                </a:solidFill>
                <a:hlinkClick r:id="rId7"/>
              </a:rPr>
              <a:t>http://www.microsoft.com/windowsserver/</a:t>
            </a:r>
            <a:r>
              <a:rPr lang="en-US" sz="1500" dirty="0">
                <a:solidFill>
                  <a:srgbClr val="FFFFFF"/>
                </a:solidFill>
              </a:rPr>
              <a:t> </a:t>
            </a:r>
            <a:endParaRPr lang="en-US" sz="1500" dirty="0">
              <a:gradFill>
                <a:gsLst>
                  <a:gs pos="0">
                    <a:srgbClr val="FFFFFF"/>
                  </a:gs>
                  <a:gs pos="100000">
                    <a:srgbClr val="FFFFFF"/>
                  </a:gs>
                </a:gsLst>
                <a:lin ang="5400000" scaled="0"/>
              </a:gradFill>
            </a:endParaRPr>
          </a:p>
        </p:txBody>
      </p:sp>
      <p:sp>
        <p:nvSpPr>
          <p:cNvPr id="10" name="Rectangle 9"/>
          <p:cNvSpPr/>
          <p:nvPr/>
        </p:nvSpPr>
        <p:spPr bwMode="auto">
          <a:xfrm>
            <a:off x="381002" y="1955198"/>
            <a:ext cx="8372373" cy="4155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ctr" anchorCtr="0" compatLnSpc="1">
            <a:prstTxWarp prst="textNoShape">
              <a:avLst/>
            </a:prstTxWarp>
            <a:spAutoFit/>
          </a:bodyPr>
          <a:lstStyle/>
          <a:p>
            <a:pPr marL="260771" indent="-260771" defTabSz="685835">
              <a:lnSpc>
                <a:spcPct val="90000"/>
              </a:lnSpc>
              <a:spcBef>
                <a:spcPct val="20000"/>
              </a:spcBef>
              <a:buSzPct val="90000"/>
              <a:buBlip>
                <a:blip r:embed="rId3"/>
              </a:buBlip>
            </a:pPr>
            <a:r>
              <a:rPr lang="en-US" sz="1500" dirty="0">
                <a:gradFill>
                  <a:gsLst>
                    <a:gs pos="0">
                      <a:srgbClr val="FFFFFF"/>
                    </a:gs>
                    <a:gs pos="100000">
                      <a:srgbClr val="FFFFFF"/>
                    </a:gs>
                  </a:gsLst>
                  <a:lin ang="5400000" scaled="0"/>
                </a:gradFill>
              </a:rPr>
              <a:t>Cloud Power - </a:t>
            </a:r>
            <a:r>
              <a:rPr lang="en-US" sz="1500" u="sng" dirty="0">
                <a:solidFill>
                  <a:srgbClr val="FFFFFF"/>
                </a:solidFill>
                <a:hlinkClick r:id="rId8"/>
              </a:rPr>
              <a:t>http://www.microsoft.com/cloud/</a:t>
            </a:r>
            <a:r>
              <a:rPr lang="en-US" sz="1500" u="sng" dirty="0">
                <a:solidFill>
                  <a:srgbClr val="FFFFFF"/>
                </a:solidFill>
              </a:rPr>
              <a:t>   </a:t>
            </a:r>
            <a:r>
              <a:rPr lang="en-US" sz="1500" dirty="0">
                <a:solidFill>
                  <a:srgbClr val="FFFFFF"/>
                </a:solidFill>
              </a:rPr>
              <a:t> </a:t>
            </a:r>
            <a:endParaRPr lang="en-US" sz="1500" dirty="0">
              <a:gradFill>
                <a:gsLst>
                  <a:gs pos="0">
                    <a:srgbClr val="FFFFFF"/>
                  </a:gs>
                  <a:gs pos="100000">
                    <a:srgbClr val="FFFFFF"/>
                  </a:gs>
                </a:gsLst>
                <a:lin ang="5400000" scaled="0"/>
              </a:gradFill>
            </a:endParaRPr>
          </a:p>
        </p:txBody>
      </p:sp>
      <p:sp>
        <p:nvSpPr>
          <p:cNvPr id="11" name="Rectangle 10"/>
          <p:cNvSpPr/>
          <p:nvPr/>
        </p:nvSpPr>
        <p:spPr bwMode="auto">
          <a:xfrm>
            <a:off x="381002" y="2462668"/>
            <a:ext cx="8372373" cy="4155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ctr" anchorCtr="0" compatLnSpc="1">
            <a:prstTxWarp prst="textNoShape">
              <a:avLst/>
            </a:prstTxWarp>
            <a:spAutoFit/>
          </a:bodyPr>
          <a:lstStyle/>
          <a:p>
            <a:pPr marL="260771" indent="-260771" defTabSz="685835">
              <a:lnSpc>
                <a:spcPct val="90000"/>
              </a:lnSpc>
              <a:spcBef>
                <a:spcPct val="20000"/>
              </a:spcBef>
              <a:buSzPct val="90000"/>
              <a:buBlip>
                <a:blip r:embed="rId3"/>
              </a:buBlip>
            </a:pPr>
            <a:r>
              <a:rPr lang="en-US" sz="1500" dirty="0">
                <a:gradFill>
                  <a:gsLst>
                    <a:gs pos="0">
                      <a:srgbClr val="FFFFFF"/>
                    </a:gs>
                    <a:gs pos="100000">
                      <a:srgbClr val="FFFFFF"/>
                    </a:gs>
                  </a:gsLst>
                  <a:lin ang="5400000" scaled="0"/>
                </a:gradFill>
              </a:rPr>
              <a:t>Private Cloud - </a:t>
            </a:r>
            <a:r>
              <a:rPr lang="en-US" sz="1500" u="sng" dirty="0">
                <a:solidFill>
                  <a:srgbClr val="FFFFFF"/>
                </a:solidFill>
                <a:hlinkClick r:id="rId7"/>
              </a:rPr>
              <a:t>http://www.microsoft.com/privatecloud/</a:t>
            </a:r>
            <a:r>
              <a:rPr lang="en-US" sz="1500" dirty="0">
                <a:solidFill>
                  <a:srgbClr val="FFFFFF"/>
                </a:solidFill>
              </a:rPr>
              <a:t> </a:t>
            </a:r>
            <a:endParaRPr lang="en-US" sz="15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3149788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381000" y="2075339"/>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6" name="Rectangle 5"/>
          <p:cNvSpPr/>
          <p:nvPr/>
        </p:nvSpPr>
        <p:spPr bwMode="white">
          <a:xfrm>
            <a:off x="381001" y="3180291"/>
            <a:ext cx="4000500" cy="288539"/>
          </a:xfrm>
          <a:prstGeom prst="rect">
            <a:avLst/>
          </a:prstGeom>
        </p:spPr>
        <p:txBody>
          <a:bodyPr wrap="square" lIns="68586" tIns="34294" rIns="68586" bIns="34294">
            <a:spAutoFit/>
          </a:bodyPr>
          <a:lstStyle/>
          <a:p>
            <a:pPr algn="ctr" defTabSz="685835"/>
            <a:r>
              <a:rPr lang="en-US" sz="1400" dirty="0">
                <a:solidFill>
                  <a:srgbClr val="FFFFFF"/>
                </a:solidFill>
                <a:hlinkClick r:id="rId3"/>
              </a:rPr>
              <a:t>www.microsoft.com/teched</a:t>
            </a:r>
            <a:endParaRPr lang="en-US" sz="1200" dirty="0">
              <a:solidFill>
                <a:srgbClr val="FFFFFF"/>
              </a:solidFill>
            </a:endParaRPr>
          </a:p>
        </p:txBody>
      </p:sp>
      <p:sp>
        <p:nvSpPr>
          <p:cNvPr id="8" name="Rectangle 7"/>
          <p:cNvSpPr/>
          <p:nvPr/>
        </p:nvSpPr>
        <p:spPr bwMode="auto">
          <a:xfrm>
            <a:off x="381000" y="288734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7" name="Rectangle 6"/>
          <p:cNvSpPr/>
          <p:nvPr/>
        </p:nvSpPr>
        <p:spPr>
          <a:xfrm>
            <a:off x="371475" y="2903335"/>
            <a:ext cx="4010025" cy="253916"/>
          </a:xfrm>
          <a:prstGeom prst="rect">
            <a:avLst/>
          </a:prstGeom>
        </p:spPr>
        <p:txBody>
          <a:bodyPr wrap="square" lIns="68586" tIns="34294" rIns="68586" bIns="34294">
            <a:spAutoFit/>
          </a:bodyPr>
          <a:lstStyle/>
          <a:p>
            <a:pPr marL="0" lvl="1" algn="ctr" defTabSz="685835">
              <a:tabLst>
                <a:tab pos="1371726" algn="l"/>
              </a:tabLst>
            </a:pPr>
            <a:r>
              <a:rPr lang="en-US" sz="1200" dirty="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482094" y="2122986"/>
            <a:ext cx="1807840" cy="807244"/>
          </a:xfrm>
          <a:prstGeom prst="rect">
            <a:avLst/>
          </a:prstGeom>
          <a:noFill/>
          <a:ln>
            <a:noFill/>
          </a:ln>
        </p:spPr>
      </p:pic>
      <p:sp>
        <p:nvSpPr>
          <p:cNvPr id="10" name="Rounded Rectangle 9"/>
          <p:cNvSpPr/>
          <p:nvPr/>
        </p:nvSpPr>
        <p:spPr bwMode="ltGray">
          <a:xfrm>
            <a:off x="4752975" y="2075339"/>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2" name="Rectangle 11"/>
          <p:cNvSpPr/>
          <p:nvPr/>
        </p:nvSpPr>
        <p:spPr bwMode="auto">
          <a:xfrm>
            <a:off x="4752975" y="288734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3" name="Rectangle 12"/>
          <p:cNvSpPr/>
          <p:nvPr/>
        </p:nvSpPr>
        <p:spPr>
          <a:xfrm>
            <a:off x="4743450" y="2903335"/>
            <a:ext cx="4010025" cy="253916"/>
          </a:xfrm>
          <a:prstGeom prst="rect">
            <a:avLst/>
          </a:prstGeom>
        </p:spPr>
        <p:txBody>
          <a:bodyPr wrap="square" lIns="68586" tIns="34294" rIns="68586" bIns="34294">
            <a:spAutoFit/>
          </a:bodyPr>
          <a:lstStyle/>
          <a:p>
            <a:pPr marL="0" lvl="1" algn="ctr" defTabSz="685835">
              <a:tabLst>
                <a:tab pos="1371726" algn="l"/>
              </a:tabLst>
            </a:pPr>
            <a:r>
              <a:rPr lang="en-US" sz="1200" dirty="0">
                <a:solidFill>
                  <a:srgbClr val="000000">
                    <a:lumMod val="65000"/>
                    <a:lumOff val="35000"/>
                    <a:alpha val="99000"/>
                  </a:srgbClr>
                </a:solidFill>
              </a:rPr>
              <a:t>Microsoft Certification &amp; Training Resources</a:t>
            </a:r>
          </a:p>
        </p:txBody>
      </p:sp>
      <p:sp>
        <p:nvSpPr>
          <p:cNvPr id="15" name="Rounded Rectangle 14"/>
          <p:cNvSpPr/>
          <p:nvPr/>
        </p:nvSpPr>
        <p:spPr bwMode="ltGray">
          <a:xfrm>
            <a:off x="381000" y="3609681"/>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7" name="Rectangle 16"/>
          <p:cNvSpPr/>
          <p:nvPr/>
        </p:nvSpPr>
        <p:spPr bwMode="auto">
          <a:xfrm>
            <a:off x="381000" y="4421688"/>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8" name="Rectangle 17"/>
          <p:cNvSpPr/>
          <p:nvPr/>
        </p:nvSpPr>
        <p:spPr>
          <a:xfrm>
            <a:off x="371475" y="4437678"/>
            <a:ext cx="4010025" cy="253916"/>
          </a:xfrm>
          <a:prstGeom prst="rect">
            <a:avLst/>
          </a:prstGeom>
        </p:spPr>
        <p:txBody>
          <a:bodyPr wrap="square" lIns="68586" tIns="34294" rIns="68586" bIns="34294">
            <a:spAutoFit/>
          </a:bodyPr>
          <a:lstStyle/>
          <a:p>
            <a:pPr marL="0" lvl="1" algn="ctr" defTabSz="685835">
              <a:tabLst>
                <a:tab pos="1371726" algn="l"/>
              </a:tabLst>
            </a:pPr>
            <a:r>
              <a:rPr lang="en-US" sz="1200" dirty="0">
                <a:solidFill>
                  <a:srgbClr val="000000">
                    <a:lumMod val="65000"/>
                    <a:lumOff val="35000"/>
                    <a:alpha val="99000"/>
                  </a:srgbClr>
                </a:solidFill>
              </a:rPr>
              <a:t>Resources for IT Professionals</a:t>
            </a:r>
          </a:p>
        </p:txBody>
      </p:sp>
      <p:sp>
        <p:nvSpPr>
          <p:cNvPr id="20" name="Rounded Rectangle 19"/>
          <p:cNvSpPr/>
          <p:nvPr/>
        </p:nvSpPr>
        <p:spPr bwMode="ltGray">
          <a:xfrm>
            <a:off x="4752975" y="3609681"/>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2" name="Rectangle 21"/>
          <p:cNvSpPr/>
          <p:nvPr/>
        </p:nvSpPr>
        <p:spPr bwMode="auto">
          <a:xfrm>
            <a:off x="4752975" y="4421688"/>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3" name="Rectangle 22"/>
          <p:cNvSpPr/>
          <p:nvPr/>
        </p:nvSpPr>
        <p:spPr>
          <a:xfrm>
            <a:off x="4743450" y="4437678"/>
            <a:ext cx="4010025" cy="253916"/>
          </a:xfrm>
          <a:prstGeom prst="rect">
            <a:avLst/>
          </a:prstGeom>
        </p:spPr>
        <p:txBody>
          <a:bodyPr wrap="square" lIns="68586" tIns="34294" rIns="68586" bIns="34294">
            <a:spAutoFit/>
          </a:bodyPr>
          <a:lstStyle/>
          <a:p>
            <a:pPr marL="0" lvl="1" algn="ctr" defTabSz="685835">
              <a:tabLst>
                <a:tab pos="1371726" algn="l"/>
              </a:tabLst>
            </a:pPr>
            <a:r>
              <a:rPr lang="en-US" sz="1200" dirty="0">
                <a:solidFill>
                  <a:srgbClr val="000000">
                    <a:lumMod val="65000"/>
                    <a:lumOff val="35000"/>
                    <a:alpha val="99000"/>
                  </a:srgbClr>
                </a:solidFill>
              </a:rPr>
              <a:t>Resources for Developers</a:t>
            </a:r>
          </a:p>
        </p:txBody>
      </p:sp>
      <p:sp>
        <p:nvSpPr>
          <p:cNvPr id="25" name="Rectangle 24"/>
          <p:cNvSpPr/>
          <p:nvPr/>
        </p:nvSpPr>
        <p:spPr bwMode="white">
          <a:xfrm>
            <a:off x="4743450" y="3187434"/>
            <a:ext cx="4019550" cy="288539"/>
          </a:xfrm>
          <a:prstGeom prst="rect">
            <a:avLst/>
          </a:prstGeom>
        </p:spPr>
        <p:txBody>
          <a:bodyPr wrap="square" lIns="68586" tIns="34294" rIns="68586" bIns="34294">
            <a:spAutoFit/>
          </a:bodyPr>
          <a:lstStyle/>
          <a:p>
            <a:pPr algn="ctr" defTabSz="685835"/>
            <a:r>
              <a:rPr lang="en-US" sz="1400" dirty="0">
                <a:solidFill>
                  <a:srgbClr val="FFFFFF"/>
                </a:solidFill>
                <a:hlinkClick r:id="rId5"/>
              </a:rPr>
              <a:t>www.microsoft.com/learning</a:t>
            </a:r>
            <a:r>
              <a:rPr lang="en-US" sz="1400" dirty="0">
                <a:solidFill>
                  <a:srgbClr val="FFFFFF"/>
                </a:solidFill>
              </a:rPr>
              <a:t> </a:t>
            </a:r>
            <a:endParaRPr lang="en-US" sz="1200" dirty="0">
              <a:solidFill>
                <a:srgbClr val="FFFFFF"/>
              </a:solidFill>
            </a:endParaRPr>
          </a:p>
        </p:txBody>
      </p:sp>
      <p:sp>
        <p:nvSpPr>
          <p:cNvPr id="26" name="Rectangle 25"/>
          <p:cNvSpPr/>
          <p:nvPr/>
        </p:nvSpPr>
        <p:spPr bwMode="white">
          <a:xfrm>
            <a:off x="381000" y="4718934"/>
            <a:ext cx="3981450" cy="288539"/>
          </a:xfrm>
          <a:prstGeom prst="rect">
            <a:avLst/>
          </a:prstGeom>
        </p:spPr>
        <p:txBody>
          <a:bodyPr wrap="square" lIns="68586" tIns="34294" rIns="68586" bIns="34294">
            <a:spAutoFit/>
          </a:bodyPr>
          <a:lstStyle/>
          <a:p>
            <a:pPr algn="ctr" defTabSz="685835">
              <a:spcBef>
                <a:spcPts val="450"/>
              </a:spcBef>
              <a:buSzPct val="120000"/>
              <a:tabLst>
                <a:tab pos="1371726" algn="l"/>
              </a:tabLst>
              <a:defRPr/>
            </a:pPr>
            <a:r>
              <a:rPr lang="en-US" sz="1400" dirty="0">
                <a:solidFill>
                  <a:srgbClr val="FFFFFF"/>
                </a:solidFill>
                <a:latin typeface="Calibri" pitchFamily="34" charset="0"/>
                <a:hlinkClick r:id="rId6"/>
              </a:rPr>
              <a:t>http://microsoft.com/technet</a:t>
            </a:r>
            <a:r>
              <a:rPr lang="en-US" sz="1400" b="1" dirty="0">
                <a:solidFill>
                  <a:srgbClr val="FFFFFF"/>
                </a:solidFill>
                <a:latin typeface="Calibri" pitchFamily="34" charset="0"/>
              </a:rPr>
              <a:t>  </a:t>
            </a:r>
            <a:endParaRPr lang="en-US" sz="1400" dirty="0">
              <a:solidFill>
                <a:srgbClr val="FFFFFF"/>
              </a:solidFill>
              <a:latin typeface="Calibri" pitchFamily="34" charset="0"/>
            </a:endParaRPr>
          </a:p>
        </p:txBody>
      </p:sp>
      <p:sp>
        <p:nvSpPr>
          <p:cNvPr id="27" name="Rectangle 26"/>
          <p:cNvSpPr/>
          <p:nvPr/>
        </p:nvSpPr>
        <p:spPr bwMode="white">
          <a:xfrm>
            <a:off x="4752975" y="4713164"/>
            <a:ext cx="4010025" cy="288539"/>
          </a:xfrm>
          <a:prstGeom prst="rect">
            <a:avLst/>
          </a:prstGeom>
        </p:spPr>
        <p:txBody>
          <a:bodyPr wrap="square" lIns="68586" tIns="34294" rIns="68586" bIns="34294" anchor="ctr">
            <a:spAutoFit/>
          </a:bodyPr>
          <a:lstStyle/>
          <a:p>
            <a:pPr algn="ctr" defTabSz="685835">
              <a:spcBef>
                <a:spcPts val="450"/>
              </a:spcBef>
              <a:tabLst>
                <a:tab pos="1371726" algn="l"/>
              </a:tabLst>
            </a:pPr>
            <a:r>
              <a:rPr lang="en-US" sz="1400" dirty="0">
                <a:solidFill>
                  <a:srgbClr val="FFFFFF"/>
                </a:solidFill>
                <a:hlinkClick r:id="rId7"/>
              </a:rPr>
              <a:t>http://microsoft.com/msdn</a:t>
            </a:r>
            <a:r>
              <a:rPr lang="en-US" sz="1400" b="1" dirty="0">
                <a:solidFill>
                  <a:srgbClr val="FFFFFF"/>
                </a:solidFill>
              </a:rPr>
              <a:t> </a:t>
            </a:r>
            <a:endParaRPr lang="en-US" sz="1400" dirty="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492902" y="3690219"/>
            <a:ext cx="3786225" cy="770813"/>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6061292" y="3657380"/>
            <a:ext cx="1393394" cy="707231"/>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6791205" y="2248984"/>
            <a:ext cx="171570" cy="578501"/>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5056837" y="2377438"/>
            <a:ext cx="1753463" cy="321595"/>
          </a:xfrm>
          <a:prstGeom prst="rect">
            <a:avLst/>
          </a:prstGeom>
          <a:noFill/>
          <a:ln>
            <a:noFill/>
          </a:ln>
        </p:spPr>
      </p:pic>
      <p:sp>
        <p:nvSpPr>
          <p:cNvPr id="34" name="TextBox 33"/>
          <p:cNvSpPr txBox="1"/>
          <p:nvPr/>
        </p:nvSpPr>
        <p:spPr bwMode="white">
          <a:xfrm>
            <a:off x="6954839" y="2376653"/>
            <a:ext cx="1056874" cy="323165"/>
          </a:xfrm>
          <a:prstGeom prst="rect">
            <a:avLst/>
          </a:prstGeom>
          <a:noFill/>
        </p:spPr>
        <p:txBody>
          <a:bodyPr wrap="square" lIns="0" tIns="0" rIns="0" bIns="0" rtlCol="0">
            <a:spAutoFit/>
          </a:bodyPr>
          <a:lstStyle/>
          <a:p>
            <a:pPr defTabSz="685835"/>
            <a:r>
              <a:rPr lang="en-US" sz="2100" dirty="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2553709" y="543719"/>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1" name="Rectangle 30"/>
          <p:cNvSpPr/>
          <p:nvPr/>
        </p:nvSpPr>
        <p:spPr bwMode="white">
          <a:xfrm>
            <a:off x="2553708" y="1648671"/>
            <a:ext cx="4000500" cy="288539"/>
          </a:xfrm>
          <a:prstGeom prst="rect">
            <a:avLst/>
          </a:prstGeom>
        </p:spPr>
        <p:txBody>
          <a:bodyPr wrap="square" lIns="68586" tIns="34294" rIns="68586" bIns="34294">
            <a:spAutoFit/>
          </a:bodyPr>
          <a:lstStyle/>
          <a:p>
            <a:pPr algn="ctr" defTabSz="685835"/>
            <a:r>
              <a:rPr lang="en-US" sz="1400" u="sng" dirty="0">
                <a:solidFill>
                  <a:srgbClr val="FFFFFF"/>
                </a:solidFill>
                <a:hlinkClick r:id="rId12"/>
              </a:rPr>
              <a:t>http://northamerica.msteched.com</a:t>
            </a:r>
            <a:endParaRPr lang="en-US" sz="1200" dirty="0">
              <a:solidFill>
                <a:srgbClr val="FFFFFF"/>
              </a:solidFill>
            </a:endParaRPr>
          </a:p>
        </p:txBody>
      </p:sp>
      <p:sp>
        <p:nvSpPr>
          <p:cNvPr id="35" name="Rectangle 34"/>
          <p:cNvSpPr/>
          <p:nvPr/>
        </p:nvSpPr>
        <p:spPr bwMode="auto">
          <a:xfrm>
            <a:off x="2553709" y="135572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6" name="Rectangle 35"/>
          <p:cNvSpPr/>
          <p:nvPr/>
        </p:nvSpPr>
        <p:spPr>
          <a:xfrm>
            <a:off x="2544183" y="1371715"/>
            <a:ext cx="4010025" cy="253916"/>
          </a:xfrm>
          <a:prstGeom prst="rect">
            <a:avLst/>
          </a:prstGeom>
        </p:spPr>
        <p:txBody>
          <a:bodyPr wrap="square" lIns="68586" tIns="34294" rIns="68586" bIns="34294">
            <a:spAutoFit/>
          </a:bodyPr>
          <a:lstStyle/>
          <a:p>
            <a:pPr marL="0" lvl="1" algn="ctr" defTabSz="685835">
              <a:tabLst>
                <a:tab pos="1371726" algn="l"/>
              </a:tabLst>
            </a:pPr>
            <a:r>
              <a:rPr lang="en-US" sz="1200" dirty="0">
                <a:solidFill>
                  <a:srgbClr val="000000">
                    <a:lumMod val="65000"/>
                    <a:lumOff val="35000"/>
                    <a:alpha val="99000"/>
                  </a:srgbClr>
                </a:solidFill>
              </a:rPr>
              <a:t>Connect. Share. Discuss.</a:t>
            </a: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11570" y="646770"/>
            <a:ext cx="1694300" cy="605188"/>
          </a:xfrm>
          <a:prstGeom prst="rect">
            <a:avLst/>
          </a:prstGeom>
        </p:spPr>
      </p:pic>
    </p:spTree>
    <p:extLst>
      <p:ext uri="{BB962C8B-B14F-4D97-AF65-F5344CB8AC3E}">
        <p14:creationId xmlns:p14="http://schemas.microsoft.com/office/powerpoint/2010/main" val="129341263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9713" y="328081"/>
            <a:ext cx="2099548" cy="2211447"/>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6195" y="288434"/>
            <a:ext cx="754417" cy="1450426"/>
          </a:xfrm>
          <a:prstGeom prst="rect">
            <a:avLst/>
          </a:prstGeom>
        </p:spPr>
      </p:pic>
      <p:sp>
        <p:nvSpPr>
          <p:cNvPr id="15" name="Rectangle 14"/>
          <p:cNvSpPr/>
          <p:nvPr/>
        </p:nvSpPr>
        <p:spPr bwMode="auto">
          <a:xfrm>
            <a:off x="0" y="3071814"/>
            <a:ext cx="3962400" cy="1578769"/>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noAutofit/>
          </a:bodyPr>
          <a:lstStyle/>
          <a:p>
            <a:pPr marL="345312" indent="-345312" defTabSz="685835">
              <a:lnSpc>
                <a:spcPct val="90000"/>
              </a:lnSpc>
              <a:spcBef>
                <a:spcPct val="20000"/>
              </a:spcBef>
              <a:buSzPct val="100000"/>
            </a:pPr>
            <a:endParaRPr lang="en-US" dirty="0">
              <a:gradFill>
                <a:gsLst>
                  <a:gs pos="0">
                    <a:srgbClr val="FFFFFF"/>
                  </a:gs>
                  <a:gs pos="86000">
                    <a:srgbClr val="FFFFFF"/>
                  </a:gs>
                </a:gsLst>
                <a:lin ang="0" scaled="0"/>
              </a:gradFill>
            </a:endParaRPr>
          </a:p>
        </p:txBody>
      </p:sp>
      <p:sp>
        <p:nvSpPr>
          <p:cNvPr id="11" name="Rounded Rectangle 10"/>
          <p:cNvSpPr/>
          <p:nvPr/>
        </p:nvSpPr>
        <p:spPr bwMode="blackGray">
          <a:xfrm>
            <a:off x="906260" y="3098549"/>
            <a:ext cx="3037090" cy="1507332"/>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lIns="68586" tIns="34294" rIns="68586" bIns="34294" anchor="ctr" anchorCtr="0"/>
          <a:lstStyle/>
          <a:p>
            <a:pPr defTabSz="685637" fontAlgn="base">
              <a:spcBef>
                <a:spcPct val="0"/>
              </a:spcBef>
              <a:spcAft>
                <a:spcPct val="0"/>
              </a:spcAft>
              <a:defRPr/>
            </a:pPr>
            <a:r>
              <a:rPr lang="en-US" sz="2400" dirty="0">
                <a:gradFill>
                  <a:gsLst>
                    <a:gs pos="0">
                      <a:srgbClr val="FFFFFF"/>
                    </a:gs>
                    <a:gs pos="86000">
                      <a:srgbClr val="FFFFFF"/>
                    </a:gs>
                  </a:gsLst>
                  <a:lin ang="5400000" scaled="0"/>
                </a:gradFill>
                <a:latin typeface="Segoe" pitchFamily="34" charset="0"/>
              </a:rPr>
              <a:t>Complete an evaluation on </a:t>
            </a:r>
            <a:r>
              <a:rPr lang="en-US" sz="2400" dirty="0" err="1">
                <a:gradFill>
                  <a:gsLst>
                    <a:gs pos="0">
                      <a:srgbClr val="FFFFFF"/>
                    </a:gs>
                    <a:gs pos="86000">
                      <a:srgbClr val="FFFFFF"/>
                    </a:gs>
                  </a:gsLst>
                  <a:lin ang="5400000" scaled="0"/>
                </a:gradFill>
                <a:latin typeface="Segoe" pitchFamily="34" charset="0"/>
              </a:rPr>
              <a:t>CommNet</a:t>
            </a:r>
            <a:r>
              <a:rPr lang="en-US" sz="2400" dirty="0">
                <a:gradFill>
                  <a:gsLst>
                    <a:gs pos="0">
                      <a:srgbClr val="FFFFFF"/>
                    </a:gs>
                    <a:gs pos="86000">
                      <a:srgbClr val="FFFFFF"/>
                    </a:gs>
                  </a:gsLst>
                  <a:lin ang="5400000" scaled="0"/>
                </a:gradFill>
                <a:latin typeface="Segoe" pitchFamily="34" charset="0"/>
              </a:rPr>
              <a:t> and </a:t>
            </a:r>
            <a:br>
              <a:rPr lang="en-US" sz="2400" dirty="0">
                <a:gradFill>
                  <a:gsLst>
                    <a:gs pos="0">
                      <a:srgbClr val="FFFFFF"/>
                    </a:gs>
                    <a:gs pos="86000">
                      <a:srgbClr val="FFFFFF"/>
                    </a:gs>
                  </a:gsLst>
                  <a:lin ang="5400000" scaled="0"/>
                </a:gradFill>
                <a:latin typeface="Segoe" pitchFamily="34" charset="0"/>
              </a:rPr>
            </a:br>
            <a:r>
              <a:rPr lang="en-US" sz="2400" dirty="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4519798" y="2211809"/>
            <a:ext cx="577980" cy="603745"/>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3177" y="3852217"/>
            <a:ext cx="449528" cy="929387"/>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7388" y="3808963"/>
            <a:ext cx="368691" cy="762259"/>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6415" y="3852216"/>
            <a:ext cx="606685" cy="1254305"/>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1688" y="3809904"/>
            <a:ext cx="606685" cy="1254305"/>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3099" y="3830341"/>
            <a:ext cx="235345" cy="486569"/>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2543" y="3808964"/>
            <a:ext cx="235345" cy="486569"/>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7208436" y="2738643"/>
            <a:ext cx="637905" cy="666341"/>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7441281" y="2082527"/>
            <a:ext cx="460065" cy="480573"/>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5143004" y="2547616"/>
            <a:ext cx="901922" cy="942127"/>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5849436" y="2126824"/>
            <a:ext cx="1280641" cy="1337729"/>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982" y="288435"/>
            <a:ext cx="754417" cy="1450426"/>
          </a:xfrm>
          <a:prstGeom prst="rect">
            <a:avLst/>
          </a:prstGeom>
        </p:spPr>
      </p:pic>
      <p:cxnSp>
        <p:nvCxnSpPr>
          <p:cNvPr id="6" name="Straight Connector 5"/>
          <p:cNvCxnSpPr/>
          <p:nvPr/>
        </p:nvCxnSpPr>
        <p:spPr>
          <a:xfrm>
            <a:off x="4430912" y="1881074"/>
            <a:ext cx="37782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30912" y="3669077"/>
            <a:ext cx="377824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953740" y="3890731"/>
            <a:ext cx="528496" cy="1092651"/>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1315" y="4052249"/>
            <a:ext cx="449528" cy="929387"/>
          </a:xfrm>
          <a:prstGeom prst="rect">
            <a:avLst/>
          </a:prstGeom>
        </p:spPr>
      </p:pic>
      <p:cxnSp>
        <p:nvCxnSpPr>
          <p:cNvPr id="32" name="Straight Connector 31"/>
          <p:cNvCxnSpPr/>
          <p:nvPr/>
        </p:nvCxnSpPr>
        <p:spPr>
          <a:xfrm rot="16200000">
            <a:off x="2849982" y="1433804"/>
            <a:ext cx="1645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14259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4540250" y="1455738"/>
            <a:ext cx="3086100" cy="3086100"/>
          </a:xfrm>
        </p:spPr>
      </p:pic>
    </p:spTree>
    <p:extLst>
      <p:ext uri="{BB962C8B-B14F-4D97-AF65-F5344CB8AC3E}">
        <p14:creationId xmlns:p14="http://schemas.microsoft.com/office/powerpoint/2010/main" val="4739301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r>
              <a:rPr lang="en-US" sz="4000" dirty="0"/>
              <a:t>Tools We’ll Use</a:t>
            </a:r>
          </a:p>
        </p:txBody>
      </p:sp>
      <p:sp>
        <p:nvSpPr>
          <p:cNvPr id="3" name="Content Placeholder 2"/>
          <p:cNvSpPr>
            <a:spLocks noGrp="1"/>
          </p:cNvSpPr>
          <p:nvPr>
            <p:ph idx="1"/>
          </p:nvPr>
        </p:nvSpPr>
        <p:spPr>
          <a:xfrm>
            <a:off x="389436" y="819150"/>
            <a:ext cx="8363938" cy="3545586"/>
          </a:xfrm>
        </p:spPr>
        <p:txBody>
          <a:bodyPr/>
          <a:lstStyle/>
          <a:p>
            <a:r>
              <a:rPr lang="en-US" sz="1800" dirty="0"/>
              <a:t>Sysinternals: </a:t>
            </a:r>
            <a:r>
              <a:rPr lang="en-US" sz="1800" dirty="0">
                <a:hlinkClick r:id="rId2"/>
              </a:rPr>
              <a:t>www.microsoft.com/technet/sysinternals</a:t>
            </a:r>
            <a:r>
              <a:rPr lang="en-US" sz="1800" dirty="0"/>
              <a:t>  (</a:t>
            </a:r>
            <a:r>
              <a:rPr lang="en-US" sz="1800" dirty="0">
                <a:hlinkClick r:id="rId3" action="ppaction://hlinkfile"/>
              </a:rPr>
              <a:t>\\</a:t>
            </a:r>
            <a:r>
              <a:rPr lang="en-US" sz="1800" dirty="0" err="1">
                <a:hlinkClick r:id="rId3" action="ppaction://hlinkfile"/>
              </a:rPr>
              <a:t>redmond</a:t>
            </a:r>
            <a:r>
              <a:rPr lang="en-US" sz="1800" dirty="0">
                <a:hlinkClick r:id="rId3" action="ppaction://hlinkfile"/>
              </a:rPr>
              <a:t>\files\SYSINTERNALS\LBI\Latest</a:t>
            </a:r>
            <a:r>
              <a:rPr lang="en-US" sz="1800" dirty="0"/>
              <a:t>) </a:t>
            </a:r>
          </a:p>
          <a:p>
            <a:pPr lvl="1"/>
            <a:r>
              <a:rPr lang="en-US" sz="1600" dirty="0"/>
              <a:t>Process Explorer – process/thread viewer</a:t>
            </a:r>
          </a:p>
          <a:p>
            <a:pPr lvl="1"/>
            <a:r>
              <a:rPr lang="en-US" sz="1600" dirty="0"/>
              <a:t>Process Monitor – file/registry/process/thread tracing</a:t>
            </a:r>
          </a:p>
          <a:p>
            <a:pPr lvl="1"/>
            <a:r>
              <a:rPr lang="en-US" sz="1600" dirty="0" err="1"/>
              <a:t>Autoruns</a:t>
            </a:r>
            <a:r>
              <a:rPr lang="en-US" sz="1600" dirty="0"/>
              <a:t> – displays all </a:t>
            </a:r>
            <a:r>
              <a:rPr lang="en-US" sz="1600" dirty="0" err="1"/>
              <a:t>autostart</a:t>
            </a:r>
            <a:r>
              <a:rPr lang="en-US" sz="1600" dirty="0"/>
              <a:t> locations</a:t>
            </a:r>
          </a:p>
          <a:p>
            <a:pPr lvl="1"/>
            <a:r>
              <a:rPr lang="en-US" sz="1600" dirty="0" err="1"/>
              <a:t>SigCheck</a:t>
            </a:r>
            <a:r>
              <a:rPr lang="en-US" sz="1600" dirty="0"/>
              <a:t> – shows file version information </a:t>
            </a:r>
          </a:p>
          <a:p>
            <a:pPr lvl="1"/>
            <a:r>
              <a:rPr lang="en-US" sz="1600" dirty="0" err="1"/>
              <a:t>PsExec</a:t>
            </a:r>
            <a:r>
              <a:rPr lang="en-US" sz="1600" dirty="0"/>
              <a:t> – execute processes remotely or in the system account</a:t>
            </a:r>
          </a:p>
          <a:p>
            <a:pPr lvl="1"/>
            <a:r>
              <a:rPr lang="en-US" sz="1600" dirty="0" err="1"/>
              <a:t>TcpView</a:t>
            </a:r>
            <a:r>
              <a:rPr lang="en-US" sz="1600" dirty="0"/>
              <a:t> – shows TCP/IP endpoints</a:t>
            </a:r>
          </a:p>
          <a:p>
            <a:pPr lvl="1"/>
            <a:r>
              <a:rPr lang="en-US" sz="1600" dirty="0"/>
              <a:t>Strings – dumps printable strings in any file</a:t>
            </a:r>
          </a:p>
          <a:p>
            <a:pPr lvl="1"/>
            <a:r>
              <a:rPr lang="en-US" sz="1600" dirty="0" err="1"/>
              <a:t>Zoomit</a:t>
            </a:r>
            <a:r>
              <a:rPr lang="en-US" sz="1600" dirty="0"/>
              <a:t> – presentation tool I’m using</a:t>
            </a:r>
          </a:p>
          <a:p>
            <a:r>
              <a:rPr lang="en-US" sz="1800" dirty="0"/>
              <a:t>Microsoft downloads:</a:t>
            </a:r>
          </a:p>
          <a:p>
            <a:pPr lvl="1"/>
            <a:r>
              <a:rPr lang="en-US" sz="1600" dirty="0"/>
              <a:t>Debugging Tools for Windows:  </a:t>
            </a:r>
            <a:r>
              <a:rPr lang="en-US" sz="1600" dirty="0" err="1"/>
              <a:t>Windbg</a:t>
            </a:r>
            <a:r>
              <a:rPr lang="en-US" sz="1600" dirty="0"/>
              <a:t> application and kernel debugger: </a:t>
            </a:r>
            <a:r>
              <a:rPr lang="en-US" sz="1600" dirty="0">
                <a:hlinkClick r:id="rId4"/>
              </a:rPr>
              <a:t>www.microsoft.com/whdc/devtools/debugging</a:t>
            </a:r>
            <a:r>
              <a:rPr lang="en-US" sz="1600" dirty="0"/>
              <a:t> (</a:t>
            </a:r>
            <a:r>
              <a:rPr lang="en-US" sz="1600" dirty="0">
                <a:hlinkClick r:id="rId5"/>
              </a:rPr>
              <a:t>//dbg</a:t>
            </a:r>
            <a:r>
              <a:rPr lang="en-US" sz="1600" dirty="0"/>
              <a:t>) </a:t>
            </a:r>
          </a:p>
        </p:txBody>
      </p:sp>
    </p:spTree>
    <p:extLst>
      <p:ext uri="{BB962C8B-B14F-4D97-AF65-F5344CB8AC3E}">
        <p14:creationId xmlns:p14="http://schemas.microsoft.com/office/powerpoint/2010/main" val="41564546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blackGray">
          <a:xfrm>
            <a:off x="0" y="1047750"/>
            <a:ext cx="4191000" cy="381000"/>
          </a:xfrm>
          <a:prstGeom prst="rect">
            <a:avLst/>
          </a:prstGeom>
          <a:solidFill>
            <a:schemeClr val="accent5"/>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a:p>
            <a:pPr algn="ctr" defTabSz="1096825"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endParaRPr>
          </a:p>
        </p:txBody>
      </p:sp>
      <p:sp>
        <p:nvSpPr>
          <p:cNvPr id="907266" name="Rectangle 2"/>
          <p:cNvSpPr>
            <a:spLocks noGrp="1" noChangeArrowheads="1"/>
          </p:cNvSpPr>
          <p:nvPr>
            <p:ph type="title"/>
          </p:nvPr>
        </p:nvSpPr>
        <p:spPr/>
        <p:txBody>
          <a:bodyPr/>
          <a:lstStyle/>
          <a:p>
            <a:r>
              <a:rPr lang="en-US" smtClean="0"/>
              <a:t>Outline</a:t>
            </a:r>
            <a:endParaRPr lang="en-US" dirty="0"/>
          </a:p>
        </p:txBody>
      </p:sp>
      <p:sp>
        <p:nvSpPr>
          <p:cNvPr id="907267" name="Rectangle 3"/>
          <p:cNvSpPr>
            <a:spLocks noGrp="1" noChangeArrowheads="1"/>
          </p:cNvSpPr>
          <p:nvPr>
            <p:ph idx="1"/>
          </p:nvPr>
        </p:nvSpPr>
        <p:spPr>
          <a:xfrm>
            <a:off x="389436" y="1085852"/>
            <a:ext cx="8363938" cy="1957459"/>
          </a:xfrm>
        </p:spPr>
        <p:txBody>
          <a:bodyPr/>
          <a:lstStyle/>
          <a:p>
            <a:r>
              <a:rPr lang="en-US" smtClean="0"/>
              <a:t>Sluggish Performance</a:t>
            </a:r>
          </a:p>
          <a:p>
            <a:r>
              <a:rPr lang="en-US" smtClean="0"/>
              <a:t>Application Hangs</a:t>
            </a:r>
          </a:p>
          <a:p>
            <a:r>
              <a:rPr lang="en-US" smtClean="0"/>
              <a:t>Error Messages</a:t>
            </a:r>
          </a:p>
          <a:p>
            <a:r>
              <a:rPr lang="en-US" smtClean="0"/>
              <a:t>Malware</a:t>
            </a:r>
          </a:p>
          <a:p>
            <a:r>
              <a:rPr lang="en-US" smtClean="0"/>
              <a:t>Blue Screens</a:t>
            </a:r>
            <a:endParaRPr lang="en-US" dirty="0" smtClean="0"/>
          </a:p>
        </p:txBody>
      </p:sp>
    </p:spTree>
    <p:extLst>
      <p:ext uri="{BB962C8B-B14F-4D97-AF65-F5344CB8AC3E}">
        <p14:creationId xmlns:p14="http://schemas.microsoft.com/office/powerpoint/2010/main" val="4969479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389436" y="171450"/>
            <a:ext cx="8363938" cy="553998"/>
          </a:xfrm>
        </p:spPr>
        <p:txBody>
          <a:bodyPr/>
          <a:lstStyle/>
          <a:p>
            <a:r>
              <a:rPr lang="en-US" sz="4000" dirty="0"/>
              <a:t>Process Explorer</a:t>
            </a:r>
          </a:p>
        </p:txBody>
      </p:sp>
      <p:sp>
        <p:nvSpPr>
          <p:cNvPr id="410627" name="Rectangle 3"/>
          <p:cNvSpPr>
            <a:spLocks noGrp="1" noChangeArrowheads="1"/>
          </p:cNvSpPr>
          <p:nvPr>
            <p:ph idx="1"/>
          </p:nvPr>
        </p:nvSpPr>
        <p:spPr>
          <a:xfrm>
            <a:off x="381000" y="1085850"/>
            <a:ext cx="8382000" cy="3804118"/>
          </a:xfrm>
        </p:spPr>
        <p:txBody>
          <a:bodyPr/>
          <a:lstStyle/>
          <a:p>
            <a:r>
              <a:rPr lang="en-US" dirty="0"/>
              <a:t>Process Explorer is a Task Manager replacement</a:t>
            </a:r>
          </a:p>
          <a:p>
            <a:pPr lvl="1"/>
            <a:r>
              <a:rPr lang="en-US" sz="2000" dirty="0"/>
              <a:t>You can literally replace Task Manager with Options-&gt;Replace Task Manager</a:t>
            </a:r>
          </a:p>
          <a:p>
            <a:r>
              <a:rPr lang="en-US" dirty="0"/>
              <a:t>Hide-when-minimized to always have it handy</a:t>
            </a:r>
          </a:p>
          <a:p>
            <a:pPr lvl="1"/>
            <a:r>
              <a:rPr lang="en-US" sz="2000" dirty="0"/>
              <a:t>Hover the mouse to see a tooltip showing the process consuming the most CPU</a:t>
            </a:r>
          </a:p>
          <a:p>
            <a:r>
              <a:rPr lang="en-US" dirty="0"/>
              <a:t>Open System Information graph to see CPU usage history</a:t>
            </a:r>
          </a:p>
          <a:p>
            <a:pPr lvl="1"/>
            <a:r>
              <a:rPr lang="en-US" sz="2000" dirty="0"/>
              <a:t>Graphs are time stamped with hover showing biggest consumer at point in time</a:t>
            </a:r>
          </a:p>
          <a:p>
            <a:pPr lvl="1"/>
            <a:r>
              <a:rPr lang="en-US" sz="2000" dirty="0"/>
              <a:t>Also includes other activity such as I/O, kernel memory limits</a:t>
            </a:r>
          </a:p>
          <a:p>
            <a:endParaRPr lang="en-US" dirty="0"/>
          </a:p>
        </p:txBody>
      </p:sp>
    </p:spTree>
    <p:extLst>
      <p:ext uri="{BB962C8B-B14F-4D97-AF65-F5344CB8AC3E}">
        <p14:creationId xmlns:p14="http://schemas.microsoft.com/office/powerpoint/2010/main" val="41614762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Explorer 2010 Updates</a:t>
            </a:r>
            <a:endParaRPr lang="en-US" dirty="0"/>
          </a:p>
        </p:txBody>
      </p:sp>
      <p:sp>
        <p:nvSpPr>
          <p:cNvPr id="3" name="Text Placeholder 2"/>
          <p:cNvSpPr>
            <a:spLocks noGrp="1"/>
          </p:cNvSpPr>
          <p:nvPr>
            <p:ph type="body" sz="quarter" idx="10"/>
          </p:nvPr>
        </p:nvSpPr>
        <p:spPr>
          <a:xfrm>
            <a:off x="381001" y="740518"/>
            <a:ext cx="8363938" cy="4310795"/>
          </a:xfrm>
        </p:spPr>
        <p:txBody>
          <a:bodyPr/>
          <a:lstStyle/>
          <a:p>
            <a:r>
              <a:rPr lang="en-US" dirty="0" smtClean="0"/>
              <a:t>Versions 12 and 14 included many enhancements, big and small:</a:t>
            </a:r>
          </a:p>
          <a:p>
            <a:pPr lvl="1"/>
            <a:r>
              <a:rPr lang="en-US" sz="2000" dirty="0"/>
              <a:t>Network and disk </a:t>
            </a:r>
            <a:br>
              <a:rPr lang="en-US" sz="2000" dirty="0"/>
            </a:br>
            <a:r>
              <a:rPr lang="en-US" sz="2000" dirty="0"/>
              <a:t>activity</a:t>
            </a:r>
          </a:p>
          <a:p>
            <a:pPr lvl="1"/>
            <a:r>
              <a:rPr lang="en-US" sz="2000" dirty="0"/>
              <a:t>Multi-tab system </a:t>
            </a:r>
            <a:br>
              <a:rPr lang="en-US" sz="2000" dirty="0"/>
            </a:br>
            <a:r>
              <a:rPr lang="en-US" sz="2000" dirty="0"/>
              <a:t>information</a:t>
            </a:r>
          </a:p>
          <a:p>
            <a:pPr lvl="1"/>
            <a:r>
              <a:rPr lang="en-US" sz="2000" dirty="0"/>
              <a:t>Tree CPU usage</a:t>
            </a:r>
          </a:p>
          <a:p>
            <a:pPr lvl="1"/>
            <a:r>
              <a:rPr lang="en-US" sz="2000" dirty="0"/>
              <a:t>Improved DLL scanning algorithm</a:t>
            </a:r>
          </a:p>
          <a:p>
            <a:pPr lvl="1"/>
            <a:r>
              <a:rPr lang="en-US" sz="2000" dirty="0"/>
              <a:t>Command-lines in process tooltips</a:t>
            </a:r>
          </a:p>
          <a:p>
            <a:pPr lvl="1"/>
            <a:r>
              <a:rPr lang="en-US" sz="2000" dirty="0" err="1"/>
              <a:t>Svchost</a:t>
            </a:r>
            <a:r>
              <a:rPr lang="en-US" sz="2000" dirty="0"/>
              <a:t> information</a:t>
            </a:r>
          </a:p>
          <a:p>
            <a:pPr lvl="1"/>
            <a:r>
              <a:rPr lang="en-US" sz="2000" dirty="0"/>
              <a:t>Service threads </a:t>
            </a:r>
          </a:p>
          <a:p>
            <a:pPr lvl="1"/>
            <a:r>
              <a:rPr lang="en-US" sz="2000" dirty="0"/>
              <a:t>.NET assembly information</a:t>
            </a:r>
          </a:p>
          <a:p>
            <a:pPr lvl="1"/>
            <a:r>
              <a:rPr lang="en-US" sz="2000" dirty="0"/>
              <a:t>Support for &gt; 64</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397" y="1297747"/>
            <a:ext cx="3542714"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0570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2/18/2011 2:34:21 PM&quot;&gt;&lt;Slide id=&quot;257&quot; dur=&quot;637.5703&quot; bld=&quot;INVLD&quot;/&gt;&lt;Slide id=&quot;259&quot; dur=&quot;10.33203&quot;/&gt;&lt;Slide id=&quot;260&quot; dur=&quot;80.17188&quot;/&gt;&lt;Slide id=&quot;261&quot; dur=&quot;109.9336&quot;/&gt;&lt;Slide id=&quot;263&quot; dur=&quot;105.1094&quot;/&gt;&lt;Slide id=&quot;264&quot; dur=&quot;187.0352&quot;/&gt;&lt;Slide id=&quot;265&quot; dur=&quot;53.97656&quot;/&gt;&lt;Slide id=&quot;266&quot; dur=&quot;202.8867&quot;/&gt;&lt;Slide id=&quot;334&quot; dur=&quot;1.683594&quot;/&gt;&lt;Slide id=&quot;266&quot; dur=&quot;31.20703&quot;/&gt;&lt;Slide id=&quot;334&quot; dur=&quot;168.8125&quot;/&gt;&lt;Slide id=&quot;335&quot; dur=&quot;148.0664&quot;/&gt;&lt;Slide id=&quot;325&quot; dur=&quot;68.50391&quot;/&gt;&lt;Slide id=&quot;269&quot; dur=&quot;47.46094&quot;/&gt;&lt;Slide id=&quot;270&quot; dur=&quot;.8203125&quot;/&gt;&lt;Slide id=&quot;333&quot; dur=&quot;21.375&quot;/&gt;&lt;Slide id=&quot;326&quot; dur=&quot;96.09375&quot;/&gt;&lt;Slide id=&quot;310&quot; dur=&quot;68.1875&quot;/&gt;&lt;Slide id=&quot;311&quot; dur=&quot;82.13672&quot;/&gt;&lt;Slide id=&quot;312&quot; dur=&quot;175.0039&quot;/&gt;&lt;Slide id=&quot;313&quot; dur=&quot;23.85547&quot;/&gt;&lt;Slide id=&quot;312&quot; dur=&quot;.6015625&quot;/&gt;&lt;Slide id=&quot;311&quot; dur=&quot;6.132813&quot;/&gt;&lt;Slide id=&quot;312&quot; dur=&quot;.6328125&quot;/&gt;&lt;Slide id=&quot;313&quot; dur=&quot;24.69531&quot;/&gt;&lt;Slide id=&quot;314&quot; dur=&quot;94.75391&quot;/&gt;&lt;Slide id=&quot;315&quot; dur=&quot;43.19922&quot;/&gt;&lt;Slide id=&quot;278&quot; dur=&quot;7.796875&quot;/&gt;&lt;Slide id=&quot;279&quot; dur=&quot;33.33203&quot;/&gt;&lt;Slide id=&quot;321&quot; dur=&quot;6.382813&quot;/&gt;&lt;Slide id=&quot;279&quot; dur=&quot;54.0625&quot;/&gt;&lt;Slide id=&quot;321&quot; dur=&quot;56.16016&quot;/&gt;&lt;Slide id=&quot;322&quot; dur=&quot;96.9375&quot;/&gt;&lt;Slide id=&quot;323&quot; dur=&quot;49.18359&quot;/&gt;&lt;Slide id=&quot;324&quot; dur=&quot;156.8633&quot;/&gt;&lt;Slide id=&quot;282&quot; dur=&quot;25.55078&quot;/&gt;&lt;Slide id=&quot;339&quot; dur=&quot;137.7422&quot;/&gt;&lt;Slide id=&quot;340&quot; dur=&quot;.75&quot;/&gt;&lt;Slide id=&quot;341&quot; dur=&quot;40.89844&quot;/&gt;&lt;Slide id=&quot;336&quot; dur=&quot;41.51172&quot;/&gt;&lt;Slide id=&quot;337&quot; dur=&quot;1.320313&quot;/&gt;&lt;Slide id=&quot;338&quot; dur=&quot;217.8594&quot;/&gt;&lt;Slide id=&quot;308&quot; dur=&quot;38.69531&quot;/&gt;&lt;Slide id=&quot;309&quot; dur=&quot;126.7422&quot;/&gt;&lt;Slide id=&quot;316&quot; dur=&quot;.9453125&quot;/&gt;&lt;Slide id=&quot;291&quot; dur=&quot;1.585938&quot;/&gt;&lt;Slide id=&quot;316&quot; dur=&quot;10.07031&quot;/&gt;&lt;Slide id=&quot;291&quot; dur=&quot;288.293&quot;/&gt;&lt;Slide id=&quot;317&quot; dur=&quot;145.1055&quot;/&gt;&lt;Slide id=&quot;318&quot; dur=&quot;33.49219&quot;/&gt;&lt;Slide id=&quot;319&quot; dur=&quot;60.25391&quot;/&gt;&lt;Slide id=&quot;320&quot; dur=&quot;96.35938&quot;/&gt;&lt;Slide id=&quot;301&quot; dur=&quot;201.8906&quot;/&gt;&lt;Slide id=&quot;302&quot; dur=&quot;47.61328&quot;/&gt;&lt;Slide id=&quot;303&quot; dur=&quot;103.6602&quot;/&gt;&lt;Slide id=&quot;304&quot; dur=&quot;48.66406&quot;/&gt;&lt;Slide id=&quot;327&quot; dur=&quot;12.70313&quot;/&gt;&lt;Slide id=&quot;328&quot; dur=&quot;1&quot;/&gt;&lt;Slide id=&quot;327&quot; dur=&quot;140.8164&quot;/&gt;&lt;Slide id=&quot;328&quot; dur=&quot;.8203125&quot;/&gt;&lt;Slide id=&quot;329&quot; dur=&quot;108.8516&quot;/&gt;&lt;Slide id=&quot;330&quot; dur=&quot;1&quot;/&gt;&lt;Slide id=&quot;332&quot; dur=&quot;78.78906&quot; bld=&quot;|0|2&quot;/&gt;&lt;Slide id=&quot;307&quot; dur=&quot;140.8164&quot;/&gt;&lt;/Timings&gt;&lt;Timings time=&quot;2/18/2011 2:25:49 PM&quot;&gt;&lt;Slide id=&quot;257&quot; dur=&quot;.9726563&quot; bld=&quot;INVLD&quot;/&gt;&lt;Slide id=&quot;259&quot; dur=&quot;.312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2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TechReady11_Breakout_ChalkTalk_Template</Template>
  <TotalTime>3020</TotalTime>
  <Words>2790</Words>
  <Application>Microsoft Office PowerPoint</Application>
  <PresentationFormat>On-screen Show (16:9)</PresentationFormat>
  <Paragraphs>479</Paragraphs>
  <Slides>56</Slides>
  <Notes>16</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TENA11_BreakoutSession_Template_16x9_Final (2)</vt:lpstr>
      <vt:lpstr>2_White with Consolas font for code slides</vt:lpstr>
      <vt:lpstr>1_TENA11_BreakoutSession_Template_16x9_Final (2)</vt:lpstr>
      <vt:lpstr>The Case of the Unexplained…</vt:lpstr>
      <vt:lpstr>Outline</vt:lpstr>
      <vt:lpstr>Case of the Unexplained…</vt:lpstr>
      <vt:lpstr>Troubleshooting</vt:lpstr>
      <vt:lpstr>Purpose of Talk</vt:lpstr>
      <vt:lpstr>Tools We’ll Use</vt:lpstr>
      <vt:lpstr>Outline</vt:lpstr>
      <vt:lpstr>Process Explorer</vt:lpstr>
      <vt:lpstr>Process Explorer 2010 Updates</vt:lpstr>
      <vt:lpstr>More precise CPU accounting </vt:lpstr>
      <vt:lpstr>The Case of the Slow Website</vt:lpstr>
      <vt:lpstr>Viewing Threads</vt:lpstr>
      <vt:lpstr>Thread Start Functions and Symbol Information</vt:lpstr>
      <vt:lpstr>The Case of the Slow Website (Cont)</vt:lpstr>
      <vt:lpstr>The Case of the Slow Website: Solved</vt:lpstr>
      <vt:lpstr>The Case of the Exchange CPU Spikes</vt:lpstr>
      <vt:lpstr>The Case of the Exchange CPU Spikes (Cont)</vt:lpstr>
      <vt:lpstr>Procdump</vt:lpstr>
      <vt:lpstr>The Case of the Exchange CPU Spikes (Cont)</vt:lpstr>
      <vt:lpstr>The Case of the Exchange CPU Spikes (Cont)</vt:lpstr>
      <vt:lpstr>The Case of the Exchange CPU Spikes: Solved</vt:lpstr>
      <vt:lpstr>Outline</vt:lpstr>
      <vt:lpstr>Process Monitor</vt:lpstr>
      <vt:lpstr>The Case of the Photogallery Hangs</vt:lpstr>
      <vt:lpstr>The Case of the Photogallery Hangs (Cont)</vt:lpstr>
      <vt:lpstr>The Case of the Photogallery Hangs (Cont)</vt:lpstr>
      <vt:lpstr>The Case of the Photogallery Hangs (Cont)</vt:lpstr>
      <vt:lpstr>Outline</vt:lpstr>
      <vt:lpstr>The Case of the Failed ASP.NET Startup</vt:lpstr>
      <vt:lpstr>The Case of the Failed ASP.NET Startup (Cont)</vt:lpstr>
      <vt:lpstr>The Case of the Failed ASP.NET Startup: Solved</vt:lpstr>
      <vt:lpstr>The Case of the Folders That Wouldn’t Open</vt:lpstr>
      <vt:lpstr>The Case of the Folders That Wouldn’t Open (Cont)</vt:lpstr>
      <vt:lpstr>The Case of the Folders That Wouldn’t Open: Solved</vt:lpstr>
      <vt:lpstr>The Case of the WinSCP Error</vt:lpstr>
      <vt:lpstr>The Case of the WinSCP Error (Cont)</vt:lpstr>
      <vt:lpstr>The Case of the WinSCP Error: Solved</vt:lpstr>
      <vt:lpstr>Outline</vt:lpstr>
      <vt:lpstr>The Case of the Sysinternals-Blocking Malware</vt:lpstr>
      <vt:lpstr>The Case of the Sysinternals-Blocking Malware (Cont)</vt:lpstr>
      <vt:lpstr>The Case of the Sysinternals-Blocking Malware (Cont)</vt:lpstr>
      <vt:lpstr>The Case of the Sysinternals-Blocking Malware: Solved</vt:lpstr>
      <vt:lpstr>Outline</vt:lpstr>
      <vt:lpstr>Blue Screen Crashes</vt:lpstr>
      <vt:lpstr>Online Crash Analysis</vt:lpstr>
      <vt:lpstr>Basic Crash Dump Analysis</vt:lpstr>
      <vt:lpstr>The Case of the Hyper-V Crashes</vt:lpstr>
      <vt:lpstr>The Case of the Hyper-V Crashes: Solved</vt:lpstr>
      <vt:lpstr>The Case of the Crashing Citrix Server Farm</vt:lpstr>
      <vt:lpstr>The Case of the Crashing Citrix Server Farm: Solved</vt:lpstr>
      <vt:lpstr>The Sysinternals Administrator’s Reference</vt:lpstr>
      <vt:lpstr>Summary and More Information</vt:lpstr>
      <vt:lpstr>Track Resources</vt:lpstr>
      <vt:lpstr>Resources</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WCL304:The Case of the Unexplained…</dc:title>
  <dc:subject>Microsoft TechEd North America 2011</dc:subject>
  <dc:creator>Mark Russinovich</dc:creator>
  <dc:description>Template Design: Jordan Cayabyab
Formatter: Judi Lee, SilverFox Productions
Event Date: May 16-19, 2011
Event Location: Atlanta
Audience Type: Developers, IT Pros</dc:description>
  <cp:lastModifiedBy>Shows</cp:lastModifiedBy>
  <cp:revision>101</cp:revision>
  <dcterms:created xsi:type="dcterms:W3CDTF">2010-07-29T19:02:59Z</dcterms:created>
  <dcterms:modified xsi:type="dcterms:W3CDTF">2011-05-19T20:33:06Z</dcterms:modified>
</cp:coreProperties>
</file>