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 id="2147483742" r:id="rId3"/>
  </p:sldMasterIdLst>
  <p:notesMasterIdLst>
    <p:notesMasterId r:id="rId44"/>
  </p:notesMasterIdLst>
  <p:handoutMasterIdLst>
    <p:handoutMasterId r:id="rId45"/>
  </p:handoutMasterIdLst>
  <p:sldIdLst>
    <p:sldId id="369" r:id="rId4"/>
    <p:sldId id="335" r:id="rId5"/>
    <p:sldId id="336" r:id="rId6"/>
    <p:sldId id="337" r:id="rId7"/>
    <p:sldId id="338" r:id="rId8"/>
    <p:sldId id="339" r:id="rId9"/>
    <p:sldId id="340" r:id="rId10"/>
    <p:sldId id="342" r:id="rId11"/>
    <p:sldId id="343" r:id="rId12"/>
    <p:sldId id="344" r:id="rId13"/>
    <p:sldId id="345" r:id="rId14"/>
    <p:sldId id="346" r:id="rId15"/>
    <p:sldId id="347" r:id="rId16"/>
    <p:sldId id="348" r:id="rId17"/>
    <p:sldId id="349" r:id="rId18"/>
    <p:sldId id="350" r:id="rId19"/>
    <p:sldId id="351" r:id="rId20"/>
    <p:sldId id="352" r:id="rId21"/>
    <p:sldId id="353" r:id="rId22"/>
    <p:sldId id="365" r:id="rId23"/>
    <p:sldId id="366" r:id="rId24"/>
    <p:sldId id="368" r:id="rId25"/>
    <p:sldId id="367" r:id="rId26"/>
    <p:sldId id="354" r:id="rId27"/>
    <p:sldId id="355" r:id="rId28"/>
    <p:sldId id="356" r:id="rId29"/>
    <p:sldId id="357" r:id="rId30"/>
    <p:sldId id="358" r:id="rId31"/>
    <p:sldId id="359" r:id="rId32"/>
    <p:sldId id="360" r:id="rId33"/>
    <p:sldId id="362" r:id="rId34"/>
    <p:sldId id="361" r:id="rId35"/>
    <p:sldId id="363" r:id="rId36"/>
    <p:sldId id="364" r:id="rId37"/>
    <p:sldId id="370" r:id="rId38"/>
    <p:sldId id="371" r:id="rId39"/>
    <p:sldId id="372" r:id="rId40"/>
    <p:sldId id="373" r:id="rId41"/>
    <p:sldId id="374" r:id="rId42"/>
    <p:sldId id="319" r:id="rId43"/>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72276"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25" d="100"/>
        <a:sy n="25"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1:05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solidFill>
                <a:prstClr val="black"/>
              </a:solidFill>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04A93B-5F4C-4974-8D18-8D67998A01EC}" type="slidenum">
              <a:rPr lang="en-US">
                <a:solidFill>
                  <a:prstClr val="black"/>
                </a:solidFill>
                <a:latin typeface="Arial" charset="0"/>
              </a:rPr>
              <a:pPr fontAlgn="base">
                <a:spcBef>
                  <a:spcPct val="0"/>
                </a:spcBef>
                <a:spcAft>
                  <a:spcPct val="0"/>
                </a:spcAft>
              </a:pPr>
              <a:t>2</a:t>
            </a:fld>
            <a:endParaRPr lang="en-US" dirty="0">
              <a:solidFill>
                <a:prstClr val="black"/>
              </a:solidFill>
              <a:latin typeface="Arial" charset="0"/>
            </a:endParaRPr>
          </a:p>
        </p:txBody>
      </p:sp>
      <p:sp>
        <p:nvSpPr>
          <p:cNvPr id="34818" name="Rectangle 2"/>
          <p:cNvSpPr>
            <a:spLocks noGrp="1" noRot="1" noChangeAspect="1" noChangeArrowheads="1" noTextEdit="1"/>
          </p:cNvSpPr>
          <p:nvPr>
            <p:ph type="sldImg"/>
          </p:nvPr>
        </p:nvSpPr>
        <p:spPr bwMode="auto">
          <a:xfrm>
            <a:off x="122238" y="449263"/>
            <a:ext cx="4775200" cy="2687637"/>
          </a:xfrm>
          <a:noFill/>
          <a:ln>
            <a:solidFill>
              <a:srgbClr val="000000"/>
            </a:solidFill>
            <a:miter lim="800000"/>
            <a:headEnd/>
            <a:tailEnd/>
          </a:ln>
        </p:spPr>
      </p:sp>
      <p:sp>
        <p:nvSpPr>
          <p:cNvPr id="32772" name="Rectangle 3"/>
          <p:cNvSpPr>
            <a:spLocks noGrp="1" noChangeArrowheads="1"/>
          </p:cNvSpPr>
          <p:nvPr>
            <p:ph type="body" idx="1"/>
          </p:nvPr>
        </p:nvSpPr>
        <p:spPr>
          <a:xfrm>
            <a:off x="685804" y="3372787"/>
            <a:ext cx="5483225" cy="4860561"/>
          </a:xfrm>
        </p:spPr>
        <p:txBody>
          <a:bodyPr>
            <a:noAutofit/>
          </a:bodyPr>
          <a:lstStyle/>
          <a:p>
            <a:endParaRPr lang="en-US" dirty="0"/>
          </a:p>
        </p:txBody>
      </p:sp>
      <p:sp>
        <p:nvSpPr>
          <p:cNvPr id="5" name="Header Placeholder 4"/>
          <p:cNvSpPr>
            <a:spLocks noGrp="1"/>
          </p:cNvSpPr>
          <p:nvPr>
            <p:ph type="hdr" sz="quarter" idx="10"/>
          </p:nvPr>
        </p:nvSpPr>
        <p:spPr/>
        <p:txBody>
          <a:bodyPr/>
          <a:lstStyle/>
          <a:p>
            <a:r>
              <a:rPr lang="en-US" smtClean="0">
                <a:solidFill>
                  <a:prstClr val="black"/>
                </a:solidFill>
              </a:rPr>
              <a:t>Microsoft Confiential: Preliminary Information: NDA Only</a:t>
            </a:r>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1:05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1:05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1:05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38</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1:05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5/19/2011 1:05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39</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extLst>
      <p:ext uri="{BB962C8B-B14F-4D97-AF65-F5344CB8AC3E}">
        <p14:creationId xmlns:p14="http://schemas.microsoft.com/office/powerpoint/2010/main" val="2153231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93402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84977764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3708168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46045992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953623636"/>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06892553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17048929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61415654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1947893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9798159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0163226"/>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16136929"/>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470804"/>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54748497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52290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7795328"/>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961440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3924086891"/>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87850853"/>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44849062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892568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897955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slideLayout" Target="../slideLayouts/slideLayout41.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image" Target="../media/image2.pn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image" Target="../media/image1.jpeg"/><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 id="2147483741"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68141715"/>
      </p:ext>
    </p:extLst>
  </p:cSld>
  <p:clrMap bg1="dk1" tx1="lt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technet.microsoft.com/en-us/library/dd744338(WS.10).aspx"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www.boyans.my3gb.com/" TargetMode="External"/><Relationship Id="rId2" Type="http://schemas.openxmlformats.org/officeDocument/2006/relationships/hyperlink" Target="http://neosmart.net/"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23.png"/><Relationship Id="rId4" Type="http://schemas.openxmlformats.org/officeDocument/2006/relationships/image" Target="../media/image2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hyperlink" Target="http://technet.microsoft.com/en-us/library/dd744255(WS.10).aspx" TargetMode="External"/><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0.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8" Type="http://schemas.openxmlformats.org/officeDocument/2006/relationships/hyperlink" Target="http://www.microsoft.com/cloud/" TargetMode="External"/><Relationship Id="rId3" Type="http://schemas.openxmlformats.org/officeDocument/2006/relationships/image" Target="../media/image2.png"/><Relationship Id="rId7" Type="http://schemas.openxmlformats.org/officeDocument/2006/relationships/hyperlink" Target="http://www.microsoft.com/windowsserver/" TargetMode="External"/><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hyperlink" Target="http://www.microsoft.com/forefront/" TargetMode="External"/><Relationship Id="rId5" Type="http://schemas.openxmlformats.org/officeDocument/2006/relationships/hyperlink" Target="http://www.microsoft.com/systemcenter/" TargetMode="External"/><Relationship Id="rId4" Type="http://schemas.openxmlformats.org/officeDocument/2006/relationships/hyperlink" Target="http://www.microsoft.com/windowsazure/"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9.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4.xml"/><Relationship Id="rId1" Type="http://schemas.openxmlformats.org/officeDocument/2006/relationships/slideLayout" Target="../slideLayouts/slideLayout33.xml"/><Relationship Id="rId6" Type="http://schemas.openxmlformats.org/officeDocument/2006/relationships/hyperlink" Target="http://microsoft.com/technet" TargetMode="External"/><Relationship Id="rId11" Type="http://schemas.openxmlformats.org/officeDocument/2006/relationships/image" Target="../media/image55.png"/><Relationship Id="rId5" Type="http://schemas.openxmlformats.org/officeDocument/2006/relationships/hyperlink" Target="http://www.microsoft.com/learning" TargetMode="External"/><Relationship Id="rId10" Type="http://schemas.openxmlformats.org/officeDocument/2006/relationships/image" Target="../media/image54.emf"/><Relationship Id="rId4" Type="http://schemas.openxmlformats.org/officeDocument/2006/relationships/image" Target="../media/image51.png"/><Relationship Id="rId9" Type="http://schemas.openxmlformats.org/officeDocument/2006/relationships/image" Target="../media/image53.png"/><Relationship Id="rId14" Type="http://schemas.microsoft.com/office/2007/relationships/hdphoto" Target="../media/hdphoto1.wdp"/></Relationships>
</file>

<file path=ppt/slides/_rels/slide37.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technet.microsoft.com/en-us/library/dd744576(WS.10).aspx"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698161" cy="1523497"/>
          </a:xfrm>
        </p:spPr>
        <p:txBody>
          <a:bodyPr/>
          <a:lstStyle/>
          <a:p>
            <a:r>
              <a:rPr lang="en-US" dirty="0" smtClean="0"/>
              <a:t>Evaluating Deployment Options for Diagnostic and Recovery Toolkit (</a:t>
            </a:r>
            <a:r>
              <a:rPr lang="en-US" dirty="0" err="1" smtClean="0"/>
              <a:t>DaRT</a:t>
            </a:r>
            <a:r>
              <a:rPr lang="en-US" dirty="0" smtClean="0"/>
              <a:t>)</a:t>
            </a:r>
            <a:endParaRPr lang="en-US" dirty="0"/>
          </a:p>
        </p:txBody>
      </p:sp>
      <p:sp>
        <p:nvSpPr>
          <p:cNvPr id="3" name="Subtitle 2"/>
          <p:cNvSpPr>
            <a:spLocks noGrp="1"/>
          </p:cNvSpPr>
          <p:nvPr>
            <p:ph type="subTitle" idx="1"/>
          </p:nvPr>
        </p:nvSpPr>
        <p:spPr/>
        <p:txBody>
          <a:bodyPr/>
          <a:lstStyle/>
          <a:p>
            <a:r>
              <a:rPr lang="en-US" dirty="0" smtClean="0"/>
              <a:t>Doug </a:t>
            </a:r>
            <a:r>
              <a:rPr lang="en-US" dirty="0" err="1" smtClean="0"/>
              <a:t>Klokow</a:t>
            </a:r>
            <a:r>
              <a:rPr lang="en-US" dirty="0" smtClean="0"/>
              <a:t> (dougkl@microsoft.com)</a:t>
            </a:r>
          </a:p>
          <a:p>
            <a:r>
              <a:rPr lang="en-US" dirty="0" smtClean="0"/>
              <a:t>Solution Architect</a:t>
            </a:r>
          </a:p>
          <a:p>
            <a:r>
              <a:rPr lang="en-US" dirty="0" smtClean="0"/>
              <a:t>Microsoft</a:t>
            </a:r>
            <a:endParaRPr lang="en-US" dirty="0"/>
          </a:p>
        </p:txBody>
      </p:sp>
      <p:sp>
        <p:nvSpPr>
          <p:cNvPr id="7" name="Text Placeholder 6"/>
          <p:cNvSpPr>
            <a:spLocks noGrp="1"/>
          </p:cNvSpPr>
          <p:nvPr>
            <p:ph type="body" sz="quarter" idx="10"/>
          </p:nvPr>
        </p:nvSpPr>
        <p:spPr/>
        <p:txBody>
          <a:bodyPr/>
          <a:lstStyle/>
          <a:p>
            <a:r>
              <a:rPr lang="en-US" dirty="0" smtClean="0"/>
              <a:t>WCL306</a:t>
            </a:r>
            <a:endParaRPr lang="en-US" dirty="0"/>
          </a:p>
        </p:txBody>
      </p:sp>
    </p:spTree>
    <p:extLst>
      <p:ext uri="{BB962C8B-B14F-4D97-AF65-F5344CB8AC3E}">
        <p14:creationId xmlns:p14="http://schemas.microsoft.com/office/powerpoint/2010/main" val="3779314821"/>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Boot/PXE</a:t>
            </a:r>
            <a:endParaRPr lang="en-US" dirty="0"/>
          </a:p>
        </p:txBody>
      </p:sp>
      <p:sp>
        <p:nvSpPr>
          <p:cNvPr id="3" name="Text Placeholder 2"/>
          <p:cNvSpPr>
            <a:spLocks noGrp="1"/>
          </p:cNvSpPr>
          <p:nvPr>
            <p:ph type="body" sz="quarter" idx="10"/>
          </p:nvPr>
        </p:nvSpPr>
        <p:spPr>
          <a:xfrm>
            <a:off x="519112" y="1447799"/>
            <a:ext cx="11149013" cy="2954655"/>
          </a:xfrm>
        </p:spPr>
        <p:txBody>
          <a:bodyPr/>
          <a:lstStyle/>
          <a:p>
            <a:r>
              <a:rPr lang="en-US" dirty="0" smtClean="0"/>
              <a:t>Network connectivity required</a:t>
            </a:r>
          </a:p>
          <a:p>
            <a:r>
              <a:rPr lang="en-US" dirty="0" smtClean="0"/>
              <a:t>Network drivers for all machine models will need to be included in the bootable WIM</a:t>
            </a:r>
          </a:p>
          <a:p>
            <a:r>
              <a:rPr lang="en-US" dirty="0" smtClean="0"/>
              <a:t>WIM stored on Windows Deployment Server and made available during network boot</a:t>
            </a:r>
          </a:p>
          <a:p>
            <a:r>
              <a:rPr lang="en-US" dirty="0" smtClean="0"/>
              <a:t>For those situations where the local disk is inaccessible</a:t>
            </a:r>
            <a:endParaRPr lang="en-US" dirty="0"/>
          </a:p>
        </p:txBody>
      </p:sp>
    </p:spTree>
    <p:extLst>
      <p:ext uri="{BB962C8B-B14F-4D97-AF65-F5344CB8AC3E}">
        <p14:creationId xmlns:p14="http://schemas.microsoft.com/office/powerpoint/2010/main" val="125464694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Setup</a:t>
            </a:r>
            <a:endParaRPr lang="en-US" dirty="0"/>
          </a:p>
        </p:txBody>
      </p:sp>
      <p:sp>
        <p:nvSpPr>
          <p:cNvPr id="3" name="Text Placeholder 2"/>
          <p:cNvSpPr>
            <a:spLocks noGrp="1"/>
          </p:cNvSpPr>
          <p:nvPr>
            <p:ph type="body" sz="quarter" idx="10"/>
          </p:nvPr>
        </p:nvSpPr>
        <p:spPr>
          <a:xfrm>
            <a:off x="519112" y="1447799"/>
            <a:ext cx="11149013" cy="2511457"/>
          </a:xfrm>
        </p:spPr>
        <p:txBody>
          <a:bodyPr/>
          <a:lstStyle/>
          <a:p>
            <a:r>
              <a:rPr lang="en-US" dirty="0" smtClean="0"/>
              <a:t>Use “DaRT Recovery Image Wizard” to build ISO</a:t>
            </a:r>
          </a:p>
          <a:p>
            <a:r>
              <a:rPr lang="en-US" dirty="0" smtClean="0"/>
              <a:t>Mount the ISO, and extract the boot.wim from the “Sources” directory</a:t>
            </a:r>
          </a:p>
          <a:p>
            <a:r>
              <a:rPr lang="en-US" dirty="0" smtClean="0"/>
              <a:t>Add this WIM to the Boot Images on the WDS server</a:t>
            </a:r>
          </a:p>
          <a:p>
            <a:r>
              <a:rPr lang="en-US" dirty="0" smtClean="0"/>
              <a:t>Perform network boot from the failed machine</a:t>
            </a:r>
            <a:endParaRPr lang="en-US" dirty="0"/>
          </a:p>
        </p:txBody>
      </p:sp>
    </p:spTree>
    <p:extLst>
      <p:ext uri="{BB962C8B-B14F-4D97-AF65-F5344CB8AC3E}">
        <p14:creationId xmlns:p14="http://schemas.microsoft.com/office/powerpoint/2010/main" val="279082604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Network Boot / PXE</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380247479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Multiboot</a:t>
            </a:r>
            <a:endParaRPr lang="en-US" dirty="0"/>
          </a:p>
        </p:txBody>
      </p:sp>
      <p:sp>
        <p:nvSpPr>
          <p:cNvPr id="3" name="Text Placeholder 2"/>
          <p:cNvSpPr>
            <a:spLocks noGrp="1"/>
          </p:cNvSpPr>
          <p:nvPr>
            <p:ph type="body" sz="quarter" idx="10"/>
          </p:nvPr>
        </p:nvSpPr>
        <p:spPr>
          <a:xfrm>
            <a:off x="519112" y="1447799"/>
            <a:ext cx="11149013" cy="3422475"/>
          </a:xfrm>
        </p:spPr>
        <p:txBody>
          <a:bodyPr/>
          <a:lstStyle/>
          <a:p>
            <a:r>
              <a:rPr lang="en-US" dirty="0" smtClean="0"/>
              <a:t>Great for mobile clients</a:t>
            </a:r>
          </a:p>
          <a:p>
            <a:r>
              <a:rPr lang="en-US" dirty="0" smtClean="0"/>
              <a:t>Network connectivity is not required</a:t>
            </a:r>
          </a:p>
          <a:p>
            <a:r>
              <a:rPr lang="en-US" dirty="0" smtClean="0"/>
              <a:t>Requires access to local drive to boot the DaRT tool</a:t>
            </a:r>
          </a:p>
          <a:p>
            <a:pPr lvl="1"/>
            <a:r>
              <a:rPr lang="en-US" dirty="0" smtClean="0"/>
              <a:t>#1 WIM Stored locally on second partition</a:t>
            </a:r>
          </a:p>
          <a:p>
            <a:pPr lvl="1"/>
            <a:r>
              <a:rPr lang="en-US" dirty="0" smtClean="0"/>
              <a:t>#2 Use Boot to </a:t>
            </a:r>
            <a:r>
              <a:rPr lang="en-US" dirty="0"/>
              <a:t>VHD </a:t>
            </a:r>
            <a:r>
              <a:rPr lang="en-US" dirty="0" smtClean="0"/>
              <a:t>– may be problematic for some situations</a:t>
            </a:r>
          </a:p>
          <a:p>
            <a:pPr lvl="2"/>
            <a:r>
              <a:rPr lang="en-US" dirty="0" smtClean="0"/>
              <a:t>( </a:t>
            </a:r>
            <a:r>
              <a:rPr lang="en-US" dirty="0" smtClean="0">
                <a:hlinkClick r:id="rId2"/>
              </a:rPr>
              <a:t>http</a:t>
            </a:r>
            <a:r>
              <a:rPr lang="en-US" dirty="0">
                <a:hlinkClick r:id="rId2"/>
              </a:rPr>
              <a:t>://technet.microsoft.com/en-us/library/dd744338(WS.10).</a:t>
            </a:r>
            <a:r>
              <a:rPr lang="en-US" dirty="0" smtClean="0">
                <a:hlinkClick r:id="rId2"/>
              </a:rPr>
              <a:t>aspx</a:t>
            </a:r>
            <a:r>
              <a:rPr lang="en-US" dirty="0" smtClean="0"/>
              <a:t> ) </a:t>
            </a:r>
          </a:p>
          <a:p>
            <a:r>
              <a:rPr lang="en-US" dirty="0" smtClean="0"/>
              <a:t>Deployment will require customization</a:t>
            </a:r>
            <a:endParaRPr lang="en-US" dirty="0"/>
          </a:p>
        </p:txBody>
      </p:sp>
    </p:spTree>
    <p:extLst>
      <p:ext uri="{BB962C8B-B14F-4D97-AF65-F5344CB8AC3E}">
        <p14:creationId xmlns:p14="http://schemas.microsoft.com/office/powerpoint/2010/main" val="293016923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Setup</a:t>
            </a:r>
            <a:endParaRPr lang="en-US" dirty="0"/>
          </a:p>
        </p:txBody>
      </p:sp>
      <p:sp>
        <p:nvSpPr>
          <p:cNvPr id="3" name="Text Placeholder 2"/>
          <p:cNvSpPr>
            <a:spLocks noGrp="1"/>
          </p:cNvSpPr>
          <p:nvPr>
            <p:ph type="body" sz="quarter" idx="10"/>
          </p:nvPr>
        </p:nvSpPr>
        <p:spPr>
          <a:xfrm>
            <a:off x="531812" y="1066800"/>
            <a:ext cx="11149013" cy="2412968"/>
          </a:xfrm>
        </p:spPr>
        <p:txBody>
          <a:bodyPr/>
          <a:lstStyle/>
          <a:p>
            <a:r>
              <a:rPr lang="en-US" dirty="0" smtClean="0"/>
              <a:t>Copy DaRT ISO files to a second partition on the same disk (can be hidden from primary OS)</a:t>
            </a:r>
          </a:p>
          <a:p>
            <a:r>
              <a:rPr lang="en-US" dirty="0" smtClean="0"/>
              <a:t>Manipulate boot configuration using BCDEdit (or other tools)</a:t>
            </a:r>
          </a:p>
          <a:p>
            <a:r>
              <a:rPr lang="en-US" dirty="0" smtClean="0"/>
              <a:t>Select the DaRT boot option during startup</a:t>
            </a:r>
          </a:p>
        </p:txBody>
      </p:sp>
    </p:spTree>
    <p:extLst>
      <p:ext uri="{BB962C8B-B14F-4D97-AF65-F5344CB8AC3E}">
        <p14:creationId xmlns:p14="http://schemas.microsoft.com/office/powerpoint/2010/main" val="363768531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err="1" smtClean="0"/>
              <a:t>BDCEdit</a:t>
            </a:r>
            <a:r>
              <a:rPr lang="en-US" dirty="0" smtClean="0"/>
              <a:t> </a:t>
            </a:r>
            <a:endParaRPr lang="en-US" dirty="0"/>
          </a:p>
        </p:txBody>
      </p:sp>
      <p:sp>
        <p:nvSpPr>
          <p:cNvPr id="3" name="Text Placeholder 2"/>
          <p:cNvSpPr>
            <a:spLocks noGrp="1"/>
          </p:cNvSpPr>
          <p:nvPr>
            <p:ph type="body" sz="quarter" idx="10"/>
          </p:nvPr>
        </p:nvSpPr>
        <p:spPr>
          <a:xfrm>
            <a:off x="519112" y="1447799"/>
            <a:ext cx="11149013" cy="443198"/>
          </a:xfrm>
        </p:spPr>
        <p:txBody>
          <a:bodyPr/>
          <a:lstStyle/>
          <a:p>
            <a:r>
              <a:rPr lang="en-US" dirty="0" smtClean="0"/>
              <a:t>A scripting opportunity…</a:t>
            </a:r>
            <a:endParaRPr lang="en-US" dirty="0"/>
          </a:p>
        </p:txBody>
      </p:sp>
      <p:sp>
        <p:nvSpPr>
          <p:cNvPr id="4" name="Rectangle 3"/>
          <p:cNvSpPr/>
          <p:nvPr/>
        </p:nvSpPr>
        <p:spPr>
          <a:xfrm>
            <a:off x="992223" y="1981200"/>
            <a:ext cx="9445587" cy="4708981"/>
          </a:xfrm>
          <a:prstGeom prst="rect">
            <a:avLst/>
          </a:prstGeom>
        </p:spPr>
        <p:txBody>
          <a:bodyPr wrap="square">
            <a:spAutoFit/>
          </a:bodyPr>
          <a:lstStyle/>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/create {</a:t>
            </a:r>
            <a:r>
              <a:rPr lang="en-US" sz="2000" b="1" dirty="0" err="1">
                <a:solidFill>
                  <a:schemeClr val="bg1"/>
                </a:solidFill>
                <a:latin typeface="Consolas" pitchFamily="49" charset="0"/>
                <a:cs typeface="Consolas" pitchFamily="49" charset="0"/>
              </a:rPr>
              <a:t>ramdiskoptions</a:t>
            </a:r>
            <a:r>
              <a:rPr lang="en-US" sz="2000" b="1" dirty="0">
                <a:solidFill>
                  <a:schemeClr val="bg1"/>
                </a:solidFill>
                <a:latin typeface="Consolas" pitchFamily="49" charset="0"/>
                <a:cs typeface="Consolas" pitchFamily="49" charset="0"/>
              </a:rPr>
              <a:t>} /d </a:t>
            </a:r>
            <a:r>
              <a:rPr lang="en-US" sz="2000" b="1" dirty="0" smtClean="0">
                <a:solidFill>
                  <a:schemeClr val="bg1"/>
                </a:solidFill>
                <a:latin typeface="Consolas" pitchFamily="49" charset="0"/>
                <a:cs typeface="Consolas" pitchFamily="49" charset="0"/>
              </a:rPr>
              <a:t>“IT Recovery Tools"</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a:t>
            </a:r>
            <a:r>
              <a:rPr lang="en-US" sz="2000" b="1" dirty="0" err="1">
                <a:solidFill>
                  <a:schemeClr val="bg1"/>
                </a:solidFill>
                <a:latin typeface="Consolas" pitchFamily="49" charset="0"/>
                <a:cs typeface="Consolas" pitchFamily="49" charset="0"/>
              </a:rPr>
              <a:t>ramdiskoptions</a:t>
            </a:r>
            <a:r>
              <a:rPr lang="en-US" sz="2000" b="1" dirty="0">
                <a:solidFill>
                  <a:schemeClr val="bg1"/>
                </a:solidFill>
                <a:latin typeface="Consolas" pitchFamily="49" charset="0"/>
                <a:cs typeface="Consolas" pitchFamily="49" charset="0"/>
              </a:rPr>
              <a:t>} </a:t>
            </a:r>
            <a:r>
              <a:rPr lang="en-US" sz="2000" b="1" dirty="0" err="1">
                <a:solidFill>
                  <a:schemeClr val="bg1"/>
                </a:solidFill>
                <a:latin typeface="Consolas" pitchFamily="49" charset="0"/>
                <a:cs typeface="Consolas" pitchFamily="49" charset="0"/>
              </a:rPr>
              <a:t>ramdisksdidevice</a:t>
            </a:r>
            <a:r>
              <a:rPr lang="en-US" sz="2000" b="1" dirty="0">
                <a:solidFill>
                  <a:schemeClr val="bg1"/>
                </a:solidFill>
                <a:latin typeface="Consolas" pitchFamily="49" charset="0"/>
                <a:cs typeface="Consolas" pitchFamily="49" charset="0"/>
              </a:rPr>
              <a:t> partition=m:</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a:t>
            </a:r>
            <a:r>
              <a:rPr lang="en-US" sz="2000" b="1" dirty="0" err="1">
                <a:solidFill>
                  <a:schemeClr val="bg1"/>
                </a:solidFill>
                <a:latin typeface="Consolas" pitchFamily="49" charset="0"/>
                <a:cs typeface="Consolas" pitchFamily="49" charset="0"/>
              </a:rPr>
              <a:t>ramdiskoptions</a:t>
            </a:r>
            <a:r>
              <a:rPr lang="en-US" sz="2000" b="1" dirty="0">
                <a:solidFill>
                  <a:schemeClr val="bg1"/>
                </a:solidFill>
                <a:latin typeface="Consolas" pitchFamily="49" charset="0"/>
                <a:cs typeface="Consolas" pitchFamily="49" charset="0"/>
              </a:rPr>
              <a:t>} </a:t>
            </a:r>
            <a:r>
              <a:rPr lang="en-US" sz="2000" b="1" dirty="0" err="1">
                <a:solidFill>
                  <a:schemeClr val="bg1"/>
                </a:solidFill>
                <a:latin typeface="Consolas" pitchFamily="49" charset="0"/>
                <a:cs typeface="Consolas" pitchFamily="49" charset="0"/>
              </a:rPr>
              <a:t>ramdisksdipath</a:t>
            </a:r>
            <a:r>
              <a:rPr lang="en-US" sz="2000" b="1" dirty="0">
                <a:solidFill>
                  <a:schemeClr val="bg1"/>
                </a:solidFill>
                <a:latin typeface="Consolas" pitchFamily="49" charset="0"/>
                <a:cs typeface="Consolas" pitchFamily="49" charset="0"/>
              </a:rPr>
              <a:t> \boot\</a:t>
            </a:r>
            <a:r>
              <a:rPr lang="en-US" sz="2000" b="1" dirty="0" err="1">
                <a:solidFill>
                  <a:schemeClr val="bg1"/>
                </a:solidFill>
                <a:latin typeface="Consolas" pitchFamily="49" charset="0"/>
                <a:cs typeface="Consolas" pitchFamily="49" charset="0"/>
              </a:rPr>
              <a:t>boot.sdi</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/create /d </a:t>
            </a:r>
            <a:r>
              <a:rPr lang="en-US" sz="2000" b="1" dirty="0" smtClean="0">
                <a:solidFill>
                  <a:schemeClr val="bg1"/>
                </a:solidFill>
                <a:latin typeface="Consolas" pitchFamily="49" charset="0"/>
                <a:cs typeface="Consolas" pitchFamily="49" charset="0"/>
              </a:rPr>
              <a:t>“IT Recovery Tools" </a:t>
            </a:r>
            <a:r>
              <a:rPr lang="en-US" sz="2000" b="1" dirty="0">
                <a:solidFill>
                  <a:schemeClr val="bg1"/>
                </a:solidFill>
                <a:latin typeface="Consolas" pitchFamily="49" charset="0"/>
                <a:cs typeface="Consolas" pitchFamily="49" charset="0"/>
              </a:rPr>
              <a:t>/application </a:t>
            </a:r>
            <a:r>
              <a:rPr lang="en-US" sz="2000" b="1" dirty="0" smtClean="0">
                <a:solidFill>
                  <a:schemeClr val="bg1"/>
                </a:solidFill>
                <a:latin typeface="Consolas" pitchFamily="49" charset="0"/>
                <a:cs typeface="Consolas" pitchFamily="49" charset="0"/>
              </a:rPr>
              <a:t>OSLOADER --</a:t>
            </a:r>
            <a:r>
              <a:rPr lang="en-US" sz="2000" dirty="0" smtClean="0">
                <a:solidFill>
                  <a:schemeClr val="bg1"/>
                </a:solidFill>
                <a:latin typeface="Consolas" pitchFamily="49" charset="0"/>
                <a:cs typeface="Consolas" pitchFamily="49" charset="0"/>
              </a:rPr>
              <a:t>&gt;Record the GUID returned from this command</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device </a:t>
            </a:r>
            <a:r>
              <a:rPr lang="en-US" sz="2000" b="1" dirty="0" err="1">
                <a:solidFill>
                  <a:schemeClr val="bg1"/>
                </a:solidFill>
                <a:latin typeface="Consolas" pitchFamily="49" charset="0"/>
                <a:cs typeface="Consolas" pitchFamily="49" charset="0"/>
              </a:rPr>
              <a:t>ramdisk</a:t>
            </a:r>
            <a:r>
              <a:rPr lang="en-US" sz="2000" b="1" dirty="0">
                <a:solidFill>
                  <a:schemeClr val="bg1"/>
                </a:solidFill>
                <a:latin typeface="Consolas" pitchFamily="49" charset="0"/>
                <a:cs typeface="Consolas" pitchFamily="49" charset="0"/>
              </a:rPr>
              <a:t>=[m:]\sources\</a:t>
            </a:r>
            <a:r>
              <a:rPr lang="en-US" sz="2000" b="1" dirty="0" err="1">
                <a:solidFill>
                  <a:schemeClr val="bg1"/>
                </a:solidFill>
                <a:latin typeface="Consolas" pitchFamily="49" charset="0"/>
                <a:cs typeface="Consolas" pitchFamily="49" charset="0"/>
              </a:rPr>
              <a:t>boot.wim</a:t>
            </a:r>
            <a:r>
              <a:rPr lang="en-US" sz="2000" b="1" dirty="0">
                <a:solidFill>
                  <a:schemeClr val="bg1"/>
                </a:solidFill>
                <a:latin typeface="Consolas" pitchFamily="49" charset="0"/>
                <a:cs typeface="Consolas" pitchFamily="49" charset="0"/>
              </a:rPr>
              <a:t>,{</a:t>
            </a:r>
            <a:r>
              <a:rPr lang="en-US" sz="2000" b="1" dirty="0" err="1">
                <a:solidFill>
                  <a:schemeClr val="bg1"/>
                </a:solidFill>
                <a:latin typeface="Consolas" pitchFamily="49" charset="0"/>
                <a:cs typeface="Consolas" pitchFamily="49" charset="0"/>
              </a:rPr>
              <a:t>ramdiskoptions</a:t>
            </a:r>
            <a:r>
              <a:rPr lang="en-US" sz="2000" b="1" dirty="0">
                <a:solidFill>
                  <a:schemeClr val="bg1"/>
                </a:solidFill>
                <a:latin typeface="Consolas" pitchFamily="49" charset="0"/>
                <a:cs typeface="Consolas" pitchFamily="49" charset="0"/>
              </a:rPr>
              <a:t>}</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path \windows\system32\winload.exe</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a:t>
            </a:r>
            <a:r>
              <a:rPr lang="en-US" sz="2000" b="1" dirty="0" err="1">
                <a:solidFill>
                  <a:schemeClr val="bg1"/>
                </a:solidFill>
                <a:latin typeface="Consolas" pitchFamily="49" charset="0"/>
                <a:cs typeface="Consolas" pitchFamily="49" charset="0"/>
              </a:rPr>
              <a:t>osdevice</a:t>
            </a:r>
            <a:r>
              <a:rPr lang="en-US" sz="2000" b="1" dirty="0">
                <a:solidFill>
                  <a:schemeClr val="bg1"/>
                </a:solidFill>
                <a:latin typeface="Consolas" pitchFamily="49" charset="0"/>
                <a:cs typeface="Consolas" pitchFamily="49" charset="0"/>
              </a:rPr>
              <a:t> </a:t>
            </a:r>
            <a:r>
              <a:rPr lang="en-US" sz="2000" b="1" dirty="0" err="1">
                <a:solidFill>
                  <a:schemeClr val="bg1"/>
                </a:solidFill>
                <a:latin typeface="Consolas" pitchFamily="49" charset="0"/>
                <a:cs typeface="Consolas" pitchFamily="49" charset="0"/>
              </a:rPr>
              <a:t>ramdisk</a:t>
            </a:r>
            <a:r>
              <a:rPr lang="en-US" sz="2000" b="1" dirty="0">
                <a:solidFill>
                  <a:schemeClr val="bg1"/>
                </a:solidFill>
                <a:latin typeface="Consolas" pitchFamily="49" charset="0"/>
                <a:cs typeface="Consolas" pitchFamily="49" charset="0"/>
              </a:rPr>
              <a:t>=[m:]\sources\</a:t>
            </a:r>
            <a:r>
              <a:rPr lang="en-US" sz="2000" b="1" dirty="0" err="1">
                <a:solidFill>
                  <a:schemeClr val="bg1"/>
                </a:solidFill>
                <a:latin typeface="Consolas" pitchFamily="49" charset="0"/>
                <a:cs typeface="Consolas" pitchFamily="49" charset="0"/>
              </a:rPr>
              <a:t>boot.wim</a:t>
            </a:r>
            <a:r>
              <a:rPr lang="en-US" sz="2000" b="1" dirty="0">
                <a:solidFill>
                  <a:schemeClr val="bg1"/>
                </a:solidFill>
                <a:latin typeface="Consolas" pitchFamily="49" charset="0"/>
                <a:cs typeface="Consolas" pitchFamily="49" charset="0"/>
              </a:rPr>
              <a:t>,{</a:t>
            </a:r>
            <a:r>
              <a:rPr lang="en-US" sz="2000" b="1" dirty="0" err="1">
                <a:solidFill>
                  <a:schemeClr val="bg1"/>
                </a:solidFill>
                <a:latin typeface="Consolas" pitchFamily="49" charset="0"/>
                <a:cs typeface="Consolas" pitchFamily="49" charset="0"/>
              </a:rPr>
              <a:t>ramdiskoptions</a:t>
            </a:r>
            <a:r>
              <a:rPr lang="en-US" sz="2000" b="1" dirty="0">
                <a:solidFill>
                  <a:schemeClr val="bg1"/>
                </a:solidFill>
                <a:latin typeface="Consolas" pitchFamily="49" charset="0"/>
                <a:cs typeface="Consolas" pitchFamily="49" charset="0"/>
              </a:rPr>
              <a:t>}</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a:t>
            </a:r>
            <a:r>
              <a:rPr lang="en-US" sz="2000" b="1" dirty="0" err="1">
                <a:solidFill>
                  <a:schemeClr val="bg1"/>
                </a:solidFill>
                <a:latin typeface="Consolas" pitchFamily="49" charset="0"/>
                <a:cs typeface="Consolas" pitchFamily="49" charset="0"/>
              </a:rPr>
              <a:t>systemroot</a:t>
            </a:r>
            <a:r>
              <a:rPr lang="en-US" sz="2000" b="1" dirty="0">
                <a:solidFill>
                  <a:schemeClr val="bg1"/>
                </a:solidFill>
                <a:latin typeface="Consolas" pitchFamily="49" charset="0"/>
                <a:cs typeface="Consolas" pitchFamily="49" charset="0"/>
              </a:rPr>
              <a:t> \windows</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a:t>
            </a:r>
            <a:r>
              <a:rPr lang="en-US" sz="2000" b="1" dirty="0" err="1">
                <a:solidFill>
                  <a:schemeClr val="bg1"/>
                </a:solidFill>
                <a:latin typeface="Consolas" pitchFamily="49" charset="0"/>
                <a:cs typeface="Consolas" pitchFamily="49" charset="0"/>
              </a:rPr>
              <a:t>winpe</a:t>
            </a:r>
            <a:r>
              <a:rPr lang="en-US" sz="2000" b="1" dirty="0">
                <a:solidFill>
                  <a:schemeClr val="bg1"/>
                </a:solidFill>
                <a:latin typeface="Consolas" pitchFamily="49" charset="0"/>
                <a:cs typeface="Consolas" pitchFamily="49" charset="0"/>
              </a:rPr>
              <a:t> yes</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/set {GUID} </a:t>
            </a:r>
            <a:r>
              <a:rPr lang="en-US" sz="2000" b="1" dirty="0" err="1">
                <a:solidFill>
                  <a:schemeClr val="bg1"/>
                </a:solidFill>
                <a:latin typeface="Consolas" pitchFamily="49" charset="0"/>
                <a:cs typeface="Consolas" pitchFamily="49" charset="0"/>
              </a:rPr>
              <a:t>detecthal</a:t>
            </a:r>
            <a:r>
              <a:rPr lang="en-US" sz="2000" b="1" dirty="0">
                <a:solidFill>
                  <a:schemeClr val="bg1"/>
                </a:solidFill>
                <a:latin typeface="Consolas" pitchFamily="49" charset="0"/>
                <a:cs typeface="Consolas" pitchFamily="49" charset="0"/>
              </a:rPr>
              <a:t> yes</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a:t>
            </a:r>
            <a:r>
              <a:rPr lang="en-US" sz="2000" b="1" dirty="0" err="1">
                <a:solidFill>
                  <a:schemeClr val="bg1"/>
                </a:solidFill>
                <a:latin typeface="Consolas" pitchFamily="49" charset="0"/>
                <a:cs typeface="Consolas" pitchFamily="49" charset="0"/>
              </a:rPr>
              <a:t>displayorder</a:t>
            </a:r>
            <a:r>
              <a:rPr lang="en-US" sz="2000" b="1" dirty="0">
                <a:solidFill>
                  <a:schemeClr val="bg1"/>
                </a:solidFill>
                <a:latin typeface="Consolas" pitchFamily="49" charset="0"/>
                <a:cs typeface="Consolas" pitchFamily="49" charset="0"/>
              </a:rPr>
              <a:t> {GUID} /</a:t>
            </a:r>
            <a:r>
              <a:rPr lang="en-US" sz="2000" b="1" dirty="0" err="1">
                <a:solidFill>
                  <a:schemeClr val="bg1"/>
                </a:solidFill>
                <a:latin typeface="Consolas" pitchFamily="49" charset="0"/>
                <a:cs typeface="Consolas" pitchFamily="49" charset="0"/>
              </a:rPr>
              <a:t>addlast</a:t>
            </a:r>
            <a:endParaRPr lang="en-US" sz="2000" dirty="0">
              <a:solidFill>
                <a:schemeClr val="bg1"/>
              </a:solidFill>
              <a:latin typeface="Consolas" pitchFamily="49" charset="0"/>
              <a:cs typeface="Consolas" pitchFamily="49" charset="0"/>
            </a:endParaRPr>
          </a:p>
          <a:p>
            <a:r>
              <a:rPr lang="en-US" sz="2000" b="1" dirty="0" err="1">
                <a:solidFill>
                  <a:schemeClr val="bg1"/>
                </a:solidFill>
                <a:latin typeface="Consolas" pitchFamily="49" charset="0"/>
                <a:cs typeface="Consolas" pitchFamily="49" charset="0"/>
              </a:rPr>
              <a:t>bcdedit</a:t>
            </a:r>
            <a:r>
              <a:rPr lang="en-US" sz="2000" b="1" dirty="0">
                <a:solidFill>
                  <a:schemeClr val="bg1"/>
                </a:solidFill>
                <a:latin typeface="Consolas" pitchFamily="49" charset="0"/>
                <a:cs typeface="Consolas" pitchFamily="49" charset="0"/>
              </a:rPr>
              <a:t> /timeout 5</a:t>
            </a:r>
            <a:endParaRPr lang="en-US" sz="2000" dirty="0">
              <a:solidFill>
                <a:schemeClr val="bg1"/>
              </a:solidFill>
              <a:latin typeface="Consolas" pitchFamily="49" charset="0"/>
              <a:cs typeface="Consolas" pitchFamily="49" charset="0"/>
            </a:endParaRPr>
          </a:p>
        </p:txBody>
      </p:sp>
    </p:spTree>
    <p:extLst>
      <p:ext uri="{BB962C8B-B14F-4D97-AF65-F5344CB8AC3E}">
        <p14:creationId xmlns:p14="http://schemas.microsoft.com/office/powerpoint/2010/main" val="2880278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 Configuration Tools</a:t>
            </a:r>
            <a:endParaRPr lang="en-US" dirty="0"/>
          </a:p>
        </p:txBody>
      </p:sp>
      <p:sp>
        <p:nvSpPr>
          <p:cNvPr id="3" name="Text Placeholder 2"/>
          <p:cNvSpPr>
            <a:spLocks noGrp="1"/>
          </p:cNvSpPr>
          <p:nvPr>
            <p:ph type="body" sz="quarter" idx="10"/>
          </p:nvPr>
        </p:nvSpPr>
        <p:spPr>
          <a:xfrm>
            <a:off x="519112" y="1447799"/>
            <a:ext cx="11149013" cy="2000548"/>
          </a:xfrm>
        </p:spPr>
        <p:txBody>
          <a:bodyPr/>
          <a:lstStyle/>
          <a:p>
            <a:r>
              <a:rPr lang="en-US" dirty="0" err="1" smtClean="0"/>
              <a:t>NeoSmart</a:t>
            </a:r>
            <a:r>
              <a:rPr lang="en-US" dirty="0" smtClean="0"/>
              <a:t> Technologies</a:t>
            </a:r>
          </a:p>
          <a:p>
            <a:pPr lvl="1"/>
            <a:r>
              <a:rPr lang="en-US" dirty="0" err="1" smtClean="0"/>
              <a:t>EasyBCD</a:t>
            </a:r>
            <a:r>
              <a:rPr lang="en-US" dirty="0"/>
              <a:t> v2.0.2 (</a:t>
            </a:r>
            <a:r>
              <a:rPr lang="en-US" dirty="0">
                <a:hlinkClick r:id="rId2"/>
              </a:rPr>
              <a:t>http://neosmart.net</a:t>
            </a:r>
            <a:r>
              <a:rPr lang="en-US" dirty="0" smtClean="0">
                <a:hlinkClick r:id="rId2"/>
              </a:rPr>
              <a:t>/</a:t>
            </a:r>
            <a:r>
              <a:rPr lang="en-US" dirty="0" smtClean="0"/>
              <a:t> )</a:t>
            </a:r>
          </a:p>
          <a:p>
            <a:r>
              <a:rPr lang="en-US" dirty="0" smtClean="0"/>
              <a:t>Visual BCD Editor</a:t>
            </a:r>
          </a:p>
          <a:p>
            <a:pPr lvl="1"/>
            <a:r>
              <a:rPr lang="en-US" dirty="0">
                <a:hlinkClick r:id="rId3"/>
              </a:rPr>
              <a:t>http://www.boyans.my3gb.com</a:t>
            </a:r>
            <a:r>
              <a:rPr lang="en-US" dirty="0" smtClean="0">
                <a:hlinkClick r:id="rId3"/>
              </a:rPr>
              <a:t>/</a:t>
            </a:r>
            <a:r>
              <a:rPr lang="en-US" dirty="0" smtClean="0"/>
              <a:t> </a:t>
            </a:r>
            <a:endParaRPr lang="en-US" dirty="0"/>
          </a:p>
        </p:txBody>
      </p:sp>
    </p:spTree>
    <p:extLst>
      <p:ext uri="{BB962C8B-B14F-4D97-AF65-F5344CB8AC3E}">
        <p14:creationId xmlns:p14="http://schemas.microsoft.com/office/powerpoint/2010/main" val="386064942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Multiboot</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228497786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 DaRT using MDT 2010</a:t>
            </a:r>
            <a:endParaRPr lang="en-US" dirty="0"/>
          </a:p>
        </p:txBody>
      </p:sp>
      <p:sp>
        <p:nvSpPr>
          <p:cNvPr id="3" name="Text Placeholder 2"/>
          <p:cNvSpPr>
            <a:spLocks noGrp="1"/>
          </p:cNvSpPr>
          <p:nvPr>
            <p:ph type="body" sz="quarter" idx="10"/>
          </p:nvPr>
        </p:nvSpPr>
        <p:spPr>
          <a:xfrm>
            <a:off x="519112" y="1447799"/>
            <a:ext cx="11149013" cy="2954655"/>
          </a:xfrm>
        </p:spPr>
        <p:txBody>
          <a:bodyPr/>
          <a:lstStyle/>
          <a:p>
            <a:r>
              <a:rPr lang="en-US" dirty="0" smtClean="0"/>
              <a:t>Include WIM natively in standard corporate image</a:t>
            </a:r>
          </a:p>
          <a:p>
            <a:r>
              <a:rPr lang="en-US" dirty="0" smtClean="0"/>
              <a:t>Provides support for network connected and disconnected clients</a:t>
            </a:r>
          </a:p>
          <a:p>
            <a:r>
              <a:rPr lang="en-US" dirty="0" smtClean="0"/>
              <a:t>Store WIM on a second partition on the machine to support BitLocker Drive encryption on primary drive</a:t>
            </a:r>
          </a:p>
          <a:p>
            <a:endParaRPr lang="en-US" dirty="0" smtClean="0"/>
          </a:p>
        </p:txBody>
      </p:sp>
    </p:spTree>
    <p:extLst>
      <p:ext uri="{BB962C8B-B14F-4D97-AF65-F5344CB8AC3E}">
        <p14:creationId xmlns:p14="http://schemas.microsoft.com/office/powerpoint/2010/main" val="377163833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Setup</a:t>
            </a:r>
            <a:endParaRPr lang="en-US" dirty="0"/>
          </a:p>
        </p:txBody>
      </p:sp>
      <p:sp>
        <p:nvSpPr>
          <p:cNvPr id="3" name="Text Placeholder 2"/>
          <p:cNvSpPr>
            <a:spLocks noGrp="1"/>
          </p:cNvSpPr>
          <p:nvPr>
            <p:ph type="body" sz="quarter" idx="10"/>
          </p:nvPr>
        </p:nvSpPr>
        <p:spPr>
          <a:xfrm>
            <a:off x="519112" y="1447799"/>
            <a:ext cx="11149013" cy="4862870"/>
          </a:xfrm>
        </p:spPr>
        <p:txBody>
          <a:bodyPr/>
          <a:lstStyle/>
          <a:p>
            <a:r>
              <a:rPr lang="en-US" dirty="0" smtClean="0"/>
              <a:t>During the deployment of Windows 7 using MDT 2010</a:t>
            </a:r>
          </a:p>
          <a:p>
            <a:r>
              <a:rPr lang="en-US" dirty="0" smtClean="0"/>
              <a:t>Or, as a standalone task sequence that can be run on a functional machine</a:t>
            </a:r>
          </a:p>
          <a:p>
            <a:r>
              <a:rPr lang="en-US" dirty="0" smtClean="0"/>
              <a:t>Some details first about the Windows RE environment</a:t>
            </a:r>
          </a:p>
          <a:p>
            <a:pPr lvl="1"/>
            <a:r>
              <a:rPr lang="en-US" dirty="0" smtClean="0">
                <a:latin typeface="Consolas" pitchFamily="49" charset="0"/>
                <a:cs typeface="Consolas" pitchFamily="49" charset="0"/>
              </a:rPr>
              <a:t>REAgentc.exe </a:t>
            </a:r>
            <a:r>
              <a:rPr lang="en-US" dirty="0" smtClean="0"/>
              <a:t>is the command line tool used to manipulate configurations of Windows RE</a:t>
            </a:r>
          </a:p>
          <a:p>
            <a:r>
              <a:rPr lang="en-US" dirty="0" smtClean="0"/>
              <a:t>Why use a second partition configuration?</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248464127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42"/>
          <p:cNvSpPr>
            <a:spLocks noGrp="1"/>
          </p:cNvSpPr>
          <p:nvPr>
            <p:ph type="title"/>
          </p:nvPr>
        </p:nvSpPr>
        <p:spPr>
          <a:xfrm>
            <a:off x="519112" y="228600"/>
            <a:ext cx="11149013" cy="1606594"/>
          </a:xfrm>
        </p:spPr>
        <p:txBody>
          <a:bodyPr/>
          <a:lstStyle/>
          <a:p>
            <a:r>
              <a:rPr lang="en-US" dirty="0" smtClean="0"/>
              <a:t>Microsoft Diagnostics &amp; Recovery Toolset</a:t>
            </a:r>
            <a:br>
              <a:rPr lang="en-US" dirty="0" smtClean="0"/>
            </a:br>
            <a:r>
              <a:rPr lang="en-US" sz="3600" dirty="0">
                <a:gradFill>
                  <a:gsLst>
                    <a:gs pos="50000">
                      <a:srgbClr val="BDE3FF"/>
                    </a:gs>
                    <a:gs pos="100000">
                      <a:srgbClr val="BDE3FF"/>
                    </a:gs>
                  </a:gsLst>
                  <a:lin ang="5400000" scaled="0"/>
                </a:gradFill>
              </a:rPr>
              <a:t>DaRT offers 14 powerful tools to accelerate desktop repair on site and remotely</a:t>
            </a:r>
          </a:p>
        </p:txBody>
      </p:sp>
      <p:grpSp>
        <p:nvGrpSpPr>
          <p:cNvPr id="2" name="Group 1"/>
          <p:cNvGrpSpPr/>
          <p:nvPr/>
        </p:nvGrpSpPr>
        <p:grpSpPr>
          <a:xfrm>
            <a:off x="-40717" y="3789611"/>
            <a:ext cx="12188825" cy="2800660"/>
            <a:chOff x="0" y="1390340"/>
            <a:chExt cx="12188825" cy="2800660"/>
          </a:xfrm>
        </p:grpSpPr>
        <p:grpSp>
          <p:nvGrpSpPr>
            <p:cNvPr id="59" name="Group 58"/>
            <p:cNvGrpSpPr/>
            <p:nvPr/>
          </p:nvGrpSpPr>
          <p:grpSpPr>
            <a:xfrm>
              <a:off x="0" y="1619147"/>
              <a:ext cx="12188825" cy="2571853"/>
              <a:chOff x="0" y="1752600"/>
              <a:chExt cx="9144000" cy="4190999"/>
            </a:xfrm>
          </p:grpSpPr>
          <p:sp>
            <p:nvSpPr>
              <p:cNvPr id="60" name="Rectangle 59"/>
              <p:cNvSpPr/>
              <p:nvPr/>
            </p:nvSpPr>
            <p:spPr bwMode="auto">
              <a:xfrm rot="10800000">
                <a:off x="0" y="4191000"/>
                <a:ext cx="9144000" cy="1752599"/>
              </a:xfrm>
              <a:prstGeom prst="rect">
                <a:avLst/>
              </a:prstGeom>
              <a:gradFill flip="none" rotWithShape="1">
                <a:gsLst>
                  <a:gs pos="0">
                    <a:schemeClr val="bg1">
                      <a:lumMod val="100000"/>
                      <a:alpha val="60000"/>
                    </a:schemeClr>
                  </a:gs>
                  <a:gs pos="100000">
                    <a:schemeClr val="tx1">
                      <a:lumMod val="100000"/>
                      <a:alpha val="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sp>
            <p:nvSpPr>
              <p:cNvPr id="61" name="Rectangle 60"/>
              <p:cNvSpPr/>
              <p:nvPr/>
            </p:nvSpPr>
            <p:spPr bwMode="auto">
              <a:xfrm>
                <a:off x="0" y="1752600"/>
                <a:ext cx="9144000" cy="2434542"/>
              </a:xfrm>
              <a:prstGeom prst="rect">
                <a:avLst/>
              </a:prstGeom>
              <a:gradFill flip="none" rotWithShape="1">
                <a:gsLst>
                  <a:gs pos="0">
                    <a:schemeClr val="bg1">
                      <a:lumMod val="100000"/>
                      <a:alpha val="30000"/>
                    </a:schemeClr>
                  </a:gs>
                  <a:gs pos="100000">
                    <a:schemeClr val="tx1">
                      <a:lumMod val="100000"/>
                      <a:alpha val="0"/>
                    </a:schemeClr>
                  </a:gs>
                </a:gsLst>
                <a:lin ang="16200000" scaled="1"/>
                <a:tileRect/>
              </a:gradFill>
              <a:ln>
                <a:no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latin typeface="Segoe UI" pitchFamily="34" charset="0"/>
                </a:endParaRPr>
              </a:p>
            </p:txBody>
          </p:sp>
        </p:grpSp>
        <p:sp>
          <p:nvSpPr>
            <p:cNvPr id="66" name="Line 12"/>
            <p:cNvSpPr>
              <a:spLocks noChangeShapeType="1"/>
            </p:cNvSpPr>
            <p:nvPr/>
          </p:nvSpPr>
          <p:spPr bwMode="auto">
            <a:xfrm>
              <a:off x="6500707" y="1722756"/>
              <a:ext cx="0" cy="793750"/>
            </a:xfrm>
            <a:prstGeom prst="line">
              <a:avLst/>
            </a:prstGeom>
            <a:noFill/>
            <a:ln w="12700" cap="rnd" algn="ctr">
              <a:noFill/>
              <a:prstDash val="sysDot"/>
              <a:round/>
              <a:headEnd/>
              <a:tailEnd/>
            </a:ln>
          </p:spPr>
          <p:txBody>
            <a:bodyPr/>
            <a:lstStyle/>
            <a:p>
              <a:endParaRPr lang="en-US">
                <a:solidFill>
                  <a:prstClr val="white"/>
                </a:solidFill>
              </a:endParaRPr>
            </a:p>
          </p:txBody>
        </p:sp>
        <p:sp>
          <p:nvSpPr>
            <p:cNvPr id="67" name="Line 13"/>
            <p:cNvSpPr>
              <a:spLocks noChangeShapeType="1"/>
            </p:cNvSpPr>
            <p:nvPr/>
          </p:nvSpPr>
          <p:spPr bwMode="auto">
            <a:xfrm>
              <a:off x="11579384" y="1722756"/>
              <a:ext cx="0" cy="793750"/>
            </a:xfrm>
            <a:prstGeom prst="line">
              <a:avLst/>
            </a:prstGeom>
            <a:noFill/>
            <a:ln w="12700" cap="rnd" algn="ctr">
              <a:noFill/>
              <a:prstDash val="sysDot"/>
              <a:round/>
              <a:headEnd/>
              <a:tailEnd/>
            </a:ln>
          </p:spPr>
          <p:txBody>
            <a:bodyPr/>
            <a:lstStyle/>
            <a:p>
              <a:endParaRPr lang="en-US">
                <a:solidFill>
                  <a:prstClr val="white"/>
                </a:solidFill>
              </a:endParaRPr>
            </a:p>
          </p:txBody>
        </p:sp>
        <p:sp>
          <p:nvSpPr>
            <p:cNvPr id="70" name="Line 8"/>
            <p:cNvSpPr>
              <a:spLocks noChangeShapeType="1"/>
            </p:cNvSpPr>
            <p:nvPr/>
          </p:nvSpPr>
          <p:spPr bwMode="auto">
            <a:xfrm>
              <a:off x="6500707" y="1390340"/>
              <a:ext cx="0" cy="311150"/>
            </a:xfrm>
            <a:prstGeom prst="line">
              <a:avLst/>
            </a:prstGeom>
            <a:noFill/>
            <a:ln w="12700" algn="ctr">
              <a:noFill/>
              <a:prstDash val="sysDot"/>
              <a:round/>
              <a:headEnd/>
              <a:tailEnd/>
            </a:ln>
          </p:spPr>
          <p:txBody>
            <a:bodyPr/>
            <a:lstStyle/>
            <a:p>
              <a:endParaRPr lang="en-US">
                <a:solidFill>
                  <a:prstClr val="white"/>
                </a:solidFill>
              </a:endParaRPr>
            </a:p>
          </p:txBody>
        </p:sp>
        <p:sp>
          <p:nvSpPr>
            <p:cNvPr id="71" name="Line 9"/>
            <p:cNvSpPr>
              <a:spLocks noChangeShapeType="1"/>
            </p:cNvSpPr>
            <p:nvPr/>
          </p:nvSpPr>
          <p:spPr bwMode="auto">
            <a:xfrm>
              <a:off x="11579384" y="1390340"/>
              <a:ext cx="0" cy="311150"/>
            </a:xfrm>
            <a:prstGeom prst="line">
              <a:avLst/>
            </a:prstGeom>
            <a:noFill/>
            <a:ln w="12700" algn="ctr">
              <a:noFill/>
              <a:prstDash val="sysDot"/>
              <a:round/>
              <a:headEnd/>
              <a:tailEnd/>
            </a:ln>
          </p:spPr>
          <p:txBody>
            <a:bodyPr/>
            <a:lstStyle/>
            <a:p>
              <a:endParaRPr lang="en-US">
                <a:solidFill>
                  <a:prstClr val="white"/>
                </a:solidFill>
              </a:endParaRPr>
            </a:p>
          </p:txBody>
        </p:sp>
        <p:sp>
          <p:nvSpPr>
            <p:cNvPr id="72" name="Line 10"/>
            <p:cNvSpPr>
              <a:spLocks noChangeShapeType="1"/>
            </p:cNvSpPr>
            <p:nvPr/>
          </p:nvSpPr>
          <p:spPr bwMode="auto">
            <a:xfrm>
              <a:off x="6500707" y="1390340"/>
              <a:ext cx="5078677" cy="0"/>
            </a:xfrm>
            <a:prstGeom prst="line">
              <a:avLst/>
            </a:prstGeom>
            <a:noFill/>
            <a:ln w="12700" algn="ctr">
              <a:noFill/>
              <a:prstDash val="sysDot"/>
              <a:round/>
              <a:headEnd/>
              <a:tailEnd/>
            </a:ln>
          </p:spPr>
          <p:txBody>
            <a:bodyPr/>
            <a:lstStyle/>
            <a:p>
              <a:endParaRPr lang="en-US">
                <a:solidFill>
                  <a:prstClr val="white"/>
                </a:solidFill>
              </a:endParaRPr>
            </a:p>
          </p:txBody>
        </p:sp>
        <p:pic>
          <p:nvPicPr>
            <p:cNvPr id="35" name="Picture 8" descr="DaRT"/>
            <p:cNvPicPr>
              <a:picLocks noChangeAspect="1" noChangeArrowheads="1"/>
            </p:cNvPicPr>
            <p:nvPr/>
          </p:nvPicPr>
          <p:blipFill>
            <a:blip r:embed="rId3" cstate="print"/>
            <a:srcRect/>
            <a:stretch>
              <a:fillRect/>
            </a:stretch>
          </p:blipFill>
          <p:spPr bwMode="auto">
            <a:xfrm>
              <a:off x="1480964" y="2497448"/>
              <a:ext cx="3444931" cy="848250"/>
            </a:xfrm>
            <a:prstGeom prst="rect">
              <a:avLst/>
            </a:prstGeom>
            <a:noFill/>
            <a:ln w="9525">
              <a:noFill/>
              <a:miter lim="800000"/>
              <a:headEnd/>
              <a:tailEnd/>
            </a:ln>
            <a:effectLst>
              <a:reflection stA="25000" endPos="75000" dir="5400000" sy="-100000" algn="bl" rotWithShape="0"/>
            </a:effectLst>
          </p:spPr>
        </p:pic>
        <p:grpSp>
          <p:nvGrpSpPr>
            <p:cNvPr id="63" name="Group 62"/>
            <p:cNvGrpSpPr/>
            <p:nvPr/>
          </p:nvGrpSpPr>
          <p:grpSpPr>
            <a:xfrm>
              <a:off x="6258095" y="2054671"/>
              <a:ext cx="5450399" cy="2099795"/>
              <a:chOff x="6258095" y="1557805"/>
              <a:chExt cx="5450399" cy="2099795"/>
            </a:xfrm>
          </p:grpSpPr>
          <p:sp>
            <p:nvSpPr>
              <p:cNvPr id="55" name="Rectangle 54"/>
              <p:cNvSpPr/>
              <p:nvPr/>
            </p:nvSpPr>
            <p:spPr>
              <a:xfrm rot="10800000">
                <a:off x="6258095" y="1557805"/>
                <a:ext cx="5410029" cy="2099795"/>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gradFill>
                    <a:gsLst>
                      <a:gs pos="0">
                        <a:srgbClr val="FFFFFF"/>
                      </a:gs>
                      <a:gs pos="100000">
                        <a:srgbClr val="FFFFFF"/>
                      </a:gs>
                    </a:gsLst>
                    <a:lin ang="5400000" scaled="0"/>
                  </a:gradFill>
                  <a:latin typeface="Segoe UI Semibold" pitchFamily="34" charset="0"/>
                </a:endParaRPr>
              </a:p>
            </p:txBody>
          </p:sp>
          <p:pic>
            <p:nvPicPr>
              <p:cNvPr id="40" name="Picture 39" descr="uMC.png"/>
              <p:cNvPicPr>
                <a:picLocks noChangeAspect="1"/>
              </p:cNvPicPr>
              <p:nvPr/>
            </p:nvPicPr>
            <p:blipFill>
              <a:blip r:embed="rId4" cstate="print"/>
              <a:stretch>
                <a:fillRect/>
              </a:stretch>
            </p:blipFill>
            <p:spPr>
              <a:xfrm>
                <a:off x="6323012" y="1584960"/>
                <a:ext cx="1284901" cy="640080"/>
              </a:xfrm>
              <a:prstGeom prst="rect">
                <a:avLst/>
              </a:prstGeom>
              <a:noFill/>
              <a:ln>
                <a:noFill/>
              </a:ln>
            </p:spPr>
          </p:pic>
          <p:sp>
            <p:nvSpPr>
              <p:cNvPr id="33" name="Rectangle 32"/>
              <p:cNvSpPr/>
              <p:nvPr/>
            </p:nvSpPr>
            <p:spPr>
              <a:xfrm>
                <a:off x="8358420" y="3074313"/>
                <a:ext cx="3146192" cy="469359"/>
              </a:xfrm>
              <a:prstGeom prst="rect">
                <a:avLst/>
              </a:prstGeom>
            </p:spPr>
            <p:txBody>
              <a:bodyPr wrap="square">
                <a:spAutoFit/>
              </a:bodyPr>
              <a:lstStyle/>
              <a:p>
                <a:pPr algn="r"/>
                <a:r>
                  <a:rPr lang="en-US" sz="1400" dirty="0" smtClean="0">
                    <a:solidFill>
                      <a:srgbClr val="9ADD58"/>
                    </a:solidFill>
                    <a:latin typeface="Segoe UI Semibold" pitchFamily="34" charset="0"/>
                  </a:rPr>
                  <a:t>David Smith </a:t>
                </a:r>
                <a:r>
                  <a:rPr lang="en-US" sz="1050" b="1" dirty="0" smtClean="0">
                    <a:solidFill>
                      <a:srgbClr val="FFFFFF"/>
                    </a:solidFill>
                  </a:rPr>
                  <a:t/>
                </a:r>
                <a:br>
                  <a:rPr lang="en-US" sz="1050" b="1" dirty="0" smtClean="0">
                    <a:solidFill>
                      <a:srgbClr val="FFFFFF"/>
                    </a:solidFill>
                  </a:rPr>
                </a:br>
                <a:r>
                  <a:rPr lang="en-US" sz="1050" dirty="0" smtClean="0">
                    <a:solidFill>
                      <a:srgbClr val="FFFFFF"/>
                    </a:solidFill>
                    <a:latin typeface="Segoe UI" pitchFamily="34" charset="0"/>
                    <a:ea typeface="Segoe UI" pitchFamily="34" charset="0"/>
                    <a:cs typeface="Segoe UI" pitchFamily="34" charset="0"/>
                  </a:rPr>
                  <a:t>Technical Support Center</a:t>
                </a:r>
                <a:r>
                  <a:rPr lang="en-US" sz="1050" b="1" dirty="0" smtClean="0">
                    <a:solidFill>
                      <a:srgbClr val="FFFFFF"/>
                    </a:solidFill>
                    <a:latin typeface="Segoe UI" pitchFamily="34" charset="0"/>
                    <a:ea typeface="Segoe UI" pitchFamily="34" charset="0"/>
                    <a:cs typeface="Segoe UI" pitchFamily="34" charset="0"/>
                  </a:rPr>
                  <a:t>, </a:t>
                </a:r>
                <a:r>
                  <a:rPr lang="en-US" sz="1050" dirty="0" smtClean="0">
                    <a:solidFill>
                      <a:srgbClr val="FFFFFF"/>
                    </a:solidFill>
                    <a:latin typeface="Segoe UI" pitchFamily="34" charset="0"/>
                    <a:ea typeface="Segoe UI" pitchFamily="34" charset="0"/>
                    <a:cs typeface="Segoe UI" pitchFamily="34" charset="0"/>
                  </a:rPr>
                  <a:t>UMC Health System</a:t>
                </a:r>
                <a:endParaRPr lang="en-US" sz="1000" dirty="0">
                  <a:solidFill>
                    <a:srgbClr val="FFFFFF"/>
                  </a:solidFill>
                  <a:latin typeface="Segoe UI" pitchFamily="34" charset="0"/>
                  <a:ea typeface="Segoe UI" pitchFamily="34" charset="0"/>
                  <a:cs typeface="Segoe UI" pitchFamily="34" charset="0"/>
                </a:endParaRPr>
              </a:p>
            </p:txBody>
          </p:sp>
          <p:sp>
            <p:nvSpPr>
              <p:cNvPr id="44" name="TextBox 43"/>
              <p:cNvSpPr txBox="1"/>
              <p:nvPr/>
            </p:nvSpPr>
            <p:spPr>
              <a:xfrm>
                <a:off x="7506729" y="2069528"/>
                <a:ext cx="4201765" cy="1054135"/>
              </a:xfrm>
              <a:prstGeom prst="rect">
                <a:avLst/>
              </a:prstGeom>
              <a:noFill/>
            </p:spPr>
            <p:txBody>
              <a:bodyPr wrap="square" rtlCol="0">
                <a:spAutoFit/>
              </a:bodyPr>
              <a:lstStyle/>
              <a:p>
                <a:pPr>
                  <a:lnSpc>
                    <a:spcPts val="2450"/>
                  </a:lnSpc>
                </a:pPr>
                <a:r>
                  <a:rPr lang="en-US" i="1" dirty="0" smtClean="0">
                    <a:solidFill>
                      <a:srgbClr val="FFFFFF"/>
                    </a:solidFill>
                    <a:cs typeface="Segoe Light"/>
                  </a:rPr>
                  <a:t>“This toolset enables us to restore clients instantly without rebuilding them - saving up to six hours per instance.”</a:t>
                </a:r>
              </a:p>
            </p:txBody>
          </p:sp>
        </p:grpSp>
      </p:grpSp>
      <p:grpSp>
        <p:nvGrpSpPr>
          <p:cNvPr id="3" name="Group 2"/>
          <p:cNvGrpSpPr/>
          <p:nvPr/>
        </p:nvGrpSpPr>
        <p:grpSpPr>
          <a:xfrm>
            <a:off x="482042" y="2096529"/>
            <a:ext cx="11185735" cy="2078094"/>
            <a:chOff x="506760" y="4514772"/>
            <a:chExt cx="11185735" cy="2078094"/>
          </a:xfrm>
        </p:grpSpPr>
        <p:sp>
          <p:nvSpPr>
            <p:cNvPr id="29" name="Rounded Rectangle 28"/>
            <p:cNvSpPr/>
            <p:nvPr/>
          </p:nvSpPr>
          <p:spPr bwMode="auto">
            <a:xfrm>
              <a:off x="567507" y="4916467"/>
              <a:ext cx="11064240" cy="1676399"/>
            </a:xfrm>
            <a:prstGeom prst="roundRect">
              <a:avLst>
                <a:gd name="adj" fmla="val 4581"/>
              </a:avLst>
            </a:prstGeom>
            <a:gradFill flip="none" rotWithShape="1">
              <a:gsLst>
                <a:gs pos="0">
                  <a:schemeClr val="tx1">
                    <a:lumMod val="50000"/>
                    <a:alpha val="44000"/>
                  </a:schemeClr>
                </a:gs>
                <a:gs pos="30000">
                  <a:schemeClr val="tx1">
                    <a:lumMod val="65000"/>
                    <a:alpha val="25000"/>
                  </a:schemeClr>
                </a:gs>
                <a:gs pos="100000">
                  <a:schemeClr val="tx1">
                    <a:lumMod val="75000"/>
                    <a:alpha val="10000"/>
                  </a:schemeClr>
                </a:gs>
              </a:gsLst>
              <a:lin ang="10800000" scaled="1"/>
              <a:tileRect/>
            </a:gradFill>
            <a:ln w="28575" cap="flat" cmpd="sng" algn="ctr">
              <a:solidFill>
                <a:srgbClr val="E7E713"/>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latin typeface="Segoe Light" pitchFamily="34" charset="0"/>
              </a:endParaRPr>
            </a:p>
          </p:txBody>
        </p:sp>
        <p:grpSp>
          <p:nvGrpSpPr>
            <p:cNvPr id="80" name="Group 79"/>
            <p:cNvGrpSpPr/>
            <p:nvPr/>
          </p:nvGrpSpPr>
          <p:grpSpPr>
            <a:xfrm>
              <a:off x="506760" y="4514772"/>
              <a:ext cx="11185735" cy="1930932"/>
              <a:chOff x="506760" y="4170306"/>
              <a:chExt cx="11185735" cy="1930932"/>
            </a:xfrm>
          </p:grpSpPr>
          <p:grpSp>
            <p:nvGrpSpPr>
              <p:cNvPr id="36" name="Group 35"/>
              <p:cNvGrpSpPr/>
              <p:nvPr/>
            </p:nvGrpSpPr>
            <p:grpSpPr>
              <a:xfrm>
                <a:off x="506760" y="4170306"/>
                <a:ext cx="11185735" cy="500037"/>
                <a:chOff x="506760" y="1290093"/>
                <a:chExt cx="11185735" cy="500037"/>
              </a:xfrm>
            </p:grpSpPr>
            <p:sp>
              <p:nvSpPr>
                <p:cNvPr id="42" name="Rectangle 41"/>
                <p:cNvSpPr/>
                <p:nvPr/>
              </p:nvSpPr>
              <p:spPr bwMode="auto">
                <a:xfrm>
                  <a:off x="519285" y="1290093"/>
                  <a:ext cx="11155680" cy="500037"/>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a:gradFill>
                      <a:gsLst>
                        <a:gs pos="0">
                          <a:srgbClr val="FFFFFF"/>
                        </a:gs>
                        <a:gs pos="100000">
                          <a:srgbClr val="FFFFFF"/>
                        </a:gs>
                      </a:gsLst>
                      <a:lin ang="5400000" scaled="0"/>
                    </a:gradFill>
                    <a:latin typeface="Segoe UI Semibold" pitchFamily="34" charset="0"/>
                  </a:endParaRPr>
                </a:p>
              </p:txBody>
            </p:sp>
            <p:sp>
              <p:nvSpPr>
                <p:cNvPr id="45" name="Rectangle 44"/>
                <p:cNvSpPr/>
                <p:nvPr/>
              </p:nvSpPr>
              <p:spPr>
                <a:xfrm>
                  <a:off x="506760" y="1357219"/>
                  <a:ext cx="5580034" cy="369332"/>
                </a:xfrm>
                <a:prstGeom prst="rect">
                  <a:avLst/>
                </a:prstGeom>
              </p:spPr>
              <p:txBody>
                <a:bodyPr wrap="square">
                  <a:spAutoFit/>
                </a:bodyPr>
                <a:lstStyle/>
                <a:p>
                  <a:pPr algn="ctr">
                    <a:lnSpc>
                      <a:spcPct val="90000"/>
                    </a:lnSpc>
                    <a:tabLst>
                      <a:tab pos="3889375" algn="l"/>
                    </a:tabLst>
                  </a:pPr>
                  <a:r>
                    <a:rPr lang="en-US" sz="2000" dirty="0" smtClean="0">
                      <a:solidFill>
                        <a:srgbClr val="FFFFFF"/>
                      </a:solidFill>
                      <a:latin typeface="Segoe UI Semibold" pitchFamily="34" charset="0"/>
                      <a:cs typeface="Segoe UI (Headings)"/>
                    </a:rPr>
                    <a:t>What it does</a:t>
                  </a:r>
                </a:p>
              </p:txBody>
            </p:sp>
            <p:sp>
              <p:nvSpPr>
                <p:cNvPr id="53" name="Rectangle 52"/>
                <p:cNvSpPr/>
                <p:nvPr/>
              </p:nvSpPr>
              <p:spPr>
                <a:xfrm>
                  <a:off x="6112461" y="1357219"/>
                  <a:ext cx="5580034" cy="369332"/>
                </a:xfrm>
                <a:prstGeom prst="rect">
                  <a:avLst/>
                </a:prstGeom>
              </p:spPr>
              <p:txBody>
                <a:bodyPr wrap="square">
                  <a:spAutoFit/>
                </a:bodyPr>
                <a:lstStyle/>
                <a:p>
                  <a:pPr algn="ctr">
                    <a:lnSpc>
                      <a:spcPct val="90000"/>
                    </a:lnSpc>
                    <a:tabLst>
                      <a:tab pos="3889375" algn="l"/>
                    </a:tabLst>
                  </a:pPr>
                  <a:r>
                    <a:rPr lang="en-US" sz="2000" dirty="0">
                      <a:solidFill>
                        <a:srgbClr val="FFFFFF"/>
                      </a:solidFill>
                      <a:latin typeface="Segoe UI Semibold" pitchFamily="34" charset="0"/>
                      <a:cs typeface="Segoe UI (Headings)"/>
                    </a:rPr>
                    <a:t>Benefits</a:t>
                  </a:r>
                </a:p>
              </p:txBody>
            </p:sp>
          </p:grpSp>
          <p:sp>
            <p:nvSpPr>
              <p:cNvPr id="57" name="Rectangle 56"/>
              <p:cNvSpPr/>
              <p:nvPr/>
            </p:nvSpPr>
            <p:spPr>
              <a:xfrm>
                <a:off x="6399213" y="4829998"/>
                <a:ext cx="5190860" cy="962315"/>
              </a:xfrm>
              <a:prstGeom prst="rect">
                <a:avLst/>
              </a:prstGeom>
            </p:spPr>
            <p:txBody>
              <a:bodyPr wrap="square">
                <a:spAutoFit/>
              </a:bodyPr>
              <a:lstStyle/>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Accelerate TCO savings by minimizing </a:t>
                </a:r>
                <a:r>
                  <a:rPr lang="en-US" sz="16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recovery </a:t>
                </a: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time</a:t>
                </a:r>
              </a:p>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Recover instead of reloading Windows</a:t>
                </a:r>
              </a:p>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Make PCs safer to use</a:t>
                </a:r>
              </a:p>
            </p:txBody>
          </p:sp>
          <p:cxnSp>
            <p:nvCxnSpPr>
              <p:cNvPr id="78" name="Straight Connector 77"/>
              <p:cNvCxnSpPr/>
              <p:nvPr/>
            </p:nvCxnSpPr>
            <p:spPr>
              <a:xfrm rot="5400000">
                <a:off x="5485212" y="5465398"/>
                <a:ext cx="1270093" cy="1588"/>
              </a:xfrm>
              <a:prstGeom prst="line">
                <a:avLst/>
              </a:prstGeom>
              <a:ln>
                <a:gradFill flip="none" rotWithShape="1">
                  <a:gsLst>
                    <a:gs pos="0">
                      <a:schemeClr val="accent1">
                        <a:lumMod val="20000"/>
                        <a:lumOff val="80000"/>
                        <a:alpha val="0"/>
                      </a:schemeClr>
                    </a:gs>
                    <a:gs pos="50000">
                      <a:schemeClr val="accent1"/>
                    </a:gs>
                    <a:gs pos="100000">
                      <a:schemeClr val="accent1">
                        <a:tint val="23500"/>
                        <a:satMod val="160000"/>
                        <a:alpha val="0"/>
                      </a:schemeClr>
                    </a:gs>
                  </a:gsLst>
                  <a:lin ang="5400000" scaled="1"/>
                  <a:tileRect/>
                </a:gradFill>
              </a:ln>
            </p:spPr>
            <p:style>
              <a:lnRef idx="2">
                <a:schemeClr val="accent4"/>
              </a:lnRef>
              <a:fillRef idx="0">
                <a:schemeClr val="accent4"/>
              </a:fillRef>
              <a:effectRef idx="1">
                <a:schemeClr val="accent4"/>
              </a:effectRef>
              <a:fontRef idx="minor">
                <a:schemeClr val="tx1"/>
              </a:fontRef>
            </p:style>
          </p:cxnSp>
          <p:sp>
            <p:nvSpPr>
              <p:cNvPr id="79" name="Rectangle 78"/>
              <p:cNvSpPr/>
              <p:nvPr/>
            </p:nvSpPr>
            <p:spPr>
              <a:xfrm>
                <a:off x="790004" y="4829998"/>
                <a:ext cx="5070031" cy="1183914"/>
              </a:xfrm>
              <a:prstGeom prst="rect">
                <a:avLst/>
              </a:prstGeom>
            </p:spPr>
            <p:txBody>
              <a:bodyPr wrap="square">
                <a:spAutoFit/>
              </a:bodyPr>
              <a:lstStyle/>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Recover unbootable PC</a:t>
                </a:r>
              </a:p>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Access deleted files, manipulate services, reset passwords, and more</a:t>
                </a:r>
              </a:p>
              <a:p>
                <a:pPr marL="225425" lvl="2" indent="-225425" fontAlgn="base">
                  <a:lnSpc>
                    <a:spcPct val="90000"/>
                  </a:lnSpc>
                  <a:spcBef>
                    <a:spcPts val="200"/>
                  </a:spcBef>
                  <a:spcAft>
                    <a:spcPts val="600"/>
                  </a:spcAft>
                  <a:buClr>
                    <a:srgbClr val="4B92DB"/>
                  </a:buClr>
                  <a:buSzPct val="90000"/>
                  <a:buFontTx/>
                  <a:buBlip>
                    <a:blip r:embed="rId5"/>
                  </a:buBlip>
                  <a:defRPr/>
                </a:pPr>
                <a:r>
                  <a:rPr lang="en-US" sz="1600" dirty="0">
                    <a:gradFill>
                      <a:gsLst>
                        <a:gs pos="0">
                          <a:srgbClr val="FFFFFF"/>
                        </a:gs>
                        <a:gs pos="86000">
                          <a:srgbClr val="FFFFFF"/>
                        </a:gs>
                      </a:gsLst>
                      <a:lin ang="5400000" scaled="0"/>
                    </a:gradFill>
                    <a:latin typeface="Segoe UI" pitchFamily="34" charset="0"/>
                    <a:ea typeface="Segoe UI" pitchFamily="34" charset="0"/>
                    <a:cs typeface="Segoe UI" pitchFamily="34" charset="0"/>
                  </a:rPr>
                  <a:t>Detect and remove malware while the PC is offline</a:t>
                </a:r>
              </a:p>
            </p:txBody>
          </p:sp>
        </p:grpSp>
      </p:grpSp>
    </p:spTree>
    <p:extLst>
      <p:ext uri="{BB962C8B-B14F-4D97-AF65-F5344CB8AC3E}">
        <p14:creationId xmlns:p14="http://schemas.microsoft.com/office/powerpoint/2010/main" val="348539467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NOTES: The BDEDrive Partition</a:t>
            </a:r>
            <a:endParaRPr lang="en-US" dirty="0"/>
          </a:p>
        </p:txBody>
      </p:sp>
      <p:sp>
        <p:nvSpPr>
          <p:cNvPr id="5" name="Text Placeholder 4"/>
          <p:cNvSpPr>
            <a:spLocks noGrp="1"/>
          </p:cNvSpPr>
          <p:nvPr>
            <p:ph type="body" sz="quarter" idx="10"/>
          </p:nvPr>
        </p:nvSpPr>
        <p:spPr>
          <a:xfrm>
            <a:off x="519112" y="1447799"/>
            <a:ext cx="11149013" cy="5835444"/>
          </a:xfrm>
        </p:spPr>
        <p:txBody>
          <a:bodyPr/>
          <a:lstStyle/>
          <a:p>
            <a:r>
              <a:rPr lang="en-US" dirty="0" smtClean="0"/>
              <a:t>Default drive size created by MDT 2010 is 300MB</a:t>
            </a:r>
          </a:p>
          <a:p>
            <a:pPr lvl="1"/>
            <a:r>
              <a:rPr lang="en-US" dirty="0" smtClean="0"/>
              <a:t>Defined by the </a:t>
            </a:r>
            <a:r>
              <a:rPr lang="en-US" b="1" dirty="0" smtClean="0"/>
              <a:t>BDEDriveSize</a:t>
            </a:r>
            <a:r>
              <a:rPr lang="en-US" dirty="0" smtClean="0"/>
              <a:t> property</a:t>
            </a:r>
          </a:p>
          <a:p>
            <a:pPr lvl="1"/>
            <a:r>
              <a:rPr lang="en-US" dirty="0" smtClean="0"/>
              <a:t>Used during the execution of the ZTIDiskPart.wsf (line 186)</a:t>
            </a:r>
          </a:p>
          <a:p>
            <a:r>
              <a:rPr lang="en-US" dirty="0" smtClean="0"/>
              <a:t>If the BDEDrive partition is the first in the drive, you can’t easily shrink/resize with Diskpart commands</a:t>
            </a:r>
          </a:p>
          <a:p>
            <a:pPr lvl="1"/>
            <a:r>
              <a:rPr lang="en-US" dirty="0" smtClean="0"/>
              <a:t>Consider adding another 500MB to 1GB partition just to store the DaRT boot image if existing BDEDrive partition is too small</a:t>
            </a:r>
          </a:p>
          <a:p>
            <a:r>
              <a:rPr lang="en-US" dirty="0" smtClean="0"/>
              <a:t>Recommended to have minimum of 500MB of space available to store the winre.wim file if you are using:</a:t>
            </a:r>
          </a:p>
          <a:p>
            <a:pPr lvl="1"/>
            <a:r>
              <a:rPr lang="en-US" dirty="0" smtClean="0"/>
              <a:t>Standalone System Sweeper malware definitions</a:t>
            </a:r>
          </a:p>
          <a:p>
            <a:pPr lvl="1"/>
            <a:r>
              <a:rPr lang="en-US" dirty="0" smtClean="0"/>
              <a:t>Debug Tools</a:t>
            </a:r>
          </a:p>
          <a:p>
            <a:endParaRPr lang="en-US" dirty="0"/>
          </a:p>
        </p:txBody>
      </p:sp>
    </p:spTree>
    <p:extLst>
      <p:ext uri="{BB962C8B-B14F-4D97-AF65-F5344CB8AC3E}">
        <p14:creationId xmlns:p14="http://schemas.microsoft.com/office/powerpoint/2010/main" val="203884556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BDEDrive Property in MDT</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280" y="1046999"/>
            <a:ext cx="7981950" cy="507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367691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and Partition Disk” Task</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4064" y="998620"/>
            <a:ext cx="6193132" cy="5492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856720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The Winre.wim file</a:t>
            </a:r>
            <a:endParaRPr lang="en-US" dirty="0"/>
          </a:p>
        </p:txBody>
      </p:sp>
      <p:sp>
        <p:nvSpPr>
          <p:cNvPr id="3" name="Text Placeholder 2"/>
          <p:cNvSpPr>
            <a:spLocks noGrp="1"/>
          </p:cNvSpPr>
          <p:nvPr>
            <p:ph type="body" sz="quarter" idx="10"/>
          </p:nvPr>
        </p:nvSpPr>
        <p:spPr>
          <a:xfrm>
            <a:off x="519112" y="1447799"/>
            <a:ext cx="11149013" cy="3841052"/>
          </a:xfrm>
        </p:spPr>
        <p:txBody>
          <a:bodyPr/>
          <a:lstStyle/>
          <a:p>
            <a:r>
              <a:rPr lang="en-US" dirty="0" smtClean="0"/>
              <a:t>The native WIM file provided on the DaRT ISO image is named boot.wim</a:t>
            </a:r>
          </a:p>
          <a:p>
            <a:pPr lvl="1"/>
            <a:r>
              <a:rPr lang="en-US" dirty="0" smtClean="0"/>
              <a:t>Found in the </a:t>
            </a:r>
            <a:r>
              <a:rPr lang="en-US" dirty="0" smtClean="0">
                <a:latin typeface="Consolas" pitchFamily="49" charset="0"/>
                <a:cs typeface="Consolas" pitchFamily="49" charset="0"/>
              </a:rPr>
              <a:t>\Sources </a:t>
            </a:r>
            <a:r>
              <a:rPr lang="en-US" dirty="0" smtClean="0"/>
              <a:t>folder off the root of the volume</a:t>
            </a:r>
          </a:p>
          <a:p>
            <a:r>
              <a:rPr lang="en-US" dirty="0" smtClean="0"/>
              <a:t>It is important to rename this image to winre.wim before using the </a:t>
            </a:r>
            <a:r>
              <a:rPr lang="en-US" dirty="0" err="1" smtClean="0"/>
              <a:t>REAgentC</a:t>
            </a:r>
            <a:r>
              <a:rPr lang="en-US" dirty="0" smtClean="0"/>
              <a:t> command line tool to assign the new boot image for Windows RE</a:t>
            </a:r>
          </a:p>
          <a:p>
            <a:r>
              <a:rPr lang="en-US" dirty="0" smtClean="0"/>
              <a:t>Typically ~250MB or more in size depending on components included</a:t>
            </a:r>
            <a:endParaRPr lang="en-US" dirty="0"/>
          </a:p>
        </p:txBody>
      </p:sp>
    </p:spTree>
    <p:extLst>
      <p:ext uri="{BB962C8B-B14F-4D97-AF65-F5344CB8AC3E}">
        <p14:creationId xmlns:p14="http://schemas.microsoft.com/office/powerpoint/2010/main" val="1871366589"/>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REagentC command line</a:t>
            </a:r>
            <a:endParaRPr lang="en-US" dirty="0"/>
          </a:p>
        </p:txBody>
      </p:sp>
      <p:sp>
        <p:nvSpPr>
          <p:cNvPr id="3" name="Text Placeholder 2"/>
          <p:cNvSpPr>
            <a:spLocks noGrp="1"/>
          </p:cNvSpPr>
          <p:nvPr>
            <p:ph type="body" sz="quarter" idx="10"/>
          </p:nvPr>
        </p:nvSpPr>
        <p:spPr>
          <a:xfrm>
            <a:off x="507868" y="1447800"/>
            <a:ext cx="11173090" cy="2068259"/>
          </a:xfrm>
        </p:spPr>
        <p:txBody>
          <a:bodyPr/>
          <a:lstStyle/>
          <a:p>
            <a:r>
              <a:rPr lang="en-US" dirty="0" smtClean="0"/>
              <a:t>Used to manage the Windows RE boot image</a:t>
            </a:r>
          </a:p>
          <a:p>
            <a:r>
              <a:rPr lang="en-US" dirty="0" err="1" smtClean="0">
                <a:latin typeface="Consolas" pitchFamily="49" charset="0"/>
                <a:cs typeface="Consolas" pitchFamily="49" charset="0"/>
              </a:rPr>
              <a:t>REAgentC</a:t>
            </a:r>
            <a:r>
              <a:rPr lang="en-US" dirty="0" smtClean="0">
                <a:latin typeface="Consolas" pitchFamily="49" charset="0"/>
                <a:cs typeface="Consolas" pitchFamily="49" charset="0"/>
              </a:rPr>
              <a:t> /info</a:t>
            </a:r>
            <a:endParaRPr lang="en-US" dirty="0" smtClean="0"/>
          </a:p>
          <a:p>
            <a:endParaRPr lang="en-US" dirty="0">
              <a:latin typeface="Consolas" pitchFamily="49" charset="0"/>
              <a:cs typeface="Consolas" pitchFamily="49" charset="0"/>
            </a:endParaRPr>
          </a:p>
          <a:p>
            <a:endParaRPr lang="en-US" dirty="0" smtClean="0">
              <a:latin typeface="Consolas" pitchFamily="49" charset="0"/>
              <a:cs typeface="Consolas" pitchFamily="49"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389" y="3124200"/>
            <a:ext cx="11668261"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46460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REAgentC</a:t>
            </a:r>
            <a:r>
              <a:rPr lang="en-US" dirty="0" smtClean="0"/>
              <a:t> command options</a:t>
            </a:r>
            <a:endParaRPr lang="en-US" dirty="0"/>
          </a:p>
        </p:txBody>
      </p:sp>
      <p:sp>
        <p:nvSpPr>
          <p:cNvPr id="3" name="Text Placeholder 2"/>
          <p:cNvSpPr>
            <a:spLocks noGrp="1"/>
          </p:cNvSpPr>
          <p:nvPr>
            <p:ph type="body" sz="quarter" idx="10"/>
          </p:nvPr>
        </p:nvSpPr>
        <p:spPr>
          <a:xfrm>
            <a:off x="507868" y="1447800"/>
            <a:ext cx="11173090" cy="4038029"/>
          </a:xfrm>
        </p:spPr>
        <p:txBody>
          <a:bodyPr/>
          <a:lstStyle/>
          <a:p>
            <a:r>
              <a:rPr lang="en-US" dirty="0" smtClean="0"/>
              <a:t>/SETREIMAGE /path&lt;</a:t>
            </a:r>
            <a:r>
              <a:rPr lang="en-US" dirty="0" err="1" smtClean="0"/>
              <a:t>dir</a:t>
            </a:r>
            <a:r>
              <a:rPr lang="en-US" dirty="0" err="1"/>
              <a:t>_</a:t>
            </a:r>
            <a:r>
              <a:rPr lang="en-US" dirty="0" err="1" smtClean="0"/>
              <a:t>name</a:t>
            </a:r>
            <a:r>
              <a:rPr lang="en-US" dirty="0" smtClean="0"/>
              <a:t>&gt; /target &lt;</a:t>
            </a:r>
            <a:r>
              <a:rPr lang="en-US" dirty="0" err="1" smtClean="0"/>
              <a:t>dir</a:t>
            </a:r>
            <a:r>
              <a:rPr lang="en-US" dirty="0" err="1"/>
              <a:t>_</a:t>
            </a:r>
            <a:r>
              <a:rPr lang="en-US" dirty="0" err="1" smtClean="0"/>
              <a:t>name</a:t>
            </a:r>
            <a:r>
              <a:rPr lang="en-US" dirty="0" smtClean="0"/>
              <a:t>&gt; /</a:t>
            </a:r>
            <a:r>
              <a:rPr lang="en-US" dirty="0" err="1" smtClean="0"/>
              <a:t>bootkey</a:t>
            </a:r>
            <a:r>
              <a:rPr lang="en-US" dirty="0" smtClean="0"/>
              <a:t> &lt;</a:t>
            </a:r>
            <a:r>
              <a:rPr lang="en-US" dirty="0" err="1" smtClean="0"/>
              <a:t>scan_code</a:t>
            </a:r>
            <a:r>
              <a:rPr lang="en-US" dirty="0" smtClean="0"/>
              <a:t>&gt;</a:t>
            </a:r>
          </a:p>
          <a:p>
            <a:r>
              <a:rPr lang="en-US" dirty="0" smtClean="0"/>
              <a:t>/SETOSIMAGE /path &lt;</a:t>
            </a:r>
            <a:r>
              <a:rPr lang="en-US" dirty="0" err="1" smtClean="0"/>
              <a:t>dir</a:t>
            </a:r>
            <a:r>
              <a:rPr lang="en-US" dirty="0" err="1"/>
              <a:t>_</a:t>
            </a:r>
            <a:r>
              <a:rPr lang="en-US" dirty="0" err="1" smtClean="0"/>
              <a:t>name</a:t>
            </a:r>
            <a:r>
              <a:rPr lang="en-US" dirty="0" smtClean="0"/>
              <a:t>&gt; /target &lt;</a:t>
            </a:r>
            <a:r>
              <a:rPr lang="en-US" dirty="0" err="1" smtClean="0"/>
              <a:t>dir</a:t>
            </a:r>
            <a:r>
              <a:rPr lang="en-US" dirty="0" err="1"/>
              <a:t>_</a:t>
            </a:r>
            <a:r>
              <a:rPr lang="en-US" dirty="0" err="1" smtClean="0"/>
              <a:t>name</a:t>
            </a:r>
            <a:r>
              <a:rPr lang="en-US" dirty="0" smtClean="0"/>
              <a:t>&gt; /</a:t>
            </a:r>
            <a:r>
              <a:rPr lang="en-US" dirty="0" err="1" smtClean="0"/>
              <a:t>customtool</a:t>
            </a:r>
            <a:endParaRPr lang="en-US" dirty="0" smtClean="0"/>
          </a:p>
          <a:p>
            <a:r>
              <a:rPr lang="en-US" dirty="0" smtClean="0"/>
              <a:t>/INFO /target &lt;</a:t>
            </a:r>
            <a:r>
              <a:rPr lang="en-US" dirty="0" err="1" smtClean="0"/>
              <a:t>dir</a:t>
            </a:r>
            <a:r>
              <a:rPr lang="en-US" dirty="0" err="1"/>
              <a:t>_</a:t>
            </a:r>
            <a:r>
              <a:rPr lang="en-US" dirty="0" err="1" smtClean="0"/>
              <a:t>name</a:t>
            </a:r>
            <a:r>
              <a:rPr lang="en-US" dirty="0" smtClean="0"/>
              <a:t>&gt;</a:t>
            </a:r>
          </a:p>
          <a:p>
            <a:r>
              <a:rPr lang="en-US" dirty="0" smtClean="0"/>
              <a:t>/ENABLE</a:t>
            </a:r>
          </a:p>
          <a:p>
            <a:r>
              <a:rPr lang="en-US" dirty="0" smtClean="0"/>
              <a:t>/DISABLE</a:t>
            </a:r>
          </a:p>
          <a:p>
            <a:r>
              <a:rPr lang="en-US" dirty="0" smtClean="0"/>
              <a:t>/BOOTTORE</a:t>
            </a:r>
            <a:endParaRPr lang="en-US" dirty="0"/>
          </a:p>
        </p:txBody>
      </p:sp>
    </p:spTree>
    <p:extLst>
      <p:ext uri="{BB962C8B-B14F-4D97-AF65-F5344CB8AC3E}">
        <p14:creationId xmlns:p14="http://schemas.microsoft.com/office/powerpoint/2010/main" val="156399665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Boot Key Scan Code</a:t>
            </a:r>
            <a:endParaRPr lang="en-US" dirty="0"/>
          </a:p>
        </p:txBody>
      </p:sp>
      <p:sp>
        <p:nvSpPr>
          <p:cNvPr id="5" name="Text Placeholder 4"/>
          <p:cNvSpPr>
            <a:spLocks noGrp="1"/>
          </p:cNvSpPr>
          <p:nvPr>
            <p:ph type="body" sz="quarter" idx="10"/>
          </p:nvPr>
        </p:nvSpPr>
        <p:spPr>
          <a:xfrm>
            <a:off x="507868" y="1447798"/>
            <a:ext cx="5281824" cy="3496342"/>
          </a:xfrm>
        </p:spPr>
        <p:txBody>
          <a:bodyPr/>
          <a:lstStyle/>
          <a:p>
            <a:r>
              <a:rPr lang="en-US" dirty="0" smtClean="0"/>
              <a:t>F8 is default</a:t>
            </a:r>
          </a:p>
          <a:p>
            <a:endParaRPr lang="en-US" dirty="0" smtClean="0"/>
          </a:p>
          <a:p>
            <a:r>
              <a:rPr lang="en-US" dirty="0" smtClean="0"/>
              <a:t>Change </a:t>
            </a:r>
            <a:r>
              <a:rPr lang="en-US" dirty="0"/>
              <a:t>to F1</a:t>
            </a:r>
          </a:p>
          <a:p>
            <a:pPr marL="0" indent="0">
              <a:buNone/>
            </a:pPr>
            <a:r>
              <a:rPr lang="en-US" dirty="0" err="1" smtClean="0">
                <a:latin typeface="Consolas" pitchFamily="49" charset="0"/>
                <a:cs typeface="Consolas" pitchFamily="49" charset="0"/>
              </a:rPr>
              <a:t>REAgentC</a:t>
            </a:r>
            <a:r>
              <a:rPr lang="en-US" dirty="0" smtClean="0">
                <a:latin typeface="Consolas" pitchFamily="49" charset="0"/>
                <a:cs typeface="Consolas" pitchFamily="49" charset="0"/>
              </a:rPr>
              <a:t> /</a:t>
            </a:r>
            <a:r>
              <a:rPr lang="en-US" dirty="0" err="1" smtClean="0">
                <a:latin typeface="Consolas" pitchFamily="49" charset="0"/>
                <a:cs typeface="Consolas" pitchFamily="49" charset="0"/>
              </a:rPr>
              <a:t>Setreimage</a:t>
            </a:r>
            <a:r>
              <a:rPr lang="en-US" dirty="0" smtClean="0">
                <a:latin typeface="Consolas" pitchFamily="49" charset="0"/>
                <a:cs typeface="Consolas" pitchFamily="49" charset="0"/>
              </a:rPr>
              <a:t> /target {path} /</a:t>
            </a:r>
            <a:r>
              <a:rPr lang="en-US" dirty="0" err="1" smtClean="0">
                <a:latin typeface="Consolas" pitchFamily="49" charset="0"/>
                <a:cs typeface="Consolas" pitchFamily="49" charset="0"/>
              </a:rPr>
              <a:t>bootkey</a:t>
            </a:r>
            <a:r>
              <a:rPr lang="en-US" dirty="0" smtClean="0">
                <a:latin typeface="Consolas" pitchFamily="49" charset="0"/>
                <a:cs typeface="Consolas" pitchFamily="49" charset="0"/>
              </a:rPr>
              <a:t> 3b00</a:t>
            </a:r>
          </a:p>
          <a:p>
            <a:pPr marL="0" indent="0">
              <a:buNone/>
            </a:pPr>
            <a:endParaRPr lang="en-US" dirty="0">
              <a:latin typeface="Consolas" pitchFamily="49" charset="0"/>
              <a:cs typeface="Consolas" pitchFamily="49"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15135490"/>
              </p:ext>
            </p:extLst>
          </p:nvPr>
        </p:nvGraphicFramePr>
        <p:xfrm>
          <a:off x="6399133" y="990600"/>
          <a:ext cx="5281824" cy="4820920"/>
        </p:xfrm>
        <a:graphic>
          <a:graphicData uri="http://schemas.openxmlformats.org/drawingml/2006/table">
            <a:tbl>
              <a:tblPr firstRow="1" bandRow="1">
                <a:tableStyleId>{5C22544A-7EE6-4342-B048-85BDC9FD1C3A}</a:tableStyleId>
              </a:tblPr>
              <a:tblGrid>
                <a:gridCol w="1523603"/>
                <a:gridCol w="3758221"/>
              </a:tblGrid>
              <a:tr h="370840">
                <a:tc>
                  <a:txBody>
                    <a:bodyPr/>
                    <a:lstStyle/>
                    <a:p>
                      <a:pPr rtl="0"/>
                      <a:r>
                        <a:rPr lang="en-US" dirty="0"/>
                        <a:t>Key </a:t>
                      </a:r>
                    </a:p>
                  </a:txBody>
                  <a:tcPr marL="121888" marR="121888" anchor="ctr"/>
                </a:tc>
                <a:tc>
                  <a:txBody>
                    <a:bodyPr/>
                    <a:lstStyle/>
                    <a:p>
                      <a:pPr rtl="0"/>
                      <a:r>
                        <a:rPr lang="en-US" dirty="0"/>
                        <a:t>Scan code </a:t>
                      </a:r>
                    </a:p>
                  </a:txBody>
                  <a:tcPr marL="121888" marR="121888" anchor="ctr"/>
                </a:tc>
              </a:tr>
              <a:tr h="370840">
                <a:tc>
                  <a:txBody>
                    <a:bodyPr/>
                    <a:lstStyle/>
                    <a:p>
                      <a:pPr rtl="0"/>
                      <a:r>
                        <a:rPr lang="en-US" dirty="0"/>
                        <a:t>F1</a:t>
                      </a:r>
                    </a:p>
                  </a:txBody>
                  <a:tcPr marL="121888" marR="121888" anchor="ctr"/>
                </a:tc>
                <a:tc>
                  <a:txBody>
                    <a:bodyPr/>
                    <a:lstStyle/>
                    <a:p>
                      <a:pPr rtl="0"/>
                      <a:r>
                        <a:rPr lang="en-US"/>
                        <a:t>0x3b00 </a:t>
                      </a:r>
                    </a:p>
                  </a:txBody>
                  <a:tcPr marL="121888" marR="121888" anchor="ctr"/>
                </a:tc>
              </a:tr>
              <a:tr h="370840">
                <a:tc>
                  <a:txBody>
                    <a:bodyPr/>
                    <a:lstStyle/>
                    <a:p>
                      <a:pPr rtl="0"/>
                      <a:r>
                        <a:rPr lang="en-US"/>
                        <a:t>F2</a:t>
                      </a:r>
                    </a:p>
                  </a:txBody>
                  <a:tcPr marL="121888" marR="121888" anchor="ctr"/>
                </a:tc>
                <a:tc>
                  <a:txBody>
                    <a:bodyPr/>
                    <a:lstStyle/>
                    <a:p>
                      <a:pPr rtl="0"/>
                      <a:r>
                        <a:rPr lang="en-US"/>
                        <a:t>0x3c00 </a:t>
                      </a:r>
                    </a:p>
                  </a:txBody>
                  <a:tcPr marL="121888" marR="121888" anchor="ctr"/>
                </a:tc>
              </a:tr>
              <a:tr h="370840">
                <a:tc>
                  <a:txBody>
                    <a:bodyPr/>
                    <a:lstStyle/>
                    <a:p>
                      <a:pPr rtl="0"/>
                      <a:r>
                        <a:rPr lang="en-US"/>
                        <a:t>F3</a:t>
                      </a:r>
                    </a:p>
                  </a:txBody>
                  <a:tcPr marL="121888" marR="121888" anchor="ctr"/>
                </a:tc>
                <a:tc>
                  <a:txBody>
                    <a:bodyPr/>
                    <a:lstStyle/>
                    <a:p>
                      <a:pPr rtl="0"/>
                      <a:r>
                        <a:rPr lang="en-US"/>
                        <a:t>0x3d00 </a:t>
                      </a:r>
                    </a:p>
                  </a:txBody>
                  <a:tcPr marL="121888" marR="121888" anchor="ctr"/>
                </a:tc>
              </a:tr>
              <a:tr h="370840">
                <a:tc>
                  <a:txBody>
                    <a:bodyPr/>
                    <a:lstStyle/>
                    <a:p>
                      <a:pPr rtl="0"/>
                      <a:r>
                        <a:rPr lang="en-US"/>
                        <a:t>F4</a:t>
                      </a:r>
                    </a:p>
                  </a:txBody>
                  <a:tcPr marL="121888" marR="121888" anchor="ctr"/>
                </a:tc>
                <a:tc>
                  <a:txBody>
                    <a:bodyPr/>
                    <a:lstStyle/>
                    <a:p>
                      <a:pPr rtl="0"/>
                      <a:r>
                        <a:rPr lang="en-US"/>
                        <a:t>0x3e00 </a:t>
                      </a:r>
                    </a:p>
                  </a:txBody>
                  <a:tcPr marL="121888" marR="121888" anchor="ctr"/>
                </a:tc>
              </a:tr>
              <a:tr h="370840">
                <a:tc>
                  <a:txBody>
                    <a:bodyPr/>
                    <a:lstStyle/>
                    <a:p>
                      <a:pPr rtl="0"/>
                      <a:r>
                        <a:rPr lang="en-US"/>
                        <a:t>F5</a:t>
                      </a:r>
                    </a:p>
                  </a:txBody>
                  <a:tcPr marL="121888" marR="121888" anchor="ctr"/>
                </a:tc>
                <a:tc>
                  <a:txBody>
                    <a:bodyPr/>
                    <a:lstStyle/>
                    <a:p>
                      <a:pPr rtl="0"/>
                      <a:r>
                        <a:rPr lang="en-US"/>
                        <a:t>Do not use (reserved)</a:t>
                      </a:r>
                    </a:p>
                  </a:txBody>
                  <a:tcPr marL="121888" marR="121888" anchor="ctr"/>
                </a:tc>
              </a:tr>
              <a:tr h="370840">
                <a:tc>
                  <a:txBody>
                    <a:bodyPr/>
                    <a:lstStyle/>
                    <a:p>
                      <a:pPr rtl="0"/>
                      <a:r>
                        <a:rPr lang="en-US"/>
                        <a:t>F6</a:t>
                      </a:r>
                    </a:p>
                  </a:txBody>
                  <a:tcPr marL="121888" marR="121888" anchor="ctr"/>
                </a:tc>
                <a:tc>
                  <a:txBody>
                    <a:bodyPr/>
                    <a:lstStyle/>
                    <a:p>
                      <a:pPr rtl="0"/>
                      <a:r>
                        <a:rPr lang="en-US"/>
                        <a:t>0x4000 </a:t>
                      </a:r>
                    </a:p>
                  </a:txBody>
                  <a:tcPr marL="121888" marR="121888" anchor="ctr"/>
                </a:tc>
              </a:tr>
              <a:tr h="370840">
                <a:tc>
                  <a:txBody>
                    <a:bodyPr/>
                    <a:lstStyle/>
                    <a:p>
                      <a:pPr rtl="0"/>
                      <a:r>
                        <a:rPr lang="en-US"/>
                        <a:t>F7</a:t>
                      </a:r>
                    </a:p>
                  </a:txBody>
                  <a:tcPr marL="121888" marR="121888" anchor="ctr"/>
                </a:tc>
                <a:tc>
                  <a:txBody>
                    <a:bodyPr/>
                    <a:lstStyle/>
                    <a:p>
                      <a:pPr rtl="0"/>
                      <a:r>
                        <a:rPr lang="en-US"/>
                        <a:t>0x4100 </a:t>
                      </a:r>
                    </a:p>
                  </a:txBody>
                  <a:tcPr marL="121888" marR="121888" anchor="ctr"/>
                </a:tc>
              </a:tr>
              <a:tr h="370840">
                <a:tc>
                  <a:txBody>
                    <a:bodyPr/>
                    <a:lstStyle/>
                    <a:p>
                      <a:pPr rtl="0"/>
                      <a:r>
                        <a:rPr lang="en-US"/>
                        <a:t>F8</a:t>
                      </a:r>
                    </a:p>
                  </a:txBody>
                  <a:tcPr marL="121888" marR="121888" anchor="ctr"/>
                </a:tc>
                <a:tc>
                  <a:txBody>
                    <a:bodyPr/>
                    <a:lstStyle/>
                    <a:p>
                      <a:pPr rtl="0"/>
                      <a:r>
                        <a:rPr lang="en-US"/>
                        <a:t>Do not use (reserved)</a:t>
                      </a:r>
                    </a:p>
                  </a:txBody>
                  <a:tcPr marL="121888" marR="121888" anchor="ctr"/>
                </a:tc>
              </a:tr>
              <a:tr h="370840">
                <a:tc>
                  <a:txBody>
                    <a:bodyPr/>
                    <a:lstStyle/>
                    <a:p>
                      <a:pPr rtl="0"/>
                      <a:r>
                        <a:rPr lang="en-US"/>
                        <a:t>F9</a:t>
                      </a:r>
                    </a:p>
                  </a:txBody>
                  <a:tcPr marL="121888" marR="121888" anchor="ctr"/>
                </a:tc>
                <a:tc>
                  <a:txBody>
                    <a:bodyPr/>
                    <a:lstStyle/>
                    <a:p>
                      <a:pPr rtl="0"/>
                      <a:r>
                        <a:rPr lang="en-US"/>
                        <a:t>0x4300 </a:t>
                      </a:r>
                    </a:p>
                  </a:txBody>
                  <a:tcPr marL="121888" marR="121888" anchor="ctr"/>
                </a:tc>
              </a:tr>
              <a:tr h="370840">
                <a:tc>
                  <a:txBody>
                    <a:bodyPr/>
                    <a:lstStyle/>
                    <a:p>
                      <a:pPr rtl="0"/>
                      <a:r>
                        <a:rPr lang="en-US"/>
                        <a:t>F10</a:t>
                      </a:r>
                    </a:p>
                  </a:txBody>
                  <a:tcPr marL="121888" marR="121888" anchor="ctr"/>
                </a:tc>
                <a:tc>
                  <a:txBody>
                    <a:bodyPr/>
                    <a:lstStyle/>
                    <a:p>
                      <a:pPr rtl="0"/>
                      <a:r>
                        <a:rPr lang="en-US"/>
                        <a:t>0x4400 </a:t>
                      </a:r>
                    </a:p>
                  </a:txBody>
                  <a:tcPr marL="121888" marR="121888" anchor="ctr"/>
                </a:tc>
              </a:tr>
              <a:tr h="370840">
                <a:tc>
                  <a:txBody>
                    <a:bodyPr/>
                    <a:lstStyle/>
                    <a:p>
                      <a:pPr rtl="0"/>
                      <a:r>
                        <a:rPr lang="en-US"/>
                        <a:t>F11</a:t>
                      </a:r>
                    </a:p>
                  </a:txBody>
                  <a:tcPr marL="121888" marR="121888" anchor="ctr"/>
                </a:tc>
                <a:tc>
                  <a:txBody>
                    <a:bodyPr/>
                    <a:lstStyle/>
                    <a:p>
                      <a:pPr rtl="0"/>
                      <a:r>
                        <a:rPr lang="en-US"/>
                        <a:t>0x8500 </a:t>
                      </a:r>
                    </a:p>
                  </a:txBody>
                  <a:tcPr marL="121888" marR="121888" anchor="ctr"/>
                </a:tc>
              </a:tr>
              <a:tr h="370840">
                <a:tc>
                  <a:txBody>
                    <a:bodyPr/>
                    <a:lstStyle/>
                    <a:p>
                      <a:pPr rtl="0"/>
                      <a:r>
                        <a:rPr lang="en-US"/>
                        <a:t>F12</a:t>
                      </a:r>
                    </a:p>
                  </a:txBody>
                  <a:tcPr marL="121888" marR="121888" anchor="ctr"/>
                </a:tc>
                <a:tc>
                  <a:txBody>
                    <a:bodyPr/>
                    <a:lstStyle/>
                    <a:p>
                      <a:pPr rtl="0"/>
                      <a:r>
                        <a:rPr lang="en-US" dirty="0"/>
                        <a:t>0x8600 </a:t>
                      </a:r>
                    </a:p>
                  </a:txBody>
                  <a:tcPr marL="121888" marR="121888" anchor="ctr"/>
                </a:tc>
              </a:tr>
            </a:tbl>
          </a:graphicData>
        </a:graphic>
      </p:graphicFrame>
      <p:sp>
        <p:nvSpPr>
          <p:cNvPr id="7" name="Text Placeholder 4"/>
          <p:cNvSpPr txBox="1">
            <a:spLocks/>
          </p:cNvSpPr>
          <p:nvPr/>
        </p:nvSpPr>
        <p:spPr>
          <a:xfrm>
            <a:off x="507868" y="5838618"/>
            <a:ext cx="9954207" cy="1400383"/>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85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smtClean="0">
                <a:latin typeface="+mj-lt"/>
                <a:cs typeface="Consolas" pitchFamily="49" charset="0"/>
              </a:rPr>
              <a:t>TechNet Technical Reference for Windows RE</a:t>
            </a:r>
          </a:p>
          <a:p>
            <a:pPr marL="0" indent="0">
              <a:buNone/>
            </a:pPr>
            <a:endParaRPr lang="en-US" sz="1800" dirty="0" smtClean="0">
              <a:latin typeface="+mj-lt"/>
              <a:cs typeface="Consolas" pitchFamily="49" charset="0"/>
            </a:endParaRPr>
          </a:p>
          <a:p>
            <a:pPr marL="0" indent="0">
              <a:buNone/>
            </a:pPr>
            <a:r>
              <a:rPr lang="en-US" sz="1800" dirty="0" smtClean="0">
                <a:latin typeface="+mj-lt"/>
                <a:cs typeface="Consolas" pitchFamily="49" charset="0"/>
                <a:hlinkClick r:id="rId3"/>
              </a:rPr>
              <a:t>http</a:t>
            </a:r>
            <a:r>
              <a:rPr lang="en-US" sz="1800" dirty="0">
                <a:latin typeface="+mj-lt"/>
                <a:cs typeface="Consolas" pitchFamily="49" charset="0"/>
                <a:hlinkClick r:id="rId3"/>
              </a:rPr>
              <a:t>://technet.microsoft.com/en-us/library/dd744255(WS.10).aspx</a:t>
            </a:r>
            <a:endParaRPr lang="en-US" sz="1800" dirty="0" smtClean="0">
              <a:latin typeface="+mj-lt"/>
              <a:cs typeface="Consolas" pitchFamily="49" charset="0"/>
            </a:endParaRPr>
          </a:p>
          <a:p>
            <a:pPr marL="0" indent="0">
              <a:buFontTx/>
              <a:buNone/>
            </a:pPr>
            <a:endParaRPr lang="en-US" dirty="0">
              <a:latin typeface="Consolas" pitchFamily="49" charset="0"/>
              <a:cs typeface="Consolas" pitchFamily="49" charset="0"/>
            </a:endParaRPr>
          </a:p>
        </p:txBody>
      </p:sp>
    </p:spTree>
    <p:extLst>
      <p:ext uri="{BB962C8B-B14F-4D97-AF65-F5344CB8AC3E}">
        <p14:creationId xmlns:p14="http://schemas.microsoft.com/office/powerpoint/2010/main" val="132770726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Task Sequence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812" y="990600"/>
            <a:ext cx="6400800" cy="5676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9562" y="990601"/>
            <a:ext cx="6400800" cy="567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8612" y="990600"/>
            <a:ext cx="6400801" cy="5676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2013" y="990601"/>
            <a:ext cx="6400800" cy="567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3987" y="990601"/>
            <a:ext cx="6400799" cy="567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27387" y="990600"/>
            <a:ext cx="6400799" cy="567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0788" y="990601"/>
            <a:ext cx="6400798" cy="5676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41812" y="990602"/>
            <a:ext cx="6400799" cy="5676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75212" y="990600"/>
            <a:ext cx="6400799" cy="567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87991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Using MDT to Replace Windows RE with DaRT</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12734357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Deploying DaRT using OSD</a:t>
            </a:r>
            <a:endParaRPr lang="en-US" dirty="0"/>
          </a:p>
        </p:txBody>
      </p:sp>
      <p:sp>
        <p:nvSpPr>
          <p:cNvPr id="3" name="Text Placeholder 2"/>
          <p:cNvSpPr>
            <a:spLocks noGrp="1"/>
          </p:cNvSpPr>
          <p:nvPr>
            <p:ph type="body" sz="quarter" idx="10"/>
          </p:nvPr>
        </p:nvSpPr>
        <p:spPr>
          <a:xfrm>
            <a:off x="519112" y="1447799"/>
            <a:ext cx="11149013" cy="2954655"/>
          </a:xfrm>
        </p:spPr>
        <p:txBody>
          <a:bodyPr/>
          <a:lstStyle/>
          <a:p>
            <a:r>
              <a:rPr lang="en-US" dirty="0" smtClean="0"/>
              <a:t>Similar to MDT – just using OSD task Sequence</a:t>
            </a:r>
          </a:p>
          <a:p>
            <a:r>
              <a:rPr lang="en-US" dirty="0" smtClean="0"/>
              <a:t>Include </a:t>
            </a:r>
            <a:r>
              <a:rPr lang="en-US" dirty="0"/>
              <a:t>WIM natively in standard corporate image</a:t>
            </a:r>
          </a:p>
          <a:p>
            <a:r>
              <a:rPr lang="en-US" dirty="0"/>
              <a:t>Provides support for network connected and disconnected clients</a:t>
            </a:r>
          </a:p>
          <a:p>
            <a:r>
              <a:rPr lang="en-US" dirty="0"/>
              <a:t>Store WIM on a second partition on the machine to support BitLocker Drive encryption on primary </a:t>
            </a:r>
            <a:r>
              <a:rPr lang="en-US" dirty="0" smtClean="0"/>
              <a:t>drive</a:t>
            </a:r>
            <a:endParaRPr lang="en-US" dirty="0"/>
          </a:p>
        </p:txBody>
      </p:sp>
    </p:spTree>
    <p:extLst>
      <p:ext uri="{BB962C8B-B14F-4D97-AF65-F5344CB8AC3E}">
        <p14:creationId xmlns:p14="http://schemas.microsoft.com/office/powerpoint/2010/main" val="198056296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DaRT 7.0 Toolset</a:t>
            </a:r>
            <a:endParaRPr lang="en-US" dirty="0"/>
          </a:p>
        </p:txBody>
      </p:sp>
      <p:grpSp>
        <p:nvGrpSpPr>
          <p:cNvPr id="8" name="Group 7"/>
          <p:cNvGrpSpPr/>
          <p:nvPr/>
        </p:nvGrpSpPr>
        <p:grpSpPr>
          <a:xfrm>
            <a:off x="5617593" y="1676654"/>
            <a:ext cx="5429250" cy="4354952"/>
            <a:chOff x="5647255" y="1968892"/>
            <a:chExt cx="5429250" cy="4354952"/>
          </a:xfrm>
        </p:grpSpPr>
        <p:sp>
          <p:nvSpPr>
            <p:cNvPr id="4" name="Round Same Side Corner Rectangle 3"/>
            <p:cNvSpPr/>
            <p:nvPr/>
          </p:nvSpPr>
          <p:spPr>
            <a:xfrm rot="10800000">
              <a:off x="5647255" y="1968892"/>
              <a:ext cx="5429250" cy="4354952"/>
            </a:xfrm>
            <a:prstGeom prst="round2SameRect">
              <a:avLst>
                <a:gd name="adj1" fmla="val 4178"/>
                <a:gd name="adj2" fmla="val 3452"/>
              </a:avLst>
            </a:prstGeom>
            <a:solidFill>
              <a:schemeClr val="tx1">
                <a:lumMod val="75000"/>
                <a:alpha val="15000"/>
              </a:schemeClr>
            </a:solidFill>
            <a:ln>
              <a:solidFill>
                <a:schemeClr val="bg1">
                  <a:lumMod val="65000"/>
                  <a:lumOff val="35000"/>
                </a:schemeClr>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2"/>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7197" y="2064868"/>
              <a:ext cx="5168592" cy="4147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oup 5"/>
          <p:cNvGrpSpPr/>
          <p:nvPr/>
        </p:nvGrpSpPr>
        <p:grpSpPr>
          <a:xfrm>
            <a:off x="1141412" y="990600"/>
            <a:ext cx="4038600" cy="3505200"/>
            <a:chOff x="1141412" y="990600"/>
            <a:chExt cx="4038600" cy="3505200"/>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3812" y="1143000"/>
              <a:ext cx="3733800" cy="3180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 Same Side Corner Rectangle 6"/>
            <p:cNvSpPr/>
            <p:nvPr/>
          </p:nvSpPr>
          <p:spPr>
            <a:xfrm rot="10800000">
              <a:off x="1141412" y="990600"/>
              <a:ext cx="4038600" cy="3505200"/>
            </a:xfrm>
            <a:prstGeom prst="round2SameRect">
              <a:avLst>
                <a:gd name="adj1" fmla="val 4178"/>
                <a:gd name="adj2" fmla="val 3452"/>
              </a:avLst>
            </a:prstGeom>
            <a:solidFill>
              <a:schemeClr val="tx1">
                <a:lumMod val="75000"/>
                <a:alpha val="15000"/>
              </a:schemeClr>
            </a:solidFill>
            <a:ln>
              <a:solidFill>
                <a:schemeClr val="bg1">
                  <a:lumMod val="65000"/>
                  <a:lumOff val="35000"/>
                </a:schemeClr>
              </a:solidFill>
              <a:headEnd type="none" w="med" len="med"/>
              <a:tailEnd type="none" w="med" len="med"/>
            </a:ln>
            <a:scene3d>
              <a:camera prst="orthographicFront">
                <a:rot lat="0" lon="0" rev="0"/>
              </a:camera>
              <a:lightRig rig="flat" dir="t"/>
            </a:scene3d>
            <a:sp3d prstMaterial="plastic">
              <a:bevelT w="50800" h="50800"/>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indent="-236793" algn="ctr" defTabSz="914099" fontAlgn="base">
                <a:lnSpc>
                  <a:spcPct val="90000"/>
                </a:lnSpc>
                <a:spcBef>
                  <a:spcPct val="0"/>
                </a:spcBef>
                <a:spcAft>
                  <a:spcPct val="0"/>
                </a:spcAft>
                <a:buClr>
                  <a:schemeClr val="tx2"/>
                </a:buClr>
                <a:buSzPct val="95000"/>
                <a:buBlip>
                  <a:blip r:embed="rId2"/>
                </a:buBlip>
                <a:tabLst>
                  <a:tab pos="424590" algn="l"/>
                </a:tabLst>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grpSp>
      <p:sp>
        <p:nvSpPr>
          <p:cNvPr id="21" name="Right Arrow 20"/>
          <p:cNvSpPr/>
          <p:nvPr/>
        </p:nvSpPr>
        <p:spPr bwMode="auto">
          <a:xfrm>
            <a:off x="3960811" y="3589406"/>
            <a:ext cx="1656781" cy="264724"/>
          </a:xfrm>
          <a:prstGeom prst="rightArrow">
            <a:avLst/>
          </a:prstGeom>
          <a:solidFill>
            <a:srgbClr val="FFFF00"/>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7105755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Setup</a:t>
            </a:r>
            <a:endParaRPr lang="en-US" dirty="0"/>
          </a:p>
        </p:txBody>
      </p:sp>
      <p:sp>
        <p:nvSpPr>
          <p:cNvPr id="3" name="Text Placeholder 2"/>
          <p:cNvSpPr>
            <a:spLocks noGrp="1"/>
          </p:cNvSpPr>
          <p:nvPr>
            <p:ph type="body" sz="quarter" idx="10"/>
          </p:nvPr>
        </p:nvSpPr>
        <p:spPr>
          <a:xfrm>
            <a:off x="519112" y="1447799"/>
            <a:ext cx="11149013" cy="3053144"/>
          </a:xfrm>
        </p:spPr>
        <p:txBody>
          <a:bodyPr/>
          <a:lstStyle/>
          <a:p>
            <a:r>
              <a:rPr lang="en-US" dirty="0" smtClean="0"/>
              <a:t>Build a task sequence</a:t>
            </a:r>
          </a:p>
          <a:p>
            <a:r>
              <a:rPr lang="en-US" dirty="0" smtClean="0"/>
              <a:t>If executing during the deployment of Windows 7, place before BitLocker installation</a:t>
            </a:r>
          </a:p>
          <a:p>
            <a:r>
              <a:rPr lang="en-US" dirty="0" smtClean="0"/>
              <a:t>Advertise the task sequence to a collection</a:t>
            </a:r>
          </a:p>
          <a:p>
            <a:r>
              <a:rPr lang="en-US" dirty="0" smtClean="0"/>
              <a:t>Deployment can occur without user intervention</a:t>
            </a:r>
          </a:p>
          <a:p>
            <a:r>
              <a:rPr lang="en-US" dirty="0" smtClean="0"/>
              <a:t>Some differences from MDT task sequence execution</a:t>
            </a:r>
            <a:endParaRPr lang="en-US" dirty="0"/>
          </a:p>
        </p:txBody>
      </p:sp>
    </p:spTree>
    <p:extLst>
      <p:ext uri="{BB962C8B-B14F-4D97-AF65-F5344CB8AC3E}">
        <p14:creationId xmlns:p14="http://schemas.microsoft.com/office/powerpoint/2010/main" val="360367350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 DaRT Task Sequence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1" y="1271286"/>
            <a:ext cx="5391459" cy="307211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8612" y="990599"/>
            <a:ext cx="5943600" cy="554815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7212" y="990599"/>
            <a:ext cx="5638800" cy="5560638"/>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60250" y="990599"/>
            <a:ext cx="5762962" cy="555795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36812" y="990599"/>
            <a:ext cx="5791200" cy="5537907"/>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79488" y="990598"/>
            <a:ext cx="5777124" cy="5511377"/>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41303" y="990599"/>
            <a:ext cx="5926624" cy="5560638"/>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75012" y="1019628"/>
            <a:ext cx="5791200" cy="5504506"/>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92518" y="1019628"/>
            <a:ext cx="5778494" cy="5516354"/>
          </a:xfrm>
          <a:prstGeom prst="rect">
            <a:avLst/>
          </a:prstGeom>
        </p:spPr>
      </p:pic>
    </p:spTree>
    <p:extLst>
      <p:ext uri="{BB962C8B-B14F-4D97-AF65-F5344CB8AC3E}">
        <p14:creationId xmlns:p14="http://schemas.microsoft.com/office/powerpoint/2010/main" val="15753342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OSD vs. MDT Task Sequence</a:t>
            </a:r>
            <a:endParaRPr lang="en-US" dirty="0"/>
          </a:p>
        </p:txBody>
      </p:sp>
      <p:sp>
        <p:nvSpPr>
          <p:cNvPr id="3" name="Text Placeholder 2"/>
          <p:cNvSpPr>
            <a:spLocks noGrp="1"/>
          </p:cNvSpPr>
          <p:nvPr>
            <p:ph type="body" sz="quarter" idx="10"/>
          </p:nvPr>
        </p:nvSpPr>
        <p:spPr>
          <a:xfrm>
            <a:off x="519112" y="1447799"/>
            <a:ext cx="11149013" cy="1932837"/>
          </a:xfrm>
        </p:spPr>
        <p:txBody>
          <a:bodyPr/>
          <a:lstStyle/>
          <a:p>
            <a:r>
              <a:rPr lang="en-US" dirty="0" smtClean="0"/>
              <a:t>Component Management</a:t>
            </a:r>
          </a:p>
          <a:p>
            <a:pPr lvl="1"/>
            <a:r>
              <a:rPr lang="en-US" dirty="0" smtClean="0"/>
              <a:t>MDT - %SCRIPTROOT%</a:t>
            </a:r>
          </a:p>
          <a:p>
            <a:pPr lvl="1"/>
            <a:r>
              <a:rPr lang="en-US" dirty="0" smtClean="0"/>
              <a:t>OSD – Package copy script</a:t>
            </a:r>
          </a:p>
          <a:p>
            <a:r>
              <a:rPr lang="en-US" dirty="0" smtClean="0"/>
              <a:t>OSD – Disable 64-bit file system redirection</a:t>
            </a:r>
          </a:p>
        </p:txBody>
      </p:sp>
    </p:spTree>
    <p:extLst>
      <p:ext uri="{BB962C8B-B14F-4D97-AF65-F5344CB8AC3E}">
        <p14:creationId xmlns:p14="http://schemas.microsoft.com/office/powerpoint/2010/main" val="306178316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612" y="533400"/>
            <a:ext cx="9232900" cy="1523494"/>
          </a:xfrm>
        </p:spPr>
        <p:txBody>
          <a:bodyPr/>
          <a:lstStyle/>
          <a:p>
            <a:r>
              <a:rPr lang="en-US" dirty="0" smtClean="0"/>
              <a:t>Using Configuration Manager to Replace Windows RE with DaRT</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313604000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Text Placeholder 2"/>
          <p:cNvSpPr>
            <a:spLocks noGrp="1"/>
          </p:cNvSpPr>
          <p:nvPr>
            <p:ph type="body" sz="quarter" idx="10"/>
          </p:nvPr>
        </p:nvSpPr>
        <p:spPr>
          <a:xfrm>
            <a:off x="519112" y="1447799"/>
            <a:ext cx="11149013" cy="3323987"/>
          </a:xfrm>
        </p:spPr>
        <p:txBody>
          <a:bodyPr/>
          <a:lstStyle/>
          <a:p>
            <a:r>
              <a:rPr lang="en-US" dirty="0" smtClean="0"/>
              <a:t>Options for including/deploying DaRT to your Windows 7 clients</a:t>
            </a:r>
          </a:p>
          <a:p>
            <a:pPr lvl="1"/>
            <a:r>
              <a:rPr lang="en-US" dirty="0" smtClean="0"/>
              <a:t>During OS deployment</a:t>
            </a:r>
          </a:p>
          <a:p>
            <a:pPr lvl="1"/>
            <a:r>
              <a:rPr lang="en-US" dirty="0" smtClean="0"/>
              <a:t>Post OS Deployment</a:t>
            </a:r>
          </a:p>
          <a:p>
            <a:r>
              <a:rPr lang="en-US" dirty="0" smtClean="0"/>
              <a:t>Drive encryption will require planning</a:t>
            </a:r>
          </a:p>
          <a:p>
            <a:pPr lvl="1"/>
            <a:r>
              <a:rPr lang="en-US" dirty="0" smtClean="0"/>
              <a:t>BitLocker – </a:t>
            </a:r>
            <a:r>
              <a:rPr lang="en-US" b="1" i="1" dirty="0" smtClean="0">
                <a:solidFill>
                  <a:srgbClr val="FFC000"/>
                </a:solidFill>
              </a:rPr>
              <a:t>MBAM will help here! (Q3 2011)</a:t>
            </a:r>
          </a:p>
          <a:p>
            <a:pPr lvl="1"/>
            <a:r>
              <a:rPr lang="en-US" dirty="0" smtClean="0"/>
              <a:t>Third Party Products</a:t>
            </a:r>
          </a:p>
        </p:txBody>
      </p:sp>
    </p:spTree>
    <p:extLst>
      <p:ext uri="{BB962C8B-B14F-4D97-AF65-F5344CB8AC3E}">
        <p14:creationId xmlns:p14="http://schemas.microsoft.com/office/powerpoint/2010/main" val="3786369768"/>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13" name="Rectangle 12"/>
          <p:cNvSpPr/>
          <p:nvPr/>
        </p:nvSpPr>
        <p:spPr bwMode="auto">
          <a:xfrm>
            <a:off x="507868" y="1447800"/>
            <a:ext cx="11160257" cy="963341"/>
          </a:xfrm>
          <a:prstGeom prst="rect">
            <a:avLst/>
          </a:prstGeom>
          <a:noFill/>
          <a:ln w="38100">
            <a:no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0" tIns="0" rIns="0" bIns="0" numCol="1" rtlCol="0" anchor="t" anchorCtr="0" compatLnSpc="1">
            <a:prstTxWarp prst="textNoShape">
              <a:avLst/>
            </a:prstTxWarp>
            <a:spAutoFit/>
          </a:bodyPr>
          <a:lstStyle/>
          <a:p>
            <a:pPr>
              <a:lnSpc>
                <a:spcPct val="90000"/>
              </a:lnSpc>
              <a:spcAft>
                <a:spcPts val="600"/>
              </a:spcAft>
              <a:buSzPct val="100000"/>
            </a:pPr>
            <a:r>
              <a:rPr lang="en-US" sz="2000" spc="-30" dirty="0">
                <a:gradFill>
                  <a:gsLst>
                    <a:gs pos="0">
                      <a:srgbClr val="FFFFFF"/>
                    </a:gs>
                    <a:gs pos="86000">
                      <a:srgbClr val="FFFFFF"/>
                    </a:gs>
                  </a:gsLst>
                  <a:lin ang="0" scaled="0"/>
                </a:gradFill>
              </a:rPr>
              <a:t>Don’t forget to visit the </a:t>
            </a:r>
            <a:r>
              <a:rPr lang="en-US" sz="2000" spc="-30" dirty="0" smtClean="0">
                <a:gradFill>
                  <a:gsLst>
                    <a:gs pos="0">
                      <a:srgbClr val="FFFFFF"/>
                    </a:gs>
                    <a:gs pos="86000">
                      <a:srgbClr val="FFFFFF"/>
                    </a:gs>
                  </a:gsLst>
                  <a:lin ang="0" scaled="0"/>
                </a:gradFill>
              </a:rPr>
              <a:t>Cloud Power area within the TLC (</a:t>
            </a:r>
            <a:r>
              <a:rPr lang="en-US" sz="2000" spc="-30" dirty="0" smtClean="0">
                <a:solidFill>
                  <a:srgbClr val="005A84">
                    <a:lumMod val="60000"/>
                    <a:lumOff val="40000"/>
                  </a:srgbClr>
                </a:solidFill>
              </a:rPr>
              <a:t>Blue </a:t>
            </a:r>
            <a:r>
              <a:rPr lang="en-US" sz="2000" spc="-30" dirty="0">
                <a:solidFill>
                  <a:srgbClr val="005A84">
                    <a:lumMod val="60000"/>
                    <a:lumOff val="40000"/>
                  </a:srgbClr>
                </a:solidFill>
              </a:rPr>
              <a:t>Section</a:t>
            </a:r>
            <a:r>
              <a:rPr lang="en-US" sz="2000" spc="-30" dirty="0">
                <a:gradFill>
                  <a:gsLst>
                    <a:gs pos="0">
                      <a:srgbClr val="FFFFFF"/>
                    </a:gs>
                    <a:gs pos="86000">
                      <a:srgbClr val="FFFFFF"/>
                    </a:gs>
                  </a:gsLst>
                  <a:lin ang="0" scaled="0"/>
                </a:gradFill>
              </a:rPr>
              <a:t>) </a:t>
            </a:r>
            <a:r>
              <a:rPr lang="en-US" sz="2000" spc="-30" dirty="0" smtClean="0">
                <a:gradFill>
                  <a:gsLst>
                    <a:gs pos="0">
                      <a:srgbClr val="FFFFFF"/>
                    </a:gs>
                    <a:gs pos="86000">
                      <a:srgbClr val="FFFFFF"/>
                    </a:gs>
                  </a:gsLst>
                  <a:lin ang="0" scaled="0"/>
                </a:gradFill>
              </a:rPr>
              <a:t>to see product </a:t>
            </a:r>
            <a:r>
              <a:rPr lang="en-US" sz="2000" spc="-30" dirty="0">
                <a:gradFill>
                  <a:gsLst>
                    <a:gs pos="0">
                      <a:srgbClr val="FFFFFF"/>
                    </a:gs>
                    <a:gs pos="86000">
                      <a:srgbClr val="FFFFFF"/>
                    </a:gs>
                  </a:gsLst>
                  <a:lin ang="0" scaled="0"/>
                </a:gradFill>
              </a:rPr>
              <a:t>demos and speak with experts about the </a:t>
            </a:r>
            <a:r>
              <a:rPr lang="en-US" sz="2000" spc="-30" dirty="0" smtClean="0">
                <a:gradFill>
                  <a:gsLst>
                    <a:gs pos="0">
                      <a:srgbClr val="FFFFFF"/>
                    </a:gs>
                    <a:gs pos="86000">
                      <a:srgbClr val="FFFFFF"/>
                    </a:gs>
                  </a:gsLst>
                  <a:lin ang="0" scaled="0"/>
                </a:gradFill>
              </a:rPr>
              <a:t>Server &amp; Cloud Platform solutions that help drive your business forward.</a:t>
            </a:r>
            <a:endParaRPr lang="en-US" sz="2000" spc="-30" dirty="0">
              <a:gradFill>
                <a:gsLst>
                  <a:gs pos="0">
                    <a:srgbClr val="FFFFFF"/>
                  </a:gs>
                  <a:gs pos="86000">
                    <a:srgbClr val="FFFFFF"/>
                  </a:gs>
                </a:gsLst>
                <a:lin ang="0" scaled="0"/>
              </a:gradFill>
            </a:endParaRPr>
          </a:p>
          <a:p>
            <a:pPr>
              <a:lnSpc>
                <a:spcPct val="90000"/>
              </a:lnSpc>
              <a:buSzPct val="100000"/>
            </a:pPr>
            <a:r>
              <a:rPr lang="en-US" sz="2000" spc="-30" dirty="0" smtClean="0">
                <a:gradFill>
                  <a:gsLst>
                    <a:gs pos="0">
                      <a:srgbClr val="FFFFFF"/>
                    </a:gs>
                    <a:gs pos="86000">
                      <a:srgbClr val="FFFFFF"/>
                    </a:gs>
                  </a:gsLst>
                  <a:lin ang="0" scaled="0"/>
                </a:gradFill>
              </a:rPr>
              <a:t>You </a:t>
            </a:r>
            <a:r>
              <a:rPr lang="en-US" sz="2000" spc="-30" dirty="0">
                <a:gradFill>
                  <a:gsLst>
                    <a:gs pos="0">
                      <a:srgbClr val="FFFFFF"/>
                    </a:gs>
                    <a:gs pos="86000">
                      <a:srgbClr val="FFFFFF"/>
                    </a:gs>
                  </a:gsLst>
                  <a:lin ang="0" scaled="0"/>
                </a:gradFill>
              </a:rPr>
              <a:t>can also find the latest information about </a:t>
            </a:r>
            <a:r>
              <a:rPr lang="en-US" sz="2000" spc="-30" dirty="0" smtClean="0">
                <a:gradFill>
                  <a:gsLst>
                    <a:gs pos="0">
                      <a:srgbClr val="FFFFFF"/>
                    </a:gs>
                    <a:gs pos="86000">
                      <a:srgbClr val="FFFFFF"/>
                    </a:gs>
                  </a:gsLst>
                  <a:lin ang="0" scaled="0"/>
                </a:gradFill>
              </a:rPr>
              <a:t>our products </a:t>
            </a:r>
            <a:r>
              <a:rPr lang="en-US" sz="2000" spc="-30" dirty="0">
                <a:gradFill>
                  <a:gsLst>
                    <a:gs pos="0">
                      <a:srgbClr val="FFFFFF"/>
                    </a:gs>
                    <a:gs pos="86000">
                      <a:srgbClr val="FFFFFF"/>
                    </a:gs>
                  </a:gsLst>
                  <a:lin ang="0" scaled="0"/>
                </a:gradFill>
              </a:rPr>
              <a:t>at the following links:</a:t>
            </a:r>
            <a:r>
              <a:rPr lang="en-US" sz="2400" spc="-30" dirty="0">
                <a:gradFill>
                  <a:gsLst>
                    <a:gs pos="0">
                      <a:srgbClr val="FFFFFF"/>
                    </a:gs>
                    <a:gs pos="86000">
                      <a:srgbClr val="FFFFFF"/>
                    </a:gs>
                  </a:gsLst>
                  <a:lin ang="0" scaled="0"/>
                </a:gradFill>
              </a:rPr>
              <a:t> </a:t>
            </a:r>
          </a:p>
        </p:txBody>
      </p:sp>
      <p:sp>
        <p:nvSpPr>
          <p:cNvPr id="14" name="Rectangle 13"/>
          <p:cNvSpPr/>
          <p:nvPr/>
        </p:nvSpPr>
        <p:spPr bwMode="auto">
          <a:xfrm>
            <a:off x="504676" y="4639503"/>
            <a:ext cx="11163449"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Azure - </a:t>
            </a:r>
            <a:r>
              <a:rPr lang="en-US" sz="2000" u="sng" dirty="0">
                <a:solidFill>
                  <a:srgbClr val="FFFFFF"/>
                </a:solidFill>
                <a:hlinkClick r:id="rId4"/>
              </a:rPr>
              <a:t>http://www.microsoft.com/windowsazure/</a:t>
            </a:r>
            <a:endParaRPr lang="en-US" sz="2000" dirty="0">
              <a:gradFill>
                <a:gsLst>
                  <a:gs pos="0">
                    <a:srgbClr val="FFFFFF"/>
                  </a:gs>
                  <a:gs pos="100000">
                    <a:srgbClr val="FFFFFF"/>
                  </a:gs>
                </a:gsLst>
                <a:lin ang="5400000" scaled="0"/>
              </a:gradFill>
            </a:endParaRPr>
          </a:p>
        </p:txBody>
      </p:sp>
      <p:sp>
        <p:nvSpPr>
          <p:cNvPr id="15" name="Rectangle 14"/>
          <p:cNvSpPr/>
          <p:nvPr/>
        </p:nvSpPr>
        <p:spPr bwMode="auto">
          <a:xfrm>
            <a:off x="501933" y="5316128"/>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System Center - </a:t>
            </a:r>
            <a:r>
              <a:rPr lang="en-US" sz="2000" u="sng" dirty="0">
                <a:solidFill>
                  <a:srgbClr val="FFFFFF"/>
                </a:solidFill>
                <a:hlinkClick r:id="rId5"/>
              </a:rPr>
              <a:t>http://www.microsoft.com/systemcenter/</a:t>
            </a:r>
            <a:endParaRPr lang="en-US" sz="2000" dirty="0">
              <a:gradFill>
                <a:gsLst>
                  <a:gs pos="0">
                    <a:srgbClr val="FFFFFF"/>
                  </a:gs>
                  <a:gs pos="100000">
                    <a:srgbClr val="FFFFFF"/>
                  </a:gs>
                </a:gsLst>
                <a:lin ang="5400000" scaled="0"/>
              </a:gradFill>
            </a:endParaRPr>
          </a:p>
        </p:txBody>
      </p:sp>
      <p:sp>
        <p:nvSpPr>
          <p:cNvPr id="17" name="Rectangle 16"/>
          <p:cNvSpPr/>
          <p:nvPr/>
        </p:nvSpPr>
        <p:spPr bwMode="auto">
          <a:xfrm>
            <a:off x="508964" y="5992755"/>
            <a:ext cx="11173090"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Microsoft Forefront - </a:t>
            </a:r>
            <a:r>
              <a:rPr lang="en-US" sz="2000" u="sng" dirty="0">
                <a:solidFill>
                  <a:srgbClr val="FFFFFF"/>
                </a:solidFill>
                <a:hlinkClick r:id="rId6"/>
              </a:rPr>
              <a:t>http://www.microsoft.com/forefront/</a:t>
            </a:r>
            <a:endParaRPr lang="en-US" sz="2000" dirty="0">
              <a:gradFill>
                <a:gsLst>
                  <a:gs pos="0">
                    <a:srgbClr val="FFFFFF"/>
                  </a:gs>
                  <a:gs pos="100000">
                    <a:srgbClr val="FFFFFF"/>
                  </a:gs>
                </a:gsLst>
                <a:lin ang="5400000" scaled="0"/>
              </a:gradFill>
            </a:endParaRPr>
          </a:p>
        </p:txBody>
      </p:sp>
      <p:sp>
        <p:nvSpPr>
          <p:cNvPr id="9" name="Rectangle 8"/>
          <p:cNvSpPr/>
          <p:nvPr/>
        </p:nvSpPr>
        <p:spPr bwMode="auto">
          <a:xfrm>
            <a:off x="507868" y="396287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Windows Server - </a:t>
            </a:r>
            <a:r>
              <a:rPr lang="en-US" sz="2000" u="sng" dirty="0">
                <a:solidFill>
                  <a:srgbClr val="FFFFFF"/>
                </a:solidFill>
                <a:hlinkClick r:id="rId7"/>
              </a:rPr>
              <a:t>http://www.microsoft.com/windowsserver/</a:t>
            </a:r>
            <a:r>
              <a:rPr lang="en-US" sz="2000" dirty="0">
                <a:solidFill>
                  <a:srgbClr val="FFFFFF"/>
                </a:solidFill>
              </a:rPr>
              <a:t> </a:t>
            </a:r>
            <a:endParaRPr lang="en-US" sz="2000" dirty="0">
              <a:gradFill>
                <a:gsLst>
                  <a:gs pos="0">
                    <a:srgbClr val="FFFFFF"/>
                  </a:gs>
                  <a:gs pos="100000">
                    <a:srgbClr val="FFFFFF"/>
                  </a:gs>
                </a:gsLst>
                <a:lin ang="5400000" scaled="0"/>
              </a:gradFill>
            </a:endParaRPr>
          </a:p>
        </p:txBody>
      </p:sp>
      <p:sp>
        <p:nvSpPr>
          <p:cNvPr id="10" name="Rectangle 9"/>
          <p:cNvSpPr/>
          <p:nvPr/>
        </p:nvSpPr>
        <p:spPr bwMode="auto">
          <a:xfrm>
            <a:off x="507868" y="2609628"/>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Cloud Power - </a:t>
            </a:r>
            <a:r>
              <a:rPr lang="en-US" sz="2000" u="sng" dirty="0">
                <a:solidFill>
                  <a:srgbClr val="FFFFFF"/>
                </a:solidFill>
                <a:hlinkClick r:id="rId8"/>
              </a:rPr>
              <a:t>http://</a:t>
            </a:r>
            <a:r>
              <a:rPr lang="en-US" sz="2000" u="sng" dirty="0" smtClean="0">
                <a:solidFill>
                  <a:srgbClr val="FFFFFF"/>
                </a:solidFill>
                <a:hlinkClick r:id="rId8"/>
              </a:rPr>
              <a:t>www.microsoft.com/cloud/</a:t>
            </a:r>
            <a:r>
              <a:rPr lang="en-US" sz="2000" u="sng" dirty="0" smtClean="0">
                <a:solidFill>
                  <a:srgbClr val="FFFFFF"/>
                </a:solidFill>
              </a:rPr>
              <a:t>   </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
        <p:nvSpPr>
          <p:cNvPr id="11" name="Rectangle 10"/>
          <p:cNvSpPr/>
          <p:nvPr/>
        </p:nvSpPr>
        <p:spPr bwMode="auto">
          <a:xfrm>
            <a:off x="507868" y="3286253"/>
            <a:ext cx="11160257" cy="548640"/>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ctr" anchorCtr="0" compatLnSpc="1">
            <a:prstTxWarp prst="textNoShape">
              <a:avLst/>
            </a:prstTxWarp>
            <a:spAutoFit/>
          </a:bodyPr>
          <a:lstStyle/>
          <a:p>
            <a:pPr marL="347663" indent="-347663">
              <a:lnSpc>
                <a:spcPct val="90000"/>
              </a:lnSpc>
              <a:spcBef>
                <a:spcPct val="20000"/>
              </a:spcBef>
              <a:buSzPct val="90000"/>
              <a:buFontTx/>
              <a:buBlip>
                <a:blip r:embed="rId3"/>
              </a:buBlip>
            </a:pPr>
            <a:r>
              <a:rPr lang="en-US" sz="2000" dirty="0" smtClean="0">
                <a:gradFill>
                  <a:gsLst>
                    <a:gs pos="0">
                      <a:srgbClr val="FFFFFF"/>
                    </a:gs>
                    <a:gs pos="100000">
                      <a:srgbClr val="FFFFFF"/>
                    </a:gs>
                  </a:gsLst>
                  <a:lin ang="5400000" scaled="0"/>
                </a:gradFill>
              </a:rPr>
              <a:t>Private Cloud - </a:t>
            </a:r>
            <a:r>
              <a:rPr lang="en-US" sz="2000" u="sng" dirty="0">
                <a:solidFill>
                  <a:srgbClr val="FFFFFF"/>
                </a:solidFill>
                <a:hlinkClick r:id="rId7"/>
              </a:rPr>
              <a:t>http://</a:t>
            </a:r>
            <a:r>
              <a:rPr lang="en-US" sz="2000" u="sng" dirty="0" smtClean="0">
                <a:solidFill>
                  <a:srgbClr val="FFFFFF"/>
                </a:solidFill>
                <a:hlinkClick r:id="rId7"/>
              </a:rPr>
              <a:t>www.microsoft.com/privatecloud/</a:t>
            </a:r>
            <a:r>
              <a:rPr lang="en-US" sz="2000" dirty="0" smtClean="0">
                <a:solidFill>
                  <a:srgbClr val="FFFFFF"/>
                </a:solidFill>
              </a:rPr>
              <a:t> </a:t>
            </a: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03983811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2317608127"/>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4657536"/>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a:xfrm>
            <a:off x="6051550" y="1941513"/>
            <a:ext cx="4114800" cy="4114800"/>
          </a:xfrm>
        </p:spPr>
      </p:pic>
    </p:spTree>
    <p:extLst>
      <p:ext uri="{BB962C8B-B14F-4D97-AF65-F5344CB8AC3E}">
        <p14:creationId xmlns:p14="http://schemas.microsoft.com/office/powerpoint/2010/main" val="4013443319"/>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 </a:t>
            </a:r>
            <a:r>
              <a:rPr lang="en-US" sz="700" dirty="0" smtClean="0">
                <a:gradFill>
                  <a:gsLst>
                    <a:gs pos="0">
                      <a:srgbClr val="FFFFFF"/>
                    </a:gs>
                    <a:gs pos="100000">
                      <a:srgbClr val="FFFFFF"/>
                    </a:gs>
                  </a:gsLst>
                  <a:lin ang="5400000" scaled="0"/>
                </a:gradFill>
                <a:latin typeface="Segoe UI" pitchFamily="34" charset="0"/>
                <a:cs typeface="Arial" charset="0"/>
              </a:rPr>
              <a:t>2011 Microsoft </a:t>
            </a:r>
            <a:r>
              <a:rPr lang="en-US" sz="700" dirty="0">
                <a:gradFill>
                  <a:gsLst>
                    <a:gs pos="0">
                      <a:srgbClr val="FFFFFF"/>
                    </a:gs>
                    <a:gs pos="100000">
                      <a:srgbClr val="FFFFFF"/>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rgbClr val="FFFFFF"/>
                    </a:gs>
                    <a:gs pos="100000">
                      <a:srgbClr val="FFFFFF"/>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rgbClr val="FFFFFF"/>
                    </a:gs>
                    <a:gs pos="100000">
                      <a:srgbClr val="FFFFFF"/>
                    </a:gs>
                  </a:gsLst>
                  <a:lin ang="5400000" scaled="0"/>
                </a:gradFill>
                <a:latin typeface="Segoe UI" pitchFamily="34" charset="0"/>
                <a:cs typeface="Arial" charset="0"/>
              </a:rPr>
              <a:t/>
            </a:r>
            <a:br>
              <a:rPr lang="en-US" sz="700" dirty="0" smtClean="0">
                <a:gradFill>
                  <a:gsLst>
                    <a:gs pos="0">
                      <a:srgbClr val="FFFFFF"/>
                    </a:gs>
                    <a:gs pos="100000">
                      <a:srgbClr val="FFFFFF"/>
                    </a:gs>
                  </a:gsLst>
                  <a:lin ang="5400000" scaled="0"/>
                </a:gradFill>
                <a:latin typeface="Segoe UI" pitchFamily="34" charset="0"/>
                <a:cs typeface="Arial" charset="0"/>
              </a:rPr>
            </a:br>
            <a:r>
              <a:rPr lang="en-US" sz="700" dirty="0" smtClean="0">
                <a:gradFill>
                  <a:gsLst>
                    <a:gs pos="0">
                      <a:srgbClr val="FFFFFF"/>
                    </a:gs>
                    <a:gs pos="100000">
                      <a:srgbClr val="FFFFFF"/>
                    </a:gs>
                  </a:gsLst>
                  <a:lin ang="5400000" scaled="0"/>
                </a:gradFill>
                <a:latin typeface="Segoe UI" pitchFamily="34" charset="0"/>
                <a:cs typeface="Arial" charset="0"/>
              </a:rPr>
              <a:t>on </a:t>
            </a:r>
            <a:r>
              <a:rPr lang="en-US" sz="700" dirty="0">
                <a:gradFill>
                  <a:gsLst>
                    <a:gs pos="0">
                      <a:srgbClr val="FFFFFF"/>
                    </a:gs>
                    <a:gs pos="100000">
                      <a:srgbClr val="FFFFFF"/>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rgbClr val="FFFFFF"/>
                    </a:gs>
                    <a:gs pos="100000">
                      <a:srgbClr val="FFFFFF"/>
                    </a:gs>
                  </a:gsLst>
                  <a:lin ang="5400000" scaled="0"/>
                </a:gradFill>
                <a:latin typeface="Segoe UI" pitchFamily="34" charset="0"/>
                <a:cs typeface="Arial" charset="0"/>
              </a:rPr>
              <a:t>. MICROSOFT </a:t>
            </a:r>
            <a:r>
              <a:rPr lang="en-US" sz="700" dirty="0">
                <a:gradFill>
                  <a:gsLst>
                    <a:gs pos="0">
                      <a:srgbClr val="FFFFFF"/>
                    </a:gs>
                    <a:gs pos="100000">
                      <a:srgbClr val="FFFFFF"/>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1346611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I care about deploying DaRT?</a:t>
            </a:r>
            <a:endParaRPr lang="en-US" dirty="0"/>
          </a:p>
        </p:txBody>
      </p:sp>
      <p:sp>
        <p:nvSpPr>
          <p:cNvPr id="3" name="Text Placeholder 2"/>
          <p:cNvSpPr>
            <a:spLocks noGrp="1"/>
          </p:cNvSpPr>
          <p:nvPr>
            <p:ph type="body" sz="quarter" idx="10"/>
          </p:nvPr>
        </p:nvSpPr>
        <p:spPr>
          <a:xfrm>
            <a:off x="519112" y="1447799"/>
            <a:ext cx="11149013" cy="3761030"/>
          </a:xfrm>
        </p:spPr>
        <p:txBody>
          <a:bodyPr/>
          <a:lstStyle/>
          <a:p>
            <a:r>
              <a:rPr lang="en-US" dirty="0" smtClean="0"/>
              <a:t>Reduce reliance on media to perform repairs (CD/USB)</a:t>
            </a:r>
          </a:p>
          <a:p>
            <a:r>
              <a:rPr lang="en-US" dirty="0" smtClean="0"/>
              <a:t>Provide multiple options to support a variety of failure scenarios</a:t>
            </a:r>
          </a:p>
          <a:p>
            <a:r>
              <a:rPr lang="en-US" dirty="0" smtClean="0"/>
              <a:t>Provide “selected” tools to laptop users for recovery</a:t>
            </a:r>
          </a:p>
          <a:p>
            <a:r>
              <a:rPr lang="en-US" dirty="0" smtClean="0"/>
              <a:t>Accommodate remote support through DaRT 7.0</a:t>
            </a:r>
          </a:p>
          <a:p>
            <a:pPr lvl="1"/>
            <a:r>
              <a:rPr lang="en-US" dirty="0" smtClean="0"/>
              <a:t>DaRT in the image or on a second partition facilitates remote support options for failed client workstations</a:t>
            </a:r>
            <a:r>
              <a:rPr lang="en-US" dirty="0"/>
              <a:t> </a:t>
            </a:r>
            <a:r>
              <a:rPr lang="en-US" dirty="0" smtClean="0"/>
              <a:t>that have network connectivity.</a:t>
            </a:r>
          </a:p>
        </p:txBody>
      </p:sp>
    </p:spTree>
    <p:extLst>
      <p:ext uri="{BB962C8B-B14F-4D97-AF65-F5344CB8AC3E}">
        <p14:creationId xmlns:p14="http://schemas.microsoft.com/office/powerpoint/2010/main" val="268453294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DaRT Deployment Options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32579745"/>
              </p:ext>
            </p:extLst>
          </p:nvPr>
        </p:nvGraphicFramePr>
        <p:xfrm>
          <a:off x="760412" y="1447800"/>
          <a:ext cx="10058400" cy="3207328"/>
        </p:xfrm>
        <a:graphic>
          <a:graphicData uri="http://schemas.openxmlformats.org/drawingml/2006/table">
            <a:tbl>
              <a:tblPr firstRow="1" bandRow="1">
                <a:tableStyleId>{FABFCF23-3B69-468F-B69F-88F6DE6A72F2}</a:tableStyleId>
              </a:tblPr>
              <a:tblGrid>
                <a:gridCol w="6705600"/>
                <a:gridCol w="1676400"/>
                <a:gridCol w="1676400"/>
              </a:tblGrid>
              <a:tr h="540327">
                <a:tc>
                  <a:txBody>
                    <a:bodyPr/>
                    <a:lstStyle/>
                    <a:p>
                      <a:r>
                        <a:rPr lang="en-US" sz="2000" dirty="0" smtClean="0"/>
                        <a:t>Supported DaRT Deployment Option</a:t>
                      </a:r>
                      <a:endParaRPr lang="en-US" sz="2000" dirty="0"/>
                    </a:p>
                  </a:txBody>
                  <a:tcPr/>
                </a:tc>
                <a:tc>
                  <a:txBody>
                    <a:bodyPr/>
                    <a:lstStyle/>
                    <a:p>
                      <a:pPr algn="ctr"/>
                      <a:r>
                        <a:rPr lang="en-US" sz="2000" dirty="0" smtClean="0"/>
                        <a:t>DaRT 6.5</a:t>
                      </a:r>
                      <a:endParaRPr lang="en-US" sz="2000" dirty="0"/>
                    </a:p>
                  </a:txBody>
                  <a:tcPr/>
                </a:tc>
                <a:tc>
                  <a:txBody>
                    <a:bodyPr/>
                    <a:lstStyle/>
                    <a:p>
                      <a:pPr algn="ctr"/>
                      <a:r>
                        <a:rPr lang="en-US" sz="2000" dirty="0" smtClean="0"/>
                        <a:t>DaRT 7.0</a:t>
                      </a:r>
                      <a:endParaRPr lang="en-US" sz="2000" dirty="0"/>
                    </a:p>
                  </a:txBody>
                  <a:tcPr/>
                </a:tc>
              </a:tr>
              <a:tr h="540327">
                <a:tc>
                  <a:txBody>
                    <a:bodyPr/>
                    <a:lstStyle/>
                    <a:p>
                      <a:r>
                        <a:rPr lang="en-US" sz="2000" dirty="0" smtClean="0"/>
                        <a:t>Boot</a:t>
                      </a:r>
                      <a:r>
                        <a:rPr lang="en-US" sz="2000" baseline="0" dirty="0" smtClean="0"/>
                        <a:t> </a:t>
                      </a:r>
                      <a:r>
                        <a:rPr lang="en-US" sz="2000" dirty="0" smtClean="0"/>
                        <a:t>from CD/DVD media</a:t>
                      </a:r>
                      <a:endParaRPr lang="en-US" sz="2000" dirty="0"/>
                    </a:p>
                  </a:txBody>
                  <a:tcPr/>
                </a:tc>
                <a:tc>
                  <a:txBody>
                    <a:bodyPr/>
                    <a:lstStyle/>
                    <a:p>
                      <a:pPr algn="ctr"/>
                      <a:endParaRPr lang="en-US" sz="2000" dirty="0"/>
                    </a:p>
                  </a:txBody>
                  <a:tcPr/>
                </a:tc>
                <a:tc>
                  <a:txBody>
                    <a:bodyPr/>
                    <a:lstStyle/>
                    <a:p>
                      <a:pPr algn="ctr"/>
                      <a:endParaRPr lang="en-US" sz="2000" dirty="0"/>
                    </a:p>
                  </a:txBody>
                  <a:tcPr/>
                </a:tc>
              </a:tr>
              <a:tr h="540327">
                <a:tc>
                  <a:txBody>
                    <a:bodyPr/>
                    <a:lstStyle/>
                    <a:p>
                      <a:r>
                        <a:rPr lang="en-US" sz="2000" dirty="0" smtClean="0"/>
                        <a:t>Boot from removable media (USB)</a:t>
                      </a:r>
                      <a:endParaRPr lang="en-US" sz="2000" dirty="0"/>
                    </a:p>
                  </a:txBody>
                  <a:tcPr/>
                </a:tc>
                <a:tc>
                  <a:txBody>
                    <a:bodyPr/>
                    <a:lstStyle/>
                    <a:p>
                      <a:pPr algn="ctr"/>
                      <a:endParaRPr lang="en-US" sz="2000" dirty="0"/>
                    </a:p>
                  </a:txBody>
                  <a:tcPr/>
                </a:tc>
                <a:tc>
                  <a:txBody>
                    <a:bodyPr/>
                    <a:lstStyle/>
                    <a:p>
                      <a:pPr algn="ctr"/>
                      <a:endParaRPr lang="en-US" sz="2000" dirty="0"/>
                    </a:p>
                  </a:txBody>
                  <a:tcPr/>
                </a:tc>
              </a:tr>
              <a:tr h="540327">
                <a:tc>
                  <a:txBody>
                    <a:bodyPr/>
                    <a:lstStyle/>
                    <a:p>
                      <a:r>
                        <a:rPr lang="en-US" sz="2000" dirty="0" smtClean="0"/>
                        <a:t>Perform</a:t>
                      </a:r>
                      <a:r>
                        <a:rPr lang="en-US" sz="2000" baseline="0" dirty="0" smtClean="0"/>
                        <a:t> </a:t>
                      </a:r>
                      <a:r>
                        <a:rPr lang="en-US" sz="2000" dirty="0" smtClean="0"/>
                        <a:t>Network Boot/PXE</a:t>
                      </a:r>
                      <a:endParaRPr lang="en-US" sz="2000" dirty="0"/>
                    </a:p>
                  </a:txBody>
                  <a:tcPr/>
                </a:tc>
                <a:tc>
                  <a:txBody>
                    <a:bodyPr/>
                    <a:lstStyle/>
                    <a:p>
                      <a:pPr algn="ctr"/>
                      <a:endParaRPr lang="en-US" sz="2000" dirty="0"/>
                    </a:p>
                  </a:txBody>
                  <a:tcPr/>
                </a:tc>
                <a:tc>
                  <a:txBody>
                    <a:bodyPr/>
                    <a:lstStyle/>
                    <a:p>
                      <a:pPr algn="ctr"/>
                      <a:endParaRPr lang="en-US" sz="2000" dirty="0"/>
                    </a:p>
                  </a:txBody>
                  <a:tcPr/>
                </a:tc>
              </a:tr>
              <a:tr h="505692">
                <a:tc>
                  <a:txBody>
                    <a:bodyPr/>
                    <a:lstStyle/>
                    <a:p>
                      <a:r>
                        <a:rPr lang="en-US" sz="2000" dirty="0" smtClean="0"/>
                        <a:t>Perform Multi-Boot</a:t>
                      </a:r>
                    </a:p>
                  </a:txBody>
                  <a:tcPr/>
                </a:tc>
                <a:tc>
                  <a:txBody>
                    <a:bodyPr/>
                    <a:lstStyle/>
                    <a:p>
                      <a:pPr algn="ctr"/>
                      <a:endParaRPr lang="en-US" sz="2000" dirty="0"/>
                    </a:p>
                  </a:txBody>
                  <a:tcPr/>
                </a:tc>
                <a:tc>
                  <a:txBody>
                    <a:bodyPr/>
                    <a:lstStyle/>
                    <a:p>
                      <a:pPr algn="ctr"/>
                      <a:endParaRPr lang="en-US" sz="2000" dirty="0"/>
                    </a:p>
                  </a:txBody>
                  <a:tcPr/>
                </a:tc>
              </a:tr>
              <a:tr h="540328">
                <a:tc>
                  <a:txBody>
                    <a:bodyPr/>
                    <a:lstStyle/>
                    <a:p>
                      <a:r>
                        <a:rPr lang="en-US" sz="2000" dirty="0" smtClean="0"/>
                        <a:t>Deployed locally with MDT or Configuration</a:t>
                      </a:r>
                      <a:r>
                        <a:rPr lang="en-US" sz="2000" baseline="0" dirty="0" smtClean="0"/>
                        <a:t> Manager (F8)</a:t>
                      </a:r>
                      <a:endParaRPr lang="en-US" sz="2000" dirty="0" smtClean="0"/>
                    </a:p>
                  </a:txBody>
                  <a:tcPr/>
                </a:tc>
                <a:tc>
                  <a:txBody>
                    <a:bodyPr/>
                    <a:lstStyle/>
                    <a:p>
                      <a:pPr algn="ctr"/>
                      <a:endParaRPr lang="en-US" sz="2000" dirty="0"/>
                    </a:p>
                  </a:txBody>
                  <a:tcPr/>
                </a:tc>
                <a:tc>
                  <a:txBody>
                    <a:bodyPr/>
                    <a:lstStyle/>
                    <a:p>
                      <a:pPr algn="ctr"/>
                      <a:endParaRPr lang="en-US" sz="2000" dirty="0"/>
                    </a:p>
                  </a:txBody>
                  <a:tcPr/>
                </a:tc>
              </a:tr>
            </a:tbl>
          </a:graphicData>
        </a:graphic>
      </p:graphicFrame>
      <p:pic>
        <p:nvPicPr>
          <p:cNvPr id="6" name="Picture 5"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8196536" y="2119528"/>
            <a:ext cx="253647" cy="253647"/>
          </a:xfrm>
          <a:prstGeom prst="rect">
            <a:avLst/>
          </a:prstGeom>
          <a:noFill/>
          <a:effectLst>
            <a:outerShdw blurRad="50800" dist="38100" dir="18900000" algn="bl" rotWithShape="0">
              <a:prstClr val="black">
                <a:alpha val="40000"/>
              </a:prstClr>
            </a:outerShdw>
          </a:effectLst>
        </p:spPr>
      </p:pic>
      <p:pic>
        <p:nvPicPr>
          <p:cNvPr id="7" name="Picture 6" descr="53.png"/>
          <p:cNvPicPr>
            <a:picLocks noChangeAspect="1"/>
          </p:cNvPicPr>
          <p:nvPr/>
        </p:nvPicPr>
        <p:blipFill>
          <a:blip r:embed="rId3" cstate="print"/>
          <a:stretch>
            <a:fillRect/>
          </a:stretch>
        </p:blipFill>
        <p:spPr bwMode="auto">
          <a:xfrm>
            <a:off x="8190108" y="2667904"/>
            <a:ext cx="266504" cy="266503"/>
          </a:xfrm>
          <a:prstGeom prst="rect">
            <a:avLst/>
          </a:prstGeom>
          <a:ln>
            <a:noFill/>
          </a:ln>
          <a:effectLst>
            <a:outerShdw blurRad="292100" dist="139700" dir="2700000" algn="tl" rotWithShape="0">
              <a:srgbClr val="333333">
                <a:alpha val="65000"/>
              </a:srgbClr>
            </a:outerShdw>
          </a:effectLst>
        </p:spPr>
      </p:pic>
      <p:pic>
        <p:nvPicPr>
          <p:cNvPr id="8" name="Picture 7" descr="53.png"/>
          <p:cNvPicPr>
            <a:picLocks noChangeAspect="1"/>
          </p:cNvPicPr>
          <p:nvPr/>
        </p:nvPicPr>
        <p:blipFill>
          <a:blip r:embed="rId3" cstate="print"/>
          <a:stretch>
            <a:fillRect/>
          </a:stretch>
        </p:blipFill>
        <p:spPr bwMode="auto">
          <a:xfrm>
            <a:off x="8190108" y="3200400"/>
            <a:ext cx="266504" cy="266503"/>
          </a:xfrm>
          <a:prstGeom prst="rect">
            <a:avLst/>
          </a:prstGeom>
          <a:ln>
            <a:noFill/>
          </a:ln>
          <a:effectLst>
            <a:outerShdw blurRad="292100" dist="139700" dir="2700000" algn="tl" rotWithShape="0">
              <a:srgbClr val="333333">
                <a:alpha val="65000"/>
              </a:srgbClr>
            </a:outerShdw>
          </a:effectLst>
        </p:spPr>
      </p:pic>
      <p:pic>
        <p:nvPicPr>
          <p:cNvPr id="9" name="Picture 8" descr="53.png"/>
          <p:cNvPicPr>
            <a:picLocks noChangeAspect="1"/>
          </p:cNvPicPr>
          <p:nvPr/>
        </p:nvPicPr>
        <p:blipFill>
          <a:blip r:embed="rId3" cstate="print"/>
          <a:stretch>
            <a:fillRect/>
          </a:stretch>
        </p:blipFill>
        <p:spPr bwMode="auto">
          <a:xfrm>
            <a:off x="8190108" y="3702404"/>
            <a:ext cx="266504" cy="266503"/>
          </a:xfrm>
          <a:prstGeom prst="rect">
            <a:avLst/>
          </a:prstGeom>
          <a:ln>
            <a:noFill/>
          </a:ln>
          <a:effectLst>
            <a:outerShdw blurRad="292100" dist="139700" dir="2700000" algn="tl" rotWithShape="0">
              <a:srgbClr val="333333">
                <a:alpha val="65000"/>
              </a:srgbClr>
            </a:outerShdw>
          </a:effectLst>
        </p:spPr>
      </p:pic>
      <p:pic>
        <p:nvPicPr>
          <p:cNvPr id="10" name="Picture 9" descr="53.png"/>
          <p:cNvPicPr>
            <a:picLocks noChangeAspect="1"/>
          </p:cNvPicPr>
          <p:nvPr/>
        </p:nvPicPr>
        <p:blipFill>
          <a:blip r:embed="rId3" cstate="print"/>
          <a:stretch>
            <a:fillRect/>
          </a:stretch>
        </p:blipFill>
        <p:spPr bwMode="auto">
          <a:xfrm>
            <a:off x="8190108" y="4267200"/>
            <a:ext cx="266504" cy="266503"/>
          </a:xfrm>
          <a:prstGeom prst="rect">
            <a:avLst/>
          </a:prstGeom>
          <a:ln>
            <a:noFill/>
          </a:ln>
          <a:effectLst>
            <a:outerShdw blurRad="292100" dist="139700" dir="2700000" algn="tl" rotWithShape="0">
              <a:srgbClr val="333333">
                <a:alpha val="65000"/>
              </a:srgbClr>
            </a:outerShdw>
          </a:effectLst>
        </p:spPr>
      </p:pic>
      <p:pic>
        <p:nvPicPr>
          <p:cNvPr id="11" name="Picture 10"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9828212" y="2103942"/>
            <a:ext cx="253647" cy="253647"/>
          </a:xfrm>
          <a:prstGeom prst="rect">
            <a:avLst/>
          </a:prstGeom>
          <a:noFill/>
          <a:effectLst>
            <a:outerShdw blurRad="50800" dist="38100" dir="18900000" algn="bl" rotWithShape="0">
              <a:prstClr val="black">
                <a:alpha val="40000"/>
              </a:prstClr>
            </a:outerShdw>
          </a:effectLst>
        </p:spPr>
      </p:pic>
      <p:pic>
        <p:nvPicPr>
          <p:cNvPr id="12" name="Picture 11"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9828212" y="2680760"/>
            <a:ext cx="253647" cy="253647"/>
          </a:xfrm>
          <a:prstGeom prst="rect">
            <a:avLst/>
          </a:prstGeom>
          <a:noFill/>
          <a:effectLst>
            <a:outerShdw blurRad="50800" dist="38100" dir="18900000" algn="bl" rotWithShape="0">
              <a:prstClr val="black">
                <a:alpha val="40000"/>
              </a:prstClr>
            </a:outerShdw>
          </a:effectLst>
        </p:spPr>
      </p:pic>
      <p:pic>
        <p:nvPicPr>
          <p:cNvPr id="13" name="Picture 12"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9828212" y="3213256"/>
            <a:ext cx="253647" cy="253647"/>
          </a:xfrm>
          <a:prstGeom prst="rect">
            <a:avLst/>
          </a:prstGeom>
          <a:noFill/>
          <a:effectLst>
            <a:outerShdw blurRad="50800" dist="38100" dir="18900000" algn="bl" rotWithShape="0">
              <a:prstClr val="black">
                <a:alpha val="40000"/>
              </a:prstClr>
            </a:outerShdw>
          </a:effectLst>
        </p:spPr>
      </p:pic>
      <p:pic>
        <p:nvPicPr>
          <p:cNvPr id="14" name="Picture 13"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9813079" y="3715260"/>
            <a:ext cx="253647" cy="253647"/>
          </a:xfrm>
          <a:prstGeom prst="rect">
            <a:avLst/>
          </a:prstGeom>
          <a:noFill/>
          <a:effectLst>
            <a:outerShdw blurRad="50800" dist="38100" dir="18900000" algn="bl" rotWithShape="0">
              <a:prstClr val="black">
                <a:alpha val="40000"/>
              </a:prstClr>
            </a:outerShdw>
          </a:effectLst>
        </p:spPr>
      </p:pic>
      <p:pic>
        <p:nvPicPr>
          <p:cNvPr id="15" name="Picture 14"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9797946" y="4228903"/>
            <a:ext cx="253647" cy="253647"/>
          </a:xfrm>
          <a:prstGeom prst="rect">
            <a:avLst/>
          </a:prstGeom>
          <a:noFill/>
          <a:effectLst>
            <a:outerShdw blurRad="50800" dist="38100" dir="18900000" algn="bl" rotWithShape="0">
              <a:prstClr val="black">
                <a:alpha val="40000"/>
              </a:prstClr>
            </a:outerShdw>
          </a:effectLst>
        </p:spPr>
      </p:pic>
      <p:pic>
        <p:nvPicPr>
          <p:cNvPr id="18" name="Picture 17" descr="D:\DVD Art\DVD_ART35\Artwork_Imagery\Icons - Illustrations\_WINDOWS VISTA ICONS\Complete check checkmark okay good.png"/>
          <p:cNvPicPr>
            <a:picLocks noChangeAspect="1" noChangeArrowheads="1"/>
          </p:cNvPicPr>
          <p:nvPr/>
        </p:nvPicPr>
        <p:blipFill>
          <a:blip r:embed="rId2" cstate="print"/>
          <a:srcRect/>
          <a:stretch>
            <a:fillRect/>
          </a:stretch>
        </p:blipFill>
        <p:spPr bwMode="auto">
          <a:xfrm>
            <a:off x="3275012" y="4876800"/>
            <a:ext cx="253647" cy="253647"/>
          </a:xfrm>
          <a:prstGeom prst="rect">
            <a:avLst/>
          </a:prstGeom>
          <a:noFill/>
          <a:effectLst>
            <a:outerShdw blurRad="50800" dist="38100" dir="18900000" algn="bl" rotWithShape="0">
              <a:prstClr val="black">
                <a:alpha val="40000"/>
              </a:prstClr>
            </a:outerShdw>
          </a:effectLst>
        </p:spPr>
      </p:pic>
      <p:pic>
        <p:nvPicPr>
          <p:cNvPr id="19" name="Picture 18" descr="53.png"/>
          <p:cNvPicPr>
            <a:picLocks noChangeAspect="1"/>
          </p:cNvPicPr>
          <p:nvPr/>
        </p:nvPicPr>
        <p:blipFill>
          <a:blip r:embed="rId3" cstate="print"/>
          <a:stretch>
            <a:fillRect/>
          </a:stretch>
        </p:blipFill>
        <p:spPr bwMode="auto">
          <a:xfrm>
            <a:off x="3275012" y="5334000"/>
            <a:ext cx="266504" cy="266503"/>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656012" y="4876800"/>
            <a:ext cx="1066254"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Supported</a:t>
            </a:r>
          </a:p>
        </p:txBody>
      </p:sp>
      <p:sp>
        <p:nvSpPr>
          <p:cNvPr id="20" name="TextBox 19"/>
          <p:cNvSpPr txBox="1"/>
          <p:nvPr/>
        </p:nvSpPr>
        <p:spPr>
          <a:xfrm>
            <a:off x="3656012" y="5306198"/>
            <a:ext cx="1487587"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Not Supported</a:t>
            </a:r>
          </a:p>
        </p:txBody>
      </p:sp>
    </p:spTree>
    <p:extLst>
      <p:ext uri="{BB962C8B-B14F-4D97-AF65-F5344CB8AC3E}">
        <p14:creationId xmlns:p14="http://schemas.microsoft.com/office/powerpoint/2010/main" val="158502359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Configuration</a:t>
            </a:r>
            <a:endParaRPr lang="en-US" dirty="0"/>
          </a:p>
        </p:txBody>
      </p:sp>
      <p:sp>
        <p:nvSpPr>
          <p:cNvPr id="3" name="Text Placeholder 2"/>
          <p:cNvSpPr>
            <a:spLocks noGrp="1"/>
          </p:cNvSpPr>
          <p:nvPr>
            <p:ph type="body" sz="quarter" idx="10"/>
          </p:nvPr>
        </p:nvSpPr>
        <p:spPr>
          <a:xfrm>
            <a:off x="519112" y="1447799"/>
            <a:ext cx="11149013" cy="4801314"/>
          </a:xfrm>
        </p:spPr>
        <p:txBody>
          <a:bodyPr/>
          <a:lstStyle/>
          <a:p>
            <a:r>
              <a:rPr lang="en-US" dirty="0" smtClean="0"/>
              <a:t>Require prompt for administrative credentials when launching the DaRT environment</a:t>
            </a:r>
          </a:p>
          <a:p>
            <a:r>
              <a:rPr lang="en-US" dirty="0" smtClean="0"/>
              <a:t>Accomplished with a WinREConfig.xml file</a:t>
            </a:r>
          </a:p>
          <a:p>
            <a:pPr lvl="1"/>
            <a:r>
              <a:rPr lang="en-US" dirty="0"/>
              <a:t>Details provided </a:t>
            </a:r>
            <a:r>
              <a:rPr lang="en-US" dirty="0" smtClean="0"/>
              <a:t>- </a:t>
            </a:r>
            <a:r>
              <a:rPr lang="en-US" dirty="0" smtClean="0">
                <a:hlinkClick r:id="rId2"/>
              </a:rPr>
              <a:t>http</a:t>
            </a:r>
            <a:r>
              <a:rPr lang="en-US" dirty="0">
                <a:hlinkClick r:id="rId2"/>
              </a:rPr>
              <a:t>://technet.microsoft.com/en-us/library/dd744576(WS.10).</a:t>
            </a:r>
            <a:r>
              <a:rPr lang="en-US" dirty="0" smtClean="0">
                <a:hlinkClick r:id="rId2"/>
              </a:rPr>
              <a:t>aspx</a:t>
            </a:r>
            <a:r>
              <a:rPr lang="en-US" dirty="0" smtClean="0"/>
              <a:t> </a:t>
            </a:r>
          </a:p>
          <a:p>
            <a:r>
              <a:rPr lang="en-US" dirty="0" smtClean="0"/>
              <a:t>Supported in Windows RE on Windows 7 for DaRT 6.5 and 7.0</a:t>
            </a:r>
          </a:p>
          <a:p>
            <a:r>
              <a:rPr lang="en-US" dirty="0" smtClean="0"/>
              <a:t>Not yet included in Beta – Allow ‘User’ limited access to menu items in DaRT menu</a:t>
            </a:r>
          </a:p>
          <a:p>
            <a:pPr lvl="1"/>
            <a:r>
              <a:rPr lang="en-US" dirty="0" smtClean="0"/>
              <a:t>Just “Remote Connection”</a:t>
            </a:r>
            <a:endParaRPr lang="en-US" dirty="0"/>
          </a:p>
        </p:txBody>
      </p:sp>
    </p:spTree>
    <p:extLst>
      <p:ext uri="{BB962C8B-B14F-4D97-AF65-F5344CB8AC3E}">
        <p14:creationId xmlns:p14="http://schemas.microsoft.com/office/powerpoint/2010/main" val="54929447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161715741"/>
              </p:ext>
            </p:extLst>
          </p:nvPr>
        </p:nvGraphicFramePr>
        <p:xfrm>
          <a:off x="227012" y="0"/>
          <a:ext cx="11734799" cy="6995160"/>
        </p:xfrm>
        <a:graphic>
          <a:graphicData uri="http://schemas.openxmlformats.org/drawingml/2006/table">
            <a:tbl>
              <a:tblPr firstRow="1" bandRow="1">
                <a:tableStyleId>{5C22544A-7EE6-4342-B048-85BDC9FD1C3A}</a:tableStyleId>
              </a:tblPr>
              <a:tblGrid>
                <a:gridCol w="1676400"/>
                <a:gridCol w="10058399"/>
              </a:tblGrid>
              <a:tr h="243841">
                <a:tc>
                  <a:txBody>
                    <a:bodyPr/>
                    <a:lstStyle/>
                    <a:p>
                      <a:pPr rtl="0"/>
                      <a:r>
                        <a:rPr lang="en-US" sz="1100" dirty="0"/>
                        <a:t>Element </a:t>
                      </a:r>
                    </a:p>
                  </a:txBody>
                  <a:tcPr anchor="ctr"/>
                </a:tc>
                <a:tc>
                  <a:txBody>
                    <a:bodyPr/>
                    <a:lstStyle/>
                    <a:p>
                      <a:pPr rtl="0"/>
                      <a:r>
                        <a:rPr lang="en-US" sz="1100"/>
                        <a:t>Description </a:t>
                      </a:r>
                    </a:p>
                  </a:txBody>
                  <a:tcPr anchor="ctr"/>
                </a:tc>
              </a:tr>
              <a:tr h="398404">
                <a:tc>
                  <a:txBody>
                    <a:bodyPr/>
                    <a:lstStyle/>
                    <a:p>
                      <a:pPr rtl="0"/>
                      <a:r>
                        <a:rPr lang="en-US" sz="1100" dirty="0"/>
                        <a:t>Server</a:t>
                      </a:r>
                    </a:p>
                  </a:txBody>
                  <a:tcPr anchor="ctr"/>
                </a:tc>
                <a:tc>
                  <a:txBody>
                    <a:bodyPr/>
                    <a:lstStyle/>
                    <a:p>
                      <a:pPr rtl="0"/>
                      <a:r>
                        <a:rPr lang="en-US" sz="1100" dirty="0"/>
                        <a:t>Sets Windows RE to run in server mode. When specified, client-specific Windows RE options are not displayed. This setting is required when installing Windows RE on a server system.</a:t>
                      </a:r>
                    </a:p>
                  </a:txBody>
                  <a:tcPr anchor="ctr"/>
                </a:tc>
              </a:tr>
              <a:tr h="592196">
                <a:tc>
                  <a:txBody>
                    <a:bodyPr/>
                    <a:lstStyle/>
                    <a:p>
                      <a:pPr rtl="0"/>
                      <a:r>
                        <a:rPr lang="en-US" sz="1100"/>
                        <a:t>RecoveryTools</a:t>
                      </a:r>
                    </a:p>
                  </a:txBody>
                  <a:tcPr anchor="ctr"/>
                </a:tc>
                <a:tc>
                  <a:txBody>
                    <a:bodyPr/>
                    <a:lstStyle/>
                    <a:p>
                      <a:pPr rtl="0"/>
                      <a:r>
                        <a:rPr lang="en-US" sz="1100" dirty="0"/>
                        <a:t>Link to the customized recovery application to be included in the </a:t>
                      </a:r>
                      <a:r>
                        <a:rPr lang="en-US" sz="1100" b="1" dirty="0"/>
                        <a:t>System Recovery Options</a:t>
                      </a:r>
                      <a:r>
                        <a:rPr lang="en-US" sz="1100" dirty="0"/>
                        <a:t> menu. Only one application can be specified. The icon shown is extracted from the first available icon in the application executable file. The title and the description of the link are extracted from the </a:t>
                      </a:r>
                      <a:r>
                        <a:rPr lang="en-US" sz="1100" b="1" dirty="0"/>
                        <a:t>Product name</a:t>
                      </a:r>
                      <a:r>
                        <a:rPr lang="en-US" sz="1100" dirty="0"/>
                        <a:t> and </a:t>
                      </a:r>
                      <a:r>
                        <a:rPr lang="en-US" sz="1100" b="1" dirty="0"/>
                        <a:t>File description</a:t>
                      </a:r>
                      <a:r>
                        <a:rPr lang="en-US" sz="1100" dirty="0"/>
                        <a:t> attributes of the application executable file.</a:t>
                      </a:r>
                    </a:p>
                  </a:txBody>
                  <a:tcPr anchor="ctr"/>
                </a:tc>
              </a:tr>
              <a:tr h="457200">
                <a:tc>
                  <a:txBody>
                    <a:bodyPr/>
                    <a:lstStyle/>
                    <a:p>
                      <a:pPr rtl="0"/>
                      <a:r>
                        <a:rPr lang="en-US" sz="1100"/>
                        <a:t>SupportTool</a:t>
                      </a:r>
                    </a:p>
                  </a:txBody>
                  <a:tcPr anchor="ctr"/>
                </a:tc>
                <a:tc>
                  <a:txBody>
                    <a:bodyPr/>
                    <a:lstStyle/>
                    <a:p>
                      <a:pPr rtl="0"/>
                      <a:r>
                        <a:rPr lang="en-US" sz="1100" dirty="0"/>
                        <a:t>Denotes customized support or the diagnostic tool that can be launched from a link when Startup Repair is unable to repair the operating system. Only one tool can be specified.</a:t>
                      </a:r>
                    </a:p>
                  </a:txBody>
                  <a:tcPr anchor="ctr"/>
                </a:tc>
              </a:tr>
              <a:tr h="381000">
                <a:tc>
                  <a:txBody>
                    <a:bodyPr/>
                    <a:lstStyle/>
                    <a:p>
                      <a:pPr rtl="0"/>
                      <a:r>
                        <a:rPr lang="en-US" sz="1100"/>
                        <a:t>FactoryRecoveryTool</a:t>
                      </a:r>
                    </a:p>
                  </a:txBody>
                  <a:tcPr anchor="ctr"/>
                </a:tc>
                <a:tc>
                  <a:txBody>
                    <a:bodyPr/>
                    <a:lstStyle/>
                    <a:p>
                      <a:pPr rtl="0"/>
                      <a:r>
                        <a:rPr lang="en-US" sz="1100" dirty="0"/>
                        <a:t>If specified, the </a:t>
                      </a:r>
                      <a:r>
                        <a:rPr lang="en-US" sz="1100" b="1" dirty="0"/>
                        <a:t>Reinstall Windows</a:t>
                      </a:r>
                      <a:r>
                        <a:rPr lang="en-US" sz="1100" dirty="0"/>
                        <a:t> option on the Windows RE tools menu is replaced by the tool specified.</a:t>
                      </a:r>
                    </a:p>
                  </a:txBody>
                  <a:tcPr anchor="ctr"/>
                </a:tc>
              </a:tr>
              <a:tr h="381000">
                <a:tc>
                  <a:txBody>
                    <a:bodyPr/>
                    <a:lstStyle/>
                    <a:p>
                      <a:pPr rtl="0"/>
                      <a:r>
                        <a:rPr lang="en-US" sz="1100"/>
                        <a:t>AutoLaunch</a:t>
                      </a:r>
                    </a:p>
                  </a:txBody>
                  <a:tcPr anchor="ctr"/>
                </a:tc>
                <a:tc>
                  <a:txBody>
                    <a:bodyPr/>
                    <a:lstStyle/>
                    <a:p>
                      <a:pPr rtl="0"/>
                      <a:r>
                        <a:rPr lang="en-US" sz="1100" dirty="0"/>
                        <a:t>Automatically launches the tool specified in </a:t>
                      </a:r>
                      <a:r>
                        <a:rPr lang="en-US" sz="1100" dirty="0" err="1"/>
                        <a:t>SupportTool</a:t>
                      </a:r>
                      <a:r>
                        <a:rPr lang="en-US" sz="1100" dirty="0"/>
                        <a:t> when the value is set equal to </a:t>
                      </a:r>
                      <a:r>
                        <a:rPr lang="en-US" sz="1100" b="1" dirty="0"/>
                        <a:t>Yes</a:t>
                      </a:r>
                      <a:r>
                        <a:rPr lang="en-US" sz="1100" dirty="0"/>
                        <a:t>. This setting does not apply to cases when no startup failure is detected or a hardware error is detected.</a:t>
                      </a:r>
                    </a:p>
                  </a:txBody>
                  <a:tcPr anchor="ctr"/>
                </a:tc>
              </a:tr>
              <a:tr h="822960">
                <a:tc>
                  <a:txBody>
                    <a:bodyPr/>
                    <a:lstStyle/>
                    <a:p>
                      <a:pPr rtl="0"/>
                      <a:r>
                        <a:rPr lang="en-US" sz="1100"/>
                        <a:t>CustomFrontEnd</a:t>
                      </a:r>
                    </a:p>
                  </a:txBody>
                  <a:tcPr anchor="ctr"/>
                </a:tc>
                <a:tc>
                  <a:txBody>
                    <a:bodyPr/>
                    <a:lstStyle/>
                    <a:p>
                      <a:pPr rtl="0"/>
                      <a:r>
                        <a:rPr lang="en-US" sz="1100" dirty="0"/>
                        <a:t>Specifies an application to be launched instead of the Windows RE default user interface (UI), unless one of the following is true. Windows RE is launched:</a:t>
                      </a:r>
                    </a:p>
                    <a:p>
                      <a:pPr lvl="1" rtl="0">
                        <a:buFont typeface="Arial"/>
                        <a:buChar char="•"/>
                      </a:pPr>
                      <a:r>
                        <a:rPr lang="en-US" sz="1100" dirty="0"/>
                        <a:t>From CD/DVD</a:t>
                      </a:r>
                      <a:r>
                        <a:rPr lang="en-US" sz="1100" dirty="0" smtClean="0"/>
                        <a:t>.</a:t>
                      </a:r>
                      <a:endParaRPr lang="en-US" sz="1100" dirty="0"/>
                    </a:p>
                    <a:p>
                      <a:pPr lvl="1" rtl="0">
                        <a:buFont typeface="Arial"/>
                        <a:buChar char="•"/>
                      </a:pPr>
                      <a:r>
                        <a:rPr lang="en-US" sz="1100" dirty="0"/>
                        <a:t>Automatically</a:t>
                      </a:r>
                      <a:r>
                        <a:rPr lang="en-US" sz="1100" dirty="0" smtClean="0"/>
                        <a:t>.</a:t>
                      </a:r>
                      <a:endParaRPr lang="en-US" sz="1100" dirty="0"/>
                    </a:p>
                    <a:p>
                      <a:pPr lvl="1" rtl="0">
                        <a:buFont typeface="Arial"/>
                        <a:buChar char="•"/>
                      </a:pPr>
                      <a:r>
                        <a:rPr lang="en-US" sz="1100" dirty="0"/>
                        <a:t>From the F8 </a:t>
                      </a:r>
                      <a:r>
                        <a:rPr lang="en-US" sz="1100" dirty="0" smtClean="0"/>
                        <a:t>menu.</a:t>
                      </a:r>
                      <a:endParaRPr lang="en-US" sz="1100" dirty="0"/>
                    </a:p>
                    <a:p>
                      <a:pPr rtl="0"/>
                      <a:r>
                        <a:rPr lang="en-US" sz="1100" dirty="0"/>
                        <a:t>This application must set the registry value </a:t>
                      </a:r>
                      <a:r>
                        <a:rPr lang="en-US" sz="1100" b="1" dirty="0"/>
                        <a:t>HKEY_LOCAL_MACHINE\SOFTWARE\Microsoft\</a:t>
                      </a:r>
                      <a:r>
                        <a:rPr lang="en-US" sz="1100" b="1" dirty="0" err="1"/>
                        <a:t>RecoveryEnvironment</a:t>
                      </a:r>
                      <a:r>
                        <a:rPr lang="en-US" sz="1100" b="1" dirty="0"/>
                        <a:t>\</a:t>
                      </a:r>
                      <a:r>
                        <a:rPr lang="en-US" sz="1100" b="1" dirty="0" err="1"/>
                        <a:t>TargetOS</a:t>
                      </a:r>
                      <a:r>
                        <a:rPr lang="en-US" sz="1100" dirty="0"/>
                        <a:t> to the path of the Windows directory of Windows 7.</a:t>
                      </a:r>
                    </a:p>
                    <a:p>
                      <a:pPr rtl="0"/>
                      <a:r>
                        <a:rPr lang="en-US" sz="1100" dirty="0"/>
                        <a:t>This XML element is optional.</a:t>
                      </a:r>
                    </a:p>
                  </a:txBody>
                  <a:tcPr anchor="ctr"/>
                </a:tc>
              </a:tr>
              <a:tr h="502920">
                <a:tc>
                  <a:txBody>
                    <a:bodyPr/>
                    <a:lstStyle/>
                    <a:p>
                      <a:pPr rtl="0"/>
                      <a:r>
                        <a:rPr lang="en-US" sz="1100" dirty="0" err="1"/>
                        <a:t>RelativeFilePath</a:t>
                      </a:r>
                      <a:endParaRPr lang="en-US" sz="1100" dirty="0"/>
                    </a:p>
                  </a:txBody>
                  <a:tcPr anchor="ctr"/>
                </a:tc>
                <a:tc>
                  <a:txBody>
                    <a:bodyPr/>
                    <a:lstStyle/>
                    <a:p>
                      <a:pPr rtl="0"/>
                      <a:r>
                        <a:rPr lang="en-US" sz="1100" dirty="0"/>
                        <a:t>The relative path from the \Tools subfolder of the folder in which Recenv.exe resides. For example, if Recenv.exe is located in X:\WinRE\, the path designated in this field is relative to X:\WinRE\tools.</a:t>
                      </a:r>
                    </a:p>
                  </a:txBody>
                  <a:tcPr anchor="ctr"/>
                </a:tc>
              </a:tr>
              <a:tr h="381000">
                <a:tc>
                  <a:txBody>
                    <a:bodyPr/>
                    <a:lstStyle/>
                    <a:p>
                      <a:pPr rtl="0"/>
                      <a:r>
                        <a:rPr lang="en-US" sz="1100"/>
                        <a:t>CommandLineParam</a:t>
                      </a:r>
                    </a:p>
                  </a:txBody>
                  <a:tcPr anchor="ctr"/>
                </a:tc>
                <a:tc>
                  <a:txBody>
                    <a:bodyPr/>
                    <a:lstStyle/>
                    <a:p>
                      <a:pPr rtl="0"/>
                      <a:r>
                        <a:rPr lang="en-US" sz="1100" dirty="0"/>
                        <a:t>Command-line parameters to be used in conjunction with the executable file specified under the </a:t>
                      </a:r>
                      <a:r>
                        <a:rPr lang="en-US" sz="1100" i="1" dirty="0"/>
                        <a:t>&lt;</a:t>
                      </a:r>
                      <a:r>
                        <a:rPr lang="en-US" sz="1100" i="1" dirty="0" err="1"/>
                        <a:t>RelativeFilePath</a:t>
                      </a:r>
                      <a:r>
                        <a:rPr lang="en-US" sz="1100" i="1" dirty="0"/>
                        <a:t>&gt;</a:t>
                      </a:r>
                      <a:r>
                        <a:rPr lang="en-US" sz="1100" dirty="0"/>
                        <a:t> element.</a:t>
                      </a:r>
                    </a:p>
                  </a:txBody>
                  <a:tcPr anchor="ctr"/>
                </a:tc>
              </a:tr>
              <a:tr h="304800">
                <a:tc>
                  <a:txBody>
                    <a:bodyPr/>
                    <a:lstStyle/>
                    <a:p>
                      <a:pPr rtl="0"/>
                      <a:r>
                        <a:rPr lang="en-US" sz="1100" b="1"/>
                        <a:t>AdminOnly</a:t>
                      </a:r>
                    </a:p>
                  </a:txBody>
                  <a:tcPr anchor="ctr">
                    <a:solidFill>
                      <a:srgbClr val="FFFF00"/>
                    </a:solidFill>
                  </a:tcPr>
                </a:tc>
                <a:tc>
                  <a:txBody>
                    <a:bodyPr/>
                    <a:lstStyle/>
                    <a:p>
                      <a:pPr rtl="0"/>
                      <a:r>
                        <a:rPr lang="en-US" sz="1100" b="1" dirty="0"/>
                        <a:t>Specifies whether the application should be shown only on the Windows RE tools menu when a user with local administrative privileges is logged on.</a:t>
                      </a:r>
                    </a:p>
                  </a:txBody>
                  <a:tcPr anchor="ctr">
                    <a:solidFill>
                      <a:srgbClr val="FFFF00"/>
                    </a:solidFill>
                  </a:tcPr>
                </a:tc>
              </a:tr>
              <a:tr h="457200">
                <a:tc>
                  <a:txBody>
                    <a:bodyPr/>
                    <a:lstStyle/>
                    <a:p>
                      <a:pPr rtl="0"/>
                      <a:r>
                        <a:rPr lang="en-US" sz="1100" b="1"/>
                        <a:t>AlwaysAuthenticate</a:t>
                      </a:r>
                    </a:p>
                  </a:txBody>
                  <a:tcPr anchor="ctr">
                    <a:solidFill>
                      <a:srgbClr val="FFFF00"/>
                    </a:solidFill>
                  </a:tcPr>
                </a:tc>
                <a:tc>
                  <a:txBody>
                    <a:bodyPr/>
                    <a:lstStyle/>
                    <a:p>
                      <a:pPr rtl="0"/>
                      <a:r>
                        <a:rPr lang="en-US" sz="1100" b="1" dirty="0"/>
                        <a:t>Authentication is enforced, regardless of the start location of Windows RE, including media. If the username/password database on the offline Windows operating system is corrupt or otherwise inaccessible, users will not be able to access the recovery tools in Windows RE.</a:t>
                      </a:r>
                    </a:p>
                  </a:txBody>
                  <a:tcPr anchor="ctr">
                    <a:solidFill>
                      <a:srgbClr val="FFFF00"/>
                    </a:solidFill>
                  </a:tcPr>
                </a:tc>
              </a:tr>
              <a:tr h="381000">
                <a:tc>
                  <a:txBody>
                    <a:bodyPr/>
                    <a:lstStyle/>
                    <a:p>
                      <a:pPr rtl="0"/>
                      <a:r>
                        <a:rPr lang="en-US" sz="1100"/>
                        <a:t>NonAdminToolsOnly</a:t>
                      </a:r>
                    </a:p>
                  </a:txBody>
                  <a:tcPr anchor="ctr"/>
                </a:tc>
                <a:tc>
                  <a:txBody>
                    <a:bodyPr/>
                    <a:lstStyle/>
                    <a:p>
                      <a:pPr rtl="0"/>
                      <a:r>
                        <a:rPr lang="en-US" sz="1100" dirty="0"/>
                        <a:t>Only Startup Repair and the application specified in </a:t>
                      </a:r>
                      <a:r>
                        <a:rPr lang="en-US" sz="1100" i="1" dirty="0"/>
                        <a:t>&lt;</a:t>
                      </a:r>
                      <a:r>
                        <a:rPr lang="en-US" sz="1100" i="1" dirty="0" err="1"/>
                        <a:t>RecoveryTools</a:t>
                      </a:r>
                      <a:r>
                        <a:rPr lang="en-US" sz="1100" i="1" dirty="0"/>
                        <a:t>&gt;</a:t>
                      </a:r>
                      <a:r>
                        <a:rPr lang="en-US" sz="1100" dirty="0"/>
                        <a:t> (if present) is accessible through the </a:t>
                      </a:r>
                      <a:r>
                        <a:rPr lang="en-US" sz="1100" b="1" dirty="0"/>
                        <a:t>Recovery</a:t>
                      </a:r>
                      <a:r>
                        <a:rPr lang="en-US" sz="1100" dirty="0"/>
                        <a:t> menu. All other options are hidden.</a:t>
                      </a:r>
                    </a:p>
                  </a:txBody>
                  <a:tcPr anchor="ctr"/>
                </a:tc>
              </a:tr>
              <a:tr h="304800">
                <a:tc>
                  <a:txBody>
                    <a:bodyPr/>
                    <a:lstStyle/>
                    <a:p>
                      <a:pPr rtl="0"/>
                      <a:r>
                        <a:rPr lang="en-US" sz="1100"/>
                        <a:t>StartupRepair</a:t>
                      </a:r>
                    </a:p>
                  </a:txBody>
                  <a:tcPr anchor="ctr"/>
                </a:tc>
                <a:tc>
                  <a:txBody>
                    <a:bodyPr/>
                    <a:lstStyle/>
                    <a:p>
                      <a:pPr rtl="0"/>
                      <a:r>
                        <a:rPr lang="en-US" sz="1100" dirty="0"/>
                        <a:t>Contains a list of Startup Repair-specific settings.</a:t>
                      </a:r>
                    </a:p>
                  </a:txBody>
                  <a:tcPr anchor="ctr"/>
                </a:tc>
              </a:tr>
              <a:tr h="304800">
                <a:tc>
                  <a:txBody>
                    <a:bodyPr/>
                    <a:lstStyle/>
                    <a:p>
                      <a:pPr rtl="0"/>
                      <a:r>
                        <a:rPr lang="en-US" sz="1100"/>
                        <a:t>NoNetworking</a:t>
                      </a:r>
                    </a:p>
                  </a:txBody>
                  <a:tcPr anchor="ctr"/>
                </a:tc>
                <a:tc>
                  <a:txBody>
                    <a:bodyPr/>
                    <a:lstStyle/>
                    <a:p>
                      <a:pPr rtl="0"/>
                      <a:r>
                        <a:rPr lang="en-US" sz="1100" dirty="0"/>
                        <a:t>Disables the sending of diagnostic and repair data to Microsoft. Startup Repair will not turn on networking after a failed repair attempt.</a:t>
                      </a:r>
                    </a:p>
                  </a:txBody>
                  <a:tcPr anchor="ctr"/>
                </a:tc>
              </a:tr>
              <a:tr h="381000">
                <a:tc>
                  <a:txBody>
                    <a:bodyPr/>
                    <a:lstStyle/>
                    <a:p>
                      <a:pPr rtl="0"/>
                      <a:r>
                        <a:rPr lang="en-US" sz="1100"/>
                        <a:t>NoAutoLaunchFromCD</a:t>
                      </a:r>
                    </a:p>
                  </a:txBody>
                  <a:tcPr anchor="ctr"/>
                </a:tc>
                <a:tc>
                  <a:txBody>
                    <a:bodyPr/>
                    <a:lstStyle/>
                    <a:p>
                      <a:pPr rtl="0"/>
                      <a:r>
                        <a:rPr lang="en-US" sz="1100" dirty="0"/>
                        <a:t>Prevents Windows RE from launching Startup Repair automatically when it is booted from optical media and a boot failure in the offline operating system has been detected.</a:t>
                      </a:r>
                    </a:p>
                  </a:txBody>
                  <a:tcPr anchor="ctr"/>
                </a:tc>
              </a:tr>
            </a:tbl>
          </a:graphicData>
        </a:graphic>
      </p:graphicFrame>
    </p:spTree>
    <p:extLst>
      <p:ext uri="{BB962C8B-B14F-4D97-AF65-F5344CB8AC3E}">
        <p14:creationId xmlns:p14="http://schemas.microsoft.com/office/powerpoint/2010/main" val="14179537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419726" y="4572000"/>
            <a:ext cx="2634916" cy="300789"/>
          </a:xfrm>
          <a:prstGeom prst="rect">
            <a:avLst/>
          </a:prstGeom>
          <a:solidFill>
            <a:srgbClr val="FFFF00"/>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lstStyle/>
          <a:p>
            <a:r>
              <a:rPr lang="en-US" dirty="0" smtClean="0"/>
              <a:t>DaRT WinREConfig.XML</a:t>
            </a:r>
            <a:endParaRPr lang="en-US" dirty="0"/>
          </a:p>
        </p:txBody>
      </p:sp>
      <p:sp>
        <p:nvSpPr>
          <p:cNvPr id="3" name="Text Placeholder 2"/>
          <p:cNvSpPr>
            <a:spLocks noGrp="1"/>
          </p:cNvSpPr>
          <p:nvPr>
            <p:ph type="body" sz="quarter" idx="10"/>
          </p:nvPr>
        </p:nvSpPr>
        <p:spPr>
          <a:xfrm>
            <a:off x="519114" y="1905000"/>
            <a:ext cx="11149012" cy="4339650"/>
          </a:xfrm>
        </p:spPr>
        <p:txBody>
          <a:bodyPr/>
          <a:lstStyle/>
          <a:p>
            <a:pPr marL="0" indent="0">
              <a:buNone/>
            </a:pPr>
            <a:r>
              <a:rPr lang="en-US" sz="2000" dirty="0" smtClean="0">
                <a:solidFill>
                  <a:schemeClr val="bg1"/>
                </a:solidFill>
              </a:rPr>
              <a:t>&lt;Recovery&gt;</a:t>
            </a: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RecoveryTools</a:t>
            </a:r>
            <a:r>
              <a:rPr lang="en-US" sz="2000" dirty="0" smtClean="0">
                <a:solidFill>
                  <a:schemeClr val="bg1"/>
                </a:solidFill>
              </a:rPr>
              <a:t>&gt;</a:t>
            </a:r>
          </a:p>
          <a:p>
            <a:pPr marL="0" indent="0">
              <a:buNone/>
            </a:pPr>
            <a:r>
              <a:rPr lang="en-US" sz="2000" dirty="0">
                <a:solidFill>
                  <a:schemeClr val="bg1"/>
                </a:solidFill>
              </a:rPr>
              <a:t>	</a:t>
            </a:r>
            <a:r>
              <a:rPr lang="en-US" sz="2000" dirty="0" smtClean="0">
                <a:solidFill>
                  <a:schemeClr val="bg1"/>
                </a:solidFill>
              </a:rPr>
              <a:t>	&lt;</a:t>
            </a:r>
            <a:r>
              <a:rPr lang="en-US" sz="2000" dirty="0" err="1" smtClean="0">
                <a:solidFill>
                  <a:schemeClr val="bg1"/>
                </a:solidFill>
              </a:rPr>
              <a:t>RelativeFilePath</a:t>
            </a:r>
            <a:r>
              <a:rPr lang="en-US" sz="2000" dirty="0" smtClean="0">
                <a:solidFill>
                  <a:schemeClr val="bg1"/>
                </a:solidFill>
              </a:rPr>
              <a:t>&gt;MSDartTools.exe&lt;/</a:t>
            </a:r>
            <a:r>
              <a:rPr lang="en-US" sz="2000" dirty="0" err="1" smtClean="0">
                <a:solidFill>
                  <a:schemeClr val="bg1"/>
                </a:solidFill>
              </a:rPr>
              <a:t>RelativeFilePath</a:t>
            </a:r>
            <a:r>
              <a:rPr lang="en-US" sz="2000" dirty="0" smtClean="0">
                <a:solidFill>
                  <a:schemeClr val="bg1"/>
                </a:solidFill>
              </a:rPr>
              <a:t>&gt;</a:t>
            </a: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RecoveryTools</a:t>
            </a:r>
            <a:r>
              <a:rPr lang="en-US" sz="2000" dirty="0" smtClean="0">
                <a:solidFill>
                  <a:schemeClr val="bg1"/>
                </a:solidFill>
              </a:rPr>
              <a:t>&gt;</a:t>
            </a:r>
          </a:p>
          <a:p>
            <a:pPr marL="0" indent="0">
              <a:buNone/>
            </a:pPr>
            <a:r>
              <a:rPr lang="en-US" sz="2000" dirty="0">
                <a:solidFill>
                  <a:schemeClr val="bg1"/>
                </a:solidFill>
              </a:rPr>
              <a:t>	</a:t>
            </a:r>
            <a:endParaRPr lang="en-US" sz="2000" dirty="0" smtClean="0">
              <a:solidFill>
                <a:schemeClr val="bg1"/>
              </a:solidFill>
            </a:endParaRP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CustomFrontEnd</a:t>
            </a:r>
            <a:r>
              <a:rPr lang="en-US" sz="2000" dirty="0" smtClean="0">
                <a:solidFill>
                  <a:schemeClr val="bg1"/>
                </a:solidFill>
              </a:rPr>
              <a:t>&gt;</a:t>
            </a: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CustomFrontEnd</a:t>
            </a:r>
            <a:r>
              <a:rPr lang="en-US" sz="2000" dirty="0" smtClean="0">
                <a:solidFill>
                  <a:schemeClr val="bg1"/>
                </a:solidFill>
              </a:rPr>
              <a:t>&gt;</a:t>
            </a:r>
          </a:p>
          <a:p>
            <a:pPr marL="0" indent="0">
              <a:buNone/>
            </a:pPr>
            <a:endParaRPr lang="en-US" sz="2000" dirty="0" smtClean="0">
              <a:solidFill>
                <a:schemeClr val="bg1"/>
              </a:solidFill>
            </a:endParaRPr>
          </a:p>
          <a:p>
            <a:pPr marL="0" indent="0">
              <a:buNone/>
            </a:pPr>
            <a:r>
              <a:rPr lang="en-US" sz="2000" dirty="0" smtClean="0">
                <a:solidFill>
                  <a:schemeClr val="bg1"/>
                </a:solidFill>
              </a:rPr>
              <a:t>	&lt;</a:t>
            </a:r>
            <a:r>
              <a:rPr lang="en-US" sz="2000" dirty="0" err="1">
                <a:solidFill>
                  <a:schemeClr val="bg1"/>
                </a:solidFill>
              </a:rPr>
              <a:t>AlwaysAuthenticate</a:t>
            </a:r>
            <a:r>
              <a:rPr lang="en-US" sz="2000" dirty="0">
                <a:solidFill>
                  <a:schemeClr val="bg1"/>
                </a:solidFill>
              </a:rPr>
              <a:t>/&gt;</a:t>
            </a:r>
          </a:p>
          <a:p>
            <a:pPr marL="0" indent="0">
              <a:buNone/>
            </a:pPr>
            <a:endParaRPr lang="en-US" sz="2000" dirty="0" smtClean="0">
              <a:solidFill>
                <a:schemeClr val="bg1"/>
              </a:solidFill>
            </a:endParaRP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StartupRepair</a:t>
            </a:r>
            <a:r>
              <a:rPr lang="en-US" sz="2000" dirty="0" smtClean="0">
                <a:solidFill>
                  <a:schemeClr val="bg1"/>
                </a:solidFill>
              </a:rPr>
              <a:t>&gt;</a:t>
            </a:r>
          </a:p>
          <a:p>
            <a:pPr marL="0" indent="0">
              <a:buNone/>
            </a:pPr>
            <a:r>
              <a:rPr lang="en-US" sz="2000" dirty="0">
                <a:solidFill>
                  <a:schemeClr val="bg1"/>
                </a:solidFill>
              </a:rPr>
              <a:t>	</a:t>
            </a:r>
            <a:r>
              <a:rPr lang="en-US" sz="2000" dirty="0" smtClean="0">
                <a:solidFill>
                  <a:schemeClr val="bg1"/>
                </a:solidFill>
              </a:rPr>
              <a:t>&lt;/</a:t>
            </a:r>
            <a:r>
              <a:rPr lang="en-US" sz="2000" dirty="0" err="1" smtClean="0">
                <a:solidFill>
                  <a:schemeClr val="bg1"/>
                </a:solidFill>
              </a:rPr>
              <a:t>StartupRepair</a:t>
            </a:r>
            <a:r>
              <a:rPr lang="en-US" sz="2000" dirty="0" smtClean="0">
                <a:solidFill>
                  <a:schemeClr val="bg1"/>
                </a:solidFill>
              </a:rPr>
              <a:t>&gt;</a:t>
            </a:r>
          </a:p>
          <a:p>
            <a:pPr marL="0" indent="0">
              <a:buNone/>
            </a:pPr>
            <a:r>
              <a:rPr lang="en-US" sz="2000" dirty="0" smtClean="0">
                <a:solidFill>
                  <a:schemeClr val="bg1"/>
                </a:solidFill>
              </a:rPr>
              <a:t>&lt;/Recovery&gt;</a:t>
            </a:r>
            <a:endParaRPr lang="en-US" sz="2000" dirty="0">
              <a:solidFill>
                <a:schemeClr val="bg1"/>
              </a:solidFill>
            </a:endParaRPr>
          </a:p>
        </p:txBody>
      </p:sp>
    </p:spTree>
    <p:extLst>
      <p:ext uri="{BB962C8B-B14F-4D97-AF65-F5344CB8AC3E}">
        <p14:creationId xmlns:p14="http://schemas.microsoft.com/office/powerpoint/2010/main" val="37932916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Four Methods to Deploy DaRT</a:t>
            </a:r>
            <a:endParaRPr lang="en-US" dirty="0"/>
          </a:p>
        </p:txBody>
      </p:sp>
      <p:sp>
        <p:nvSpPr>
          <p:cNvPr id="3" name="Text Placeholder 2"/>
          <p:cNvSpPr>
            <a:spLocks noGrp="1"/>
          </p:cNvSpPr>
          <p:nvPr>
            <p:ph type="body" sz="quarter" idx="10"/>
          </p:nvPr>
        </p:nvSpPr>
        <p:spPr>
          <a:xfrm>
            <a:off x="519112" y="1447799"/>
            <a:ext cx="11149013" cy="2068259"/>
          </a:xfrm>
        </p:spPr>
        <p:txBody>
          <a:bodyPr/>
          <a:lstStyle/>
          <a:p>
            <a:r>
              <a:rPr lang="en-US" dirty="0" smtClean="0"/>
              <a:t>Network Boot/PXE</a:t>
            </a:r>
          </a:p>
          <a:p>
            <a:r>
              <a:rPr lang="en-US" dirty="0" smtClean="0"/>
              <a:t>Multi-Boot</a:t>
            </a:r>
          </a:p>
          <a:p>
            <a:r>
              <a:rPr lang="en-US" dirty="0" smtClean="0"/>
              <a:t>Deployed using MDT 2010</a:t>
            </a:r>
          </a:p>
          <a:p>
            <a:r>
              <a:rPr lang="en-US" dirty="0" smtClean="0"/>
              <a:t>Deployed using Configuration Manager 2007</a:t>
            </a:r>
            <a:endParaRPr lang="en-US" dirty="0"/>
          </a:p>
        </p:txBody>
      </p:sp>
    </p:spTree>
    <p:extLst>
      <p:ext uri="{BB962C8B-B14F-4D97-AF65-F5344CB8AC3E}">
        <p14:creationId xmlns:p14="http://schemas.microsoft.com/office/powerpoint/2010/main" val="57858427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WCL306_Klokow_v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WCL306_Klokow_v0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WCL306_Klokow_v1</Template>
  <TotalTime>56</TotalTime>
  <Words>2355</Words>
  <Application>Microsoft Office PowerPoint</Application>
  <PresentationFormat>Custom</PresentationFormat>
  <Paragraphs>295</Paragraphs>
  <Slides>40</Slides>
  <Notes>8</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WCL306_Klokow_v1</vt:lpstr>
      <vt:lpstr>White with Consolas font for code slides</vt:lpstr>
      <vt:lpstr>WCL306_Klokow_v02</vt:lpstr>
      <vt:lpstr>Evaluating Deployment Options for Diagnostic and Recovery Toolkit (DaRT)</vt:lpstr>
      <vt:lpstr>Microsoft Diagnostics &amp; Recovery Toolset DaRT offers 14 powerful tools to accelerate desktop repair on site and remotely</vt:lpstr>
      <vt:lpstr>DaRT 7.0 Toolset</vt:lpstr>
      <vt:lpstr>Why should I care about deploying DaRT?</vt:lpstr>
      <vt:lpstr>DaRT Deployment Options</vt:lpstr>
      <vt:lpstr>Security Configuration</vt:lpstr>
      <vt:lpstr>PowerPoint Presentation</vt:lpstr>
      <vt:lpstr>DaRT WinREConfig.XML</vt:lpstr>
      <vt:lpstr>Review Four Methods to Deploy DaRT</vt:lpstr>
      <vt:lpstr>Network Boot/PXE</vt:lpstr>
      <vt:lpstr>The Setup</vt:lpstr>
      <vt:lpstr>Network Boot / PXE</vt:lpstr>
      <vt:lpstr>Multiboot</vt:lpstr>
      <vt:lpstr>The Setup</vt:lpstr>
      <vt:lpstr>Using BDCEdit </vt:lpstr>
      <vt:lpstr>Boot Configuration Tools</vt:lpstr>
      <vt:lpstr>Multiboot</vt:lpstr>
      <vt:lpstr>Deploy DaRT using MDT 2010</vt:lpstr>
      <vt:lpstr>The Setup</vt:lpstr>
      <vt:lpstr>NOTES: The BDEDrive Partition</vt:lpstr>
      <vt:lpstr>The BDEDrive Property in MDT</vt:lpstr>
      <vt:lpstr>“Format and Partition Disk” Task</vt:lpstr>
      <vt:lpstr>NOTES: The Winre.wim file</vt:lpstr>
      <vt:lpstr>The REagentC command line</vt:lpstr>
      <vt:lpstr>REAgentC command options</vt:lpstr>
      <vt:lpstr>Boot Key Scan Code</vt:lpstr>
      <vt:lpstr>The Task Sequence</vt:lpstr>
      <vt:lpstr>Using MDT to Replace Windows RE with DaRT</vt:lpstr>
      <vt:lpstr>Deploying DaRT using OSD</vt:lpstr>
      <vt:lpstr>The Setup</vt:lpstr>
      <vt:lpstr>Deploy DaRT Task Sequence</vt:lpstr>
      <vt:lpstr>OSD vs. MDT Task Sequence</vt:lpstr>
      <vt:lpstr>Using Configuration Manager to Replace Windows RE with DaRT</vt:lpstr>
      <vt:lpstr>Summary</vt:lpstr>
      <vt:lpstr>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WCL306: Evaluating Deployment Options for Diagnostic and Recovery Toolkit (DaRT)</dc:title>
  <dc:subject>Microsoft TechEd North America 2011</dc:subject>
  <dc:creator>Doug Klokow </dc:creator>
  <dc:description>Template: Jordan Cayabyab
Formatting: Lynnette Spear, Silver Fox Productions
Event Date: May 16-19, 2011
Event Location: Atlanta
Audience Type:</dc:description>
  <cp:lastModifiedBy>Shows</cp:lastModifiedBy>
  <cp:revision>15</cp:revision>
  <cp:lastPrinted>2010-05-11T05:02:34Z</cp:lastPrinted>
  <dcterms:created xsi:type="dcterms:W3CDTF">2011-05-18T14:14:33Z</dcterms:created>
  <dcterms:modified xsi:type="dcterms:W3CDTF">2011-05-19T17:06:05Z</dcterms:modified>
</cp:coreProperties>
</file>