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1" r:id="rId2"/>
  </p:sldMasterIdLst>
  <p:notesMasterIdLst>
    <p:notesMasterId r:id="rId25"/>
  </p:notesMasterIdLst>
  <p:handoutMasterIdLst>
    <p:handoutMasterId r:id="rId26"/>
  </p:handoutMasterIdLst>
  <p:sldIdLst>
    <p:sldId id="322" r:id="rId3"/>
    <p:sldId id="335" r:id="rId4"/>
    <p:sldId id="336" r:id="rId5"/>
    <p:sldId id="337" r:id="rId6"/>
    <p:sldId id="338" r:id="rId7"/>
    <p:sldId id="339" r:id="rId8"/>
    <p:sldId id="266" r:id="rId9"/>
    <p:sldId id="340" r:id="rId10"/>
    <p:sldId id="342" r:id="rId11"/>
    <p:sldId id="341" r:id="rId12"/>
    <p:sldId id="343" r:id="rId13"/>
    <p:sldId id="345" r:id="rId14"/>
    <p:sldId id="346" r:id="rId15"/>
    <p:sldId id="344" r:id="rId16"/>
    <p:sldId id="347" r:id="rId17"/>
    <p:sldId id="348" r:id="rId18"/>
    <p:sldId id="349" r:id="rId19"/>
    <p:sldId id="351" r:id="rId20"/>
    <p:sldId id="352" r:id="rId21"/>
    <p:sldId id="353" r:id="rId22"/>
    <p:sldId id="354" r:id="rId23"/>
    <p:sldId id="350" r:id="rId2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72276"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67189479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21485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533334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602099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61829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97456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146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3918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61366482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926868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2911207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8522459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51106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51316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29311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6856609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465947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616640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5711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5412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0743984"/>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8733219"/>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microsoft.com/technet" TargetMode="External"/><Relationship Id="rId11" Type="http://schemas.openxmlformats.org/officeDocument/2006/relationships/image" Target="../media/image27.png"/><Relationship Id="rId5" Type="http://schemas.openxmlformats.org/officeDocument/2006/relationships/hyperlink" Target="http://www.microsoft.com/learning" TargetMode="External"/><Relationship Id="rId10" Type="http://schemas.openxmlformats.org/officeDocument/2006/relationships/image" Target="../media/image26.emf"/><Relationship Id="rId4" Type="http://schemas.openxmlformats.org/officeDocument/2006/relationships/image" Target="../media/image23.png"/><Relationship Id="rId9" Type="http://schemas.openxmlformats.org/officeDocument/2006/relationships/image" Target="../media/image25.png"/><Relationship Id="rId1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Touch Me, Stretch Me, Squeeze Me</a:t>
            </a:r>
            <a:br>
              <a:rPr lang="en-GB" dirty="0" smtClean="0"/>
            </a:br>
            <a:r>
              <a:rPr lang="en-GB" dirty="0" smtClean="0"/>
              <a:t>The Windows 7 WPF Multi-Touch Story</a:t>
            </a:r>
            <a:endParaRPr lang="en-US" dirty="0"/>
          </a:p>
        </p:txBody>
      </p:sp>
      <p:sp>
        <p:nvSpPr>
          <p:cNvPr id="3" name="Subtitle 2"/>
          <p:cNvSpPr>
            <a:spLocks noGrp="1"/>
          </p:cNvSpPr>
          <p:nvPr>
            <p:ph type="subTitle" idx="1"/>
          </p:nvPr>
        </p:nvSpPr>
        <p:spPr/>
        <p:txBody>
          <a:bodyPr/>
          <a:lstStyle/>
          <a:p>
            <a:r>
              <a:rPr lang="en-US" smtClean="0"/>
              <a:t>Guy Smith-Ferrier</a:t>
            </a:r>
          </a:p>
          <a:p>
            <a:r>
              <a:rPr lang="en-US" smtClean="0"/>
              <a:t>Technical Architect</a:t>
            </a:r>
          </a:p>
          <a:p>
            <a:r>
              <a:rPr lang="en-US" smtClean="0"/>
              <a:t>@GuySmithFerrier</a:t>
            </a:r>
            <a:endParaRPr lang="en-US" dirty="0"/>
          </a:p>
        </p:txBody>
      </p:sp>
      <p:sp>
        <p:nvSpPr>
          <p:cNvPr id="7" name="Text Placeholder 6"/>
          <p:cNvSpPr>
            <a:spLocks noGrp="1"/>
          </p:cNvSpPr>
          <p:nvPr>
            <p:ph type="body" sz="quarter" idx="10"/>
          </p:nvPr>
        </p:nvSpPr>
        <p:spPr/>
        <p:txBody>
          <a:bodyPr/>
          <a:lstStyle/>
          <a:p>
            <a:r>
              <a:rPr lang="en-US" dirty="0" smtClean="0"/>
              <a:t>WCL314</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Surface Toolkit For Windows Touch</a:t>
            </a:r>
            <a:endParaRPr lang="en-GB" dirty="0"/>
          </a:p>
        </p:txBody>
      </p:sp>
      <p:sp>
        <p:nvSpPr>
          <p:cNvPr id="3" name="Text Placeholder 2"/>
          <p:cNvSpPr>
            <a:spLocks noGrp="1"/>
          </p:cNvSpPr>
          <p:nvPr>
            <p:ph type="body" sz="quarter" idx="10"/>
          </p:nvPr>
        </p:nvSpPr>
        <p:spPr/>
        <p:txBody>
          <a:bodyPr/>
          <a:lstStyle/>
          <a:p>
            <a:r>
              <a:rPr lang="en-GB" smtClean="0"/>
              <a:t>Download from:-</a:t>
            </a:r>
          </a:p>
          <a:p>
            <a:pPr lvl="1"/>
            <a:r>
              <a:rPr lang="en-GB" smtClean="0"/>
              <a:t>http://www.microsoft.com/downloads/details.aspx?FamilyID=801907A7-B2DD-4E63-9FF3-8A2E63932A74&amp;displaylang=en&amp;displaylang=en</a:t>
            </a:r>
          </a:p>
          <a:p>
            <a:r>
              <a:rPr lang="en-GB" smtClean="0"/>
              <a:t>Includes:-</a:t>
            </a:r>
          </a:p>
          <a:p>
            <a:pPr lvl="1"/>
            <a:r>
              <a:rPr lang="en-GB" smtClean="0"/>
              <a:t>Replacement controls that understand multi-touch</a:t>
            </a:r>
          </a:p>
          <a:p>
            <a:pPr lvl="1"/>
            <a:r>
              <a:rPr lang="en-GB" smtClean="0"/>
              <a:t>New controls that are appropriate for multi-touch</a:t>
            </a:r>
          </a:p>
          <a:p>
            <a:pPr lvl="1"/>
            <a:r>
              <a:rPr lang="en-GB" smtClean="0"/>
              <a:t>Touch visualizations (auras, trails and tethers)</a:t>
            </a:r>
          </a:p>
          <a:p>
            <a:pPr lvl="1"/>
            <a:r>
              <a:rPr lang="en-GB" smtClean="0"/>
              <a:t>Drag and drop framework for multi-touch</a:t>
            </a:r>
          </a:p>
          <a:p>
            <a:r>
              <a:rPr lang="en-GB" smtClean="0"/>
              <a:t>Not available for Silverlight</a:t>
            </a:r>
            <a:endParaRPr lang="en-GB" dirty="0"/>
          </a:p>
        </p:txBody>
      </p:sp>
    </p:spTree>
    <p:extLst>
      <p:ext uri="{BB962C8B-B14F-4D97-AF65-F5344CB8AC3E}">
        <p14:creationId xmlns:p14="http://schemas.microsoft.com/office/powerpoint/2010/main" val="2453027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lstStyle/>
          <a:p>
            <a:r>
              <a:rPr lang="en-GB" sz="4000" dirty="0" smtClean="0"/>
              <a:t>Surface Toolkit Traditional Controls Comparison</a:t>
            </a:r>
            <a:endParaRPr lang="en-GB" sz="4000" dirty="0"/>
          </a:p>
        </p:txBody>
      </p:sp>
      <p:graphicFrame>
        <p:nvGraphicFramePr>
          <p:cNvPr id="5" name="Content Placeholder 3"/>
          <p:cNvGraphicFramePr>
            <a:graphicFrameLocks/>
          </p:cNvGraphicFramePr>
          <p:nvPr>
            <p:extLst>
              <p:ext uri="{D42A27DB-BD31-4B8C-83A1-F6EECF244321}">
                <p14:modId xmlns:p14="http://schemas.microsoft.com/office/powerpoint/2010/main" val="493549815"/>
              </p:ext>
            </p:extLst>
          </p:nvPr>
        </p:nvGraphicFramePr>
        <p:xfrm>
          <a:off x="980083" y="1447800"/>
          <a:ext cx="10195290" cy="4876905"/>
        </p:xfrm>
        <a:graphic>
          <a:graphicData uri="http://schemas.openxmlformats.org/drawingml/2006/table">
            <a:tbl>
              <a:tblPr firstRow="1" bandRow="1">
                <a:tableStyleId>{5C22544A-7EE6-4342-B048-85BDC9FD1C3A}</a:tableStyleId>
              </a:tblPr>
              <a:tblGrid>
                <a:gridCol w="5097645"/>
                <a:gridCol w="5097645"/>
              </a:tblGrid>
              <a:tr h="443355">
                <a:tc>
                  <a:txBody>
                    <a:bodyPr/>
                    <a:lstStyle/>
                    <a:p>
                      <a:r>
                        <a:rPr lang="en-GB" dirty="0" smtClean="0"/>
                        <a:t>WPF Control</a:t>
                      </a:r>
                      <a:endParaRPr lang="en-GB" dirty="0"/>
                    </a:p>
                  </a:txBody>
                  <a:tcPr/>
                </a:tc>
                <a:tc>
                  <a:txBody>
                    <a:bodyPr/>
                    <a:lstStyle/>
                    <a:p>
                      <a:r>
                        <a:rPr lang="en-GB" dirty="0" smtClean="0"/>
                        <a:t>Surface Toolkit Control</a:t>
                      </a:r>
                      <a:endParaRPr lang="en-GB" dirty="0"/>
                    </a:p>
                  </a:txBody>
                  <a:tcPr/>
                </a:tc>
              </a:tr>
              <a:tr h="443355">
                <a:tc>
                  <a:txBody>
                    <a:bodyPr/>
                    <a:lstStyle/>
                    <a:p>
                      <a:r>
                        <a:rPr lang="en-GB" dirty="0" smtClean="0"/>
                        <a:t>Window</a:t>
                      </a:r>
                      <a:endParaRPr lang="en-GB" dirty="0"/>
                    </a:p>
                  </a:txBody>
                  <a:tcPr/>
                </a:tc>
                <a:tc>
                  <a:txBody>
                    <a:bodyPr/>
                    <a:lstStyle/>
                    <a:p>
                      <a:r>
                        <a:rPr lang="en-GB" dirty="0" err="1" smtClean="0"/>
                        <a:t>SurfaceWindow</a:t>
                      </a:r>
                      <a:endParaRPr lang="en-GB" dirty="0"/>
                    </a:p>
                  </a:txBody>
                  <a:tcPr/>
                </a:tc>
              </a:tr>
              <a:tr h="443355">
                <a:tc>
                  <a:txBody>
                    <a:bodyPr/>
                    <a:lstStyle/>
                    <a:p>
                      <a:r>
                        <a:rPr lang="en-GB" dirty="0" smtClean="0"/>
                        <a:t>Button</a:t>
                      </a:r>
                      <a:endParaRPr lang="en-GB" dirty="0"/>
                    </a:p>
                  </a:txBody>
                  <a:tcPr/>
                </a:tc>
                <a:tc>
                  <a:txBody>
                    <a:bodyPr/>
                    <a:lstStyle/>
                    <a:p>
                      <a:r>
                        <a:rPr lang="en-GB" dirty="0" err="1" smtClean="0"/>
                        <a:t>SurfaceButton</a:t>
                      </a:r>
                      <a:endParaRPr lang="en-GB" dirty="0"/>
                    </a:p>
                  </a:txBody>
                  <a:tcPr/>
                </a:tc>
              </a:tr>
              <a:tr h="443355">
                <a:tc>
                  <a:txBody>
                    <a:bodyPr/>
                    <a:lstStyle/>
                    <a:p>
                      <a:r>
                        <a:rPr lang="en-GB" dirty="0" err="1" smtClean="0"/>
                        <a:t>CheckBox</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SurfaceCheckBox</a:t>
                      </a:r>
                      <a:endParaRPr lang="en-GB" dirty="0" smtClean="0"/>
                    </a:p>
                  </a:txBody>
                  <a:tcPr/>
                </a:tc>
              </a:tr>
              <a:tr h="443355">
                <a:tc>
                  <a:txBody>
                    <a:bodyPr/>
                    <a:lstStyle/>
                    <a:p>
                      <a:r>
                        <a:rPr lang="en-GB" dirty="0" err="1" smtClean="0"/>
                        <a:t>InkCanvas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SurfaceInkCanvas</a:t>
                      </a:r>
                      <a:endParaRPr lang="en-GB" dirty="0" smtClean="0"/>
                    </a:p>
                  </a:txBody>
                  <a:tcPr/>
                </a:tc>
              </a:tr>
              <a:tr h="443355">
                <a:tc>
                  <a:txBody>
                    <a:bodyPr/>
                    <a:lstStyle/>
                    <a:p>
                      <a:r>
                        <a:rPr lang="en-GB" dirty="0" err="1" smtClean="0"/>
                        <a:t>ListBox</a:t>
                      </a:r>
                      <a:endParaRPr lang="en-GB" dirty="0"/>
                    </a:p>
                  </a:txBody>
                  <a:tcPr/>
                </a:tc>
                <a:tc>
                  <a:txBody>
                    <a:bodyPr/>
                    <a:lstStyle/>
                    <a:p>
                      <a:r>
                        <a:rPr lang="en-GB" dirty="0" err="1" smtClean="0"/>
                        <a:t>SurfaceListBox</a:t>
                      </a:r>
                      <a:endParaRPr lang="en-GB" dirty="0"/>
                    </a:p>
                  </a:txBody>
                  <a:tcPr/>
                </a:tc>
              </a:tr>
              <a:tr h="443355">
                <a:tc>
                  <a:txBody>
                    <a:bodyPr/>
                    <a:lstStyle/>
                    <a:p>
                      <a:r>
                        <a:rPr lang="en-GB" dirty="0" err="1" smtClean="0"/>
                        <a:t>ListBoxItem</a:t>
                      </a:r>
                      <a:endParaRPr lang="en-GB" dirty="0"/>
                    </a:p>
                  </a:txBody>
                  <a:tcPr/>
                </a:tc>
                <a:tc>
                  <a:txBody>
                    <a:bodyPr/>
                    <a:lstStyle/>
                    <a:p>
                      <a:r>
                        <a:rPr lang="en-GB" dirty="0" err="1" smtClean="0"/>
                        <a:t>SurfaceListBoxItem</a:t>
                      </a:r>
                      <a:endParaRPr lang="en-GB" dirty="0"/>
                    </a:p>
                  </a:txBody>
                  <a:tcPr/>
                </a:tc>
              </a:tr>
              <a:tr h="443355">
                <a:tc>
                  <a:txBody>
                    <a:bodyPr/>
                    <a:lstStyle/>
                    <a:p>
                      <a:r>
                        <a:rPr lang="en-GB" dirty="0" err="1" smtClean="0"/>
                        <a:t>RadioButton</a:t>
                      </a:r>
                      <a:endParaRPr lang="en-GB" dirty="0"/>
                    </a:p>
                  </a:txBody>
                  <a:tcPr/>
                </a:tc>
                <a:tc>
                  <a:txBody>
                    <a:bodyPr/>
                    <a:lstStyle/>
                    <a:p>
                      <a:r>
                        <a:rPr lang="en-GB" dirty="0" err="1" smtClean="0"/>
                        <a:t>SurfaceRadioButton</a:t>
                      </a:r>
                      <a:endParaRPr lang="en-GB" dirty="0"/>
                    </a:p>
                  </a:txBody>
                  <a:tcPr/>
                </a:tc>
              </a:tr>
              <a:tr h="443355">
                <a:tc>
                  <a:txBody>
                    <a:bodyPr/>
                    <a:lstStyle/>
                    <a:p>
                      <a:r>
                        <a:rPr lang="en-GB" dirty="0" err="1" smtClean="0"/>
                        <a:t>ScrollViewer</a:t>
                      </a:r>
                      <a:endParaRPr lang="en-GB" dirty="0"/>
                    </a:p>
                  </a:txBody>
                  <a:tcPr/>
                </a:tc>
                <a:tc>
                  <a:txBody>
                    <a:bodyPr/>
                    <a:lstStyle/>
                    <a:p>
                      <a:r>
                        <a:rPr lang="en-GB" dirty="0" err="1" smtClean="0"/>
                        <a:t>SurfaceScrollViewer</a:t>
                      </a:r>
                      <a:endParaRPr lang="en-GB" dirty="0"/>
                    </a:p>
                  </a:txBody>
                  <a:tcPr/>
                </a:tc>
              </a:tr>
              <a:tr h="443355">
                <a:tc>
                  <a:txBody>
                    <a:bodyPr/>
                    <a:lstStyle/>
                    <a:p>
                      <a:r>
                        <a:rPr lang="en-GB" dirty="0" smtClean="0"/>
                        <a:t>Slider</a:t>
                      </a:r>
                      <a:endParaRPr lang="en-GB" dirty="0"/>
                    </a:p>
                  </a:txBody>
                  <a:tcPr/>
                </a:tc>
                <a:tc>
                  <a:txBody>
                    <a:bodyPr/>
                    <a:lstStyle/>
                    <a:p>
                      <a:r>
                        <a:rPr lang="en-GB" dirty="0" err="1" smtClean="0"/>
                        <a:t>SurfaceSlider</a:t>
                      </a:r>
                      <a:endParaRPr lang="en-GB" dirty="0"/>
                    </a:p>
                  </a:txBody>
                  <a:tcPr/>
                </a:tc>
              </a:tr>
              <a:tr h="443355">
                <a:tc>
                  <a:txBody>
                    <a:bodyPr/>
                    <a:lstStyle/>
                    <a:p>
                      <a:r>
                        <a:rPr lang="en-GB" dirty="0" err="1" smtClean="0"/>
                        <a:t>TextBox</a:t>
                      </a:r>
                      <a:endParaRPr lang="en-GB" dirty="0"/>
                    </a:p>
                  </a:txBody>
                  <a:tcPr/>
                </a:tc>
                <a:tc>
                  <a:txBody>
                    <a:bodyPr/>
                    <a:lstStyle/>
                    <a:p>
                      <a:r>
                        <a:rPr lang="en-GB" dirty="0" err="1" smtClean="0"/>
                        <a:t>SurfaceTextBox</a:t>
                      </a:r>
                      <a:endParaRPr lang="en-GB" dirty="0"/>
                    </a:p>
                  </a:txBody>
                  <a:tcPr/>
                </a:tc>
              </a:tr>
            </a:tbl>
          </a:graphicData>
        </a:graphic>
      </p:graphicFrame>
    </p:spTree>
    <p:extLst>
      <p:ext uri="{BB962C8B-B14F-4D97-AF65-F5344CB8AC3E}">
        <p14:creationId xmlns:p14="http://schemas.microsoft.com/office/powerpoint/2010/main" val="23400102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Surface Toolkit Traditional Controls</a:t>
            </a:r>
            <a:endParaRPr lang="en-US" dirty="0"/>
          </a:p>
        </p:txBody>
      </p:sp>
      <p:sp>
        <p:nvSpPr>
          <p:cNvPr id="3" name="Subtitle 2"/>
          <p:cNvSpPr>
            <a:spLocks noGrp="1"/>
          </p:cNvSpPr>
          <p:nvPr>
            <p:ph type="subTitle" idx="1"/>
          </p:nvPr>
        </p:nvSpPr>
        <p:spPr/>
        <p:txBody>
          <a:bodyPr/>
          <a:lstStyle/>
          <a:p>
            <a:r>
              <a:rPr lang="en-US" smtClean="0"/>
              <a:t>Guy Smith-Ferrier</a:t>
            </a:r>
          </a:p>
          <a:p>
            <a:r>
              <a:rPr lang="en-US" smtClean="0"/>
              <a:t>Technical Architect</a:t>
            </a:r>
          </a:p>
          <a:p>
            <a:r>
              <a:rPr lang="en-US" smtClean="0"/>
              <a:t>@GuySmithFerrier</a:t>
            </a:r>
            <a:endParaRPr lang="en-US" dirty="0"/>
          </a:p>
        </p:txBody>
      </p:sp>
    </p:spTree>
    <p:extLst>
      <p:ext uri="{BB962C8B-B14F-4D97-AF65-F5344CB8AC3E}">
        <p14:creationId xmlns:p14="http://schemas.microsoft.com/office/powerpoint/2010/main" val="1715420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GB" smtClean="0"/>
              <a:t>Surface Toolkit ScatterView and Library Controls</a:t>
            </a:r>
            <a:endParaRPr lang="en-US" dirty="0"/>
          </a:p>
        </p:txBody>
      </p:sp>
      <p:sp>
        <p:nvSpPr>
          <p:cNvPr id="3" name="Subtitle 2"/>
          <p:cNvSpPr>
            <a:spLocks noGrp="1"/>
          </p:cNvSpPr>
          <p:nvPr>
            <p:ph type="subTitle" idx="1"/>
          </p:nvPr>
        </p:nvSpPr>
        <p:spPr/>
        <p:txBody>
          <a:bodyPr/>
          <a:lstStyle/>
          <a:p>
            <a:r>
              <a:rPr lang="en-US" smtClean="0"/>
              <a:t>Guy Smith-Ferrier</a:t>
            </a:r>
          </a:p>
          <a:p>
            <a:r>
              <a:rPr lang="en-US" smtClean="0"/>
              <a:t>Technical Architect</a:t>
            </a:r>
          </a:p>
          <a:p>
            <a:r>
              <a:rPr lang="en-US" smtClean="0"/>
              <a:t>@GuySmithFerrier</a:t>
            </a:r>
            <a:endParaRPr lang="en-US" dirty="0"/>
          </a:p>
        </p:txBody>
      </p:sp>
    </p:spTree>
    <p:extLst>
      <p:ext uri="{BB962C8B-B14F-4D97-AF65-F5344CB8AC3E}">
        <p14:creationId xmlns:p14="http://schemas.microsoft.com/office/powerpoint/2010/main" val="41733438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Information Resources</a:t>
            </a:r>
            <a:endParaRPr lang="en-GB" dirty="0"/>
          </a:p>
        </p:txBody>
      </p:sp>
      <p:sp>
        <p:nvSpPr>
          <p:cNvPr id="3" name="Text Placeholder 2"/>
          <p:cNvSpPr>
            <a:spLocks noGrp="1"/>
          </p:cNvSpPr>
          <p:nvPr>
            <p:ph type="body" sz="quarter" idx="10"/>
          </p:nvPr>
        </p:nvSpPr>
        <p:spPr/>
        <p:txBody>
          <a:bodyPr/>
          <a:lstStyle/>
          <a:p>
            <a:r>
              <a:rPr lang="en-GB" smtClean="0"/>
              <a:t>Natural User Interfaces in .NET, Joshua Blake, Manning (due Summer 2011)</a:t>
            </a:r>
          </a:p>
          <a:p>
            <a:r>
              <a:rPr lang="en-GB" smtClean="0"/>
              <a:t>Developing for Microsoft Surface, Dr. Neil Roodyn</a:t>
            </a:r>
          </a:p>
          <a:p>
            <a:pPr lvl="1"/>
            <a:r>
              <a:rPr lang="en-GB" smtClean="0"/>
              <a:t>ebook available from http://www.nsquaredsolutions.com/surfacebook</a:t>
            </a:r>
          </a:p>
          <a:p>
            <a:r>
              <a:rPr lang="en-GB" smtClean="0"/>
              <a:t>Microsoft Surface Design and Development Training videos</a:t>
            </a:r>
          </a:p>
          <a:p>
            <a:pPr lvl="1"/>
            <a:r>
              <a:rPr lang="en-GB" smtClean="0"/>
              <a:t>http://www.microsoft.com/surface/en/us/Pages/Technical/Training.aspx</a:t>
            </a:r>
            <a:endParaRPr lang="en-GB" dirty="0"/>
          </a:p>
        </p:txBody>
      </p:sp>
    </p:spTree>
    <p:extLst>
      <p:ext uri="{BB962C8B-B14F-4D97-AF65-F5344CB8AC3E}">
        <p14:creationId xmlns:p14="http://schemas.microsoft.com/office/powerpoint/2010/main" val="866395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276" y="1329993"/>
            <a:ext cx="4561334" cy="3545652"/>
          </a:xfrm>
          <a:prstGeom prst="rect">
            <a:avLst/>
          </a:prstGeom>
        </p:spPr>
      </p:pic>
      <p:sp>
        <p:nvSpPr>
          <p:cNvPr id="2" name="Title 1"/>
          <p:cNvSpPr>
            <a:spLocks noGrp="1"/>
          </p:cNvSpPr>
          <p:nvPr>
            <p:ph type="title"/>
          </p:nvPr>
        </p:nvSpPr>
        <p:spPr/>
        <p:txBody>
          <a:bodyPr/>
          <a:lstStyle/>
          <a:p>
            <a:r>
              <a:rPr lang="en-GB" smtClean="0"/>
              <a:t>Microsoft Surface 2.0</a:t>
            </a:r>
            <a:endParaRPr lang="en-GB" dirty="0"/>
          </a:p>
        </p:txBody>
      </p:sp>
      <p:sp>
        <p:nvSpPr>
          <p:cNvPr id="3" name="Text Placeholder 2"/>
          <p:cNvSpPr>
            <a:spLocks noGrp="1"/>
          </p:cNvSpPr>
          <p:nvPr>
            <p:ph type="body" sz="quarter" idx="10"/>
          </p:nvPr>
        </p:nvSpPr>
        <p:spPr/>
        <p:txBody>
          <a:bodyPr/>
          <a:lstStyle/>
          <a:p>
            <a:r>
              <a:rPr lang="en-GB" smtClean="0"/>
              <a:t>Uses PixelSense</a:t>
            </a:r>
          </a:p>
          <a:p>
            <a:pPr lvl="1"/>
            <a:r>
              <a:rPr lang="en-GB" smtClean="0"/>
              <a:t>4" thick</a:t>
            </a:r>
          </a:p>
          <a:p>
            <a:r>
              <a:rPr lang="en-GB" smtClean="0"/>
              <a:t>Runs on Windows 7</a:t>
            </a:r>
          </a:p>
          <a:p>
            <a:r>
              <a:rPr lang="en-GB" smtClean="0"/>
              <a:t>Surface 2 SDK to be </a:t>
            </a:r>
            <a:br>
              <a:rPr lang="en-GB" smtClean="0"/>
            </a:br>
            <a:r>
              <a:rPr lang="en-GB" smtClean="0"/>
              <a:t>released in 2011</a:t>
            </a:r>
          </a:p>
          <a:p>
            <a:r>
              <a:rPr lang="en-GB" smtClean="0"/>
              <a:t>Samsung SUR40 costs $7600</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671" y="1329993"/>
            <a:ext cx="4896544" cy="3478235"/>
          </a:xfrm>
          <a:prstGeom prst="rect">
            <a:avLst/>
          </a:prstGeom>
        </p:spPr>
      </p:pic>
    </p:spTree>
    <p:extLst>
      <p:ext uri="{BB962C8B-B14F-4D97-AF65-F5344CB8AC3E}">
        <p14:creationId xmlns:p14="http://schemas.microsoft.com/office/powerpoint/2010/main" val="924444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Free Surface 2 Controls</a:t>
            </a:r>
            <a:endParaRPr lang="en-GB" dirty="0"/>
          </a:p>
        </p:txBody>
      </p:sp>
      <p:sp>
        <p:nvSpPr>
          <p:cNvPr id="3" name="Text Placeholder 2"/>
          <p:cNvSpPr>
            <a:spLocks noGrp="1"/>
          </p:cNvSpPr>
          <p:nvPr>
            <p:ph type="body" sz="quarter" idx="10"/>
          </p:nvPr>
        </p:nvSpPr>
        <p:spPr/>
        <p:txBody>
          <a:bodyPr/>
          <a:lstStyle/>
          <a:p>
            <a:r>
              <a:rPr lang="en-GB" smtClean="0"/>
              <a:t>As soon as the Surface 2 SDK is released InfoStrat will release free "Data Visualization Controls"</a:t>
            </a:r>
          </a:p>
          <a:p>
            <a:pPr lvl="1"/>
            <a:r>
              <a:rPr lang="en-GB" smtClean="0"/>
              <a:t>DeepZoom</a:t>
            </a:r>
          </a:p>
          <a:p>
            <a:pPr lvl="1"/>
            <a:r>
              <a:rPr lang="en-GB" smtClean="0"/>
              <a:t>PowerPoint Viewer</a:t>
            </a:r>
          </a:p>
          <a:p>
            <a:pPr lvl="1"/>
            <a:r>
              <a:rPr lang="en-GB" smtClean="0"/>
              <a:t>PivotViewer</a:t>
            </a:r>
          </a:p>
          <a:p>
            <a:pPr lvl="1"/>
            <a:r>
              <a:rPr lang="en-GB" smtClean="0"/>
              <a:t>PhysicsCanvas</a:t>
            </a:r>
          </a:p>
          <a:p>
            <a:r>
              <a:rPr lang="en-GB" smtClean="0"/>
              <a:t>Watch a video:-</a:t>
            </a:r>
          </a:p>
          <a:p>
            <a:pPr lvl="1"/>
            <a:r>
              <a:rPr lang="en-GB" smtClean="0"/>
              <a:t>http://www.youtube.com/watch?v=lEVtjHlrf4I</a:t>
            </a:r>
            <a:endParaRPr lang="en-GB" dirty="0"/>
          </a:p>
        </p:txBody>
      </p:sp>
    </p:spTree>
    <p:extLst>
      <p:ext uri="{BB962C8B-B14F-4D97-AF65-F5344CB8AC3E}">
        <p14:creationId xmlns:p14="http://schemas.microsoft.com/office/powerpoint/2010/main" val="3397383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Summary</a:t>
            </a:r>
            <a:endParaRPr lang="en-GB" dirty="0"/>
          </a:p>
        </p:txBody>
      </p:sp>
      <p:sp>
        <p:nvSpPr>
          <p:cNvPr id="3" name="Text Placeholder 2"/>
          <p:cNvSpPr>
            <a:spLocks noGrp="1"/>
          </p:cNvSpPr>
          <p:nvPr>
            <p:ph type="body" sz="quarter" idx="10"/>
          </p:nvPr>
        </p:nvSpPr>
        <p:spPr/>
        <p:txBody>
          <a:bodyPr/>
          <a:lstStyle/>
          <a:p>
            <a:r>
              <a:rPr lang="en-GB" smtClean="0"/>
              <a:t>If you do nothing touch is promoted to mouse</a:t>
            </a:r>
          </a:p>
          <a:p>
            <a:r>
              <a:rPr lang="en-GB" smtClean="0"/>
              <a:t>There are two touch APIs for WPF:-</a:t>
            </a:r>
          </a:p>
          <a:p>
            <a:pPr lvl="1"/>
            <a:r>
              <a:rPr lang="en-GB" smtClean="0"/>
              <a:t>Manipulation API for high level</a:t>
            </a:r>
          </a:p>
          <a:p>
            <a:pPr lvl="1"/>
            <a:r>
              <a:rPr lang="en-GB" smtClean="0"/>
              <a:t>Raw Touch API for low level</a:t>
            </a:r>
          </a:p>
          <a:p>
            <a:r>
              <a:rPr lang="en-GB" smtClean="0"/>
              <a:t>Use the Surface Toolkit for most of the application</a:t>
            </a:r>
          </a:p>
          <a:p>
            <a:r>
              <a:rPr lang="en-GB" smtClean="0"/>
              <a:t>Use the APIs for building user controls and customized behaviour</a:t>
            </a:r>
            <a:endParaRPr lang="en-GB" dirty="0"/>
          </a:p>
        </p:txBody>
      </p:sp>
    </p:spTree>
    <p:extLst>
      <p:ext uri="{BB962C8B-B14F-4D97-AF65-F5344CB8AC3E}">
        <p14:creationId xmlns:p14="http://schemas.microsoft.com/office/powerpoint/2010/main" val="4083670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rgbClr val="005A84">
                    <a:lumMod val="60000"/>
                    <a:lumOff val="40000"/>
                  </a:srgbClr>
                </a:solidFill>
              </a:rPr>
              <a:t>Blue </a:t>
            </a:r>
            <a:r>
              <a:rPr lang="en-US" sz="2000" spc="-30" dirty="0">
                <a:solidFill>
                  <a:srgbClr val="005A84">
                    <a:lumMod val="60000"/>
                    <a:lumOff val="40000"/>
                  </a:srgb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Azure - </a:t>
            </a:r>
            <a:r>
              <a:rPr lang="en-US" sz="2000" u="sng" dirty="0">
                <a:solidFill>
                  <a:srgbClr val="FFFFFF"/>
                </a:solidFill>
                <a:hlinkClick r:id="rId4"/>
              </a:rPr>
              <a:t>http://www.microsoft.com/windowsazure/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System Center - </a:t>
            </a:r>
            <a:r>
              <a:rPr lang="en-US" sz="2000" u="sng" dirty="0">
                <a:solidFill>
                  <a:srgbClr val="FFFFFF"/>
                </a:solidFill>
                <a:hlinkClick r:id="rId5"/>
              </a:rPr>
              <a:t>http://www.microsoft.com/systemcenter/</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Forefront - </a:t>
            </a:r>
            <a:r>
              <a:rPr lang="en-US" sz="2000" u="sng" dirty="0">
                <a:solidFill>
                  <a:srgbClr val="FFFFFF"/>
                </a:solidFill>
                <a:hlinkClick r:id="rId6"/>
              </a:rPr>
              <a:t>http://www.microsoft.com/forefront/</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Server - </a:t>
            </a:r>
            <a:r>
              <a:rPr lang="en-US" sz="2000" u="sng" dirty="0">
                <a:solidFill>
                  <a:srgbClr val="FFFFFF"/>
                </a:solidFill>
                <a:hlinkClick r:id="rId7"/>
              </a:rPr>
              <a:t>http://www.microsoft.com/windowsserver/</a:t>
            </a:r>
            <a:r>
              <a:rPr lang="en-US" sz="2000" dirty="0">
                <a:solidFill>
                  <a:srgbClr val="FFFFFF"/>
                </a:solidFill>
              </a:rPr>
              <a:t> </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Cloud Power - </a:t>
            </a:r>
            <a:r>
              <a:rPr lang="en-US" sz="2000" u="sng" dirty="0">
                <a:solidFill>
                  <a:srgbClr val="FFFFFF"/>
                </a:solidFill>
                <a:hlinkClick r:id="rId8"/>
              </a:rPr>
              <a:t>http://</a:t>
            </a:r>
            <a:r>
              <a:rPr lang="en-US" sz="2000" u="sng" dirty="0" smtClean="0">
                <a:solidFill>
                  <a:srgbClr val="FFFFFF"/>
                </a:solidFill>
                <a:hlinkClick r:id="rId8"/>
              </a:rPr>
              <a:t>www.microsoft.com/cloud/</a:t>
            </a:r>
            <a:r>
              <a:rPr lang="en-US" sz="2000" u="sng" dirty="0" smtClean="0">
                <a:solidFill>
                  <a:srgbClr val="FFFFFF"/>
                </a:solidFill>
              </a:rPr>
              <a:t>   </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Private Cloud - </a:t>
            </a:r>
            <a:r>
              <a:rPr lang="en-US" sz="2000" u="sng" dirty="0">
                <a:solidFill>
                  <a:srgbClr val="FFFFFF"/>
                </a:solidFill>
                <a:hlinkClick r:id="rId7"/>
              </a:rPr>
              <a:t>http://</a:t>
            </a:r>
            <a:r>
              <a:rPr lang="en-US" sz="2000" u="sng" dirty="0" smtClean="0">
                <a:solidFill>
                  <a:srgbClr val="FFFFFF"/>
                </a:solidFill>
                <a:hlinkClick r:id="rId7"/>
              </a:rPr>
              <a:t>www.microsoft.com/privatecloud/</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6297145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11149013" cy="609600"/>
          </a:xfrm>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83420830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Agenda</a:t>
            </a:r>
            <a:endParaRPr lang="en-GB" dirty="0"/>
          </a:p>
        </p:txBody>
      </p:sp>
      <p:sp>
        <p:nvSpPr>
          <p:cNvPr id="3" name="Text Placeholder 2"/>
          <p:cNvSpPr>
            <a:spLocks noGrp="1"/>
          </p:cNvSpPr>
          <p:nvPr>
            <p:ph type="body" sz="quarter" idx="10"/>
          </p:nvPr>
        </p:nvSpPr>
        <p:spPr/>
        <p:txBody>
          <a:bodyPr/>
          <a:lstStyle/>
          <a:p>
            <a:r>
              <a:rPr lang="en-GB" smtClean="0"/>
              <a:t>Good, Better, Best</a:t>
            </a:r>
          </a:p>
          <a:p>
            <a:r>
              <a:rPr lang="en-GB" smtClean="0"/>
              <a:t>What you need to get started</a:t>
            </a:r>
          </a:p>
          <a:p>
            <a:r>
              <a:rPr lang="en-GB" smtClean="0"/>
              <a:t>Manipulation API</a:t>
            </a:r>
          </a:p>
          <a:p>
            <a:r>
              <a:rPr lang="en-GB" smtClean="0"/>
              <a:t>Raw touch API</a:t>
            </a:r>
          </a:p>
          <a:p>
            <a:r>
              <a:rPr lang="en-GB" smtClean="0"/>
              <a:t>Surface Toolkit For Windows Touch</a:t>
            </a:r>
            <a:endParaRPr lang="en-GB" dirty="0"/>
          </a:p>
        </p:txBody>
      </p:sp>
    </p:spTree>
    <p:extLst>
      <p:ext uri="{BB962C8B-B14F-4D97-AF65-F5344CB8AC3E}">
        <p14:creationId xmlns:p14="http://schemas.microsoft.com/office/powerpoint/2010/main" val="2061460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44971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73103375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48633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Good, Better, Best</a:t>
            </a:r>
            <a:endParaRPr lang="en-GB" dirty="0"/>
          </a:p>
        </p:txBody>
      </p:sp>
      <p:sp>
        <p:nvSpPr>
          <p:cNvPr id="3" name="Text Placeholder 2"/>
          <p:cNvSpPr>
            <a:spLocks noGrp="1"/>
          </p:cNvSpPr>
          <p:nvPr>
            <p:ph type="body" sz="quarter" idx="10"/>
          </p:nvPr>
        </p:nvSpPr>
        <p:spPr/>
        <p:txBody>
          <a:bodyPr/>
          <a:lstStyle/>
          <a:p>
            <a:r>
              <a:rPr lang="en-GB" dirty="0" smtClean="0"/>
              <a:t>Good (e.g. calc.exe, any regular WPF app)</a:t>
            </a:r>
          </a:p>
          <a:p>
            <a:r>
              <a:rPr lang="en-GB" dirty="0" smtClean="0"/>
              <a:t>Better (e.g. Windows 7, Paint)</a:t>
            </a:r>
          </a:p>
          <a:p>
            <a:r>
              <a:rPr lang="en-GB" dirty="0" smtClean="0"/>
              <a:t>Best (e.g. Microsoft Surface Collage, </a:t>
            </a:r>
            <a:br>
              <a:rPr lang="en-GB" dirty="0" smtClean="0"/>
            </a:br>
            <a:r>
              <a:rPr lang="en-GB" dirty="0" smtClean="0"/>
              <a:t>Microsoft Surface Lagoon)</a:t>
            </a:r>
            <a:endParaRPr lang="en-GB" dirty="0"/>
          </a:p>
        </p:txBody>
      </p:sp>
    </p:spTree>
    <p:extLst>
      <p:ext uri="{BB962C8B-B14F-4D97-AF65-F5344CB8AC3E}">
        <p14:creationId xmlns:p14="http://schemas.microsoft.com/office/powerpoint/2010/main" val="1029341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Microsoft Touch Pack For Windows 7</a:t>
            </a:r>
            <a:endParaRPr lang="en-GB" dirty="0"/>
          </a:p>
        </p:txBody>
      </p:sp>
      <p:sp>
        <p:nvSpPr>
          <p:cNvPr id="3" name="Text Placeholder 2"/>
          <p:cNvSpPr>
            <a:spLocks noGrp="1"/>
          </p:cNvSpPr>
          <p:nvPr>
            <p:ph type="body" sz="quarter" idx="10"/>
          </p:nvPr>
        </p:nvSpPr>
        <p:spPr/>
        <p:txBody>
          <a:bodyPr/>
          <a:lstStyle/>
          <a:p>
            <a:r>
              <a:rPr lang="en-GB" smtClean="0"/>
              <a:t>Free download from Microsoft including:-</a:t>
            </a:r>
          </a:p>
          <a:p>
            <a:pPr lvl="1"/>
            <a:r>
              <a:rPr lang="en-GB" smtClean="0"/>
              <a:t>Microsoft Blackboard</a:t>
            </a:r>
          </a:p>
          <a:p>
            <a:pPr lvl="1"/>
            <a:r>
              <a:rPr lang="en-GB" smtClean="0"/>
              <a:t>Microsoft Garden Pond</a:t>
            </a:r>
          </a:p>
          <a:p>
            <a:pPr lvl="1"/>
            <a:r>
              <a:rPr lang="en-GB" smtClean="0"/>
              <a:t>Microsoft Rebound</a:t>
            </a:r>
          </a:p>
          <a:p>
            <a:pPr lvl="1"/>
            <a:r>
              <a:rPr lang="en-GB" smtClean="0"/>
              <a:t>Microsoft Surface Globe</a:t>
            </a:r>
          </a:p>
          <a:p>
            <a:pPr lvl="1"/>
            <a:r>
              <a:rPr lang="en-GB" smtClean="0"/>
              <a:t>Microsoft Surface Collage</a:t>
            </a:r>
          </a:p>
          <a:p>
            <a:pPr lvl="1"/>
            <a:r>
              <a:rPr lang="en-GB" smtClean="0"/>
              <a:t>Microsoft Surface Lagoon</a:t>
            </a:r>
          </a:p>
          <a:p>
            <a:r>
              <a:rPr lang="en-GB" smtClean="0"/>
              <a:t>Videos of all applications in use</a:t>
            </a:r>
          </a:p>
          <a:p>
            <a:pPr lvl="1"/>
            <a:r>
              <a:rPr lang="en-GB" smtClean="0"/>
              <a:t>http://windows7center.com/news/windows-7-touch-pack/</a:t>
            </a:r>
            <a:endParaRPr lang="en-GB" dirty="0"/>
          </a:p>
        </p:txBody>
      </p:sp>
    </p:spTree>
    <p:extLst>
      <p:ext uri="{BB962C8B-B14F-4D97-AF65-F5344CB8AC3E}">
        <p14:creationId xmlns:p14="http://schemas.microsoft.com/office/powerpoint/2010/main" val="1037866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 You Need To Get Started</a:t>
            </a:r>
            <a:endParaRPr lang="en-GB" dirty="0"/>
          </a:p>
        </p:txBody>
      </p:sp>
      <p:sp>
        <p:nvSpPr>
          <p:cNvPr id="3" name="Text Placeholder 2"/>
          <p:cNvSpPr>
            <a:spLocks noGrp="1"/>
          </p:cNvSpPr>
          <p:nvPr>
            <p:ph type="body" sz="quarter" idx="10"/>
          </p:nvPr>
        </p:nvSpPr>
        <p:spPr/>
        <p:txBody>
          <a:bodyPr/>
          <a:lstStyle/>
          <a:p>
            <a:r>
              <a:rPr lang="en-GB" smtClean="0"/>
              <a:t>Either:-</a:t>
            </a:r>
          </a:p>
          <a:p>
            <a:pPr lvl="1"/>
            <a:r>
              <a:rPr lang="en-GB" smtClean="0"/>
              <a:t>a multi-touch laptop/desktop</a:t>
            </a:r>
          </a:p>
          <a:p>
            <a:r>
              <a:rPr lang="en-GB" smtClean="0"/>
              <a:t>Or:-</a:t>
            </a:r>
          </a:p>
          <a:p>
            <a:pPr lvl="1"/>
            <a:r>
              <a:rPr lang="en-GB" smtClean="0"/>
              <a:t>a regular laptop/desktop</a:t>
            </a:r>
          </a:p>
          <a:p>
            <a:r>
              <a:rPr lang="en-GB" smtClean="0"/>
              <a:t>Windows 7</a:t>
            </a:r>
          </a:p>
          <a:p>
            <a:r>
              <a:rPr lang="en-GB" smtClean="0"/>
              <a:t>Visual Studio 2010</a:t>
            </a:r>
          </a:p>
          <a:p>
            <a:r>
              <a:rPr lang="en-GB" smtClean="0"/>
              <a:t>'Optionally'</a:t>
            </a:r>
          </a:p>
          <a:p>
            <a:pPr lvl="1"/>
            <a:r>
              <a:rPr lang="en-GB" smtClean="0"/>
              <a:t>Surface Toolkit For Windows Touch</a:t>
            </a:r>
          </a:p>
          <a:p>
            <a:pPr lvl="1"/>
            <a:r>
              <a:rPr lang="en-GB" smtClean="0"/>
              <a:t>Surface SDK</a:t>
            </a:r>
            <a:endParaRPr lang="en-GB" dirty="0"/>
          </a:p>
        </p:txBody>
      </p:sp>
    </p:spTree>
    <p:extLst>
      <p:ext uri="{BB962C8B-B14F-4D97-AF65-F5344CB8AC3E}">
        <p14:creationId xmlns:p14="http://schemas.microsoft.com/office/powerpoint/2010/main" val="2678129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Simulating Multi-Touch</a:t>
            </a:r>
            <a:endParaRPr lang="en-GB" dirty="0"/>
          </a:p>
        </p:txBody>
      </p:sp>
      <p:sp>
        <p:nvSpPr>
          <p:cNvPr id="3" name="Text Placeholder 2"/>
          <p:cNvSpPr>
            <a:spLocks noGrp="1"/>
          </p:cNvSpPr>
          <p:nvPr>
            <p:ph type="body" sz="quarter" idx="10"/>
          </p:nvPr>
        </p:nvSpPr>
        <p:spPr/>
        <p:txBody>
          <a:bodyPr/>
          <a:lstStyle/>
          <a:p>
            <a:r>
              <a:rPr lang="en-GB" smtClean="0"/>
              <a:t>Multi-Touch Vista</a:t>
            </a:r>
          </a:p>
          <a:p>
            <a:pPr lvl="1"/>
            <a:r>
              <a:rPr lang="en-GB" smtClean="0"/>
              <a:t>http://multitouchvista.codeplex.com</a:t>
            </a:r>
          </a:p>
          <a:p>
            <a:r>
              <a:rPr lang="en-GB" smtClean="0"/>
              <a:t>Works with Windows </a:t>
            </a:r>
            <a:br>
              <a:rPr lang="en-GB" smtClean="0"/>
            </a:br>
            <a:r>
              <a:rPr lang="en-GB" smtClean="0"/>
              <a:t>Vista and Windows 7</a:t>
            </a:r>
          </a:p>
          <a:p>
            <a:r>
              <a:rPr lang="en-GB" smtClean="0"/>
              <a:t>Emulates multi-touch </a:t>
            </a:r>
            <a:br>
              <a:rPr lang="en-GB" smtClean="0"/>
            </a:br>
            <a:r>
              <a:rPr lang="en-GB" smtClean="0"/>
              <a:t>using multiple mice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015" y="2634201"/>
            <a:ext cx="3641725" cy="364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037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GB" smtClean="0"/>
              <a:t>Getting Started with the Manipulation API</a:t>
            </a:r>
            <a:endParaRPr lang="en-US" dirty="0"/>
          </a:p>
        </p:txBody>
      </p:sp>
      <p:sp>
        <p:nvSpPr>
          <p:cNvPr id="3" name="Subtitle 2"/>
          <p:cNvSpPr>
            <a:spLocks noGrp="1"/>
          </p:cNvSpPr>
          <p:nvPr>
            <p:ph type="subTitle" idx="1"/>
          </p:nvPr>
        </p:nvSpPr>
        <p:spPr/>
        <p:txBody>
          <a:bodyPr/>
          <a:lstStyle/>
          <a:p>
            <a:r>
              <a:rPr lang="en-US" smtClean="0"/>
              <a:t>Guy Smith-Ferrier</a:t>
            </a:r>
          </a:p>
          <a:p>
            <a:r>
              <a:rPr lang="en-US" smtClean="0"/>
              <a:t>Technical Architect</a:t>
            </a:r>
          </a:p>
          <a:p>
            <a:r>
              <a:rPr lang="en-US" smtClean="0"/>
              <a:t>@GuySmithFerrier</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Touch Comparison With Mouse</a:t>
            </a:r>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940490848"/>
              </p:ext>
            </p:extLst>
          </p:nvPr>
        </p:nvGraphicFramePr>
        <p:xfrm>
          <a:off x="1058829" y="1447800"/>
          <a:ext cx="10050652" cy="4847095"/>
        </p:xfrm>
        <a:graphic>
          <a:graphicData uri="http://schemas.openxmlformats.org/drawingml/2006/table">
            <a:tbl>
              <a:tblPr firstRow="1" bandRow="1">
                <a:tableStyleId>{5C22544A-7EE6-4342-B048-85BDC9FD1C3A}</a:tableStyleId>
              </a:tblPr>
              <a:tblGrid>
                <a:gridCol w="5025326"/>
                <a:gridCol w="5025326"/>
              </a:tblGrid>
              <a:tr h="440645">
                <a:tc>
                  <a:txBody>
                    <a:bodyPr/>
                    <a:lstStyle/>
                    <a:p>
                      <a:r>
                        <a:rPr lang="en-GB" dirty="0" smtClean="0"/>
                        <a:t>Touch Event</a:t>
                      </a:r>
                      <a:endParaRPr lang="en-GB" dirty="0"/>
                    </a:p>
                  </a:txBody>
                  <a:tcPr/>
                </a:tc>
                <a:tc>
                  <a:txBody>
                    <a:bodyPr/>
                    <a:lstStyle/>
                    <a:p>
                      <a:r>
                        <a:rPr lang="en-GB" dirty="0" smtClean="0"/>
                        <a:t>Mouse Event</a:t>
                      </a:r>
                      <a:endParaRPr lang="en-GB" dirty="0"/>
                    </a:p>
                  </a:txBody>
                  <a:tcPr/>
                </a:tc>
              </a:tr>
              <a:tr h="440645">
                <a:tc>
                  <a:txBody>
                    <a:bodyPr/>
                    <a:lstStyle/>
                    <a:p>
                      <a:r>
                        <a:rPr lang="en-GB" dirty="0" err="1" smtClean="0"/>
                        <a:t>TouchDown</a:t>
                      </a:r>
                      <a:endParaRPr lang="en-GB" dirty="0"/>
                    </a:p>
                  </a:txBody>
                  <a:tcPr/>
                </a:tc>
                <a:tc>
                  <a:txBody>
                    <a:bodyPr/>
                    <a:lstStyle/>
                    <a:p>
                      <a:r>
                        <a:rPr lang="en-GB" dirty="0" err="1" smtClean="0"/>
                        <a:t>MouseDown</a:t>
                      </a:r>
                      <a:endParaRPr lang="en-GB" dirty="0"/>
                    </a:p>
                  </a:txBody>
                  <a:tcPr/>
                </a:tc>
              </a:tr>
              <a:tr h="440645">
                <a:tc>
                  <a:txBody>
                    <a:bodyPr/>
                    <a:lstStyle/>
                    <a:p>
                      <a:r>
                        <a:rPr lang="en-GB" dirty="0" err="1" smtClean="0"/>
                        <a:t>PreviewTouchDown</a:t>
                      </a:r>
                      <a:endParaRPr lang="en-GB" dirty="0"/>
                    </a:p>
                  </a:txBody>
                  <a:tcPr/>
                </a:tc>
                <a:tc>
                  <a:txBody>
                    <a:bodyPr/>
                    <a:lstStyle/>
                    <a:p>
                      <a:r>
                        <a:rPr lang="en-GB" dirty="0" err="1" smtClean="0"/>
                        <a:t>PreviewMouseDown</a:t>
                      </a:r>
                      <a:endParaRPr lang="en-GB" dirty="0"/>
                    </a:p>
                  </a:txBody>
                  <a:tcPr/>
                </a:tc>
              </a:tr>
              <a:tr h="440645">
                <a:tc>
                  <a:txBody>
                    <a:bodyPr/>
                    <a:lstStyle/>
                    <a:p>
                      <a:r>
                        <a:rPr lang="en-GB" dirty="0" err="1" smtClean="0"/>
                        <a:t>TouchMove</a:t>
                      </a:r>
                      <a:endParaRPr lang="en-GB" dirty="0"/>
                    </a:p>
                  </a:txBody>
                  <a:tcPr/>
                </a:tc>
                <a:tc>
                  <a:txBody>
                    <a:bodyPr/>
                    <a:lstStyle/>
                    <a:p>
                      <a:r>
                        <a:rPr lang="en-GB" dirty="0" err="1" smtClean="0"/>
                        <a:t>MouseMove</a:t>
                      </a:r>
                      <a:endParaRPr lang="en-GB" dirty="0"/>
                    </a:p>
                  </a:txBody>
                  <a:tcPr/>
                </a:tc>
              </a:tr>
              <a:tr h="440645">
                <a:tc>
                  <a:txBody>
                    <a:bodyPr/>
                    <a:lstStyle/>
                    <a:p>
                      <a:r>
                        <a:rPr lang="en-GB" dirty="0" err="1" smtClean="0"/>
                        <a:t>PreviewTouchMove</a:t>
                      </a:r>
                      <a:endParaRPr lang="en-GB" dirty="0"/>
                    </a:p>
                  </a:txBody>
                  <a:tcPr/>
                </a:tc>
                <a:tc>
                  <a:txBody>
                    <a:bodyPr/>
                    <a:lstStyle/>
                    <a:p>
                      <a:r>
                        <a:rPr lang="en-GB" dirty="0" err="1" smtClean="0"/>
                        <a:t>PreviewMouseMove</a:t>
                      </a:r>
                      <a:endParaRPr lang="en-GB" dirty="0"/>
                    </a:p>
                  </a:txBody>
                  <a:tcPr/>
                </a:tc>
              </a:tr>
              <a:tr h="440645">
                <a:tc>
                  <a:txBody>
                    <a:bodyPr/>
                    <a:lstStyle/>
                    <a:p>
                      <a:r>
                        <a:rPr lang="en-GB" dirty="0" err="1" smtClean="0"/>
                        <a:t>TouchUp</a:t>
                      </a:r>
                      <a:endParaRPr lang="en-GB" dirty="0"/>
                    </a:p>
                  </a:txBody>
                  <a:tcPr/>
                </a:tc>
                <a:tc>
                  <a:txBody>
                    <a:bodyPr/>
                    <a:lstStyle/>
                    <a:p>
                      <a:r>
                        <a:rPr lang="en-GB" dirty="0" err="1" smtClean="0"/>
                        <a:t>MouseUp</a:t>
                      </a:r>
                      <a:endParaRPr lang="en-GB" dirty="0"/>
                    </a:p>
                  </a:txBody>
                  <a:tcPr/>
                </a:tc>
              </a:tr>
              <a:tr h="440645">
                <a:tc>
                  <a:txBody>
                    <a:bodyPr/>
                    <a:lstStyle/>
                    <a:p>
                      <a:r>
                        <a:rPr lang="en-GB" dirty="0" err="1" smtClean="0"/>
                        <a:t>PreviewTouchUp</a:t>
                      </a:r>
                      <a:endParaRPr lang="en-GB" dirty="0"/>
                    </a:p>
                  </a:txBody>
                  <a:tcPr/>
                </a:tc>
                <a:tc>
                  <a:txBody>
                    <a:bodyPr/>
                    <a:lstStyle/>
                    <a:p>
                      <a:r>
                        <a:rPr lang="en-GB" dirty="0" err="1" smtClean="0"/>
                        <a:t>PreviewMouseUp</a:t>
                      </a:r>
                      <a:endParaRPr lang="en-GB" dirty="0"/>
                    </a:p>
                  </a:txBody>
                  <a:tcPr/>
                </a:tc>
              </a:tr>
              <a:tr h="440645">
                <a:tc>
                  <a:txBody>
                    <a:bodyPr/>
                    <a:lstStyle/>
                    <a:p>
                      <a:r>
                        <a:rPr lang="en-GB" dirty="0" err="1" smtClean="0"/>
                        <a:t>TouchEnter</a:t>
                      </a:r>
                      <a:endParaRPr lang="en-GB" dirty="0"/>
                    </a:p>
                  </a:txBody>
                  <a:tcPr/>
                </a:tc>
                <a:tc>
                  <a:txBody>
                    <a:bodyPr/>
                    <a:lstStyle/>
                    <a:p>
                      <a:r>
                        <a:rPr lang="en-GB" dirty="0" err="1" smtClean="0"/>
                        <a:t>MouseEnter</a:t>
                      </a:r>
                      <a:endParaRPr lang="en-GB" dirty="0"/>
                    </a:p>
                  </a:txBody>
                  <a:tcPr/>
                </a:tc>
              </a:tr>
              <a:tr h="440645">
                <a:tc>
                  <a:txBody>
                    <a:bodyPr/>
                    <a:lstStyle/>
                    <a:p>
                      <a:r>
                        <a:rPr lang="en-GB" dirty="0" err="1" smtClean="0"/>
                        <a:t>TouchLeave</a:t>
                      </a:r>
                      <a:endParaRPr lang="en-GB" dirty="0"/>
                    </a:p>
                  </a:txBody>
                  <a:tcPr/>
                </a:tc>
                <a:tc>
                  <a:txBody>
                    <a:bodyPr/>
                    <a:lstStyle/>
                    <a:p>
                      <a:r>
                        <a:rPr lang="en-GB" dirty="0" err="1" smtClean="0"/>
                        <a:t>MouseLeave</a:t>
                      </a:r>
                      <a:endParaRPr lang="en-GB" dirty="0"/>
                    </a:p>
                  </a:txBody>
                  <a:tcPr/>
                </a:tc>
              </a:tr>
              <a:tr h="440645">
                <a:tc>
                  <a:txBody>
                    <a:bodyPr/>
                    <a:lstStyle/>
                    <a:p>
                      <a:r>
                        <a:rPr lang="en-GB" dirty="0" err="1" smtClean="0"/>
                        <a:t>GotTouchCapture</a:t>
                      </a:r>
                      <a:endParaRPr lang="en-GB" dirty="0"/>
                    </a:p>
                  </a:txBody>
                  <a:tcPr/>
                </a:tc>
                <a:tc>
                  <a:txBody>
                    <a:bodyPr/>
                    <a:lstStyle/>
                    <a:p>
                      <a:r>
                        <a:rPr lang="en-GB" dirty="0" err="1" smtClean="0"/>
                        <a:t>GotMouseCapture</a:t>
                      </a:r>
                      <a:endParaRPr lang="en-GB" dirty="0"/>
                    </a:p>
                  </a:txBody>
                  <a:tcPr/>
                </a:tc>
              </a:tr>
              <a:tr h="440645">
                <a:tc>
                  <a:txBody>
                    <a:bodyPr/>
                    <a:lstStyle/>
                    <a:p>
                      <a:r>
                        <a:rPr lang="en-GB" dirty="0" err="1" smtClean="0"/>
                        <a:t>LostTouchCapture</a:t>
                      </a:r>
                      <a:endParaRPr lang="en-GB" dirty="0"/>
                    </a:p>
                  </a:txBody>
                  <a:tcPr/>
                </a:tc>
                <a:tc>
                  <a:txBody>
                    <a:bodyPr/>
                    <a:lstStyle/>
                    <a:p>
                      <a:r>
                        <a:rPr lang="en-GB" dirty="0" err="1" smtClean="0"/>
                        <a:t>LostMouseCapture</a:t>
                      </a:r>
                      <a:endParaRPr lang="en-GB" dirty="0"/>
                    </a:p>
                  </a:txBody>
                  <a:tcPr/>
                </a:tc>
              </a:tr>
            </a:tbl>
          </a:graphicData>
        </a:graphic>
      </p:graphicFrame>
    </p:spTree>
    <p:extLst>
      <p:ext uri="{BB962C8B-B14F-4D97-AF65-F5344CB8AC3E}">
        <p14:creationId xmlns:p14="http://schemas.microsoft.com/office/powerpoint/2010/main" val="13637861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GB" dirty="0" smtClean="0"/>
              <a:t>Getting Started with the </a:t>
            </a:r>
            <a:br>
              <a:rPr lang="en-GB" dirty="0" smtClean="0"/>
            </a:br>
            <a:r>
              <a:rPr lang="en-GB" dirty="0" smtClean="0"/>
              <a:t>Raw Touch API</a:t>
            </a:r>
            <a:endParaRPr lang="en-US" dirty="0"/>
          </a:p>
        </p:txBody>
      </p:sp>
      <p:sp>
        <p:nvSpPr>
          <p:cNvPr id="3" name="Subtitle 2"/>
          <p:cNvSpPr>
            <a:spLocks noGrp="1"/>
          </p:cNvSpPr>
          <p:nvPr>
            <p:ph type="subTitle" idx="1"/>
          </p:nvPr>
        </p:nvSpPr>
        <p:spPr/>
        <p:txBody>
          <a:bodyPr/>
          <a:lstStyle/>
          <a:p>
            <a:r>
              <a:rPr lang="en-US" smtClean="0"/>
              <a:t>Guy Smith-Ferrier</a:t>
            </a:r>
          </a:p>
          <a:p>
            <a:r>
              <a:rPr lang="en-US" smtClean="0"/>
              <a:t>Technical Architect</a:t>
            </a:r>
          </a:p>
          <a:p>
            <a:r>
              <a:rPr lang="en-US" smtClean="0"/>
              <a:t>@GuySmithFerrier</a:t>
            </a:r>
            <a:endParaRPr lang="en-US" dirty="0"/>
          </a:p>
        </p:txBody>
      </p:sp>
    </p:spTree>
    <p:extLst>
      <p:ext uri="{BB962C8B-B14F-4D97-AF65-F5344CB8AC3E}">
        <p14:creationId xmlns:p14="http://schemas.microsoft.com/office/powerpoint/2010/main" val="254274368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70</TotalTime>
  <Words>1517</Words>
  <Application>Microsoft Office PowerPoint</Application>
  <PresentationFormat>Custom</PresentationFormat>
  <Paragraphs>205</Paragraphs>
  <Slides>22</Slides>
  <Notes>10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TENA11_BreakoutSession_Template_16x9_Final_05132011</vt:lpstr>
      <vt:lpstr>1_White with Consolas font for code slides</vt:lpstr>
      <vt:lpstr>Touch Me, Stretch Me, Squeeze Me The Windows 7 WPF Multi-Touch Story</vt:lpstr>
      <vt:lpstr>Agenda</vt:lpstr>
      <vt:lpstr>Good, Better, Best</vt:lpstr>
      <vt:lpstr>Microsoft Touch Pack For Windows 7</vt:lpstr>
      <vt:lpstr>What You Need To Get Started</vt:lpstr>
      <vt:lpstr>Simulating Multi-Touch</vt:lpstr>
      <vt:lpstr>Getting Started with the Manipulation API</vt:lpstr>
      <vt:lpstr>Touch Comparison With Mouse</vt:lpstr>
      <vt:lpstr>Getting Started with the  Raw Touch API</vt:lpstr>
      <vt:lpstr>Surface Toolkit For Windows Touch</vt:lpstr>
      <vt:lpstr>Surface Toolkit Traditional Controls Comparison</vt:lpstr>
      <vt:lpstr>Surface Toolkit Traditional Controls</vt:lpstr>
      <vt:lpstr>Surface Toolkit ScatterView and Library Controls</vt:lpstr>
      <vt:lpstr>Information Resources</vt:lpstr>
      <vt:lpstr>Microsoft Surface 2.0</vt:lpstr>
      <vt:lpstr>Free Surface 2 Controls</vt:lpstr>
      <vt:lpstr>Summary</vt:lpstr>
      <vt:lpstr>Track Resources</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WCL314: Touch Me, Stretch Me, Squeeze MeThe Windows 7 WPF Multi-Touch Story</dc:title>
  <dc:subject>Microsoft TechEd North America 2011</dc:subject>
  <dc:creator>Guy Smith-Ferrier</dc:creator>
  <dc:description>Template: Jordan Cayabyab
Formatting: Brianna Hartmann, Silver Fox Productions, Inc.
Event Date: May 16-19, 2011
Event Location: Atlanta
Audience Type:</dc:description>
  <cp:lastModifiedBy>Shows</cp:lastModifiedBy>
  <cp:revision>18</cp:revision>
  <cp:lastPrinted>2010-05-11T05:02:34Z</cp:lastPrinted>
  <dcterms:created xsi:type="dcterms:W3CDTF">2011-04-07T18:56:26Z</dcterms:created>
  <dcterms:modified xsi:type="dcterms:W3CDTF">2011-05-18T19:43:36Z</dcterms:modified>
</cp:coreProperties>
</file>