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9" r:id="rId4"/>
    <p:sldMasterId id="2147483769" r:id="rId5"/>
  </p:sldMasterIdLst>
  <p:notesMasterIdLst>
    <p:notesMasterId r:id="rId41"/>
  </p:notesMasterIdLst>
  <p:handoutMasterIdLst>
    <p:handoutMasterId r:id="rId42"/>
  </p:handoutMasterIdLst>
  <p:sldIdLst>
    <p:sldId id="319" r:id="rId6"/>
    <p:sldId id="322" r:id="rId7"/>
    <p:sldId id="335" r:id="rId8"/>
    <p:sldId id="336" r:id="rId9"/>
    <p:sldId id="337" r:id="rId10"/>
    <p:sldId id="338" r:id="rId11"/>
    <p:sldId id="339" r:id="rId12"/>
    <p:sldId id="340" r:id="rId13"/>
    <p:sldId id="341" r:id="rId14"/>
    <p:sldId id="342" r:id="rId15"/>
    <p:sldId id="343" r:id="rId16"/>
    <p:sldId id="344" r:id="rId17"/>
    <p:sldId id="345" r:id="rId18"/>
    <p:sldId id="346" r:id="rId19"/>
    <p:sldId id="347" r:id="rId20"/>
    <p:sldId id="348" r:id="rId21"/>
    <p:sldId id="349" r:id="rId22"/>
    <p:sldId id="350" r:id="rId23"/>
    <p:sldId id="351" r:id="rId24"/>
    <p:sldId id="352" r:id="rId25"/>
    <p:sldId id="353" r:id="rId26"/>
    <p:sldId id="354" r:id="rId27"/>
    <p:sldId id="355" r:id="rId28"/>
    <p:sldId id="356" r:id="rId29"/>
    <p:sldId id="357" r:id="rId30"/>
    <p:sldId id="358" r:id="rId31"/>
    <p:sldId id="359" r:id="rId32"/>
    <p:sldId id="360" r:id="rId33"/>
    <p:sldId id="361" r:id="rId34"/>
    <p:sldId id="362" r:id="rId35"/>
    <p:sldId id="365" r:id="rId36"/>
    <p:sldId id="366" r:id="rId37"/>
    <p:sldId id="367" r:id="rId38"/>
    <p:sldId id="368" r:id="rId39"/>
    <p:sldId id="364" r:id="rId40"/>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12856" autoAdjust="0"/>
    <p:restoredTop sz="86538" autoAdjust="0"/>
  </p:normalViewPr>
  <p:slideViewPr>
    <p:cSldViewPr snapToGrid="0">
      <p:cViewPr>
        <p:scale>
          <a:sx n="80" d="100"/>
          <a:sy n="80" d="100"/>
        </p:scale>
        <p:origin x="-1812" y="-642"/>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100" d="100"/>
        <a:sy n="100" d="100"/>
      </p:scale>
      <p:origin x="0" y="0"/>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5/17/2011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5/17/2011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32054" lvl="0" indent="-285750">
              <a:buFont typeface="Arial" pitchFamily="34" charset="0"/>
              <a:buChar char="•"/>
            </a:pPr>
            <a:r>
              <a:rPr lang="en-US" sz="1730" dirty="0" smtClean="0"/>
              <a:t>Managing TPM reboots</a:t>
            </a:r>
          </a:p>
          <a:p>
            <a:pPr marL="742950" lvl="1" indent="-285750">
              <a:buFont typeface="Arial" pitchFamily="34" charset="0"/>
              <a:buChar char="•"/>
            </a:pPr>
            <a:r>
              <a:rPr lang="en-US" sz="1400" dirty="0" smtClean="0"/>
              <a:t>MBAM can manage the full TPM process and force a reboot</a:t>
            </a:r>
          </a:p>
          <a:p>
            <a:pPr marL="742950" lvl="1" indent="-285750">
              <a:spcAft>
                <a:spcPts val="600"/>
              </a:spcAft>
              <a:buFont typeface="Arial" pitchFamily="34" charset="0"/>
              <a:buChar char="•"/>
            </a:pPr>
            <a:r>
              <a:rPr lang="en-US" sz="1400" dirty="0" smtClean="0"/>
              <a:t>Or, using WMI scripts, TPM can be prepped up front to frontload reboot</a:t>
            </a:r>
          </a:p>
          <a:p>
            <a:pPr marL="432054" lvl="0" indent="-285750">
              <a:buFont typeface="Arial" pitchFamily="34" charset="0"/>
              <a:buChar char="•"/>
            </a:pPr>
            <a:r>
              <a:rPr lang="en-US" sz="1730" spc="-20" dirty="0" smtClean="0"/>
              <a:t>Encrypts OS with TPM to reduce complexity in capturing user defined PIN</a:t>
            </a:r>
          </a:p>
          <a:p>
            <a:pPr marL="742950" lvl="1" indent="-285750">
              <a:buFont typeface="Arial" pitchFamily="34" charset="0"/>
              <a:buChar char="•"/>
            </a:pPr>
            <a:r>
              <a:rPr lang="en-US" sz="1400" dirty="0" smtClean="0"/>
              <a:t>When user receives an encrypted computer, the MBAM agent will prompt user for PIN</a:t>
            </a:r>
          </a:p>
          <a:p>
            <a:pPr marL="742950" lvl="1" indent="-285750">
              <a:spcAft>
                <a:spcPts val="600"/>
              </a:spcAft>
              <a:buFont typeface="Arial" pitchFamily="34" charset="0"/>
              <a:buChar char="•"/>
            </a:pPr>
            <a:r>
              <a:rPr lang="en-US" sz="1400" dirty="0" smtClean="0"/>
              <a:t>Benefit is the computer is fully encrypted from user’s first experience</a:t>
            </a:r>
          </a:p>
          <a:p>
            <a:pPr marL="432054" lvl="0" indent="-285750">
              <a:buFont typeface="Arial" pitchFamily="34" charset="0"/>
              <a:buChar char="•"/>
            </a:pPr>
            <a:r>
              <a:rPr lang="en-US" sz="1730" dirty="0" smtClean="0"/>
              <a:t>Can bypass Recovery Key escrow if staging lab doesn’t have domain/Key </a:t>
            </a:r>
            <a:br>
              <a:rPr lang="en-US" sz="1730" dirty="0" smtClean="0"/>
            </a:br>
            <a:r>
              <a:rPr lang="en-US" sz="1730" dirty="0" smtClean="0"/>
              <a:t>Recovery Web Service connectivity</a:t>
            </a:r>
          </a:p>
          <a:p>
            <a:pPr marL="742950" lvl="1" indent="-285750">
              <a:buFont typeface="Arial" pitchFamily="34" charset="0"/>
              <a:buChar char="•"/>
            </a:pPr>
            <a:r>
              <a:rPr lang="en-US" sz="1400" dirty="0" smtClean="0"/>
              <a:t>Recommend always escrow Recovery Keys—OS drive normally won’t encrypt if key isn’t stored</a:t>
            </a:r>
          </a:p>
          <a:p>
            <a:pPr marL="742950" lvl="1" indent="-285750">
              <a:buFont typeface="Arial" pitchFamily="34" charset="0"/>
              <a:buChar char="•"/>
            </a:pPr>
            <a:r>
              <a:rPr lang="en-US" sz="1400" dirty="0" smtClean="0"/>
              <a:t>If not escrowed and recovery event is needed before user successfully logs in, re-image will </a:t>
            </a:r>
            <a:br>
              <a:rPr lang="en-US" sz="1400" dirty="0" smtClean="0"/>
            </a:br>
            <a:r>
              <a:rPr lang="en-US" sz="1400" dirty="0" smtClean="0"/>
              <a:t>be required</a:t>
            </a:r>
          </a:p>
          <a:p>
            <a:pPr marL="742950" lvl="1" indent="-285750">
              <a:buFont typeface="Arial" pitchFamily="34" charset="0"/>
              <a:buChar char="•"/>
            </a:pPr>
            <a:r>
              <a:rPr lang="en-US" sz="1400" dirty="0" smtClean="0"/>
              <a:t>MBAM client will upload Recovery Key the first time it runs when connected to the domain</a:t>
            </a:r>
          </a:p>
          <a:p>
            <a:pPr marL="0" lvl="1" defTabSz="933237">
              <a:defRPr/>
            </a:pPr>
            <a:endParaRPr lang="en-US" dirty="0" smtClean="0"/>
          </a:p>
        </p:txBody>
      </p:sp>
      <p:sp>
        <p:nvSpPr>
          <p:cNvPr id="4" name="Slide Number Placeholder 3"/>
          <p:cNvSpPr>
            <a:spLocks noGrp="1"/>
          </p:cNvSpPr>
          <p:nvPr>
            <p:ph type="sldNum" sz="quarter" idx="10"/>
          </p:nvPr>
        </p:nvSpPr>
        <p:spPr/>
        <p:txBody>
          <a:bodyPr/>
          <a:lstStyle/>
          <a:p>
            <a:fld id="{1A611E25-2A99-423D-93D2-7CA445D18E05}" type="slidenum">
              <a:rPr lang="en-US" smtClean="0"/>
              <a:pPr/>
              <a:t>10</a:t>
            </a:fld>
            <a:endParaRPr lang="en-US"/>
          </a:p>
        </p:txBody>
      </p:sp>
    </p:spTree>
    <p:extLst>
      <p:ext uri="{BB962C8B-B14F-4D97-AF65-F5344CB8AC3E}">
        <p14:creationId xmlns:p14="http://schemas.microsoft.com/office/powerpoint/2010/main" val="1565593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33237">
              <a:defRPr/>
            </a:pPr>
            <a:endParaRPr lang="en-US" dirty="0" smtClean="0"/>
          </a:p>
        </p:txBody>
      </p:sp>
      <p:sp>
        <p:nvSpPr>
          <p:cNvPr id="4" name="Slide Number Placeholder 3"/>
          <p:cNvSpPr>
            <a:spLocks noGrp="1"/>
          </p:cNvSpPr>
          <p:nvPr>
            <p:ph type="sldNum" sz="quarter" idx="10"/>
          </p:nvPr>
        </p:nvSpPr>
        <p:spPr/>
        <p:txBody>
          <a:bodyPr/>
          <a:lstStyle/>
          <a:p>
            <a:fld id="{1A611E25-2A99-423D-93D2-7CA445D18E05}" type="slidenum">
              <a:rPr lang="en-US" smtClean="0"/>
              <a:pPr/>
              <a:t>11</a:t>
            </a:fld>
            <a:endParaRPr lang="en-US"/>
          </a:p>
        </p:txBody>
      </p:sp>
    </p:spTree>
    <p:extLst>
      <p:ext uri="{BB962C8B-B14F-4D97-AF65-F5344CB8AC3E}">
        <p14:creationId xmlns:p14="http://schemas.microsoft.com/office/powerpoint/2010/main" val="15655931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33237" rtl="0" eaLnBrk="1" fontAlgn="auto" latinLnBrk="0" hangingPunct="1">
              <a:lnSpc>
                <a:spcPct val="100000"/>
              </a:lnSpc>
              <a:spcBef>
                <a:spcPts val="0"/>
              </a:spcBef>
              <a:spcAft>
                <a:spcPts val="0"/>
              </a:spcAft>
              <a:buClrTx/>
              <a:buSzTx/>
              <a:buFontTx/>
              <a:buNone/>
              <a:tabLst/>
              <a:defRPr/>
            </a:pPr>
            <a:r>
              <a:rPr lang="en-US" dirty="0" smtClean="0"/>
              <a:t>Some policies are User based, but in general</a:t>
            </a:r>
            <a:r>
              <a:rPr lang="en-US" baseline="0" dirty="0" smtClean="0"/>
              <a:t> BL is h/w based.</a:t>
            </a:r>
            <a:endParaRPr lang="en-US" dirty="0" smtClean="0"/>
          </a:p>
          <a:p>
            <a:pPr marL="0" marR="0" lvl="1" indent="0" algn="l" defTabSz="933237" rtl="0" eaLnBrk="1" fontAlgn="auto" latinLnBrk="0" hangingPunct="1">
              <a:lnSpc>
                <a:spcPct val="100000"/>
              </a:lnSpc>
              <a:spcBef>
                <a:spcPts val="0"/>
              </a:spcBef>
              <a:spcAft>
                <a:spcPts val="0"/>
              </a:spcAft>
              <a:buClrTx/>
              <a:buSzTx/>
              <a:buFontTx/>
              <a:buNone/>
              <a:tabLst/>
              <a:defRPr/>
            </a:pPr>
            <a:endParaRPr lang="en-US" dirty="0" smtClean="0"/>
          </a:p>
          <a:p>
            <a:pPr marL="0" marR="0" lvl="1" indent="0" algn="l" defTabSz="933237" rtl="0" eaLnBrk="1" fontAlgn="auto" latinLnBrk="0" hangingPunct="1">
              <a:lnSpc>
                <a:spcPct val="100000"/>
              </a:lnSpc>
              <a:spcBef>
                <a:spcPts val="0"/>
              </a:spcBef>
              <a:spcAft>
                <a:spcPts val="0"/>
              </a:spcAft>
              <a:buClrTx/>
              <a:buSzTx/>
              <a:buFontTx/>
              <a:buNone/>
              <a:tabLst/>
              <a:defRPr/>
            </a:pPr>
            <a:endParaRPr lang="en-US" dirty="0" smtClean="0"/>
          </a:p>
          <a:p>
            <a:pPr marL="0" marR="0" lvl="1" indent="0" algn="l" defTabSz="933237" rtl="0" eaLnBrk="1" fontAlgn="auto" latinLnBrk="0" hangingPunct="1">
              <a:lnSpc>
                <a:spcPct val="100000"/>
              </a:lnSpc>
              <a:spcBef>
                <a:spcPts val="0"/>
              </a:spcBef>
              <a:spcAft>
                <a:spcPts val="0"/>
              </a:spcAft>
              <a:buClrTx/>
              <a:buSzTx/>
              <a:buFontTx/>
              <a:buNone/>
              <a:tabLst/>
              <a:defRPr/>
            </a:pPr>
            <a:r>
              <a:rPr lang="en-US" dirty="0" smtClean="0"/>
              <a:t>Protectors not supported:  SmartCard, Start-Up Key</a:t>
            </a:r>
          </a:p>
          <a:p>
            <a:pPr marL="0" marR="0" lvl="1" indent="0" algn="l" defTabSz="933237" rtl="0" eaLnBrk="1" fontAlgn="auto" latinLnBrk="0" hangingPunct="1">
              <a:lnSpc>
                <a:spcPct val="100000"/>
              </a:lnSpc>
              <a:spcBef>
                <a:spcPts val="0"/>
              </a:spcBef>
              <a:spcAft>
                <a:spcPts val="0"/>
              </a:spcAft>
              <a:buClrTx/>
              <a:buSzTx/>
              <a:buFontTx/>
              <a:buNone/>
              <a:tabLst/>
              <a:defRPr/>
            </a:pPr>
            <a:r>
              <a:rPr lang="en-US" dirty="0" smtClean="0"/>
              <a:t>Policy check interval</a:t>
            </a:r>
            <a:r>
              <a:rPr lang="en-US" baseline="0" dirty="0" smtClean="0"/>
              <a:t> – default = 90min</a:t>
            </a:r>
            <a:endParaRPr lang="en-US" dirty="0" smtClean="0"/>
          </a:p>
          <a:p>
            <a:pPr marL="0" lvl="1" defTabSz="933237">
              <a:defRPr/>
            </a:pPr>
            <a:endParaRPr lang="en-US" dirty="0" smtClean="0"/>
          </a:p>
        </p:txBody>
      </p:sp>
      <p:sp>
        <p:nvSpPr>
          <p:cNvPr id="4" name="Slide Number Placeholder 3"/>
          <p:cNvSpPr>
            <a:spLocks noGrp="1"/>
          </p:cNvSpPr>
          <p:nvPr>
            <p:ph type="sldNum" sz="quarter" idx="10"/>
          </p:nvPr>
        </p:nvSpPr>
        <p:spPr/>
        <p:txBody>
          <a:bodyPr/>
          <a:lstStyle/>
          <a:p>
            <a:fld id="{1A611E25-2A99-423D-93D2-7CA445D18E05}" type="slidenum">
              <a:rPr lang="en-US" smtClean="0"/>
              <a:pPr/>
              <a:t>12</a:t>
            </a:fld>
            <a:endParaRPr lang="en-US"/>
          </a:p>
        </p:txBody>
      </p:sp>
    </p:spTree>
    <p:extLst>
      <p:ext uri="{BB962C8B-B14F-4D97-AF65-F5344CB8AC3E}">
        <p14:creationId xmlns:p14="http://schemas.microsoft.com/office/powerpoint/2010/main" val="15655931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33237">
              <a:defRPr/>
            </a:pPr>
            <a:endParaRPr lang="en-US" dirty="0" smtClean="0"/>
          </a:p>
        </p:txBody>
      </p:sp>
      <p:sp>
        <p:nvSpPr>
          <p:cNvPr id="4" name="Slide Number Placeholder 3"/>
          <p:cNvSpPr>
            <a:spLocks noGrp="1"/>
          </p:cNvSpPr>
          <p:nvPr>
            <p:ph type="sldNum" sz="quarter" idx="10"/>
          </p:nvPr>
        </p:nvSpPr>
        <p:spPr/>
        <p:txBody>
          <a:bodyPr/>
          <a:lstStyle/>
          <a:p>
            <a:fld id="{1A611E25-2A99-423D-93D2-7CA445D18E05}" type="slidenum">
              <a:rPr lang="en-US" smtClean="0"/>
              <a:pPr/>
              <a:t>13</a:t>
            </a:fld>
            <a:endParaRPr lang="en-US"/>
          </a:p>
        </p:txBody>
      </p:sp>
    </p:spTree>
    <p:extLst>
      <p:ext uri="{BB962C8B-B14F-4D97-AF65-F5344CB8AC3E}">
        <p14:creationId xmlns:p14="http://schemas.microsoft.com/office/powerpoint/2010/main" val="1565593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smtClean="0"/>
              <a:t>Demo n 1280 or 1024 for RPC color quality…</a:t>
            </a:r>
          </a:p>
          <a:p>
            <a:pPr marL="0" indent="0">
              <a:buFontTx/>
              <a:buNone/>
            </a:pPr>
            <a:endParaRPr lang="en-US" dirty="0" smtClean="0"/>
          </a:p>
          <a:p>
            <a:pPr marL="171450" indent="-171450">
              <a:buFontTx/>
              <a:buChar char="-"/>
            </a:pPr>
            <a:r>
              <a:rPr lang="en-US" dirty="0" smtClean="0"/>
              <a:t>Show</a:t>
            </a:r>
            <a:r>
              <a:rPr lang="en-US" baseline="0" dirty="0" smtClean="0"/>
              <a:t> desktop</a:t>
            </a:r>
          </a:p>
          <a:p>
            <a:pPr marL="628650" lvl="1" indent="-171450">
              <a:buFontTx/>
              <a:buChar char="-"/>
            </a:pPr>
            <a:r>
              <a:rPr lang="en-US" baseline="0" dirty="0" smtClean="0"/>
              <a:t>Show TPM state: in state where TPM not required</a:t>
            </a:r>
          </a:p>
          <a:p>
            <a:pPr marL="628650" lvl="1" indent="-171450">
              <a:buFontTx/>
              <a:buChar char="-"/>
            </a:pPr>
            <a:r>
              <a:rPr lang="en-US" baseline="0" dirty="0" smtClean="0"/>
              <a:t>Manage-</a:t>
            </a:r>
            <a:r>
              <a:rPr lang="en-US" baseline="0" dirty="0" err="1" smtClean="0"/>
              <a:t>bde</a:t>
            </a:r>
            <a:r>
              <a:rPr lang="en-US" baseline="0" dirty="0" smtClean="0"/>
              <a:t> state</a:t>
            </a:r>
          </a:p>
          <a:p>
            <a:pPr marL="171450" indent="-171450">
              <a:buFontTx/>
              <a:buChar char="-"/>
            </a:pPr>
            <a:r>
              <a:rPr lang="en-US" baseline="0" dirty="0" err="1" smtClean="0"/>
              <a:t>GPEdit</a:t>
            </a:r>
            <a:r>
              <a:rPr lang="en-US" baseline="0" dirty="0" smtClean="0"/>
              <a:t> – </a:t>
            </a:r>
          </a:p>
          <a:p>
            <a:pPr marL="628650" lvl="1" indent="-171450">
              <a:buFontTx/>
              <a:buChar char="-"/>
            </a:pPr>
            <a:r>
              <a:rPr lang="en-US" baseline="0" dirty="0" smtClean="0"/>
              <a:t>set O/S, TPM+PIN, length of PIN</a:t>
            </a:r>
          </a:p>
          <a:p>
            <a:pPr marL="628650" lvl="1" indent="-171450">
              <a:buFontTx/>
              <a:buChar char="-"/>
            </a:pPr>
            <a:r>
              <a:rPr lang="en-US" baseline="0" dirty="0" smtClean="0"/>
              <a:t>Set RDV</a:t>
            </a:r>
          </a:p>
          <a:p>
            <a:pPr marL="171450" indent="-171450">
              <a:buFontTx/>
              <a:buChar char="-"/>
            </a:pPr>
            <a:r>
              <a:rPr lang="en-US" baseline="0" dirty="0" smtClean="0"/>
              <a:t>Start MBAM service</a:t>
            </a:r>
          </a:p>
          <a:p>
            <a:pPr marL="171450" indent="-171450">
              <a:buFontTx/>
              <a:buChar char="-"/>
            </a:pPr>
            <a:r>
              <a:rPr lang="en-US" baseline="0" dirty="0" smtClean="0"/>
              <a:t>UI flow</a:t>
            </a:r>
          </a:p>
          <a:p>
            <a:pPr marL="628650" lvl="1" indent="-171450">
              <a:buFontTx/>
              <a:buChar char="-"/>
            </a:pPr>
            <a:r>
              <a:rPr lang="en-US" baseline="0" dirty="0" smtClean="0"/>
              <a:t>Welcome</a:t>
            </a:r>
          </a:p>
          <a:p>
            <a:pPr marL="628650" lvl="1" indent="-171450">
              <a:buFontTx/>
              <a:buChar char="-"/>
            </a:pPr>
            <a:r>
              <a:rPr lang="en-US" baseline="0" dirty="0" err="1" smtClean="0"/>
              <a:t>Dvd</a:t>
            </a:r>
            <a:r>
              <a:rPr lang="en-US" baseline="0" dirty="0" smtClean="0"/>
              <a:t> in drive error</a:t>
            </a:r>
          </a:p>
          <a:p>
            <a:pPr marL="628650" lvl="1" indent="-171450">
              <a:buFontTx/>
              <a:buChar char="-"/>
            </a:pPr>
            <a:r>
              <a:rPr lang="en-US" baseline="0" dirty="0" smtClean="0"/>
              <a:t>Get PIN, show errors</a:t>
            </a:r>
          </a:p>
          <a:p>
            <a:pPr marL="628650" lvl="1" indent="-171450">
              <a:buFontTx/>
              <a:buChar char="-"/>
            </a:pPr>
            <a:r>
              <a:rPr lang="en-US" baseline="0" dirty="0" smtClean="0"/>
              <a:t>Encrypt flow</a:t>
            </a:r>
          </a:p>
          <a:p>
            <a:pPr marL="628650" lvl="1" indent="-171450">
              <a:buFontTx/>
              <a:buChar char="-"/>
            </a:pPr>
            <a:r>
              <a:rPr lang="en-US" baseline="0" dirty="0" smtClean="0"/>
              <a:t>Show manage-</a:t>
            </a:r>
            <a:r>
              <a:rPr lang="en-US" baseline="0" dirty="0" err="1" smtClean="0"/>
              <a:t>bde</a:t>
            </a:r>
            <a:r>
              <a:rPr lang="en-US" baseline="0" dirty="0" smtClean="0"/>
              <a:t> state</a:t>
            </a:r>
          </a:p>
        </p:txBody>
      </p:sp>
      <p:sp>
        <p:nvSpPr>
          <p:cNvPr id="4" name="Slide Number Placeholder 3"/>
          <p:cNvSpPr>
            <a:spLocks noGrp="1"/>
          </p:cNvSpPr>
          <p:nvPr>
            <p:ph type="sldNum" sz="quarter" idx="10"/>
          </p:nvPr>
        </p:nvSpPr>
        <p:spPr/>
        <p:txBody>
          <a:bodyPr/>
          <a:lstStyle/>
          <a:p>
            <a:fld id="{1A611E25-2A99-423D-93D2-7CA445D18E05}" type="slidenum">
              <a:rPr lang="en-US" smtClean="0"/>
              <a:pPr/>
              <a:t>14</a:t>
            </a:fld>
            <a:endParaRPr lang="en-US"/>
          </a:p>
        </p:txBody>
      </p:sp>
    </p:spTree>
    <p:extLst>
      <p:ext uri="{BB962C8B-B14F-4D97-AF65-F5344CB8AC3E}">
        <p14:creationId xmlns:p14="http://schemas.microsoft.com/office/powerpoint/2010/main" val="8002795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smtClean="0"/>
              <a:t>Demo n 1280 or 1024 for RPC color quality…</a:t>
            </a:r>
          </a:p>
          <a:p>
            <a:pPr marL="0" indent="0">
              <a:buFontTx/>
              <a:buNone/>
            </a:pPr>
            <a:endParaRPr lang="en-US" dirty="0" smtClean="0"/>
          </a:p>
          <a:p>
            <a:pPr marL="171450" indent="-171450">
              <a:buFontTx/>
              <a:buChar char="-"/>
            </a:pPr>
            <a:r>
              <a:rPr lang="en-US" dirty="0" smtClean="0"/>
              <a:t>Show</a:t>
            </a:r>
            <a:r>
              <a:rPr lang="en-US" baseline="0" dirty="0" smtClean="0"/>
              <a:t> desktop</a:t>
            </a:r>
          </a:p>
          <a:p>
            <a:pPr marL="628650" lvl="1" indent="-171450">
              <a:buFontTx/>
              <a:buChar char="-"/>
            </a:pPr>
            <a:r>
              <a:rPr lang="en-US" baseline="0" dirty="0" smtClean="0"/>
              <a:t>Show TPM state: in state where TPM not required</a:t>
            </a:r>
          </a:p>
          <a:p>
            <a:pPr marL="628650" lvl="1" indent="-171450">
              <a:buFontTx/>
              <a:buChar char="-"/>
            </a:pPr>
            <a:r>
              <a:rPr lang="en-US" baseline="0" dirty="0" smtClean="0"/>
              <a:t>Manage-</a:t>
            </a:r>
            <a:r>
              <a:rPr lang="en-US" baseline="0" dirty="0" err="1" smtClean="0"/>
              <a:t>bde</a:t>
            </a:r>
            <a:r>
              <a:rPr lang="en-US" baseline="0" dirty="0" smtClean="0"/>
              <a:t> state</a:t>
            </a:r>
          </a:p>
          <a:p>
            <a:pPr marL="171450" indent="-171450">
              <a:buFontTx/>
              <a:buChar char="-"/>
            </a:pPr>
            <a:r>
              <a:rPr lang="en-US" baseline="0" dirty="0" err="1" smtClean="0"/>
              <a:t>GPEdit</a:t>
            </a:r>
            <a:r>
              <a:rPr lang="en-US" baseline="0" dirty="0" smtClean="0"/>
              <a:t> – </a:t>
            </a:r>
          </a:p>
          <a:p>
            <a:pPr marL="628650" lvl="1" indent="-171450">
              <a:buFontTx/>
              <a:buChar char="-"/>
            </a:pPr>
            <a:r>
              <a:rPr lang="en-US" baseline="0" dirty="0" smtClean="0"/>
              <a:t>set O/S, TPM+PIN, length of PIN, not enhanced…</a:t>
            </a:r>
          </a:p>
          <a:p>
            <a:pPr marL="628650" lvl="1" indent="-171450">
              <a:buFontTx/>
              <a:buChar char="-"/>
            </a:pPr>
            <a:r>
              <a:rPr lang="en-US" baseline="0" dirty="0" smtClean="0"/>
              <a:t>Set RDV</a:t>
            </a:r>
          </a:p>
          <a:p>
            <a:pPr marL="171450" indent="-171450">
              <a:buFontTx/>
              <a:buChar char="-"/>
            </a:pPr>
            <a:r>
              <a:rPr lang="en-US" baseline="0" dirty="0" smtClean="0"/>
              <a:t>Start MBAM service</a:t>
            </a:r>
          </a:p>
          <a:p>
            <a:pPr marL="171450" indent="-171450">
              <a:buFontTx/>
              <a:buChar char="-"/>
            </a:pPr>
            <a:r>
              <a:rPr lang="en-US" baseline="0" dirty="0" smtClean="0"/>
              <a:t>UI flow</a:t>
            </a:r>
          </a:p>
          <a:p>
            <a:pPr marL="628650" lvl="1" indent="-171450">
              <a:buFontTx/>
              <a:buChar char="-"/>
            </a:pPr>
            <a:r>
              <a:rPr lang="en-US" baseline="0" dirty="0" smtClean="0"/>
              <a:t>Welcome</a:t>
            </a:r>
          </a:p>
          <a:p>
            <a:pPr marL="628650" lvl="1" indent="-171450">
              <a:buFontTx/>
              <a:buChar char="-"/>
            </a:pPr>
            <a:r>
              <a:rPr lang="en-US" baseline="0" dirty="0" err="1" smtClean="0"/>
              <a:t>Dvd</a:t>
            </a:r>
            <a:r>
              <a:rPr lang="en-US" baseline="0" dirty="0" smtClean="0"/>
              <a:t> in drive error</a:t>
            </a:r>
          </a:p>
          <a:p>
            <a:pPr marL="628650" lvl="1" indent="-171450">
              <a:buFontTx/>
              <a:buChar char="-"/>
            </a:pPr>
            <a:r>
              <a:rPr lang="en-US" baseline="0" dirty="0" smtClean="0"/>
              <a:t>Get PIN, show errors</a:t>
            </a:r>
          </a:p>
          <a:p>
            <a:pPr marL="628650" lvl="1" indent="-171450">
              <a:buFontTx/>
              <a:buChar char="-"/>
            </a:pPr>
            <a:r>
              <a:rPr lang="en-US" baseline="0" dirty="0" smtClean="0"/>
              <a:t>Encrypt flow</a:t>
            </a:r>
          </a:p>
          <a:p>
            <a:pPr marL="628650" lvl="1" indent="-171450">
              <a:buFontTx/>
              <a:buChar char="-"/>
            </a:pPr>
            <a:r>
              <a:rPr lang="en-US" baseline="0" dirty="0" smtClean="0"/>
              <a:t>Show manage-</a:t>
            </a:r>
            <a:r>
              <a:rPr lang="en-US" baseline="0" dirty="0" err="1" smtClean="0"/>
              <a:t>bde</a:t>
            </a:r>
            <a:r>
              <a:rPr lang="en-US" baseline="0" dirty="0" smtClean="0"/>
              <a:t> state</a:t>
            </a:r>
          </a:p>
          <a:p>
            <a:pPr marL="628650" lvl="1" indent="-171450">
              <a:buFontTx/>
              <a:buChar char="-"/>
            </a:pPr>
            <a:endParaRPr lang="en-US" baseline="0" dirty="0" smtClean="0"/>
          </a:p>
          <a:p>
            <a:pPr marL="171450" lvl="0" indent="-171450">
              <a:buFontTx/>
              <a:buChar char="-"/>
            </a:pPr>
            <a:r>
              <a:rPr lang="en-US" baseline="0" dirty="0" smtClean="0"/>
              <a:t>If H/W capability ON, before UI launches agent will ping server to verify make/model is compliant.</a:t>
            </a:r>
          </a:p>
        </p:txBody>
      </p:sp>
      <p:sp>
        <p:nvSpPr>
          <p:cNvPr id="4" name="Slide Number Placeholder 3"/>
          <p:cNvSpPr>
            <a:spLocks noGrp="1"/>
          </p:cNvSpPr>
          <p:nvPr>
            <p:ph type="sldNum" sz="quarter" idx="10"/>
          </p:nvPr>
        </p:nvSpPr>
        <p:spPr/>
        <p:txBody>
          <a:bodyPr/>
          <a:lstStyle/>
          <a:p>
            <a:fld id="{1A611E25-2A99-423D-93D2-7CA445D18E05}" type="slidenum">
              <a:rPr lang="en-US" smtClean="0"/>
              <a:pPr/>
              <a:t>15</a:t>
            </a:fld>
            <a:endParaRPr lang="en-US"/>
          </a:p>
        </p:txBody>
      </p:sp>
    </p:spTree>
    <p:extLst>
      <p:ext uri="{BB962C8B-B14F-4D97-AF65-F5344CB8AC3E}">
        <p14:creationId xmlns:p14="http://schemas.microsoft.com/office/powerpoint/2010/main" val="8002795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simplify</a:t>
            </a:r>
            <a:r>
              <a:rPr lang="en-US" baseline="0" dirty="0" smtClean="0"/>
              <a:t> provisioning and the deployment of </a:t>
            </a:r>
            <a:r>
              <a:rPr lang="en-US" baseline="0" dirty="0" err="1" smtClean="0"/>
              <a:t>BitLocker</a:t>
            </a:r>
            <a:r>
              <a:rPr lang="en-US" baseline="0" dirty="0" smtClean="0"/>
              <a:t>, MBAM provides roughly 20 additional group polices to help you easily configure and enforce </a:t>
            </a:r>
            <a:r>
              <a:rPr lang="en-US" baseline="0" dirty="0" err="1" smtClean="0"/>
              <a:t>BitLocker</a:t>
            </a:r>
            <a:r>
              <a:rPr lang="en-US" baseline="0" dirty="0" smtClean="0"/>
              <a:t> and </a:t>
            </a:r>
            <a:r>
              <a:rPr lang="en-US" baseline="0" dirty="0" err="1" smtClean="0"/>
              <a:t>BitLocker</a:t>
            </a:r>
            <a:r>
              <a:rPr lang="en-US" baseline="0" dirty="0" smtClean="0"/>
              <a:t> to Go settings.  To enforce these settings we require a client agent to be installed on the machine, which will check every 90 minutes to see if the policy has changed.  If changes are detected they will be enforced immediately.</a:t>
            </a:r>
          </a:p>
          <a:p>
            <a:endParaRPr lang="en-US" baseline="0" dirty="0" smtClean="0"/>
          </a:p>
          <a:p>
            <a:r>
              <a:rPr lang="en-US" baseline="0" dirty="0" smtClean="0"/>
              <a:t>Since we are using group policies in MBAM, enterprises can easily target the configured policies to machines using Active Directory </a:t>
            </a:r>
            <a:r>
              <a:rPr lang="en-US" baseline="0" dirty="0" err="1" smtClean="0"/>
              <a:t>OU’s</a:t>
            </a:r>
            <a:r>
              <a:rPr lang="en-US" baseline="0" dirty="0" smtClean="0"/>
              <a:t>.  MBAM will also allow organizations to target specific hardware that should have the encryption policy. </a:t>
            </a:r>
          </a:p>
          <a:p>
            <a:endParaRPr lang="en-US" dirty="0" smtClean="0"/>
          </a:p>
          <a:p>
            <a:r>
              <a:rPr lang="en-US" dirty="0" smtClean="0"/>
              <a:t>MBAM will also make it easier</a:t>
            </a:r>
            <a:r>
              <a:rPr lang="en-US" baseline="0" dirty="0" smtClean="0"/>
              <a:t> to deploy </a:t>
            </a:r>
            <a:r>
              <a:rPr lang="en-US" baseline="0" dirty="0" err="1" smtClean="0"/>
              <a:t>BitLocker</a:t>
            </a:r>
            <a:r>
              <a:rPr lang="en-US" baseline="0" dirty="0" smtClean="0"/>
              <a:t> as part of a Windows 7 migration project or independently.  For example, we see enterprises looking to enable </a:t>
            </a:r>
            <a:r>
              <a:rPr lang="en-US" baseline="0" dirty="0" err="1" smtClean="0"/>
              <a:t>BitLocker</a:t>
            </a:r>
            <a:r>
              <a:rPr lang="en-US" baseline="0" dirty="0" smtClean="0"/>
              <a:t> with TPM and PIN on laptops as part of the Windows 7 deployment.  An IT Professional could use MBAM as part of their Windows 7 deployment process to turn on </a:t>
            </a:r>
            <a:r>
              <a:rPr lang="en-US" baseline="0" dirty="0" err="1" smtClean="0"/>
              <a:t>BitLocker</a:t>
            </a:r>
            <a:r>
              <a:rPr lang="en-US" baseline="0" dirty="0" smtClean="0"/>
              <a:t> with using just the TPM  as a protector which requires no interaction on their part.  When the laptop is finally delivered to the end user, MBAM completes the configuration by prompting the end user to create a PIN.</a:t>
            </a:r>
            <a:endParaRPr lang="en-US" dirty="0" smtClean="0"/>
          </a:p>
          <a:p>
            <a:pPr marL="0" lvl="1" defTabSz="933237">
              <a:defRPr/>
            </a:pPr>
            <a:endParaRPr lang="en-US" dirty="0" smtClean="0"/>
          </a:p>
        </p:txBody>
      </p:sp>
      <p:sp>
        <p:nvSpPr>
          <p:cNvPr id="4" name="Slide Number Placeholder 3"/>
          <p:cNvSpPr>
            <a:spLocks noGrp="1"/>
          </p:cNvSpPr>
          <p:nvPr>
            <p:ph type="sldNum" sz="quarter" idx="10"/>
          </p:nvPr>
        </p:nvSpPr>
        <p:spPr/>
        <p:txBody>
          <a:bodyPr/>
          <a:lstStyle/>
          <a:p>
            <a:fld id="{1A611E25-2A99-423D-93D2-7CA445D18E05}" type="slidenum">
              <a:rPr lang="en-US" smtClean="0"/>
              <a:pPr/>
              <a:t>16</a:t>
            </a:fld>
            <a:endParaRPr lang="en-US"/>
          </a:p>
        </p:txBody>
      </p:sp>
    </p:spTree>
    <p:extLst>
      <p:ext uri="{BB962C8B-B14F-4D97-AF65-F5344CB8AC3E}">
        <p14:creationId xmlns:p14="http://schemas.microsoft.com/office/powerpoint/2010/main" val="15655931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33237">
              <a:defRPr/>
            </a:pPr>
            <a:endParaRPr lang="en-US" dirty="0" smtClean="0"/>
          </a:p>
        </p:txBody>
      </p:sp>
      <p:sp>
        <p:nvSpPr>
          <p:cNvPr id="4" name="Slide Number Placeholder 3"/>
          <p:cNvSpPr>
            <a:spLocks noGrp="1"/>
          </p:cNvSpPr>
          <p:nvPr>
            <p:ph type="sldNum" sz="quarter" idx="10"/>
          </p:nvPr>
        </p:nvSpPr>
        <p:spPr/>
        <p:txBody>
          <a:bodyPr/>
          <a:lstStyle/>
          <a:p>
            <a:fld id="{1A611E25-2A99-423D-93D2-7CA445D18E05}" type="slidenum">
              <a:rPr lang="en-US" smtClean="0"/>
              <a:pPr/>
              <a:t>17</a:t>
            </a:fld>
            <a:endParaRPr lang="en-US"/>
          </a:p>
        </p:txBody>
      </p:sp>
    </p:spTree>
    <p:extLst>
      <p:ext uri="{BB962C8B-B14F-4D97-AF65-F5344CB8AC3E}">
        <p14:creationId xmlns:p14="http://schemas.microsoft.com/office/powerpoint/2010/main" val="15655931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33237">
              <a:defRPr/>
            </a:pPr>
            <a:endParaRPr lang="en-US" dirty="0" smtClean="0"/>
          </a:p>
        </p:txBody>
      </p:sp>
      <p:sp>
        <p:nvSpPr>
          <p:cNvPr id="4" name="Slide Number Placeholder 3"/>
          <p:cNvSpPr>
            <a:spLocks noGrp="1"/>
          </p:cNvSpPr>
          <p:nvPr>
            <p:ph type="sldNum" sz="quarter" idx="10"/>
          </p:nvPr>
        </p:nvSpPr>
        <p:spPr/>
        <p:txBody>
          <a:bodyPr/>
          <a:lstStyle/>
          <a:p>
            <a:fld id="{1A611E25-2A99-423D-93D2-7CA445D18E05}" type="slidenum">
              <a:rPr lang="en-US" smtClean="0"/>
              <a:pPr/>
              <a:t>18</a:t>
            </a:fld>
            <a:endParaRPr lang="en-US"/>
          </a:p>
        </p:txBody>
      </p:sp>
    </p:spTree>
    <p:extLst>
      <p:ext uri="{BB962C8B-B14F-4D97-AF65-F5344CB8AC3E}">
        <p14:creationId xmlns:p14="http://schemas.microsoft.com/office/powerpoint/2010/main" val="15655931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33237">
              <a:defRPr/>
            </a:pPr>
            <a:endParaRPr lang="en-US" dirty="0" smtClean="0"/>
          </a:p>
        </p:txBody>
      </p:sp>
      <p:sp>
        <p:nvSpPr>
          <p:cNvPr id="4" name="Slide Number Placeholder 3"/>
          <p:cNvSpPr>
            <a:spLocks noGrp="1"/>
          </p:cNvSpPr>
          <p:nvPr>
            <p:ph type="sldNum" sz="quarter" idx="10"/>
          </p:nvPr>
        </p:nvSpPr>
        <p:spPr/>
        <p:txBody>
          <a:bodyPr/>
          <a:lstStyle/>
          <a:p>
            <a:fld id="{1A611E25-2A99-423D-93D2-7CA445D18E05}" type="slidenum">
              <a:rPr lang="en-US" smtClean="0"/>
              <a:pPr/>
              <a:t>19</a:t>
            </a:fld>
            <a:endParaRPr lang="en-US" dirty="0"/>
          </a:p>
        </p:txBody>
      </p:sp>
    </p:spTree>
    <p:extLst>
      <p:ext uri="{BB962C8B-B14F-4D97-AF65-F5344CB8AC3E}">
        <p14:creationId xmlns:p14="http://schemas.microsoft.com/office/powerpoint/2010/main" val="1565593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1:22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33237">
              <a:defRPr/>
            </a:pPr>
            <a:endParaRPr lang="en-US" dirty="0" smtClean="0"/>
          </a:p>
        </p:txBody>
      </p:sp>
      <p:sp>
        <p:nvSpPr>
          <p:cNvPr id="4" name="Slide Number Placeholder 3"/>
          <p:cNvSpPr>
            <a:spLocks noGrp="1"/>
          </p:cNvSpPr>
          <p:nvPr>
            <p:ph type="sldNum" sz="quarter" idx="10"/>
          </p:nvPr>
        </p:nvSpPr>
        <p:spPr/>
        <p:txBody>
          <a:bodyPr/>
          <a:lstStyle/>
          <a:p>
            <a:fld id="{1A611E25-2A99-423D-93D2-7CA445D18E05}" type="slidenum">
              <a:rPr lang="en-US" smtClean="0"/>
              <a:pPr/>
              <a:t>20</a:t>
            </a:fld>
            <a:endParaRPr lang="en-US" dirty="0"/>
          </a:p>
        </p:txBody>
      </p:sp>
    </p:spTree>
    <p:extLst>
      <p:ext uri="{BB962C8B-B14F-4D97-AF65-F5344CB8AC3E}">
        <p14:creationId xmlns:p14="http://schemas.microsoft.com/office/powerpoint/2010/main" val="15655931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33237">
              <a:defRPr/>
            </a:pPr>
            <a:endParaRPr lang="en-US" dirty="0" smtClean="0"/>
          </a:p>
        </p:txBody>
      </p:sp>
      <p:sp>
        <p:nvSpPr>
          <p:cNvPr id="4" name="Slide Number Placeholder 3"/>
          <p:cNvSpPr>
            <a:spLocks noGrp="1"/>
          </p:cNvSpPr>
          <p:nvPr>
            <p:ph type="sldNum" sz="quarter" idx="10"/>
          </p:nvPr>
        </p:nvSpPr>
        <p:spPr/>
        <p:txBody>
          <a:bodyPr/>
          <a:lstStyle/>
          <a:p>
            <a:fld id="{1A611E25-2A99-423D-93D2-7CA445D18E05}" type="slidenum">
              <a:rPr lang="en-US" smtClean="0"/>
              <a:pPr/>
              <a:t>21</a:t>
            </a:fld>
            <a:endParaRPr lang="en-US" dirty="0"/>
          </a:p>
        </p:txBody>
      </p:sp>
    </p:spTree>
    <p:extLst>
      <p:ext uri="{BB962C8B-B14F-4D97-AF65-F5344CB8AC3E}">
        <p14:creationId xmlns:p14="http://schemas.microsoft.com/office/powerpoint/2010/main" val="15655931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smtClean="0"/>
              <a:t>Demo n 1280 or 1024 for RPC color quality…</a:t>
            </a:r>
          </a:p>
          <a:p>
            <a:pPr marL="0" indent="0">
              <a:buFontTx/>
              <a:buNone/>
            </a:pPr>
            <a:endParaRPr lang="en-US" dirty="0" smtClean="0"/>
          </a:p>
          <a:p>
            <a:pPr marL="171450" indent="-171450">
              <a:buFontTx/>
              <a:buChar char="-"/>
            </a:pPr>
            <a:r>
              <a:rPr lang="en-US" dirty="0" smtClean="0"/>
              <a:t>Show</a:t>
            </a:r>
            <a:r>
              <a:rPr lang="en-US" baseline="0" dirty="0" smtClean="0"/>
              <a:t> desktop</a:t>
            </a:r>
          </a:p>
          <a:p>
            <a:pPr marL="628650" lvl="1" indent="-171450">
              <a:buFontTx/>
              <a:buChar char="-"/>
            </a:pPr>
            <a:r>
              <a:rPr lang="en-US" baseline="0" dirty="0" smtClean="0"/>
              <a:t>Show TPM state: in state where TPM not required</a:t>
            </a:r>
          </a:p>
          <a:p>
            <a:pPr marL="628650" lvl="1" indent="-171450">
              <a:buFontTx/>
              <a:buChar char="-"/>
            </a:pPr>
            <a:r>
              <a:rPr lang="en-US" baseline="0" dirty="0" smtClean="0"/>
              <a:t>Manage-</a:t>
            </a:r>
            <a:r>
              <a:rPr lang="en-US" baseline="0" dirty="0" err="1" smtClean="0"/>
              <a:t>bde</a:t>
            </a:r>
            <a:r>
              <a:rPr lang="en-US" baseline="0" dirty="0" smtClean="0"/>
              <a:t> state</a:t>
            </a:r>
          </a:p>
          <a:p>
            <a:pPr marL="171450" indent="-171450">
              <a:buFontTx/>
              <a:buChar char="-"/>
            </a:pPr>
            <a:r>
              <a:rPr lang="en-US" baseline="0" dirty="0" err="1" smtClean="0"/>
              <a:t>GPEdit</a:t>
            </a:r>
            <a:r>
              <a:rPr lang="en-US" baseline="0" dirty="0" smtClean="0"/>
              <a:t> – </a:t>
            </a:r>
          </a:p>
          <a:p>
            <a:pPr marL="628650" lvl="1" indent="-171450">
              <a:buFontTx/>
              <a:buChar char="-"/>
            </a:pPr>
            <a:r>
              <a:rPr lang="en-US" baseline="0" dirty="0" smtClean="0"/>
              <a:t>set O/S, TPM+PIN, length of PIN</a:t>
            </a:r>
          </a:p>
          <a:p>
            <a:pPr marL="628650" lvl="1" indent="-171450">
              <a:buFontTx/>
              <a:buChar char="-"/>
            </a:pPr>
            <a:r>
              <a:rPr lang="en-US" baseline="0" dirty="0" smtClean="0"/>
              <a:t>Set RDV</a:t>
            </a:r>
          </a:p>
          <a:p>
            <a:pPr marL="171450" indent="-171450">
              <a:buFontTx/>
              <a:buChar char="-"/>
            </a:pPr>
            <a:r>
              <a:rPr lang="en-US" baseline="0" dirty="0" smtClean="0"/>
              <a:t>Start MBAM service</a:t>
            </a:r>
          </a:p>
          <a:p>
            <a:pPr marL="171450" indent="-171450">
              <a:buFontTx/>
              <a:buChar char="-"/>
            </a:pPr>
            <a:r>
              <a:rPr lang="en-US" baseline="0" dirty="0" smtClean="0"/>
              <a:t>UI flow</a:t>
            </a:r>
          </a:p>
          <a:p>
            <a:pPr marL="628650" lvl="1" indent="-171450">
              <a:buFontTx/>
              <a:buChar char="-"/>
            </a:pPr>
            <a:r>
              <a:rPr lang="en-US" baseline="0" dirty="0" smtClean="0"/>
              <a:t>Welcome</a:t>
            </a:r>
          </a:p>
          <a:p>
            <a:pPr marL="628650" lvl="1" indent="-171450">
              <a:buFontTx/>
              <a:buChar char="-"/>
            </a:pPr>
            <a:r>
              <a:rPr lang="en-US" baseline="0" dirty="0" err="1" smtClean="0"/>
              <a:t>Dvd</a:t>
            </a:r>
            <a:r>
              <a:rPr lang="en-US" baseline="0" dirty="0" smtClean="0"/>
              <a:t> in drive error</a:t>
            </a:r>
          </a:p>
          <a:p>
            <a:pPr marL="628650" lvl="1" indent="-171450">
              <a:buFontTx/>
              <a:buChar char="-"/>
            </a:pPr>
            <a:r>
              <a:rPr lang="en-US" baseline="0" dirty="0" smtClean="0"/>
              <a:t>Get PIN, show errors</a:t>
            </a:r>
          </a:p>
          <a:p>
            <a:pPr marL="628650" lvl="1" indent="-171450">
              <a:buFontTx/>
              <a:buChar char="-"/>
            </a:pPr>
            <a:r>
              <a:rPr lang="en-US" baseline="0" dirty="0" smtClean="0"/>
              <a:t>Encrypt flow</a:t>
            </a:r>
          </a:p>
          <a:p>
            <a:pPr marL="628650" lvl="1" indent="-171450">
              <a:buFontTx/>
              <a:buChar char="-"/>
            </a:pPr>
            <a:r>
              <a:rPr lang="en-US" baseline="0" dirty="0" smtClean="0"/>
              <a:t>Show manage-</a:t>
            </a:r>
            <a:r>
              <a:rPr lang="en-US" baseline="0" dirty="0" err="1" smtClean="0"/>
              <a:t>bde</a:t>
            </a:r>
            <a:r>
              <a:rPr lang="en-US" baseline="0" dirty="0" smtClean="0"/>
              <a:t> state</a:t>
            </a:r>
          </a:p>
        </p:txBody>
      </p:sp>
      <p:sp>
        <p:nvSpPr>
          <p:cNvPr id="4" name="Slide Number Placeholder 3"/>
          <p:cNvSpPr>
            <a:spLocks noGrp="1"/>
          </p:cNvSpPr>
          <p:nvPr>
            <p:ph type="sldNum" sz="quarter" idx="10"/>
          </p:nvPr>
        </p:nvSpPr>
        <p:spPr/>
        <p:txBody>
          <a:bodyPr/>
          <a:lstStyle/>
          <a:p>
            <a:fld id="{1A611E25-2A99-423D-93D2-7CA445D18E05}" type="slidenum">
              <a:rPr lang="en-US" smtClean="0"/>
              <a:pPr/>
              <a:t>22</a:t>
            </a:fld>
            <a:endParaRPr lang="en-US"/>
          </a:p>
        </p:txBody>
      </p:sp>
    </p:spTree>
    <p:extLst>
      <p:ext uri="{BB962C8B-B14F-4D97-AF65-F5344CB8AC3E}">
        <p14:creationId xmlns:p14="http://schemas.microsoft.com/office/powerpoint/2010/main" val="8002795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smtClean="0"/>
              <a:t>All Recovery Keys in encrypted database</a:t>
            </a:r>
          </a:p>
          <a:p>
            <a:pPr lvl="1"/>
            <a:r>
              <a:rPr lang="en-US" dirty="0" smtClean="0"/>
              <a:t>Can store TPM Recovery keys in encrypted database</a:t>
            </a:r>
          </a:p>
          <a:p>
            <a:pPr lvl="1"/>
            <a:r>
              <a:rPr lang="en-US" dirty="0" smtClean="0"/>
              <a:t>Helpdesk interface for Key Recovery</a:t>
            </a:r>
          </a:p>
          <a:p>
            <a:pPr marL="0" lvl="1" defTabSz="933237">
              <a:defRPr/>
            </a:pPr>
            <a:endParaRPr lang="en-US" dirty="0" smtClean="0"/>
          </a:p>
          <a:p>
            <a:pPr lvl="1"/>
            <a:r>
              <a:rPr lang="en-US" dirty="0" smtClean="0"/>
              <a:t>Enables Windows standard user to encrypt</a:t>
            </a:r>
          </a:p>
          <a:p>
            <a:pPr lvl="1"/>
            <a:r>
              <a:rPr lang="en-US" dirty="0" smtClean="0"/>
              <a:t>Hides BitLocker Control Panel UI (to prevent users with admin rights from decrypting computer) </a:t>
            </a:r>
          </a:p>
          <a:p>
            <a:pPr marL="0" lvl="1" defTabSz="933237">
              <a:defRPr/>
            </a:pPr>
            <a:endParaRPr lang="en-US" dirty="0" smtClean="0"/>
          </a:p>
          <a:p>
            <a:pPr marL="0" lvl="1" defTabSz="933237">
              <a:defRPr/>
            </a:pPr>
            <a:endParaRPr lang="en-US" dirty="0" smtClean="0"/>
          </a:p>
        </p:txBody>
      </p:sp>
      <p:sp>
        <p:nvSpPr>
          <p:cNvPr id="4" name="Slide Number Placeholder 3"/>
          <p:cNvSpPr>
            <a:spLocks noGrp="1"/>
          </p:cNvSpPr>
          <p:nvPr>
            <p:ph type="sldNum" sz="quarter" idx="10"/>
          </p:nvPr>
        </p:nvSpPr>
        <p:spPr/>
        <p:txBody>
          <a:bodyPr/>
          <a:lstStyle/>
          <a:p>
            <a:fld id="{1A611E25-2A99-423D-93D2-7CA445D18E05}" type="slidenum">
              <a:rPr lang="en-US" smtClean="0"/>
              <a:pPr/>
              <a:t>23</a:t>
            </a:fld>
            <a:endParaRPr lang="en-US"/>
          </a:p>
        </p:txBody>
      </p:sp>
    </p:spTree>
    <p:extLst>
      <p:ext uri="{BB962C8B-B14F-4D97-AF65-F5344CB8AC3E}">
        <p14:creationId xmlns:p14="http://schemas.microsoft.com/office/powerpoint/2010/main" val="15655931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33237">
              <a:defRPr/>
            </a:pPr>
            <a:endParaRPr lang="en-US" dirty="0" smtClean="0"/>
          </a:p>
        </p:txBody>
      </p:sp>
      <p:sp>
        <p:nvSpPr>
          <p:cNvPr id="4" name="Slide Number Placeholder 3"/>
          <p:cNvSpPr>
            <a:spLocks noGrp="1"/>
          </p:cNvSpPr>
          <p:nvPr>
            <p:ph type="sldNum" sz="quarter" idx="10"/>
          </p:nvPr>
        </p:nvSpPr>
        <p:spPr/>
        <p:txBody>
          <a:bodyPr/>
          <a:lstStyle/>
          <a:p>
            <a:fld id="{1A611E25-2A99-423D-93D2-7CA445D18E05}" type="slidenum">
              <a:rPr lang="en-US" smtClean="0"/>
              <a:pPr/>
              <a:t>24</a:t>
            </a:fld>
            <a:endParaRPr lang="en-US"/>
          </a:p>
        </p:txBody>
      </p:sp>
    </p:spTree>
    <p:extLst>
      <p:ext uri="{BB962C8B-B14F-4D97-AF65-F5344CB8AC3E}">
        <p14:creationId xmlns:p14="http://schemas.microsoft.com/office/powerpoint/2010/main" val="15655931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33237">
              <a:defRPr/>
            </a:pPr>
            <a:endParaRPr lang="en-US" dirty="0" smtClean="0"/>
          </a:p>
        </p:txBody>
      </p:sp>
      <p:sp>
        <p:nvSpPr>
          <p:cNvPr id="4" name="Slide Number Placeholder 3"/>
          <p:cNvSpPr>
            <a:spLocks noGrp="1"/>
          </p:cNvSpPr>
          <p:nvPr>
            <p:ph type="sldNum" sz="quarter" idx="10"/>
          </p:nvPr>
        </p:nvSpPr>
        <p:spPr/>
        <p:txBody>
          <a:bodyPr/>
          <a:lstStyle/>
          <a:p>
            <a:fld id="{1A611E25-2A99-423D-93D2-7CA445D18E05}" type="slidenum">
              <a:rPr lang="en-US" smtClean="0"/>
              <a:pPr/>
              <a:t>25</a:t>
            </a:fld>
            <a:endParaRPr lang="en-US"/>
          </a:p>
        </p:txBody>
      </p:sp>
    </p:spTree>
    <p:extLst>
      <p:ext uri="{BB962C8B-B14F-4D97-AF65-F5344CB8AC3E}">
        <p14:creationId xmlns:p14="http://schemas.microsoft.com/office/powerpoint/2010/main" val="15655931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33237">
              <a:defRPr/>
            </a:pPr>
            <a:endParaRPr lang="en-US" dirty="0" smtClean="0"/>
          </a:p>
        </p:txBody>
      </p:sp>
      <p:sp>
        <p:nvSpPr>
          <p:cNvPr id="4" name="Slide Number Placeholder 3"/>
          <p:cNvSpPr>
            <a:spLocks noGrp="1"/>
          </p:cNvSpPr>
          <p:nvPr>
            <p:ph type="sldNum" sz="quarter" idx="10"/>
          </p:nvPr>
        </p:nvSpPr>
        <p:spPr/>
        <p:txBody>
          <a:bodyPr/>
          <a:lstStyle/>
          <a:p>
            <a:fld id="{1A611E25-2A99-423D-93D2-7CA445D18E05}" type="slidenum">
              <a:rPr lang="en-US" smtClean="0"/>
              <a:pPr/>
              <a:t>26</a:t>
            </a:fld>
            <a:endParaRPr lang="en-US"/>
          </a:p>
        </p:txBody>
      </p:sp>
    </p:spTree>
    <p:extLst>
      <p:ext uri="{BB962C8B-B14F-4D97-AF65-F5344CB8AC3E}">
        <p14:creationId xmlns:p14="http://schemas.microsoft.com/office/powerpoint/2010/main" val="15655931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33237">
              <a:defRPr/>
            </a:pPr>
            <a:r>
              <a:rPr lang="en-US" dirty="0" smtClean="0"/>
              <a:t>***need Agent Screen Shot***</a:t>
            </a:r>
          </a:p>
          <a:p>
            <a:pPr marL="0" lvl="1" defTabSz="933237">
              <a:defRPr/>
            </a:pPr>
            <a:endParaRPr lang="en-US" dirty="0" smtClean="0"/>
          </a:p>
          <a:p>
            <a:pPr marL="0" lvl="1" defTabSz="933237">
              <a:defRPr/>
            </a:pPr>
            <a:r>
              <a:rPr lang="en-US" dirty="0" smtClean="0"/>
              <a:t>Standard</a:t>
            </a:r>
            <a:r>
              <a:rPr lang="en-US" baseline="0" dirty="0" smtClean="0"/>
              <a:t> User action – these are activities not enabled via Win7.</a:t>
            </a:r>
            <a:endParaRPr lang="en-US" dirty="0" smtClean="0"/>
          </a:p>
        </p:txBody>
      </p:sp>
      <p:sp>
        <p:nvSpPr>
          <p:cNvPr id="4" name="Slide Number Placeholder 3"/>
          <p:cNvSpPr>
            <a:spLocks noGrp="1"/>
          </p:cNvSpPr>
          <p:nvPr>
            <p:ph type="sldNum" sz="quarter" idx="10"/>
          </p:nvPr>
        </p:nvSpPr>
        <p:spPr/>
        <p:txBody>
          <a:bodyPr/>
          <a:lstStyle/>
          <a:p>
            <a:fld id="{1A611E25-2A99-423D-93D2-7CA445D18E05}" type="slidenum">
              <a:rPr lang="en-US" smtClean="0"/>
              <a:pPr/>
              <a:t>27</a:t>
            </a:fld>
            <a:endParaRPr lang="en-US"/>
          </a:p>
        </p:txBody>
      </p:sp>
    </p:spTree>
    <p:extLst>
      <p:ext uri="{BB962C8B-B14F-4D97-AF65-F5344CB8AC3E}">
        <p14:creationId xmlns:p14="http://schemas.microsoft.com/office/powerpoint/2010/main" val="15655931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smtClean="0"/>
              <a:t>Demo n 1280 or 1024 for RPC color quality…</a:t>
            </a:r>
          </a:p>
          <a:p>
            <a:pPr marL="0" indent="0">
              <a:buFontTx/>
              <a:buNone/>
            </a:pPr>
            <a:endParaRPr lang="en-US" dirty="0" smtClean="0"/>
          </a:p>
          <a:p>
            <a:pPr marL="171450" indent="-171450">
              <a:buFontTx/>
              <a:buChar char="-"/>
            </a:pPr>
            <a:r>
              <a:rPr lang="en-US" dirty="0" smtClean="0"/>
              <a:t>Show</a:t>
            </a:r>
            <a:r>
              <a:rPr lang="en-US" baseline="0" dirty="0" smtClean="0"/>
              <a:t> desktop</a:t>
            </a:r>
          </a:p>
          <a:p>
            <a:pPr marL="628650" lvl="1" indent="-171450">
              <a:buFontTx/>
              <a:buChar char="-"/>
            </a:pPr>
            <a:r>
              <a:rPr lang="en-US" baseline="0" dirty="0" smtClean="0"/>
              <a:t>Show TPM state: in state where TPM not required</a:t>
            </a:r>
          </a:p>
          <a:p>
            <a:pPr marL="628650" lvl="1" indent="-171450">
              <a:buFontTx/>
              <a:buChar char="-"/>
            </a:pPr>
            <a:r>
              <a:rPr lang="en-US" baseline="0" dirty="0" smtClean="0"/>
              <a:t>Manage-</a:t>
            </a:r>
            <a:r>
              <a:rPr lang="en-US" baseline="0" dirty="0" err="1" smtClean="0"/>
              <a:t>bde</a:t>
            </a:r>
            <a:r>
              <a:rPr lang="en-US" baseline="0" dirty="0" smtClean="0"/>
              <a:t> state</a:t>
            </a:r>
          </a:p>
          <a:p>
            <a:pPr marL="171450" indent="-171450">
              <a:buFontTx/>
              <a:buChar char="-"/>
            </a:pPr>
            <a:r>
              <a:rPr lang="en-US" baseline="0" dirty="0" err="1" smtClean="0"/>
              <a:t>GPEdit</a:t>
            </a:r>
            <a:r>
              <a:rPr lang="en-US" baseline="0" dirty="0" smtClean="0"/>
              <a:t> – </a:t>
            </a:r>
          </a:p>
          <a:p>
            <a:pPr marL="628650" lvl="1" indent="-171450">
              <a:buFontTx/>
              <a:buChar char="-"/>
            </a:pPr>
            <a:r>
              <a:rPr lang="en-US" baseline="0" dirty="0" smtClean="0"/>
              <a:t>set O/S, TPM+PIN, length of PIN</a:t>
            </a:r>
          </a:p>
          <a:p>
            <a:pPr marL="628650" lvl="1" indent="-171450">
              <a:buFontTx/>
              <a:buChar char="-"/>
            </a:pPr>
            <a:r>
              <a:rPr lang="en-US" baseline="0" dirty="0" smtClean="0"/>
              <a:t>Set RDV</a:t>
            </a:r>
          </a:p>
          <a:p>
            <a:pPr marL="171450" indent="-171450">
              <a:buFontTx/>
              <a:buChar char="-"/>
            </a:pPr>
            <a:r>
              <a:rPr lang="en-US" baseline="0" dirty="0" smtClean="0"/>
              <a:t>Start MBAM service</a:t>
            </a:r>
          </a:p>
          <a:p>
            <a:pPr marL="171450" indent="-171450">
              <a:buFontTx/>
              <a:buChar char="-"/>
            </a:pPr>
            <a:r>
              <a:rPr lang="en-US" baseline="0" dirty="0" smtClean="0"/>
              <a:t>UI flow</a:t>
            </a:r>
          </a:p>
          <a:p>
            <a:pPr marL="628650" lvl="1" indent="-171450">
              <a:buFontTx/>
              <a:buChar char="-"/>
            </a:pPr>
            <a:r>
              <a:rPr lang="en-US" baseline="0" dirty="0" smtClean="0"/>
              <a:t>Welcome</a:t>
            </a:r>
          </a:p>
          <a:p>
            <a:pPr marL="628650" lvl="1" indent="-171450">
              <a:buFontTx/>
              <a:buChar char="-"/>
            </a:pPr>
            <a:r>
              <a:rPr lang="en-US" baseline="0" dirty="0" err="1" smtClean="0"/>
              <a:t>Dvd</a:t>
            </a:r>
            <a:r>
              <a:rPr lang="en-US" baseline="0" dirty="0" smtClean="0"/>
              <a:t> in drive error</a:t>
            </a:r>
          </a:p>
          <a:p>
            <a:pPr marL="628650" lvl="1" indent="-171450">
              <a:buFontTx/>
              <a:buChar char="-"/>
            </a:pPr>
            <a:r>
              <a:rPr lang="en-US" baseline="0" dirty="0" smtClean="0"/>
              <a:t>Get PIN, show errors</a:t>
            </a:r>
          </a:p>
          <a:p>
            <a:pPr marL="628650" lvl="1" indent="-171450">
              <a:buFontTx/>
              <a:buChar char="-"/>
            </a:pPr>
            <a:r>
              <a:rPr lang="en-US" baseline="0" dirty="0" smtClean="0"/>
              <a:t>Encrypt flow</a:t>
            </a:r>
          </a:p>
          <a:p>
            <a:pPr marL="628650" lvl="1" indent="-171450">
              <a:buFontTx/>
              <a:buChar char="-"/>
            </a:pPr>
            <a:r>
              <a:rPr lang="en-US" baseline="0" dirty="0" smtClean="0"/>
              <a:t>Show manage-</a:t>
            </a:r>
            <a:r>
              <a:rPr lang="en-US" baseline="0" dirty="0" err="1" smtClean="0"/>
              <a:t>bde</a:t>
            </a:r>
            <a:r>
              <a:rPr lang="en-US" baseline="0" dirty="0" smtClean="0"/>
              <a:t> state</a:t>
            </a:r>
          </a:p>
        </p:txBody>
      </p:sp>
      <p:sp>
        <p:nvSpPr>
          <p:cNvPr id="4" name="Slide Number Placeholder 3"/>
          <p:cNvSpPr>
            <a:spLocks noGrp="1"/>
          </p:cNvSpPr>
          <p:nvPr>
            <p:ph type="sldNum" sz="quarter" idx="10"/>
          </p:nvPr>
        </p:nvSpPr>
        <p:spPr/>
        <p:txBody>
          <a:bodyPr/>
          <a:lstStyle/>
          <a:p>
            <a:fld id="{1A611E25-2A99-423D-93D2-7CA445D18E05}" type="slidenum">
              <a:rPr lang="en-US" smtClean="0"/>
              <a:pPr/>
              <a:t>28</a:t>
            </a:fld>
            <a:endParaRPr lang="en-US"/>
          </a:p>
        </p:txBody>
      </p:sp>
    </p:spTree>
    <p:extLst>
      <p:ext uri="{BB962C8B-B14F-4D97-AF65-F5344CB8AC3E}">
        <p14:creationId xmlns:p14="http://schemas.microsoft.com/office/powerpoint/2010/main" val="80027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33237">
              <a:defRPr/>
            </a:pPr>
            <a:endParaRPr lang="en-US" dirty="0" smtClean="0"/>
          </a:p>
        </p:txBody>
      </p:sp>
      <p:sp>
        <p:nvSpPr>
          <p:cNvPr id="4" name="Slide Number Placeholder 3"/>
          <p:cNvSpPr>
            <a:spLocks noGrp="1"/>
          </p:cNvSpPr>
          <p:nvPr>
            <p:ph type="sldNum" sz="quarter" idx="10"/>
          </p:nvPr>
        </p:nvSpPr>
        <p:spPr/>
        <p:txBody>
          <a:bodyPr/>
          <a:lstStyle/>
          <a:p>
            <a:fld id="{1A611E25-2A99-423D-93D2-7CA445D18E05}" type="slidenum">
              <a:rPr lang="en-US" smtClean="0"/>
              <a:pPr/>
              <a:t>29</a:t>
            </a:fld>
            <a:endParaRPr lang="en-US"/>
          </a:p>
        </p:txBody>
      </p:sp>
    </p:spTree>
    <p:extLst>
      <p:ext uri="{BB962C8B-B14F-4D97-AF65-F5344CB8AC3E}">
        <p14:creationId xmlns:p14="http://schemas.microsoft.com/office/powerpoint/2010/main" val="1565593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dt" sz="quarter" idx="1"/>
          </p:nvPr>
        </p:nvSpPr>
        <p:spPr/>
        <p:txBody>
          <a:bodyPr/>
          <a:lstStyle/>
          <a:p>
            <a:pPr>
              <a:defRPr/>
            </a:pPr>
            <a:fld id="{E8D35FEC-778B-4C2D-AAD8-248A3520C851}" type="datetime1">
              <a:rPr lang="en-US" smtClean="0">
                <a:latin typeface="Segoe"/>
              </a:rPr>
              <a:pPr>
                <a:defRPr/>
              </a:pPr>
              <a:t>5/17/2011</a:t>
            </a:fld>
            <a:endParaRPr lang="en-US" dirty="0" smtClean="0">
              <a:latin typeface="Segoe"/>
            </a:endParaRPr>
          </a:p>
        </p:txBody>
      </p:sp>
      <p:sp>
        <p:nvSpPr>
          <p:cNvPr id="24579" name="Rectangle 5"/>
          <p:cNvSpPr>
            <a:spLocks noGrp="1" noChangeArrowheads="1"/>
          </p:cNvSpPr>
          <p:nvPr>
            <p:ph type="sldNum" sz="quarter" idx="5"/>
          </p:nvPr>
        </p:nvSpPr>
        <p:spPr/>
        <p:txBody>
          <a:bodyPr/>
          <a:lstStyle/>
          <a:p>
            <a:pPr>
              <a:defRPr/>
            </a:pPr>
            <a:fld id="{14E84EE9-EA32-4AF6-9D45-BC202D831510}" type="slidenum">
              <a:rPr lang="en-US" smtClean="0"/>
              <a:pPr>
                <a:defRPr/>
              </a:pPr>
              <a:t>3</a:t>
            </a:fld>
            <a:endParaRPr lang="en-US" dirty="0" smtClean="0"/>
          </a:p>
        </p:txBody>
      </p:sp>
      <p:sp>
        <p:nvSpPr>
          <p:cNvPr id="24580" name="Shape 4"/>
          <p:cNvSpPr txBox="1">
            <a:spLocks noGrp="1" noChangeArrowheads="1"/>
          </p:cNvSpPr>
          <p:nvPr/>
        </p:nvSpPr>
        <p:spPr bwMode="auto">
          <a:xfrm>
            <a:off x="3884029" y="8684926"/>
            <a:ext cx="2972421" cy="457513"/>
          </a:xfrm>
          <a:prstGeom prst="rect">
            <a:avLst/>
          </a:prstGeom>
          <a:noFill/>
          <a:ln w="9525" algn="ctr">
            <a:noFill/>
            <a:miter lim="800000"/>
            <a:headEnd/>
            <a:tailEnd/>
          </a:ln>
        </p:spPr>
        <p:txBody>
          <a:bodyPr lIns="89707" tIns="44855" rIns="89707" bIns="44855" anchor="b"/>
          <a:lstStyle/>
          <a:p>
            <a:pPr algn="r"/>
            <a:fld id="{A023A363-586A-4B56-A48C-2516159AF108}" type="slidenum">
              <a:rPr lang="en-US" sz="1200">
                <a:latin typeface="Trebuchet MS" pitchFamily="34" charset="0"/>
              </a:rPr>
              <a:pPr algn="r"/>
              <a:t>3</a:t>
            </a:fld>
            <a:endParaRPr lang="en-US" sz="1200" dirty="0">
              <a:latin typeface="Trebuchet MS" pitchFamily="34" charset="0"/>
            </a:endParaRPr>
          </a:p>
        </p:txBody>
      </p:sp>
      <p:sp>
        <p:nvSpPr>
          <p:cNvPr id="24581" name="Rectangle 139265"/>
          <p:cNvSpPr>
            <a:spLocks noGrp="1" noRot="1" noChangeAspect="1" noChangeArrowheads="1" noTextEdit="1"/>
          </p:cNvSpPr>
          <p:nvPr>
            <p:ph type="sldImg"/>
          </p:nvPr>
        </p:nvSpPr>
        <p:spPr>
          <a:ln cap="flat" algn="ctr">
            <a:headEnd type="none" w="med" len="med"/>
            <a:tailEnd type="none" w="med" len="med"/>
          </a:ln>
        </p:spPr>
      </p:sp>
      <p:sp>
        <p:nvSpPr>
          <p:cNvPr id="24582" name="Rectangle 139266"/>
          <p:cNvSpPr>
            <a:spLocks noGrp="1" noChangeArrowheads="1"/>
          </p:cNvSpPr>
          <p:nvPr>
            <p:ph type="body" idx="1"/>
          </p:nvPr>
        </p:nvSpPr>
        <p:spPr>
          <a:noFill/>
          <a:ln/>
        </p:spPr>
        <p:txBody>
          <a:bodyPr lIns="89707" tIns="44855" rIns="89707" bIns="44855"/>
          <a:lstStyle/>
          <a:p>
            <a:pPr eaLnBrk="1" hangingPunct="1"/>
            <a:endParaRPr lang="en-US" sz="1000" dirty="0">
              <a:latin typeface="Calibri"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xfrm>
            <a:off x="671513" y="685800"/>
            <a:ext cx="3643312" cy="2051050"/>
          </a:xfrm>
          <a:ln/>
        </p:spPr>
      </p:sp>
      <p:sp>
        <p:nvSpPr>
          <p:cNvPr id="3" name="Notes Placeholder 2"/>
          <p:cNvSpPr>
            <a:spLocks noGrp="1"/>
          </p:cNvSpPr>
          <p:nvPr>
            <p:ph type="body" idx="1"/>
          </p:nvPr>
        </p:nvSpPr>
        <p:spPr>
          <a:xfrm>
            <a:off x="457204" y="2773181"/>
            <a:ext cx="6096000" cy="4710659"/>
          </a:xfrm>
        </p:spPr>
        <p:txBody>
          <a:bodyPr>
            <a:noAutofit/>
          </a:bodyPr>
          <a:lstStyle/>
          <a:p>
            <a:endParaRPr lang="en-US" baseline="0" dirty="0" smtClean="0"/>
          </a:p>
          <a:p>
            <a:endParaRPr lang="en-US" dirty="0" smtClean="0"/>
          </a:p>
        </p:txBody>
      </p:sp>
      <p:sp>
        <p:nvSpPr>
          <p:cNvPr id="27652" name="Slide Number Placeholder 3"/>
          <p:cNvSpPr>
            <a:spLocks noGrp="1"/>
          </p:cNvSpPr>
          <p:nvPr>
            <p:ph type="sldNum" sz="quarter" idx="5"/>
          </p:nvPr>
        </p:nvSpPr>
        <p:spPr/>
        <p:txBody>
          <a:bodyPr/>
          <a:lstStyle/>
          <a:p>
            <a:pPr>
              <a:defRPr/>
            </a:pPr>
            <a:fld id="{9C50B3ED-6BD4-4B6F-9AF8-3D2EE9E41170}" type="slidenum">
              <a:rPr lang="en-US">
                <a:solidFill>
                  <a:prstClr val="black"/>
                </a:solidFill>
              </a:rPr>
              <a:pPr>
                <a:defRPr/>
              </a:pPr>
              <a:t>30</a:t>
            </a:fld>
            <a:endParaRPr lang="en-US" dirty="0">
              <a:solidFill>
                <a:prstClr val="black"/>
              </a:solidFill>
            </a:endParaRPr>
          </a:p>
        </p:txBody>
      </p:sp>
      <p:sp>
        <p:nvSpPr>
          <p:cNvPr id="5" name="Header Placeholder 4"/>
          <p:cNvSpPr>
            <a:spLocks noGrp="1"/>
          </p:cNvSpPr>
          <p:nvPr>
            <p:ph type="hdr" sz="quarter" idx="10"/>
          </p:nvPr>
        </p:nvSpPr>
        <p:spPr/>
        <p:txBody>
          <a:bodyPr/>
          <a:lstStyle/>
          <a:p>
            <a:r>
              <a:rPr lang="en-US" smtClean="0">
                <a:solidFill>
                  <a:prstClr val="black"/>
                </a:solidFill>
              </a:rPr>
              <a:t>Microsoft Confiential: Preliminary Information: NDA Only</a:t>
            </a:r>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5/17/2011 1:22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32</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1:22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33</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1:22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UI" pitchFamily="34" charset="0"/>
                <a:ea typeface="+mn-ea"/>
                <a:cs typeface="+mn-cs"/>
              </a:rPr>
              <a:t>New for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2011, we will be working with Microsoft Tag (http://tag.microsoft.com/overview.aspx) to create unique Tags for every session at the event. Your session Tag will appear on both the room signage and at the end of your presentation. With your session Tag, attendees will be able to scan as they enter the room to retrieve session details, view speaker bios, and engage in discussions; or scan at the end of the presentation to evaluate your session and download materials. We’re excited to integrate Microsoft Tag across the My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mobile experience this year.</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34</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1:22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1:22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35</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21"/>
              </a:spcAft>
            </a:pPr>
            <a:r>
              <a:rPr lang="en-US" sz="900" b="1" dirty="0" smtClean="0">
                <a:latin typeface="+mn-lt"/>
                <a:ea typeface="Calibri"/>
                <a:cs typeface="Times New Roman"/>
              </a:rPr>
              <a:t>Implementing your Desktop Strategy</a:t>
            </a:r>
            <a:endParaRPr lang="en-US" sz="800" dirty="0" smtClean="0">
              <a:latin typeface="+mn-lt"/>
              <a:ea typeface="Calibri"/>
              <a:cs typeface="Times New Roman"/>
            </a:endParaRPr>
          </a:p>
          <a:p>
            <a:pPr>
              <a:lnSpc>
                <a:spcPct val="115000"/>
              </a:lnSpc>
              <a:spcAft>
                <a:spcPts val="1021"/>
              </a:spcAft>
            </a:pPr>
            <a:r>
              <a:rPr lang="en-US" sz="900" b="1" dirty="0" smtClean="0">
                <a:latin typeface="+mn-lt"/>
                <a:ea typeface="Calibri"/>
                <a:cs typeface="Calibri"/>
              </a:rPr>
              <a:t>Essential points to land:</a:t>
            </a:r>
            <a:endParaRPr lang="en-US" sz="800" dirty="0" smtClean="0">
              <a:latin typeface="+mn-lt"/>
              <a:ea typeface="Calibri"/>
              <a:cs typeface="Times New Roman"/>
            </a:endParaRPr>
          </a:p>
          <a:p>
            <a:pPr marL="349964" indent="-349964">
              <a:lnSpc>
                <a:spcPct val="115000"/>
              </a:lnSpc>
              <a:buFont typeface="+mj-lt"/>
              <a:buAutoNum type="arabicPeriod"/>
            </a:pPr>
            <a:r>
              <a:rPr lang="en-US" sz="900" dirty="0" smtClean="0">
                <a:latin typeface="+mn-lt"/>
                <a:ea typeface="Calibri"/>
                <a:cs typeface="Calibri"/>
              </a:rPr>
              <a:t>When you implement your desktop strategy, ensure that your plan can support 4 </a:t>
            </a:r>
            <a:r>
              <a:rPr lang="en-US" sz="900" b="1" dirty="0" smtClean="0">
                <a:latin typeface="+mn-lt"/>
                <a:ea typeface="Calibri"/>
                <a:cs typeface="Calibri"/>
              </a:rPr>
              <a:t>essential capabilities</a:t>
            </a:r>
            <a:br>
              <a:rPr lang="en-US" sz="900" b="1" dirty="0" smtClean="0">
                <a:latin typeface="+mn-lt"/>
                <a:ea typeface="Calibri"/>
                <a:cs typeface="Calibri"/>
              </a:rPr>
            </a:br>
            <a:endParaRPr lang="en-US" sz="800" dirty="0" smtClean="0">
              <a:latin typeface="+mn-lt"/>
              <a:ea typeface="Calibri"/>
              <a:cs typeface="Times New Roman"/>
            </a:endParaRPr>
          </a:p>
          <a:p>
            <a:pPr marL="349964" indent="-349964">
              <a:lnSpc>
                <a:spcPct val="115000"/>
              </a:lnSpc>
              <a:buFont typeface="+mj-lt"/>
              <a:buAutoNum type="arabicPeriod"/>
            </a:pPr>
            <a:r>
              <a:rPr lang="en-US" sz="900" dirty="0" smtClean="0">
                <a:latin typeface="+mn-lt"/>
                <a:ea typeface="Calibri"/>
                <a:cs typeface="Calibri"/>
              </a:rPr>
              <a:t>End-to-End </a:t>
            </a:r>
            <a:r>
              <a:rPr lang="en-US" sz="900" b="1" dirty="0" smtClean="0">
                <a:latin typeface="+mn-lt"/>
                <a:ea typeface="Calibri"/>
                <a:cs typeface="Calibri"/>
              </a:rPr>
              <a:t>management </a:t>
            </a:r>
            <a:r>
              <a:rPr lang="en-US" sz="900" dirty="0" smtClean="0">
                <a:latin typeface="+mn-lt"/>
                <a:ea typeface="Calibri"/>
                <a:cs typeface="Calibri"/>
              </a:rPr>
              <a:t>(physical and virtual; native, on </a:t>
            </a:r>
            <a:r>
              <a:rPr lang="en-US" sz="900" dirty="0" err="1" smtClean="0">
                <a:latin typeface="+mn-lt"/>
                <a:ea typeface="Calibri"/>
                <a:cs typeface="Calibri"/>
              </a:rPr>
              <a:t>prem</a:t>
            </a:r>
            <a:r>
              <a:rPr lang="en-US" sz="900" dirty="0" smtClean="0">
                <a:latin typeface="+mn-lt"/>
                <a:ea typeface="Calibri"/>
                <a:cs typeface="Calibri"/>
              </a:rPr>
              <a:t> or in the cloud)</a:t>
            </a:r>
            <a:br>
              <a:rPr lang="en-US" sz="900" dirty="0" smtClean="0">
                <a:latin typeface="+mn-lt"/>
                <a:ea typeface="Calibri"/>
                <a:cs typeface="Calibri"/>
              </a:rPr>
            </a:br>
            <a:endParaRPr lang="en-US" sz="800" dirty="0" smtClean="0">
              <a:latin typeface="+mn-lt"/>
              <a:ea typeface="Calibri"/>
              <a:cs typeface="Times New Roman"/>
            </a:endParaRPr>
          </a:p>
          <a:p>
            <a:pPr marL="349964" indent="-349964">
              <a:lnSpc>
                <a:spcPct val="115000"/>
              </a:lnSpc>
              <a:buFont typeface="+mj-lt"/>
              <a:buAutoNum type="arabicPeriod"/>
            </a:pPr>
            <a:r>
              <a:rPr lang="en-US" sz="900" b="1" dirty="0" smtClean="0">
                <a:latin typeface="+mn-lt"/>
                <a:ea typeface="Calibri"/>
                <a:cs typeface="Calibri"/>
              </a:rPr>
              <a:t>Security</a:t>
            </a:r>
            <a:r>
              <a:rPr lang="en-US" sz="900" dirty="0" smtClean="0">
                <a:latin typeface="+mn-lt"/>
                <a:ea typeface="Calibri"/>
                <a:cs typeface="Calibri"/>
              </a:rPr>
              <a:t> and Data Protection</a:t>
            </a:r>
            <a:br>
              <a:rPr lang="en-US" sz="900" dirty="0" smtClean="0">
                <a:latin typeface="+mn-lt"/>
                <a:ea typeface="Calibri"/>
                <a:cs typeface="Calibri"/>
              </a:rPr>
            </a:br>
            <a:endParaRPr lang="en-US" sz="800" dirty="0" smtClean="0">
              <a:latin typeface="+mn-lt"/>
              <a:ea typeface="Calibri"/>
              <a:cs typeface="Times New Roman"/>
            </a:endParaRPr>
          </a:p>
          <a:p>
            <a:pPr marL="349964" indent="-349964">
              <a:lnSpc>
                <a:spcPct val="115000"/>
              </a:lnSpc>
              <a:buFont typeface="+mj-lt"/>
              <a:buAutoNum type="arabicPeriod"/>
            </a:pPr>
            <a:r>
              <a:rPr lang="en-US" sz="900" dirty="0" smtClean="0">
                <a:latin typeface="+mn-lt"/>
                <a:ea typeface="Calibri"/>
                <a:cs typeface="Calibri"/>
              </a:rPr>
              <a:t>Anywhere </a:t>
            </a:r>
            <a:r>
              <a:rPr lang="en-US" sz="900" b="1" dirty="0" smtClean="0">
                <a:latin typeface="+mn-lt"/>
                <a:ea typeface="Calibri"/>
                <a:cs typeface="Calibri"/>
              </a:rPr>
              <a:t>Access</a:t>
            </a:r>
            <a:r>
              <a:rPr lang="en-US" sz="900" dirty="0" smtClean="0">
                <a:latin typeface="+mn-lt"/>
                <a:ea typeface="Calibri"/>
                <a:cs typeface="Calibri"/>
              </a:rPr>
              <a:t> for Users</a:t>
            </a:r>
            <a:br>
              <a:rPr lang="en-US" sz="900" dirty="0" smtClean="0">
                <a:latin typeface="+mn-lt"/>
                <a:ea typeface="Calibri"/>
                <a:cs typeface="Calibri"/>
              </a:rPr>
            </a:br>
            <a:endParaRPr lang="en-US" sz="800" dirty="0" smtClean="0">
              <a:latin typeface="+mn-lt"/>
              <a:ea typeface="Calibri"/>
              <a:cs typeface="Times New Roman"/>
            </a:endParaRPr>
          </a:p>
          <a:p>
            <a:pPr marL="349964" indent="-349964">
              <a:lnSpc>
                <a:spcPct val="115000"/>
              </a:lnSpc>
              <a:buFont typeface="+mj-lt"/>
              <a:buAutoNum type="arabicPeriod"/>
            </a:pPr>
            <a:r>
              <a:rPr lang="en-US" sz="900" b="1" dirty="0" smtClean="0">
                <a:latin typeface="+mn-lt"/>
                <a:ea typeface="Calibri"/>
                <a:cs typeface="Calibri"/>
              </a:rPr>
              <a:t>Business Agility</a:t>
            </a:r>
            <a:r>
              <a:rPr lang="en-US" sz="900" dirty="0" smtClean="0">
                <a:latin typeface="+mn-lt"/>
                <a:ea typeface="Calibri"/>
                <a:cs typeface="Calibri"/>
              </a:rPr>
              <a:t> and Continuity</a:t>
            </a:r>
            <a:br>
              <a:rPr lang="en-US" sz="900" dirty="0" smtClean="0">
                <a:latin typeface="+mn-lt"/>
                <a:ea typeface="Calibri"/>
                <a:cs typeface="Calibri"/>
              </a:rPr>
            </a:br>
            <a:endParaRPr lang="en-US" sz="800" dirty="0" smtClean="0">
              <a:latin typeface="+mn-lt"/>
              <a:ea typeface="Calibri"/>
              <a:cs typeface="Times New Roman"/>
            </a:endParaRPr>
          </a:p>
          <a:p>
            <a:pPr marL="349964" indent="-349964">
              <a:lnSpc>
                <a:spcPct val="115000"/>
              </a:lnSpc>
              <a:buFont typeface="+mj-lt"/>
              <a:buAutoNum type="arabicPeriod"/>
            </a:pPr>
            <a:r>
              <a:rPr lang="en-US" sz="900" dirty="0" smtClean="0">
                <a:latin typeface="+mn-lt"/>
                <a:ea typeface="Calibri"/>
                <a:cs typeface="Calibri"/>
              </a:rPr>
              <a:t>(Transition) </a:t>
            </a:r>
            <a:r>
              <a:rPr lang="en-US" sz="900" b="1" dirty="0" smtClean="0">
                <a:latin typeface="+mn-lt"/>
                <a:ea typeface="Calibri"/>
                <a:cs typeface="Calibri"/>
              </a:rPr>
              <a:t>Microsoft is well positioned</a:t>
            </a:r>
            <a:r>
              <a:rPr lang="en-US" sz="900" dirty="0" smtClean="0">
                <a:latin typeface="+mn-lt"/>
                <a:ea typeface="Calibri"/>
                <a:cs typeface="Calibri"/>
              </a:rPr>
              <a:t> to help you meet these needs and gain those capabilities</a:t>
            </a:r>
            <a:endParaRPr lang="en-US" sz="800" dirty="0" smtClean="0">
              <a:latin typeface="+mn-lt"/>
              <a:ea typeface="Calibri"/>
              <a:cs typeface="Times New Roman"/>
            </a:endParaRPr>
          </a:p>
          <a:p>
            <a:pPr>
              <a:lnSpc>
                <a:spcPct val="115000"/>
              </a:lnSpc>
            </a:pPr>
            <a:r>
              <a:rPr lang="en-US" sz="900" dirty="0" smtClean="0">
                <a:latin typeface="+mn-lt"/>
                <a:ea typeface="Calibri"/>
                <a:cs typeface="Calibri"/>
              </a:rPr>
              <a:t> </a:t>
            </a:r>
            <a:endParaRPr lang="en-US" sz="800" dirty="0" smtClean="0">
              <a:latin typeface="+mn-lt"/>
              <a:ea typeface="Calibri"/>
              <a:cs typeface="Times New Roman"/>
            </a:endParaRPr>
          </a:p>
          <a:p>
            <a:pPr>
              <a:lnSpc>
                <a:spcPct val="115000"/>
              </a:lnSpc>
            </a:pPr>
            <a:r>
              <a:rPr lang="en-US" sz="900" b="1" dirty="0" smtClean="0">
                <a:latin typeface="+mn-lt"/>
                <a:ea typeface="Calibri"/>
                <a:cs typeface="Calibri"/>
              </a:rPr>
              <a:t/>
            </a:r>
            <a:br>
              <a:rPr lang="en-US" sz="900" b="1" dirty="0" smtClean="0">
                <a:latin typeface="+mn-lt"/>
                <a:ea typeface="Calibri"/>
                <a:cs typeface="Calibri"/>
              </a:rPr>
            </a:br>
            <a:r>
              <a:rPr lang="en-US" sz="900" b="1" dirty="0" smtClean="0">
                <a:latin typeface="+mn-lt"/>
                <a:ea typeface="Calibri"/>
                <a:cs typeface="Calibri"/>
              </a:rPr>
              <a:t>Storyline:</a:t>
            </a:r>
            <a:endParaRPr lang="en-US" sz="800" dirty="0" smtClean="0">
              <a:latin typeface="+mn-lt"/>
              <a:ea typeface="Calibri"/>
              <a:cs typeface="Times New Roman"/>
            </a:endParaRPr>
          </a:p>
          <a:p>
            <a:pPr>
              <a:lnSpc>
                <a:spcPct val="115000"/>
              </a:lnSpc>
            </a:pPr>
            <a:r>
              <a:rPr lang="en-US" sz="900" dirty="0" smtClean="0">
                <a:latin typeface="+mn-lt"/>
                <a:ea typeface="Calibri"/>
                <a:cs typeface="Calibri"/>
              </a:rPr>
              <a:t> </a:t>
            </a:r>
            <a:endParaRPr lang="en-US" sz="800" dirty="0" smtClean="0">
              <a:latin typeface="+mn-lt"/>
              <a:ea typeface="Calibri"/>
              <a:cs typeface="Times New Roman"/>
            </a:endParaRPr>
          </a:p>
          <a:p>
            <a:pPr>
              <a:lnSpc>
                <a:spcPct val="115000"/>
              </a:lnSpc>
            </a:pPr>
            <a:r>
              <a:rPr lang="en-US" sz="900" dirty="0" smtClean="0">
                <a:latin typeface="+mn-lt"/>
                <a:ea typeface="Calibri"/>
                <a:cs typeface="Calibri"/>
              </a:rPr>
              <a:t>However you choose to implement your desktop strategy, there are </a:t>
            </a:r>
            <a:r>
              <a:rPr lang="en-US" sz="900" b="1" dirty="0" smtClean="0">
                <a:latin typeface="+mn-lt"/>
                <a:ea typeface="Calibri"/>
                <a:cs typeface="Calibri"/>
              </a:rPr>
              <a:t>4 essential capabilities</a:t>
            </a:r>
            <a:r>
              <a:rPr lang="en-US" sz="900" dirty="0" smtClean="0">
                <a:latin typeface="+mn-lt"/>
                <a:ea typeface="Calibri"/>
                <a:cs typeface="Calibri"/>
              </a:rPr>
              <a:t> your strategy should support:</a:t>
            </a:r>
            <a:endParaRPr lang="en-US" sz="800" dirty="0" smtClean="0">
              <a:latin typeface="+mn-lt"/>
              <a:ea typeface="Calibri"/>
              <a:cs typeface="Times New Roman"/>
            </a:endParaRPr>
          </a:p>
          <a:p>
            <a:pPr>
              <a:lnSpc>
                <a:spcPct val="115000"/>
              </a:lnSpc>
            </a:pPr>
            <a:r>
              <a:rPr lang="en-US" sz="900" dirty="0" smtClean="0">
                <a:latin typeface="+mn-lt"/>
                <a:ea typeface="Calibri"/>
                <a:cs typeface="Calibri"/>
              </a:rPr>
              <a:t> </a:t>
            </a:r>
            <a:endParaRPr lang="en-US" sz="800" dirty="0" smtClean="0">
              <a:latin typeface="+mn-lt"/>
              <a:ea typeface="Calibri"/>
              <a:cs typeface="Times New Roman"/>
            </a:endParaRPr>
          </a:p>
          <a:p>
            <a:pPr marL="349964" indent="-349964">
              <a:lnSpc>
                <a:spcPct val="115000"/>
              </a:lnSpc>
              <a:buFont typeface="+mj-lt"/>
              <a:buAutoNum type="arabicPeriod"/>
            </a:pPr>
            <a:r>
              <a:rPr lang="en-US" sz="900" dirty="0" smtClean="0">
                <a:latin typeface="+mn-lt"/>
                <a:ea typeface="Calibri"/>
                <a:cs typeface="Calibri"/>
              </a:rPr>
              <a:t>End-to-End </a:t>
            </a:r>
            <a:r>
              <a:rPr lang="en-US" sz="900" b="1" dirty="0" smtClean="0">
                <a:latin typeface="+mn-lt"/>
                <a:ea typeface="Calibri"/>
                <a:cs typeface="Calibri"/>
              </a:rPr>
              <a:t>management </a:t>
            </a:r>
            <a:r>
              <a:rPr lang="en-US" sz="900" dirty="0" smtClean="0">
                <a:latin typeface="+mn-lt"/>
                <a:ea typeface="Calibri"/>
                <a:cs typeface="Calibri"/>
              </a:rPr>
              <a:t>(physical and virtual and native, on </a:t>
            </a:r>
            <a:r>
              <a:rPr lang="en-US" sz="900" dirty="0" err="1" smtClean="0">
                <a:latin typeface="+mn-lt"/>
                <a:ea typeface="Calibri"/>
                <a:cs typeface="Calibri"/>
              </a:rPr>
              <a:t>prem</a:t>
            </a:r>
            <a:r>
              <a:rPr lang="en-US" sz="900" dirty="0" smtClean="0">
                <a:latin typeface="+mn-lt"/>
                <a:ea typeface="Calibri"/>
                <a:cs typeface="Calibri"/>
              </a:rPr>
              <a:t> or in the cloud)</a:t>
            </a:r>
            <a:endParaRPr lang="en-US" sz="800" dirty="0" smtClean="0">
              <a:latin typeface="+mn-lt"/>
              <a:ea typeface="Calibri"/>
              <a:cs typeface="Times New Roman"/>
            </a:endParaRPr>
          </a:p>
          <a:p>
            <a:pPr marL="758255" lvl="1" indent="-291636">
              <a:lnSpc>
                <a:spcPct val="115000"/>
              </a:lnSpc>
              <a:buFont typeface="+mj-lt"/>
              <a:buAutoNum type="alphaLcPeriod"/>
            </a:pPr>
            <a:r>
              <a:rPr lang="en-US" sz="900" dirty="0" smtClean="0">
                <a:latin typeface="+mn-lt"/>
                <a:ea typeface="Calibri"/>
                <a:cs typeface="Calibri"/>
              </a:rPr>
              <a:t>Management is the most effective way to reduce desktop TCO: According to the core IO research conducted by IDC, moving from a basic or unmanaged environment to a well-managed environment can </a:t>
            </a:r>
            <a:r>
              <a:rPr lang="en-US" sz="900" b="1" dirty="0" smtClean="0">
                <a:latin typeface="+mn-lt"/>
                <a:ea typeface="Calibri"/>
                <a:cs typeface="Calibri"/>
              </a:rPr>
              <a:t>save nearly $1100 annually per PC (from $1320 to $230) </a:t>
            </a:r>
            <a:r>
              <a:rPr lang="en-US" sz="900" dirty="0" smtClean="0">
                <a:latin typeface="+mn-lt"/>
                <a:ea typeface="Calibri"/>
                <a:cs typeface="Calibri"/>
              </a:rPr>
              <a:t>And with the additional considerations posed by desktop virtualization technologies, the ability to cut TCO with good virtualization management makes this capability even more important.</a:t>
            </a:r>
            <a:endParaRPr lang="en-US" sz="800" dirty="0" smtClean="0">
              <a:latin typeface="+mn-lt"/>
              <a:ea typeface="Calibri"/>
              <a:cs typeface="Times New Roman"/>
            </a:endParaRPr>
          </a:p>
          <a:p>
            <a:pPr marL="349964" indent="-349964">
              <a:lnSpc>
                <a:spcPct val="115000"/>
              </a:lnSpc>
              <a:buFont typeface="+mj-lt"/>
              <a:buAutoNum type="arabicPeriod"/>
            </a:pPr>
            <a:r>
              <a:rPr lang="en-US" sz="900" b="1" dirty="0" smtClean="0">
                <a:latin typeface="+mn-lt"/>
                <a:ea typeface="Calibri"/>
                <a:cs typeface="Calibri"/>
              </a:rPr>
              <a:t>Security</a:t>
            </a:r>
            <a:r>
              <a:rPr lang="en-US" sz="900" dirty="0" smtClean="0">
                <a:latin typeface="+mn-lt"/>
                <a:ea typeface="Calibri"/>
                <a:cs typeface="Calibri"/>
              </a:rPr>
              <a:t> and Data Protection</a:t>
            </a:r>
            <a:endParaRPr lang="en-US" sz="800" dirty="0" smtClean="0">
              <a:latin typeface="+mn-lt"/>
              <a:ea typeface="Calibri"/>
              <a:cs typeface="Times New Roman"/>
            </a:endParaRPr>
          </a:p>
          <a:p>
            <a:pPr marL="758255" lvl="1" indent="-291636">
              <a:lnSpc>
                <a:spcPct val="115000"/>
              </a:lnSpc>
              <a:buFont typeface="+mj-lt"/>
              <a:buAutoNum type="alphaLcPeriod"/>
            </a:pPr>
            <a:r>
              <a:rPr lang="en-US" sz="900" dirty="0" smtClean="0">
                <a:latin typeface="+mn-lt"/>
                <a:ea typeface="Calibri"/>
                <a:cs typeface="Calibri"/>
              </a:rPr>
              <a:t>The average cost of a data security breach is $6.6M, and the total cost of a data breach continues to increase every year, according to a survey conducted by the </a:t>
            </a:r>
            <a:r>
              <a:rPr lang="en-US" sz="900" dirty="0" err="1" smtClean="0">
                <a:latin typeface="+mn-lt"/>
                <a:ea typeface="Calibri"/>
                <a:cs typeface="Calibri"/>
              </a:rPr>
              <a:t>Ponemon</a:t>
            </a:r>
            <a:r>
              <a:rPr lang="en-US" sz="900" dirty="0" smtClean="0">
                <a:latin typeface="+mn-lt"/>
                <a:ea typeface="Calibri"/>
                <a:cs typeface="Calibri"/>
              </a:rPr>
              <a:t> Institute in 2009. Of course this doesn’t even count the effect of loss of customer trust and the subsequent losses customers experience due to their personal information being compromised. </a:t>
            </a:r>
            <a:endParaRPr lang="en-US" sz="800" dirty="0" smtClean="0">
              <a:latin typeface="+mn-lt"/>
              <a:ea typeface="Calibri"/>
              <a:cs typeface="Times New Roman"/>
            </a:endParaRPr>
          </a:p>
          <a:p>
            <a:pPr marL="349964" indent="-349964">
              <a:lnSpc>
                <a:spcPct val="115000"/>
              </a:lnSpc>
              <a:buFont typeface="+mj-lt"/>
              <a:buAutoNum type="arabicPeriod"/>
            </a:pPr>
            <a:r>
              <a:rPr lang="en-US" sz="900" dirty="0" smtClean="0">
                <a:latin typeface="+mn-lt"/>
                <a:ea typeface="Calibri"/>
                <a:cs typeface="Calibri"/>
              </a:rPr>
              <a:t>Anywhere </a:t>
            </a:r>
            <a:r>
              <a:rPr lang="en-US" sz="900" b="1" dirty="0" smtClean="0">
                <a:latin typeface="+mn-lt"/>
                <a:ea typeface="Calibri"/>
                <a:cs typeface="Calibri"/>
              </a:rPr>
              <a:t>Access</a:t>
            </a:r>
            <a:r>
              <a:rPr lang="en-US" sz="900" dirty="0" smtClean="0">
                <a:latin typeface="+mn-lt"/>
                <a:ea typeface="Calibri"/>
                <a:cs typeface="Calibri"/>
              </a:rPr>
              <a:t> for Users</a:t>
            </a:r>
            <a:endParaRPr lang="en-US" sz="800" dirty="0" smtClean="0">
              <a:latin typeface="+mn-lt"/>
              <a:ea typeface="Calibri"/>
              <a:cs typeface="Times New Roman"/>
            </a:endParaRPr>
          </a:p>
          <a:p>
            <a:pPr marL="758255" lvl="1" indent="-291636">
              <a:lnSpc>
                <a:spcPct val="115000"/>
              </a:lnSpc>
              <a:buFont typeface="+mj-lt"/>
              <a:buAutoNum type="alphaLcPeriod"/>
            </a:pPr>
            <a:r>
              <a:rPr lang="en-US" sz="900" dirty="0" smtClean="0">
                <a:latin typeface="+mn-lt"/>
                <a:ea typeface="Calibri"/>
                <a:cs typeface="Calibri"/>
              </a:rPr>
              <a:t>Remote and mobile work are expected to increase 28% in the 5 years from 2007 to 2012 (IDC). Given this trend, it is essential to provide end users access to applications and data from anywhere, or those highly-paid knowledge workers will not be fully productive.</a:t>
            </a:r>
            <a:endParaRPr lang="en-US" sz="800" dirty="0" smtClean="0">
              <a:latin typeface="+mn-lt"/>
              <a:ea typeface="Calibri"/>
              <a:cs typeface="Times New Roman"/>
            </a:endParaRPr>
          </a:p>
          <a:p>
            <a:pPr marL="349964" indent="-349964">
              <a:lnSpc>
                <a:spcPct val="115000"/>
              </a:lnSpc>
              <a:buFont typeface="+mj-lt"/>
              <a:buAutoNum type="arabicPeriod"/>
            </a:pPr>
            <a:r>
              <a:rPr lang="en-US" sz="900" b="1" dirty="0" smtClean="0">
                <a:latin typeface="+mn-lt"/>
                <a:ea typeface="Calibri"/>
                <a:cs typeface="Calibri"/>
              </a:rPr>
              <a:t>Business Agility</a:t>
            </a:r>
            <a:r>
              <a:rPr lang="en-US" sz="900" dirty="0" smtClean="0">
                <a:latin typeface="+mn-lt"/>
                <a:ea typeface="Calibri"/>
                <a:cs typeface="Calibri"/>
              </a:rPr>
              <a:t> and Continuity</a:t>
            </a:r>
            <a:endParaRPr lang="en-US" sz="800" dirty="0" smtClean="0">
              <a:latin typeface="+mn-lt"/>
              <a:ea typeface="Calibri"/>
              <a:cs typeface="Times New Roman"/>
            </a:endParaRPr>
          </a:p>
          <a:p>
            <a:pPr marL="758255" lvl="1" indent="-291636">
              <a:lnSpc>
                <a:spcPct val="115000"/>
              </a:lnSpc>
              <a:buFont typeface="+mj-lt"/>
              <a:buAutoNum type="alphaLcPeriod"/>
            </a:pPr>
            <a:r>
              <a:rPr lang="en-US" sz="900" dirty="0" smtClean="0">
                <a:latin typeface="+mn-lt"/>
                <a:ea typeface="Calibri"/>
                <a:cs typeface="Calibri"/>
              </a:rPr>
              <a:t>In a joint study by Forrester Research and The Disaster Recovery Journal of 250 disaster recovery decision-makers and influencers, 42% of respondents indicated that a power failure was the cause of their most significant disaster declaration or major business disruption. In many industries, a service interruption is simply an excuse for a customer to jump to a competitor. The ability to execute a plan for all contingencies – whether related to power, weather, disasters, or simply routine disturbances such as moving – is essential for business growth and for regulatory compliance.</a:t>
            </a:r>
            <a:endParaRPr lang="en-US" sz="800" dirty="0" smtClean="0">
              <a:latin typeface="+mn-lt"/>
              <a:ea typeface="Calibri"/>
              <a:cs typeface="Times New Roman"/>
            </a:endParaRPr>
          </a:p>
          <a:p>
            <a:pPr>
              <a:lnSpc>
                <a:spcPct val="115000"/>
              </a:lnSpc>
            </a:pPr>
            <a:r>
              <a:rPr lang="en-US" sz="900" dirty="0" smtClean="0">
                <a:latin typeface="+mn-lt"/>
                <a:ea typeface="Calibri"/>
                <a:cs typeface="Calibri"/>
              </a:rPr>
              <a:t> </a:t>
            </a:r>
            <a:endParaRPr lang="en-US" sz="800" dirty="0" smtClean="0">
              <a:latin typeface="+mn-lt"/>
              <a:ea typeface="Calibri"/>
              <a:cs typeface="Times New Roman"/>
            </a:endParaRPr>
          </a:p>
          <a:p>
            <a:pPr>
              <a:lnSpc>
                <a:spcPct val="115000"/>
              </a:lnSpc>
            </a:pPr>
            <a:r>
              <a:rPr lang="en-US" sz="900" dirty="0" smtClean="0">
                <a:latin typeface="+mn-lt"/>
                <a:ea typeface="Calibri"/>
                <a:cs typeface="Calibri"/>
              </a:rPr>
              <a:t>A flexible desktop strategy gives you the ability to deliver on these capabilities and provide the right resources at the right time to the right users. But the more power you have to be flexible, the greater your capacity for control must be. Imagine driving a very powerful car with very bad brakes and no steering wheel. You wouldn’t have that car for long. But with precision steering and great stopping power, that car would be unbeatable. Similarly, the power and flexibility needed to support a robust strategy needs to be matched by robust management tools. This makes your business more competitive and helps your people achieve their full potential. </a:t>
            </a:r>
            <a:endParaRPr lang="en-US" sz="800" dirty="0" smtClean="0">
              <a:latin typeface="+mn-lt"/>
              <a:ea typeface="Calibri"/>
              <a:cs typeface="Times New Roman"/>
            </a:endParaRPr>
          </a:p>
          <a:p>
            <a:pPr>
              <a:lnSpc>
                <a:spcPct val="115000"/>
              </a:lnSpc>
            </a:pPr>
            <a:r>
              <a:rPr lang="en-US" sz="900" dirty="0" smtClean="0">
                <a:latin typeface="+mn-lt"/>
                <a:ea typeface="Calibri"/>
                <a:cs typeface="Calibri"/>
              </a:rPr>
              <a:t> </a:t>
            </a:r>
            <a:endParaRPr lang="en-US" sz="800" dirty="0" smtClean="0">
              <a:latin typeface="+mn-lt"/>
              <a:ea typeface="Calibri"/>
              <a:cs typeface="Times New Roman"/>
            </a:endParaRPr>
          </a:p>
          <a:p>
            <a:pPr>
              <a:lnSpc>
                <a:spcPct val="115000"/>
              </a:lnSpc>
            </a:pPr>
            <a:r>
              <a:rPr lang="en-US" sz="900" b="1" dirty="0" smtClean="0">
                <a:latin typeface="+mn-lt"/>
                <a:ea typeface="Calibri"/>
                <a:cs typeface="Calibri"/>
              </a:rPr>
              <a:t>Transition:</a:t>
            </a:r>
            <a:endParaRPr lang="en-US" sz="800" dirty="0" smtClean="0">
              <a:latin typeface="+mn-lt"/>
              <a:ea typeface="Calibri"/>
              <a:cs typeface="Times New Roman"/>
            </a:endParaRPr>
          </a:p>
          <a:p>
            <a:pPr>
              <a:lnSpc>
                <a:spcPct val="115000"/>
              </a:lnSpc>
            </a:pPr>
            <a:r>
              <a:rPr lang="en-US" sz="900" dirty="0" smtClean="0">
                <a:latin typeface="+mn-lt"/>
                <a:ea typeface="Calibri"/>
                <a:cs typeface="Calibri"/>
              </a:rPr>
              <a:t> </a:t>
            </a:r>
            <a:endParaRPr lang="en-US" sz="800" dirty="0" smtClean="0">
              <a:latin typeface="+mn-lt"/>
              <a:ea typeface="Calibri"/>
              <a:cs typeface="Times New Roman"/>
            </a:endParaRPr>
          </a:p>
          <a:p>
            <a:pPr>
              <a:lnSpc>
                <a:spcPct val="115000"/>
              </a:lnSpc>
            </a:pPr>
            <a:r>
              <a:rPr lang="en-US" sz="900" dirty="0" smtClean="0">
                <a:latin typeface="+mn-lt"/>
                <a:ea typeface="Calibri"/>
                <a:cs typeface="Calibri"/>
              </a:rPr>
              <a:t>Microsoft is well-positioned to help you achieve these capabilities. Here’s an example of exactly how.</a:t>
            </a:r>
            <a:endParaRPr lang="en-US" sz="800" dirty="0" smtClean="0">
              <a:latin typeface="+mn-lt"/>
              <a:ea typeface="Calibri"/>
              <a:cs typeface="Times New Roman"/>
            </a:endParaRPr>
          </a:p>
          <a:p>
            <a:pPr>
              <a:lnSpc>
                <a:spcPct val="115000"/>
              </a:lnSpc>
              <a:spcAft>
                <a:spcPts val="1021"/>
              </a:spcAft>
            </a:pPr>
            <a:r>
              <a:rPr lang="en-US" sz="900" b="1" dirty="0" smtClean="0">
                <a:latin typeface="+mn-lt"/>
                <a:ea typeface="Calibri"/>
                <a:cs typeface="Times New Roman"/>
              </a:rPr>
              <a:t> </a:t>
            </a:r>
            <a:endParaRPr lang="en-US" sz="800" dirty="0" smtClean="0">
              <a:latin typeface="+mn-lt"/>
              <a:ea typeface="Calibri"/>
              <a:cs typeface="Times New Roman"/>
            </a:endParaRPr>
          </a:p>
          <a:p>
            <a:pPr>
              <a:lnSpc>
                <a:spcPct val="115000"/>
              </a:lnSpc>
            </a:pPr>
            <a:r>
              <a:rPr lang="en-US" sz="900" b="1" dirty="0" smtClean="0">
                <a:latin typeface="+mn-lt"/>
                <a:ea typeface="Calibri"/>
                <a:cs typeface="Calibri"/>
              </a:rPr>
              <a:t>All Relevant Data Points:</a:t>
            </a:r>
            <a:endParaRPr lang="en-US" sz="800" dirty="0" smtClean="0">
              <a:latin typeface="+mn-lt"/>
              <a:ea typeface="Calibri"/>
              <a:cs typeface="Times New Roman"/>
            </a:endParaRPr>
          </a:p>
          <a:p>
            <a:pPr>
              <a:lnSpc>
                <a:spcPct val="115000"/>
              </a:lnSpc>
            </a:pPr>
            <a:r>
              <a:rPr lang="en-US" sz="900" b="1" dirty="0" smtClean="0">
                <a:latin typeface="+mn-lt"/>
                <a:ea typeface="Calibri"/>
                <a:cs typeface="Calibri"/>
              </a:rPr>
              <a:t> </a:t>
            </a:r>
            <a:endParaRPr lang="en-US" sz="800" dirty="0" smtClean="0">
              <a:latin typeface="+mn-lt"/>
              <a:ea typeface="Calibri"/>
              <a:cs typeface="Times New Roman"/>
            </a:endParaRPr>
          </a:p>
          <a:p>
            <a:pPr marL="349964" indent="-349964">
              <a:lnSpc>
                <a:spcPct val="115000"/>
              </a:lnSpc>
              <a:buFont typeface="+mj-lt"/>
              <a:buAutoNum type="arabicPeriod"/>
            </a:pPr>
            <a:r>
              <a:rPr lang="en-US" sz="900" dirty="0" smtClean="0">
                <a:latin typeface="+mn-lt"/>
                <a:ea typeface="Calibri"/>
                <a:cs typeface="Calibri"/>
              </a:rPr>
              <a:t>Remote work is expected to increase 28% in the 5 years from 2007 to 2012 (IDC)</a:t>
            </a:r>
            <a:r>
              <a:rPr lang="en-US" sz="900" b="1" dirty="0" smtClean="0">
                <a:latin typeface="+mn-lt"/>
                <a:ea typeface="Calibri"/>
                <a:cs typeface="Times New Roman"/>
              </a:rPr>
              <a:t/>
            </a:r>
            <a:br>
              <a:rPr lang="en-US" sz="900" b="1" dirty="0" smtClean="0">
                <a:latin typeface="+mn-lt"/>
                <a:ea typeface="Calibri"/>
                <a:cs typeface="Times New Roman"/>
              </a:rPr>
            </a:br>
            <a:r>
              <a:rPr lang="en-US" sz="900" b="1" dirty="0" smtClean="0">
                <a:latin typeface="+mn-lt"/>
                <a:ea typeface="Calibri"/>
                <a:cs typeface="Times New Roman"/>
              </a:rPr>
              <a:t> </a:t>
            </a:r>
            <a:endParaRPr lang="en-US" sz="800" dirty="0" smtClean="0">
              <a:latin typeface="+mn-lt"/>
              <a:ea typeface="Calibri"/>
              <a:cs typeface="Times New Roman"/>
            </a:endParaRP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1A611E25-2A99-423D-93D2-7CA445D18E05}" type="slidenum">
              <a:rPr lang="en-US" smtClean="0"/>
              <a:pPr/>
              <a:t>4</a:t>
            </a:fld>
            <a:endParaRPr lang="en-US"/>
          </a:p>
        </p:txBody>
      </p:sp>
    </p:spTree>
    <p:extLst>
      <p:ext uri="{BB962C8B-B14F-4D97-AF65-F5344CB8AC3E}">
        <p14:creationId xmlns:p14="http://schemas.microsoft.com/office/powerpoint/2010/main" val="1565593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smtClean="0"/>
              <a:t>These</a:t>
            </a:r>
            <a:r>
              <a:rPr lang="en-US" sz="900" baseline="0" dirty="0" smtClean="0"/>
              <a:t> are the trends, but it all comes down to three areas of investments </a:t>
            </a:r>
          </a:p>
          <a:p>
            <a:r>
              <a:rPr lang="en-US" sz="900" baseline="0" dirty="0" smtClean="0"/>
              <a:t>However, the core for a secure desktop starts with identity and configuration management as the identity of the user and the configuration of their devices is what makes it possible to provide a secure environment. </a:t>
            </a:r>
          </a:p>
          <a:p>
            <a:endParaRPr lang="en-US" sz="900" baseline="0" dirty="0" smtClean="0"/>
          </a:p>
          <a:p>
            <a:pPr marL="174982" indent="-174982">
              <a:buFontTx/>
              <a:buChar char="-"/>
            </a:pPr>
            <a:r>
              <a:rPr lang="en-US" sz="900" baseline="0" dirty="0" smtClean="0"/>
              <a:t>Policies for secure access to resources and data is based on who should have access to what and with that the need for trusted identities.</a:t>
            </a:r>
          </a:p>
          <a:p>
            <a:pPr marL="174982" indent="-174982">
              <a:buFontTx/>
              <a:buChar char="-"/>
            </a:pPr>
            <a:r>
              <a:rPr lang="en-US" sz="900" baseline="0" dirty="0" smtClean="0"/>
              <a:t>The well managed desktop is key to provide the basis for the protection technologies, the well managed device is like a house where all entrances have a controlled way to provide access to the inside of the house where information is stored instead of having a armed guard at the front door but leaving the bathroom window wide open. When the configuration management of this house has made sure that all entrances are locked up it is up to the Guard to check the identity of each person trying to get in to use the house – this guard only trust official passports or drivers licenses as these are issued by trusted issuers.</a:t>
            </a:r>
          </a:p>
          <a:p>
            <a:pPr marL="174982" indent="-174982">
              <a:buFontTx/>
              <a:buChar char="-"/>
            </a:pPr>
            <a:r>
              <a:rPr lang="en-US" sz="900" baseline="0" dirty="0" smtClean="0"/>
              <a:t>Think about this: A secure login to a PC via a smart-card or 2 factor authentication is not worth much if the smartcard was issued without proper identification control of the user.</a:t>
            </a:r>
          </a:p>
          <a:p>
            <a:endParaRPr lang="en-US" sz="900" dirty="0" smtClean="0"/>
          </a:p>
          <a:p>
            <a:endParaRPr lang="en-US" sz="900" dirty="0" smtClean="0"/>
          </a:p>
          <a:p>
            <a:endParaRPr lang="en-US" sz="900" dirty="0" smtClean="0"/>
          </a:p>
          <a:p>
            <a:r>
              <a:rPr lang="en-US" sz="900" dirty="0" smtClean="0"/>
              <a:t>----</a:t>
            </a:r>
          </a:p>
          <a:p>
            <a:r>
              <a:rPr lang="en-US" sz="900" dirty="0" smtClean="0"/>
              <a:t>The goal is to set the discussion to the</a:t>
            </a:r>
            <a:r>
              <a:rPr lang="en-US" sz="900" baseline="0" dirty="0" smtClean="0"/>
              <a:t> typical CSO conversation around the main pillars of desktop security solutions, but also to remind the </a:t>
            </a:r>
            <a:r>
              <a:rPr lang="en-US" sz="900" baseline="0" dirty="0" err="1" smtClean="0"/>
              <a:t>importantce</a:t>
            </a:r>
            <a:r>
              <a:rPr lang="en-US" sz="900" baseline="0" dirty="0" smtClean="0"/>
              <a:t> of </a:t>
            </a:r>
            <a:r>
              <a:rPr lang="en-US" sz="900" baseline="0" dirty="0" err="1" smtClean="0"/>
              <a:t>config</a:t>
            </a:r>
            <a:r>
              <a:rPr lang="en-US" sz="900" baseline="0" dirty="0" smtClean="0"/>
              <a:t> management where we have clear advantage </a:t>
            </a:r>
          </a:p>
          <a:p>
            <a:endParaRPr lang="en-US" sz="900" baseline="0" dirty="0" smtClean="0"/>
          </a:p>
          <a:p>
            <a:r>
              <a:rPr lang="en-US" sz="900" dirty="0" smtClean="0"/>
              <a:t>By the end of 2011, IDC expects nearly seventy five percent of the US workforce to be mobile....</a:t>
            </a:r>
          </a:p>
          <a:p>
            <a:r>
              <a:rPr lang="en-US" sz="900" dirty="0" smtClean="0"/>
              <a:t>IDC Worldwide Mobile Worker 2007-2011 Forecast and Analysis</a:t>
            </a:r>
          </a:p>
          <a:p>
            <a:endParaRPr lang="en-US" sz="900" dirty="0" smtClean="0"/>
          </a:p>
          <a:p>
            <a:r>
              <a:rPr lang="en-US" sz="900" dirty="0" smtClean="0"/>
              <a:t>The majority of organizations consider roaming workers to be the weakest link ...</a:t>
            </a:r>
          </a:p>
          <a:p>
            <a:r>
              <a:rPr lang="en-US" sz="900" dirty="0" smtClean="0"/>
              <a:t>65% reported instances of employees deliberately circumventing security features on their laptop...</a:t>
            </a:r>
          </a:p>
          <a:p>
            <a:r>
              <a:rPr lang="en-US" sz="900" dirty="0" smtClean="0"/>
              <a:t>45% reported ... a security threat as a direct consequence of a roaming worker."</a:t>
            </a:r>
          </a:p>
          <a:p>
            <a:endParaRPr lang="en-US" sz="900" dirty="0" smtClean="0"/>
          </a:p>
          <a:p>
            <a:r>
              <a:rPr lang="en-US" sz="900" dirty="0" err="1" smtClean="0"/>
              <a:t>http://www.scansafe.com/downloads/whitepapers/ScanSafe_roaming_whitepaper.pdf</a:t>
            </a:r>
            <a:endParaRPr lang="en-US" sz="900" dirty="0" smtClean="0"/>
          </a:p>
          <a:p>
            <a:r>
              <a:rPr lang="en-US" sz="900" dirty="0" err="1" smtClean="0"/>
              <a:t>ScanSafe</a:t>
            </a:r>
            <a:r>
              <a:rPr lang="en-US" sz="900" dirty="0" smtClean="0"/>
              <a:t> Roaming Security Survey April 2008 </a:t>
            </a:r>
            <a:endParaRPr lang="en-US" sz="900" dirty="0"/>
          </a:p>
        </p:txBody>
      </p:sp>
      <p:sp>
        <p:nvSpPr>
          <p:cNvPr id="4" name="Slide Number Placeholder 3"/>
          <p:cNvSpPr>
            <a:spLocks noGrp="1"/>
          </p:cNvSpPr>
          <p:nvPr>
            <p:ph type="sldNum" sz="quarter" idx="10"/>
          </p:nvPr>
        </p:nvSpPr>
        <p:spPr/>
        <p:txBody>
          <a:bodyPr/>
          <a:lstStyle/>
          <a:p>
            <a:fld id="{1A611E25-2A99-423D-93D2-7CA445D18E05}" type="slidenum">
              <a:rPr lang="en-US" smtClean="0"/>
              <a:pPr/>
              <a:t>5</a:t>
            </a:fld>
            <a:endParaRPr lang="en-US"/>
          </a:p>
        </p:txBody>
      </p:sp>
    </p:spTree>
    <p:extLst>
      <p:ext uri="{BB962C8B-B14F-4D97-AF65-F5344CB8AC3E}">
        <p14:creationId xmlns:p14="http://schemas.microsoft.com/office/powerpoint/2010/main" val="15655931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dirty="0"/>
          </a:p>
        </p:txBody>
      </p:sp>
      <p:sp>
        <p:nvSpPr>
          <p:cNvPr id="4" name="Slide Number Placeholder 3"/>
          <p:cNvSpPr>
            <a:spLocks noGrp="1"/>
          </p:cNvSpPr>
          <p:nvPr>
            <p:ph type="sldNum" sz="quarter" idx="10"/>
          </p:nvPr>
        </p:nvSpPr>
        <p:spPr/>
        <p:txBody>
          <a:bodyPr/>
          <a:lstStyle/>
          <a:p>
            <a:fld id="{1A611E25-2A99-423D-93D2-7CA445D18E05}" type="slidenum">
              <a:rPr lang="en-US" smtClean="0"/>
              <a:pPr/>
              <a:t>6</a:t>
            </a:fld>
            <a:endParaRPr lang="en-US"/>
          </a:p>
        </p:txBody>
      </p:sp>
    </p:spTree>
    <p:extLst>
      <p:ext uri="{BB962C8B-B14F-4D97-AF65-F5344CB8AC3E}">
        <p14:creationId xmlns:p14="http://schemas.microsoft.com/office/powerpoint/2010/main" val="1565593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smtClean="0"/>
              <a:t>In</a:t>
            </a:r>
            <a:r>
              <a:rPr lang="en-US" sz="900" baseline="0" dirty="0" smtClean="0"/>
              <a:t> managing </a:t>
            </a:r>
            <a:r>
              <a:rPr lang="en-US" sz="900" baseline="0" dirty="0" err="1" smtClean="0"/>
              <a:t>BitLocker</a:t>
            </a:r>
            <a:r>
              <a:rPr lang="en-US" sz="900" baseline="0" dirty="0" smtClean="0"/>
              <a:t> we have heard some organizations say that they would like additional features and functionality to make the experience better.  One of the pieces of feedback we received was around the large set of policy options available to control </a:t>
            </a:r>
            <a:r>
              <a:rPr lang="en-US" sz="900" baseline="0" dirty="0" err="1" smtClean="0"/>
              <a:t>BitLocker</a:t>
            </a:r>
            <a:r>
              <a:rPr lang="en-US" sz="900" baseline="0" dirty="0" smtClean="0"/>
              <a:t> in Windows 7 and that enterprises wanted a simplified way to make the right choices.  Some also told us that determining compliance was difficult and that they wanted a way to see how compliant their organization was and to know what the status of a device that was lost or stolen.  We also heard that some enterprises wanted a key recovery process that was easier for help desks to use.  Making this easier would get the end user back up and running quickly.  Lastly we heard that there was a need for a simplified means to start the encryption process.  With this in mind we built Microsoft </a:t>
            </a:r>
            <a:r>
              <a:rPr lang="en-US" sz="900" baseline="0" dirty="0" err="1" smtClean="0"/>
              <a:t>BitLocker</a:t>
            </a:r>
            <a:r>
              <a:rPr lang="en-US" sz="900" baseline="0" dirty="0" smtClean="0"/>
              <a:t> Administration and Monitoring or MBAM for short.</a:t>
            </a:r>
            <a:endParaRPr lang="en-US" sz="900" dirty="0"/>
          </a:p>
        </p:txBody>
      </p:sp>
      <p:sp>
        <p:nvSpPr>
          <p:cNvPr id="4" name="Slide Number Placeholder 3"/>
          <p:cNvSpPr>
            <a:spLocks noGrp="1"/>
          </p:cNvSpPr>
          <p:nvPr>
            <p:ph type="sldNum" sz="quarter" idx="10"/>
          </p:nvPr>
        </p:nvSpPr>
        <p:spPr/>
        <p:txBody>
          <a:bodyPr/>
          <a:lstStyle/>
          <a:p>
            <a:fld id="{1A611E25-2A99-423D-93D2-7CA445D18E05}" type="slidenum">
              <a:rPr lang="en-US" smtClean="0"/>
              <a:pPr/>
              <a:t>7</a:t>
            </a:fld>
            <a:endParaRPr lang="en-US"/>
          </a:p>
        </p:txBody>
      </p:sp>
    </p:spTree>
    <p:extLst>
      <p:ext uri="{BB962C8B-B14F-4D97-AF65-F5344CB8AC3E}">
        <p14:creationId xmlns:p14="http://schemas.microsoft.com/office/powerpoint/2010/main" val="1565593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33237">
              <a:defRPr/>
            </a:pPr>
            <a:r>
              <a:rPr lang="en-US" dirty="0" smtClean="0"/>
              <a:t>So what is MBAM?  MBAM builds on the </a:t>
            </a:r>
            <a:r>
              <a:rPr lang="en-US" dirty="0" err="1" smtClean="0"/>
              <a:t>BitLocker</a:t>
            </a:r>
            <a:r>
              <a:rPr lang="en-US" dirty="0" smtClean="0"/>
              <a:t> technology in Windows 7 by offering an enterprise</a:t>
            </a:r>
            <a:r>
              <a:rPr lang="en-US" baseline="0" dirty="0" smtClean="0"/>
              <a:t> solution for </a:t>
            </a:r>
            <a:r>
              <a:rPr lang="en-US" baseline="0" dirty="0" err="1" smtClean="0"/>
              <a:t>BitLocker</a:t>
            </a:r>
            <a:r>
              <a:rPr lang="en-US" baseline="0" dirty="0" smtClean="0"/>
              <a:t> provisioning, monitoring and key recovery.   MBAM will be made available as part of the Microsoft Desktop Optimization Pack (also known as MDOP).  The goals of the product are to simplify provisioning and deployment of </a:t>
            </a:r>
            <a:r>
              <a:rPr lang="en-US" baseline="0" dirty="0" err="1" smtClean="0"/>
              <a:t>BitLocker</a:t>
            </a:r>
            <a:r>
              <a:rPr lang="en-US" baseline="0" dirty="0" smtClean="0"/>
              <a:t>, improve compliance reporting on </a:t>
            </a:r>
            <a:r>
              <a:rPr lang="en-US" baseline="0" dirty="0" err="1" smtClean="0"/>
              <a:t>BitLocker</a:t>
            </a:r>
            <a:r>
              <a:rPr lang="en-US" baseline="0" dirty="0" smtClean="0"/>
              <a:t> status and use, and r</a:t>
            </a:r>
            <a:r>
              <a:rPr lang="en-US" dirty="0" smtClean="0"/>
              <a:t>educe support costs through better help desk tools and making it easier for an end user to interact with </a:t>
            </a:r>
            <a:r>
              <a:rPr lang="en-US" dirty="0" err="1" smtClean="0"/>
              <a:t>BitLocker</a:t>
            </a:r>
            <a:r>
              <a:rPr lang="en-US" dirty="0" smtClean="0"/>
              <a:t>.</a:t>
            </a:r>
          </a:p>
          <a:p>
            <a:pPr marL="0" lvl="1" defTabSz="933237">
              <a:defRPr/>
            </a:pPr>
            <a:endParaRPr lang="en-US" dirty="0" smtClean="0"/>
          </a:p>
          <a:p>
            <a:pPr marL="0" lvl="1" defTabSz="933237">
              <a:defRPr/>
            </a:pPr>
            <a:r>
              <a:rPr lang="en-US" dirty="0" smtClean="0"/>
              <a:t>Lets dive into</a:t>
            </a:r>
            <a:r>
              <a:rPr lang="en-US" baseline="0" dirty="0" smtClean="0"/>
              <a:t> the goals a bit deeper.</a:t>
            </a:r>
            <a:endParaRPr lang="en-US" dirty="0" smtClean="0"/>
          </a:p>
        </p:txBody>
      </p:sp>
      <p:sp>
        <p:nvSpPr>
          <p:cNvPr id="4" name="Slide Number Placeholder 3"/>
          <p:cNvSpPr>
            <a:spLocks noGrp="1"/>
          </p:cNvSpPr>
          <p:nvPr>
            <p:ph type="sldNum" sz="quarter" idx="10"/>
          </p:nvPr>
        </p:nvSpPr>
        <p:spPr/>
        <p:txBody>
          <a:bodyPr/>
          <a:lstStyle/>
          <a:p>
            <a:fld id="{1A611E25-2A99-423D-93D2-7CA445D18E05}" type="slidenum">
              <a:rPr lang="en-US" smtClean="0"/>
              <a:pPr/>
              <a:t>8</a:t>
            </a:fld>
            <a:endParaRPr lang="en-US"/>
          </a:p>
        </p:txBody>
      </p:sp>
    </p:spTree>
    <p:extLst>
      <p:ext uri="{BB962C8B-B14F-4D97-AF65-F5344CB8AC3E}">
        <p14:creationId xmlns:p14="http://schemas.microsoft.com/office/powerpoint/2010/main" val="1565593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simplify</a:t>
            </a:r>
            <a:r>
              <a:rPr lang="en-US" baseline="0" dirty="0" smtClean="0"/>
              <a:t> provisioning and the deployment of </a:t>
            </a:r>
            <a:r>
              <a:rPr lang="en-US" baseline="0" dirty="0" err="1" smtClean="0"/>
              <a:t>BitLocker</a:t>
            </a:r>
            <a:r>
              <a:rPr lang="en-US" baseline="0" dirty="0" smtClean="0"/>
              <a:t>, MBAM provides roughly 20 additional group polices to help you easily configure and enforce </a:t>
            </a:r>
            <a:r>
              <a:rPr lang="en-US" baseline="0" dirty="0" err="1" smtClean="0"/>
              <a:t>BitLocker</a:t>
            </a:r>
            <a:r>
              <a:rPr lang="en-US" baseline="0" dirty="0" smtClean="0"/>
              <a:t> and </a:t>
            </a:r>
            <a:r>
              <a:rPr lang="en-US" baseline="0" dirty="0" err="1" smtClean="0"/>
              <a:t>BitLocker</a:t>
            </a:r>
            <a:r>
              <a:rPr lang="en-US" baseline="0" dirty="0" smtClean="0"/>
              <a:t> to Go settings.  To enforce these settings we require a client agent to be installed on the machine, which will check every 90 minutes to see if the policy has changed.  If changes are detected they will be enforced immediately.</a:t>
            </a:r>
          </a:p>
          <a:p>
            <a:endParaRPr lang="en-US" baseline="0" dirty="0" smtClean="0"/>
          </a:p>
          <a:p>
            <a:r>
              <a:rPr lang="en-US" baseline="0" dirty="0" smtClean="0"/>
              <a:t>Since we are using group policies in MBAM, enterprises can easily target the configured policies to machines using Active Directory </a:t>
            </a:r>
            <a:r>
              <a:rPr lang="en-US" baseline="0" dirty="0" err="1" smtClean="0"/>
              <a:t>OU’s</a:t>
            </a:r>
            <a:r>
              <a:rPr lang="en-US" baseline="0" dirty="0" smtClean="0"/>
              <a:t>.  MBAM will also allow organizations to target specific hardware that should have the encryption policy. </a:t>
            </a:r>
          </a:p>
          <a:p>
            <a:endParaRPr lang="en-US" dirty="0" smtClean="0"/>
          </a:p>
          <a:p>
            <a:r>
              <a:rPr lang="en-US" dirty="0" smtClean="0"/>
              <a:t>MBAM will also make it easier</a:t>
            </a:r>
            <a:r>
              <a:rPr lang="en-US" baseline="0" dirty="0" smtClean="0"/>
              <a:t> to deploy </a:t>
            </a:r>
            <a:r>
              <a:rPr lang="en-US" baseline="0" dirty="0" err="1" smtClean="0"/>
              <a:t>BitLocker</a:t>
            </a:r>
            <a:r>
              <a:rPr lang="en-US" baseline="0" dirty="0" smtClean="0"/>
              <a:t> as part of a Windows 7 migration project or independently.  For example, we see enterprises looking to enable </a:t>
            </a:r>
            <a:r>
              <a:rPr lang="en-US" baseline="0" dirty="0" err="1" smtClean="0"/>
              <a:t>BitLocker</a:t>
            </a:r>
            <a:r>
              <a:rPr lang="en-US" baseline="0" dirty="0" smtClean="0"/>
              <a:t> with TPM and PIN on laptops as part of the Windows 7 deployment.  An IT Professional could use MBAM as part of their Windows 7 deployment process to turn on </a:t>
            </a:r>
            <a:r>
              <a:rPr lang="en-US" baseline="0" dirty="0" err="1" smtClean="0"/>
              <a:t>BitLocker</a:t>
            </a:r>
            <a:r>
              <a:rPr lang="en-US" baseline="0" dirty="0" smtClean="0"/>
              <a:t> with using just the TPM  as a protector which requires no interaction on their part.  When the laptop is finally delivered to the end user, MBAM completes the configuration by prompting the end user to create a PIN.</a:t>
            </a:r>
            <a:endParaRPr lang="en-US" dirty="0" smtClean="0"/>
          </a:p>
          <a:p>
            <a:pPr marL="0" lvl="1" defTabSz="933237">
              <a:defRPr/>
            </a:pPr>
            <a:endParaRPr lang="en-US" dirty="0" smtClean="0"/>
          </a:p>
        </p:txBody>
      </p:sp>
      <p:sp>
        <p:nvSpPr>
          <p:cNvPr id="4" name="Slide Number Placeholder 3"/>
          <p:cNvSpPr>
            <a:spLocks noGrp="1"/>
          </p:cNvSpPr>
          <p:nvPr>
            <p:ph type="sldNum" sz="quarter" idx="10"/>
          </p:nvPr>
        </p:nvSpPr>
        <p:spPr/>
        <p:txBody>
          <a:bodyPr/>
          <a:lstStyle/>
          <a:p>
            <a:fld id="{1A611E25-2A99-423D-93D2-7CA445D18E05}" type="slidenum">
              <a:rPr lang="en-US" smtClean="0"/>
              <a:pPr/>
              <a:t>9</a:t>
            </a:fld>
            <a:endParaRPr lang="en-US"/>
          </a:p>
        </p:txBody>
      </p:sp>
    </p:spTree>
    <p:extLst>
      <p:ext uri="{BB962C8B-B14F-4D97-AF65-F5344CB8AC3E}">
        <p14:creationId xmlns:p14="http://schemas.microsoft.com/office/powerpoint/2010/main" val="15655931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243891798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4797858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31949145"/>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512480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833894158"/>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335399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656212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985997"/>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rgbClr val="FFFFFF"/>
                    </a:gs>
                    <a:gs pos="100000">
                      <a:srgbClr val="FFFFFF"/>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r>
              <a:rPr lang="en-US" sz="3600" b="1" dirty="0" smtClean="0">
                <a:solidFill>
                  <a:srgbClr val="03C2F1">
                    <a:alpha val="99000"/>
                  </a:srgbClr>
                </a:solidFill>
              </a:rPr>
              <a:t>Scan the Tag </a:t>
            </a:r>
            <a:r>
              <a:rPr lang="en-US" sz="3600" b="1" dirty="0" smtClean="0">
                <a:solidFill>
                  <a:srgbClr val="FFC425">
                    <a:alpha val="99000"/>
                  </a:srgbClr>
                </a:solidFill>
              </a:rPr>
              <a:t/>
            </a:r>
            <a:br>
              <a:rPr lang="en-US" sz="3600" b="1" dirty="0" smtClean="0">
                <a:solidFill>
                  <a:srgbClr val="FFC425">
                    <a:alpha val="99000"/>
                  </a:srgbClr>
                </a:solidFill>
              </a:rPr>
            </a:br>
            <a:r>
              <a:rPr lang="en-US" sz="3600" dirty="0" smtClean="0">
                <a:solidFill>
                  <a:srgbClr val="000000">
                    <a:lumMod val="50000"/>
                    <a:lumOff val="50000"/>
                    <a:alpha val="99000"/>
                  </a:srgbClr>
                </a:solidFill>
              </a:rPr>
              <a:t>to evaluate this session now on </a:t>
            </a:r>
            <a:r>
              <a:rPr lang="en-US" sz="3600" b="1" dirty="0" err="1" smtClean="0">
                <a:solidFill>
                  <a:srgbClr val="03C2F1">
                    <a:alpha val="99000"/>
                  </a:srgbClr>
                </a:solidFill>
              </a:rPr>
              <a:t>myTech•Ed</a:t>
            </a:r>
            <a:r>
              <a:rPr lang="en-US" sz="3600" b="1" dirty="0" smtClean="0">
                <a:solidFill>
                  <a:srgbClr val="03C2F1">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2893835269"/>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25803895"/>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51478061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738479606"/>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3335013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41576222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98151021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24692807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65302986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77528810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642329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816332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30279698"/>
      </p:ext>
    </p:extLst>
  </p:cSld>
  <p:clrMap bg1="dk1" tx1="lt1" bg2="dk2" tx2="lt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 id="2147483762" r:id="rId13"/>
    <p:sldLayoutId id="2147483763" r:id="rId14"/>
    <p:sldLayoutId id="2147483764" r:id="rId15"/>
    <p:sldLayoutId id="2147483765" r:id="rId16"/>
    <p:sldLayoutId id="2147483766" r:id="rId17"/>
    <p:sldLayoutId id="2147483767" r:id="rId18"/>
    <p:sldLayoutId id="2147483768" r:id="rId19"/>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6128658"/>
      </p:ext>
    </p:extLst>
  </p:cSld>
  <p:clrMap bg1="dk1" tx1="lt1" bg2="dk2" tx2="lt2" accent1="accent1" accent2="accent2" accent3="accent3" accent4="accent4" accent5="accent5" accent6="accent6" hlink="hlink" folHlink="folHlink"/>
  <p:sldLayoutIdLst>
    <p:sldLayoutId id="2147483770"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58.png"/></Relationships>
</file>

<file path=ppt/slides/_rels/slide1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1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62.png"/><Relationship Id="rId4" Type="http://schemas.openxmlformats.org/officeDocument/2006/relationships/image" Target="../media/image61.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55.png"/></Relationships>
</file>

<file path=ppt/slides/_rels/slide17.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70.png"/><Relationship Id="rId5" Type="http://schemas.openxmlformats.org/officeDocument/2006/relationships/image" Target="../media/image55.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70.png"/><Relationship Id="rId5" Type="http://schemas.openxmlformats.org/officeDocument/2006/relationships/image" Target="../media/image55.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2.png"/><Relationship Id="rId5" Type="http://schemas.openxmlformats.org/officeDocument/2006/relationships/image" Target="../media/image55.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2.png"/><Relationship Id="rId5" Type="http://schemas.openxmlformats.org/officeDocument/2006/relationships/image" Target="../media/image55.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55.png"/></Relationships>
</file>

<file path=ppt/slides/_rels/slide22.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0.png"/><Relationship Id="rId7" Type="http://schemas.openxmlformats.org/officeDocument/2006/relationships/image" Target="../media/image67.png"/><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63.png"/><Relationship Id="rId5" Type="http://schemas.openxmlformats.org/officeDocument/2006/relationships/image" Target="../media/image62.png"/><Relationship Id="rId10" Type="http://schemas.openxmlformats.org/officeDocument/2006/relationships/image" Target="../media/image2.png"/><Relationship Id="rId4" Type="http://schemas.openxmlformats.org/officeDocument/2006/relationships/image" Target="../media/image61.png"/><Relationship Id="rId9" Type="http://schemas.openxmlformats.org/officeDocument/2006/relationships/image" Target="../media/image59.png"/></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57.png"/></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57.png"/></Relationships>
</file>

<file path=ppt/slides/_rels/slide2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5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7.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70.png"/></Relationships>
</file>

<file path=ppt/slides/_rels/slide28.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2.pn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notesSlide" Target="../notesSlides/notesSlide28.xml"/><Relationship Id="rId1" Type="http://schemas.openxmlformats.org/officeDocument/2006/relationships/slideLayout" Target="../slideLayouts/slideLayout14.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29.xml.rels><?xml version="1.0" encoding="UTF-8" standalone="yes"?>
<Relationships xmlns="http://schemas.openxmlformats.org/package/2006/relationships"><Relationship Id="rId3" Type="http://schemas.openxmlformats.org/officeDocument/2006/relationships/hyperlink" Target="http://go.microsoft.com/fwlink/?LinkID=208999" TargetMode="External"/><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8" Type="http://schemas.openxmlformats.org/officeDocument/2006/relationships/hyperlink" Target="http://www.microsoft.com/cloud/" TargetMode="External"/><Relationship Id="rId3" Type="http://schemas.openxmlformats.org/officeDocument/2006/relationships/image" Target="../media/image2.png"/><Relationship Id="rId7" Type="http://schemas.openxmlformats.org/officeDocument/2006/relationships/hyperlink" Target="http://www.microsoft.com/windowsserver/" TargetMode="External"/><Relationship Id="rId2" Type="http://schemas.openxmlformats.org/officeDocument/2006/relationships/notesSlide" Target="../notesSlides/notesSlide31.xml"/><Relationship Id="rId1" Type="http://schemas.openxmlformats.org/officeDocument/2006/relationships/slideLayout" Target="../slideLayouts/slideLayout13.xml"/><Relationship Id="rId6" Type="http://schemas.openxmlformats.org/officeDocument/2006/relationships/hyperlink" Target="http://www.microsoft.com/forefront/" TargetMode="External"/><Relationship Id="rId5" Type="http://schemas.openxmlformats.org/officeDocument/2006/relationships/hyperlink" Target="http://www.microsoft.com/systemcenter/" TargetMode="External"/><Relationship Id="rId4" Type="http://schemas.openxmlformats.org/officeDocument/2006/relationships/hyperlink" Target="http://www.microsoft.com/windowsazure/" TargetMode="External"/></Relationships>
</file>

<file path=ppt/slides/_rels/slide32.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80.png"/><Relationship Id="rId5" Type="http://schemas.openxmlformats.org/officeDocument/2006/relationships/hyperlink" Target="http://www.microsoft.com/learning" TargetMode="External"/><Relationship Id="rId10" Type="http://schemas.openxmlformats.org/officeDocument/2006/relationships/image" Target="../media/image79.emf"/><Relationship Id="rId4" Type="http://schemas.openxmlformats.org/officeDocument/2006/relationships/image" Target="../media/image76.png"/><Relationship Id="rId9" Type="http://schemas.openxmlformats.org/officeDocument/2006/relationships/image" Target="../media/image78.png"/><Relationship Id="rId14" Type="http://schemas.microsoft.com/office/2007/relationships/hdphoto" Target="../media/hdphoto1.wdp"/></Relationships>
</file>

<file path=ppt/slides/_rels/slide33.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91.png"/><Relationship Id="rId3" Type="http://schemas.openxmlformats.org/officeDocument/2006/relationships/image" Target="../media/image81.png"/><Relationship Id="rId7" Type="http://schemas.openxmlformats.org/officeDocument/2006/relationships/image" Target="../media/image85.png"/><Relationship Id="rId12" Type="http://schemas.openxmlformats.org/officeDocument/2006/relationships/image" Target="../media/image90.png"/><Relationship Id="rId2" Type="http://schemas.openxmlformats.org/officeDocument/2006/relationships/notesSlide" Target="../notesSlides/notesSlide33.xml"/><Relationship Id="rId1" Type="http://schemas.openxmlformats.org/officeDocument/2006/relationships/slideLayout" Target="../slideLayouts/slideLayout14.xml"/><Relationship Id="rId6" Type="http://schemas.openxmlformats.org/officeDocument/2006/relationships/image" Target="../media/image84.png"/><Relationship Id="rId11" Type="http://schemas.openxmlformats.org/officeDocument/2006/relationships/image" Target="../media/image89.png"/><Relationship Id="rId5" Type="http://schemas.openxmlformats.org/officeDocument/2006/relationships/image" Target="../media/image83.png"/><Relationship Id="rId10" Type="http://schemas.openxmlformats.org/officeDocument/2006/relationships/image" Target="../media/image88.png"/><Relationship Id="rId4" Type="http://schemas.openxmlformats.org/officeDocument/2006/relationships/image" Target="../media/image82.png"/><Relationship Id="rId9" Type="http://schemas.openxmlformats.org/officeDocument/2006/relationships/image" Target="../media/image87.png"/><Relationship Id="rId14" Type="http://schemas.openxmlformats.org/officeDocument/2006/relationships/image" Target="../media/image92.png"/></Relationships>
</file>

<file path=ppt/slides/_rels/slide34.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s>
</file>

<file path=ppt/slides/_rels/slide5.xml.rels><?xml version="1.0" encoding="UTF-8" standalone="yes"?>
<Relationships xmlns="http://schemas.openxmlformats.org/package/2006/relationships"><Relationship Id="rId8" Type="http://schemas.openxmlformats.org/officeDocument/2006/relationships/hyperlink" Target="http://blogs.gartner.com/neil_macdonald/2010/07/15/security-thought-for-thursday-protection-prevention-detection/" TargetMode="External"/><Relationship Id="rId13" Type="http://schemas.openxmlformats.org/officeDocument/2006/relationships/image" Target="../media/image41.png"/><Relationship Id="rId18" Type="http://schemas.openxmlformats.org/officeDocument/2006/relationships/image" Target="../media/image44.png"/><Relationship Id="rId3" Type="http://schemas.openxmlformats.org/officeDocument/2006/relationships/image" Target="../media/image32.png"/><Relationship Id="rId21" Type="http://schemas.openxmlformats.org/officeDocument/2006/relationships/hyperlink" Target="http://www.scansafe.com/downloads/whitepapers/ScanSafe_roaming_whitepaper.pdf" TargetMode="External"/><Relationship Id="rId7" Type="http://schemas.openxmlformats.org/officeDocument/2006/relationships/image" Target="../media/image36.png"/><Relationship Id="rId12" Type="http://schemas.openxmlformats.org/officeDocument/2006/relationships/image" Target="../media/image40.png"/><Relationship Id="rId17" Type="http://schemas.openxmlformats.org/officeDocument/2006/relationships/image" Target="../media/image43.png"/><Relationship Id="rId2" Type="http://schemas.openxmlformats.org/officeDocument/2006/relationships/notesSlide" Target="../notesSlides/notesSlide5.xml"/><Relationship Id="rId16" Type="http://schemas.openxmlformats.org/officeDocument/2006/relationships/hyperlink" Target="http://www.microsoft.com/security/sir/" TargetMode="External"/><Relationship Id="rId20" Type="http://schemas.openxmlformats.org/officeDocument/2006/relationships/image" Target="../media/image45.png"/><Relationship Id="rId1" Type="http://schemas.openxmlformats.org/officeDocument/2006/relationships/slideLayout" Target="../slideLayouts/slideLayout13.xml"/><Relationship Id="rId6" Type="http://schemas.openxmlformats.org/officeDocument/2006/relationships/image" Target="../media/image35.png"/><Relationship Id="rId11" Type="http://schemas.openxmlformats.org/officeDocument/2006/relationships/image" Target="../media/image39.png"/><Relationship Id="rId5" Type="http://schemas.openxmlformats.org/officeDocument/2006/relationships/image" Target="../media/image34.png"/><Relationship Id="rId15" Type="http://schemas.openxmlformats.org/officeDocument/2006/relationships/hyperlink" Target="http://www.computerworld.com/s/article/9179749/Five_Windows_7_security_features_that_businesses_need_to_know_about" TargetMode="External"/><Relationship Id="rId10" Type="http://schemas.openxmlformats.org/officeDocument/2006/relationships/image" Target="../media/image38.png"/><Relationship Id="rId19" Type="http://schemas.openxmlformats.org/officeDocument/2006/relationships/image" Target="../media/image20.png"/><Relationship Id="rId4" Type="http://schemas.openxmlformats.org/officeDocument/2006/relationships/image" Target="../media/image33.png"/><Relationship Id="rId9" Type="http://schemas.openxmlformats.org/officeDocument/2006/relationships/image" Target="../media/image37.png"/><Relationship Id="rId14" Type="http://schemas.openxmlformats.org/officeDocument/2006/relationships/image" Target="../media/image4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46.png"/><Relationship Id="rId7" Type="http://schemas.openxmlformats.org/officeDocument/2006/relationships/image" Target="../media/image50.png"/><Relationship Id="rId12" Type="http://schemas.openxmlformats.org/officeDocument/2006/relationships/image" Target="../media/image53.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49.png"/><Relationship Id="rId11" Type="http://schemas.openxmlformats.org/officeDocument/2006/relationships/image" Target="../media/image52.png"/><Relationship Id="rId5" Type="http://schemas.openxmlformats.org/officeDocument/2006/relationships/image" Target="../media/image48.png"/><Relationship Id="rId10" Type="http://schemas.openxmlformats.org/officeDocument/2006/relationships/image" Target="../media/image35.png"/><Relationship Id="rId4" Type="http://schemas.openxmlformats.org/officeDocument/2006/relationships/image" Target="../media/image47.png"/><Relationship Id="rId9" Type="http://schemas.openxmlformats.org/officeDocument/2006/relationships/image" Target="../media/image51.png"/></Relationships>
</file>

<file path=ppt/slides/_rels/slide8.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4.png"/><Relationship Id="rId7" Type="http://schemas.openxmlformats.org/officeDocument/2006/relationships/image" Target="../media/image57.pn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112" y="228600"/>
            <a:ext cx="11149013" cy="553998"/>
          </a:xfrm>
        </p:spPr>
        <p:txBody>
          <a:bodyPr/>
          <a:lstStyle/>
          <a:p>
            <a:r>
              <a:rPr lang="en-US" sz="4000" dirty="0" smtClean="0"/>
              <a:t>Encrypt BEFORE a User Receives the Computer</a:t>
            </a:r>
            <a:endParaRPr lang="en-US" sz="4000" dirty="0"/>
          </a:p>
        </p:txBody>
      </p:sp>
      <p:sp>
        <p:nvSpPr>
          <p:cNvPr id="7" name="Content Placeholder 6"/>
          <p:cNvSpPr>
            <a:spLocks noGrp="1"/>
          </p:cNvSpPr>
          <p:nvPr>
            <p:ph type="body" sz="quarter" idx="10"/>
          </p:nvPr>
        </p:nvSpPr>
        <p:spPr/>
        <p:txBody>
          <a:bodyPr/>
          <a:lstStyle/>
          <a:p>
            <a:r>
              <a:rPr lang="en-US" smtClean="0"/>
              <a:t>Encrypted BEFORE user gets computer</a:t>
            </a:r>
          </a:p>
          <a:p>
            <a:r>
              <a:rPr lang="en-US" smtClean="0"/>
              <a:t>Works with Windows 7 deployment tools</a:t>
            </a:r>
          </a:p>
          <a:p>
            <a:r>
              <a:rPr lang="en-US" smtClean="0"/>
              <a:t>Flexibility in the process</a:t>
            </a:r>
          </a:p>
          <a:p>
            <a:pPr lvl="1"/>
            <a:r>
              <a:rPr lang="en-US" smtClean="0"/>
              <a:t>Manage when TPM reboots</a:t>
            </a:r>
          </a:p>
          <a:p>
            <a:pPr lvl="1"/>
            <a:r>
              <a:rPr lang="en-US" smtClean="0"/>
              <a:t>Reduce Complexity:</a:t>
            </a:r>
          </a:p>
          <a:p>
            <a:pPr lvl="2"/>
            <a:r>
              <a:rPr lang="en-US" smtClean="0"/>
              <a:t>Use TPM only in staging process</a:t>
            </a:r>
          </a:p>
          <a:p>
            <a:pPr lvl="2"/>
            <a:r>
              <a:rPr lang="en-US" smtClean="0"/>
              <a:t>PIN gathered on users first run</a:t>
            </a:r>
          </a:p>
          <a:p>
            <a:pPr lvl="1"/>
            <a:r>
              <a:rPr lang="en-US" smtClean="0"/>
              <a:t>Can bypass Recovery Key escrow</a:t>
            </a:r>
          </a:p>
          <a:p>
            <a:pPr lvl="2"/>
            <a:r>
              <a:rPr lang="en-US" smtClean="0"/>
              <a:t>Recovery Key uploaded first time runs with user</a:t>
            </a:r>
            <a:endParaRPr lang="en-US" dirty="0"/>
          </a:p>
        </p:txBody>
      </p:sp>
      <p:pic>
        <p:nvPicPr>
          <p:cNvPr id="9" name="Picture 17" descr="C:\Users\Public\Pictures\Artwork_Imagery\Shapes\Arrows\Straight\6 Point Arrow.png"/>
          <p:cNvPicPr>
            <a:picLocks noChangeAspect="1" noChangeArrowheads="1"/>
          </p:cNvPicPr>
          <p:nvPr/>
        </p:nvPicPr>
        <p:blipFill>
          <a:blip r:embed="rId3"/>
          <a:stretch>
            <a:fillRect/>
          </a:stretch>
        </p:blipFill>
        <p:spPr bwMode="auto">
          <a:xfrm>
            <a:off x="101573" y="5830321"/>
            <a:ext cx="1422030" cy="903276"/>
          </a:xfrm>
          <a:prstGeom prst="rect">
            <a:avLst/>
          </a:prstGeom>
          <a:noFill/>
        </p:spPr>
      </p:pic>
    </p:spTree>
    <p:extLst>
      <p:ext uri="{BB962C8B-B14F-4D97-AF65-F5344CB8AC3E}">
        <p14:creationId xmlns:p14="http://schemas.microsoft.com/office/powerpoint/2010/main" val="2450588845"/>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112" y="228600"/>
            <a:ext cx="11149013" cy="553998"/>
          </a:xfrm>
        </p:spPr>
        <p:txBody>
          <a:bodyPr/>
          <a:lstStyle/>
          <a:p>
            <a:r>
              <a:rPr lang="en-US" sz="4000" dirty="0" smtClean="0"/>
              <a:t>Encrypt AFTER a User Receives the Computer</a:t>
            </a:r>
            <a:endParaRPr lang="en-US" sz="4000" dirty="0"/>
          </a:p>
        </p:txBody>
      </p:sp>
      <p:sp>
        <p:nvSpPr>
          <p:cNvPr id="7" name="Content Placeholder 6"/>
          <p:cNvSpPr>
            <a:spLocks noGrp="1"/>
          </p:cNvSpPr>
          <p:nvPr>
            <p:ph type="body" sz="quarter" idx="10"/>
          </p:nvPr>
        </p:nvSpPr>
        <p:spPr/>
        <p:txBody>
          <a:bodyPr/>
          <a:lstStyle/>
          <a:p>
            <a:r>
              <a:rPr lang="en-US" smtClean="0"/>
              <a:t>Allows Users to encrypt their computer</a:t>
            </a:r>
          </a:p>
          <a:p>
            <a:pPr lvl="1"/>
            <a:r>
              <a:rPr lang="en-US" smtClean="0"/>
              <a:t>Best when Windows 7 is already deployed </a:t>
            </a:r>
          </a:p>
          <a:p>
            <a:pPr lvl="1"/>
            <a:r>
              <a:rPr lang="en-US" smtClean="0"/>
              <a:t>Standard or Admin users can encrypt</a:t>
            </a:r>
          </a:p>
          <a:p>
            <a:pPr lvl="1"/>
            <a:r>
              <a:rPr lang="en-US" smtClean="0"/>
              <a:t>TPM management is simplified and integrated into flow</a:t>
            </a:r>
          </a:p>
          <a:p>
            <a:pPr lvl="0"/>
            <a:endParaRPr lang="en-US" smtClean="0"/>
          </a:p>
          <a:p>
            <a:pPr lvl="0"/>
            <a:r>
              <a:rPr lang="en-US" smtClean="0"/>
              <a:t>A Policy Driven Experience</a:t>
            </a:r>
          </a:p>
          <a:p>
            <a:pPr lvl="0"/>
            <a:endParaRPr lang="en-US" dirty="0"/>
          </a:p>
        </p:txBody>
      </p:sp>
      <p:pic>
        <p:nvPicPr>
          <p:cNvPr id="9" name="Picture 17" descr="C:\Users\Public\Pictures\Artwork_Imagery\Shapes\Arrows\Straight\6 Point Arrow.png"/>
          <p:cNvPicPr>
            <a:picLocks noChangeAspect="1" noChangeArrowheads="1"/>
          </p:cNvPicPr>
          <p:nvPr/>
        </p:nvPicPr>
        <p:blipFill>
          <a:blip r:embed="rId3"/>
          <a:stretch>
            <a:fillRect/>
          </a:stretch>
        </p:blipFill>
        <p:spPr bwMode="auto">
          <a:xfrm>
            <a:off x="101573" y="5830321"/>
            <a:ext cx="1422030" cy="903276"/>
          </a:xfrm>
          <a:prstGeom prst="rect">
            <a:avLst/>
          </a:prstGeom>
          <a:noFill/>
        </p:spPr>
      </p:pic>
    </p:spTree>
    <p:extLst>
      <p:ext uri="{BB962C8B-B14F-4D97-AF65-F5344CB8AC3E}">
        <p14:creationId xmlns:p14="http://schemas.microsoft.com/office/powerpoint/2010/main" val="309539019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MBAM Policy Settings</a:t>
            </a:r>
            <a:endParaRPr lang="en-US" dirty="0"/>
          </a:p>
        </p:txBody>
      </p:sp>
      <p:sp>
        <p:nvSpPr>
          <p:cNvPr id="14" name="Content Placeholder 6"/>
          <p:cNvSpPr>
            <a:spLocks noGrp="1"/>
          </p:cNvSpPr>
          <p:nvPr>
            <p:ph type="body" sz="quarter" idx="10"/>
          </p:nvPr>
        </p:nvSpPr>
        <p:spPr/>
        <p:txBody>
          <a:bodyPr/>
          <a:lstStyle/>
          <a:p>
            <a:r>
              <a:rPr lang="en-US" smtClean="0"/>
              <a:t>A superset of BitLocker policies</a:t>
            </a:r>
          </a:p>
          <a:p>
            <a:r>
              <a:rPr lang="en-US" smtClean="0"/>
              <a:t>New MBAM Policies</a:t>
            </a:r>
          </a:p>
          <a:p>
            <a:pPr lvl="1"/>
            <a:r>
              <a:rPr lang="en-US" smtClean="0"/>
              <a:t>Policy for FDV auto-unlock</a:t>
            </a:r>
          </a:p>
          <a:p>
            <a:pPr lvl="1"/>
            <a:r>
              <a:rPr lang="en-US" smtClean="0"/>
              <a:t>Hardware capability check before encryption</a:t>
            </a:r>
          </a:p>
          <a:p>
            <a:pPr lvl="1"/>
            <a:r>
              <a:rPr lang="en-US" smtClean="0"/>
              <a:t>Allow user to request an exemption</a:t>
            </a:r>
          </a:p>
          <a:p>
            <a:pPr lvl="1"/>
            <a:r>
              <a:rPr lang="en-US" smtClean="0"/>
              <a:t>Interval client verifies policy compliance (default = 90 min)</a:t>
            </a:r>
          </a:p>
          <a:p>
            <a:r>
              <a:rPr lang="en-US" smtClean="0"/>
              <a:t>Policy location: </a:t>
            </a:r>
          </a:p>
          <a:p>
            <a:pPr lvl="1"/>
            <a:r>
              <a:rPr lang="en-US" smtClean="0"/>
              <a:t>Computer Configuration &gt; Administrative Templates &gt; Windows Components &gt; BitLocker Management Solution</a:t>
            </a:r>
            <a:endParaRPr lang="en-US" dirty="0"/>
          </a:p>
        </p:txBody>
      </p:sp>
      <p:pic>
        <p:nvPicPr>
          <p:cNvPr id="8" name="Picture 17" descr="C:\Users\Public\Pictures\Artwork_Imagery\Shapes\Arrows\Straight\6 Point Arrow.png"/>
          <p:cNvPicPr>
            <a:picLocks noChangeAspect="1" noChangeArrowheads="1"/>
          </p:cNvPicPr>
          <p:nvPr/>
        </p:nvPicPr>
        <p:blipFill>
          <a:blip r:embed="rId3"/>
          <a:stretch>
            <a:fillRect/>
          </a:stretch>
        </p:blipFill>
        <p:spPr bwMode="auto">
          <a:xfrm>
            <a:off x="101573" y="5830321"/>
            <a:ext cx="1422030" cy="903276"/>
          </a:xfrm>
          <a:prstGeom prst="rect">
            <a:avLst/>
          </a:prstGeom>
          <a:noFill/>
        </p:spPr>
      </p:pic>
    </p:spTree>
    <p:extLst>
      <p:ext uri="{BB962C8B-B14F-4D97-AF65-F5344CB8AC3E}">
        <p14:creationId xmlns:p14="http://schemas.microsoft.com/office/powerpoint/2010/main" val="299549964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Hardware Capability Management</a:t>
            </a:r>
            <a:endParaRPr lang="en-US" dirty="0"/>
          </a:p>
        </p:txBody>
      </p:sp>
      <p:sp>
        <p:nvSpPr>
          <p:cNvPr id="28" name="Content Placeholder 27"/>
          <p:cNvSpPr>
            <a:spLocks noGrp="1"/>
          </p:cNvSpPr>
          <p:nvPr>
            <p:ph type="body" sz="quarter" idx="10"/>
          </p:nvPr>
        </p:nvSpPr>
        <p:spPr>
          <a:xfrm>
            <a:off x="519112" y="1447799"/>
            <a:ext cx="11149013" cy="2179058"/>
          </a:xfrm>
        </p:spPr>
        <p:txBody>
          <a:bodyPr/>
          <a:lstStyle/>
          <a:p>
            <a:r>
              <a:rPr lang="en-US" sz="2000" dirty="0" smtClean="0"/>
              <a:t>Some older computers may not properly support TPM</a:t>
            </a:r>
          </a:p>
          <a:p>
            <a:r>
              <a:rPr lang="en-US" sz="2000" dirty="0" smtClean="0"/>
              <a:t>To ensure those computers aren’t encrypted, a feature that identifies </a:t>
            </a:r>
            <a:br>
              <a:rPr lang="en-US" sz="2000" dirty="0" smtClean="0"/>
            </a:br>
            <a:r>
              <a:rPr lang="en-US" sz="2000" dirty="0" err="1" smtClean="0"/>
              <a:t>BitLocker</a:t>
            </a:r>
            <a:r>
              <a:rPr lang="en-US" sz="2000" dirty="0" smtClean="0"/>
              <a:t> capable computers is available</a:t>
            </a:r>
          </a:p>
          <a:p>
            <a:r>
              <a:rPr lang="en-US" sz="2000" dirty="0" smtClean="0"/>
              <a:t>How you turn it on:</a:t>
            </a:r>
          </a:p>
          <a:p>
            <a:pPr lvl="1"/>
            <a:r>
              <a:rPr lang="en-US" sz="1800" dirty="0" smtClean="0"/>
              <a:t>Group Policy setting so client checks before encryption starts</a:t>
            </a:r>
          </a:p>
          <a:p>
            <a:pPr lvl="1"/>
            <a:r>
              <a:rPr lang="en-US" sz="1800" dirty="0" smtClean="0"/>
              <a:t>From Central Console, define computers that are capable or not</a:t>
            </a:r>
          </a:p>
          <a:p>
            <a:endParaRPr lang="en-US" sz="2000" dirty="0"/>
          </a:p>
        </p:txBody>
      </p:sp>
      <p:grpSp>
        <p:nvGrpSpPr>
          <p:cNvPr id="44" name="Group 43"/>
          <p:cNvGrpSpPr/>
          <p:nvPr/>
        </p:nvGrpSpPr>
        <p:grpSpPr>
          <a:xfrm>
            <a:off x="711015" y="3492785"/>
            <a:ext cx="10812544" cy="2641600"/>
            <a:chOff x="533400" y="2800350"/>
            <a:chExt cx="8111520" cy="1981200"/>
          </a:xfrm>
        </p:grpSpPr>
        <p:sp>
          <p:nvSpPr>
            <p:cNvPr id="49" name="Rounded Rectangle 48"/>
            <p:cNvSpPr/>
            <p:nvPr/>
          </p:nvSpPr>
          <p:spPr bwMode="auto">
            <a:xfrm>
              <a:off x="533400" y="2800350"/>
              <a:ext cx="8111520" cy="1981200"/>
            </a:xfrm>
            <a:prstGeom prst="roundRect">
              <a:avLst>
                <a:gd name="adj" fmla="val 10884"/>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52" name="TextBox 51"/>
            <p:cNvSpPr txBox="1"/>
            <p:nvPr/>
          </p:nvSpPr>
          <p:spPr>
            <a:xfrm>
              <a:off x="565517" y="2800350"/>
              <a:ext cx="8079403" cy="380873"/>
            </a:xfrm>
            <a:prstGeom prst="rect">
              <a:avLst/>
            </a:prstGeom>
            <a:noFill/>
          </p:spPr>
          <p:txBody>
            <a:bodyPr wrap="square" rtlCol="0">
              <a:spAutoFit/>
            </a:bodyPr>
            <a:lstStyle/>
            <a:p>
              <a:pPr algn="ctr"/>
              <a:r>
                <a:rPr lang="en-US" sz="2700" b="1" dirty="0">
                  <a:latin typeface="Segoe UI (Body)"/>
                  <a:cs typeface="Segoe UI (Body)"/>
                </a:rPr>
                <a:t>How it works:</a:t>
              </a:r>
            </a:p>
          </p:txBody>
        </p:sp>
        <p:grpSp>
          <p:nvGrpSpPr>
            <p:cNvPr id="2" name="Group 63"/>
            <p:cNvGrpSpPr/>
            <p:nvPr/>
          </p:nvGrpSpPr>
          <p:grpSpPr>
            <a:xfrm>
              <a:off x="2590007" y="3085245"/>
              <a:ext cx="3963193" cy="1696305"/>
              <a:chOff x="2327086" y="3105151"/>
              <a:chExt cx="3963193" cy="1524794"/>
            </a:xfrm>
          </p:grpSpPr>
          <p:cxnSp>
            <p:nvCxnSpPr>
              <p:cNvPr id="56" name="Straight Connector 55"/>
              <p:cNvCxnSpPr/>
              <p:nvPr/>
            </p:nvCxnSpPr>
            <p:spPr>
              <a:xfrm rot="5400000">
                <a:off x="1565087" y="3867150"/>
                <a:ext cx="1524792" cy="793"/>
              </a:xfrm>
              <a:prstGeom prst="line">
                <a:avLst/>
              </a:prstGeom>
              <a:ln w="19050">
                <a:gradFill flip="none" rotWithShape="1">
                  <a:gsLst>
                    <a:gs pos="3000">
                      <a:schemeClr val="accent1">
                        <a:tint val="66000"/>
                        <a:satMod val="160000"/>
                        <a:alpha val="0"/>
                      </a:schemeClr>
                    </a:gs>
                    <a:gs pos="13000">
                      <a:schemeClr val="accent1">
                        <a:alpha val="65000"/>
                      </a:schemeClr>
                    </a:gs>
                    <a:gs pos="84000">
                      <a:schemeClr val="accent1">
                        <a:alpha val="65000"/>
                      </a:schemeClr>
                    </a:gs>
                    <a:gs pos="97000">
                      <a:schemeClr val="accent1">
                        <a:tint val="23500"/>
                        <a:satMod val="16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3546286" y="3867152"/>
                <a:ext cx="1524792" cy="793"/>
              </a:xfrm>
              <a:prstGeom prst="line">
                <a:avLst/>
              </a:prstGeom>
              <a:ln w="19050">
                <a:gradFill flip="none" rotWithShape="1">
                  <a:gsLst>
                    <a:gs pos="3000">
                      <a:schemeClr val="accent1">
                        <a:tint val="66000"/>
                        <a:satMod val="160000"/>
                        <a:alpha val="0"/>
                      </a:schemeClr>
                    </a:gs>
                    <a:gs pos="13000">
                      <a:schemeClr val="accent1">
                        <a:alpha val="65000"/>
                      </a:schemeClr>
                    </a:gs>
                    <a:gs pos="86000">
                      <a:schemeClr val="accent1">
                        <a:alpha val="65000"/>
                      </a:schemeClr>
                    </a:gs>
                    <a:gs pos="97000">
                      <a:schemeClr val="accent1">
                        <a:tint val="23500"/>
                        <a:satMod val="16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5400000">
                <a:off x="5527487" y="3867152"/>
                <a:ext cx="1524792" cy="793"/>
              </a:xfrm>
              <a:prstGeom prst="line">
                <a:avLst/>
              </a:prstGeom>
              <a:ln w="19050">
                <a:gradFill flip="none" rotWithShape="1">
                  <a:gsLst>
                    <a:gs pos="3000">
                      <a:schemeClr val="accent1">
                        <a:tint val="66000"/>
                        <a:satMod val="160000"/>
                        <a:alpha val="0"/>
                      </a:schemeClr>
                    </a:gs>
                    <a:gs pos="13000">
                      <a:schemeClr val="accent1">
                        <a:alpha val="65000"/>
                      </a:schemeClr>
                    </a:gs>
                    <a:gs pos="86000">
                      <a:schemeClr val="accent1">
                        <a:alpha val="65000"/>
                      </a:schemeClr>
                    </a:gs>
                    <a:gs pos="97000">
                      <a:schemeClr val="accent1">
                        <a:tint val="23500"/>
                        <a:satMod val="16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3" name="Group 82"/>
            <p:cNvGrpSpPr/>
            <p:nvPr/>
          </p:nvGrpSpPr>
          <p:grpSpPr>
            <a:xfrm>
              <a:off x="1371600" y="3237645"/>
              <a:ext cx="457200" cy="457200"/>
              <a:chOff x="1295400" y="3352860"/>
              <a:chExt cx="533400" cy="533400"/>
            </a:xfrm>
          </p:grpSpPr>
          <p:pic>
            <p:nvPicPr>
              <p:cNvPr id="66" name="Picture 65" descr="bullet.png"/>
              <p:cNvPicPr>
                <a:picLocks noChangeAspect="1"/>
              </p:cNvPicPr>
              <p:nvPr/>
            </p:nvPicPr>
            <p:blipFill>
              <a:blip r:embed="rId3"/>
              <a:stretch>
                <a:fillRect/>
              </a:stretch>
            </p:blipFill>
            <p:spPr>
              <a:xfrm>
                <a:off x="1295400" y="3352860"/>
                <a:ext cx="533400" cy="533400"/>
              </a:xfrm>
              <a:prstGeom prst="rect">
                <a:avLst/>
              </a:prstGeom>
            </p:spPr>
          </p:pic>
          <p:sp>
            <p:nvSpPr>
              <p:cNvPr id="73" name="TextBox 72"/>
              <p:cNvSpPr txBox="1"/>
              <p:nvPr/>
            </p:nvSpPr>
            <p:spPr>
              <a:xfrm>
                <a:off x="1371600" y="3469456"/>
                <a:ext cx="381000" cy="242374"/>
              </a:xfrm>
              <a:prstGeom prst="rect">
                <a:avLst/>
              </a:prstGeom>
              <a:noFill/>
            </p:spPr>
            <p:txBody>
              <a:bodyPr wrap="square" tIns="0" bIns="0" rtlCol="0" anchor="ctr">
                <a:spAutoFit/>
              </a:bodyPr>
              <a:lstStyle/>
              <a:p>
                <a:pPr algn="ctr"/>
                <a:r>
                  <a:rPr lang="en-US" dirty="0" smtClean="0"/>
                  <a:t>1</a:t>
                </a:r>
                <a:endParaRPr lang="en-US" dirty="0"/>
              </a:p>
            </p:txBody>
          </p:sp>
        </p:grpSp>
        <p:sp>
          <p:nvSpPr>
            <p:cNvPr id="76" name="TextBox 75"/>
            <p:cNvSpPr txBox="1"/>
            <p:nvPr/>
          </p:nvSpPr>
          <p:spPr>
            <a:xfrm>
              <a:off x="6667499" y="3791329"/>
              <a:ext cx="1905000" cy="762174"/>
            </a:xfrm>
            <a:prstGeom prst="rect">
              <a:avLst/>
            </a:prstGeom>
            <a:noFill/>
          </p:spPr>
          <p:txBody>
            <a:bodyPr wrap="square" rtlCol="0">
              <a:spAutoFit/>
            </a:bodyPr>
            <a:lstStyle/>
            <a:p>
              <a:pPr marL="0" lvl="1" algn="ctr">
                <a:lnSpc>
                  <a:spcPts val="1760"/>
                </a:lnSpc>
              </a:pPr>
              <a:r>
                <a:rPr lang="en-US" sz="1600" dirty="0">
                  <a:solidFill>
                    <a:schemeClr val="tx1">
                      <a:lumMod val="75000"/>
                      <a:lumOff val="25000"/>
                    </a:schemeClr>
                  </a:solidFill>
                </a:rPr>
                <a:t>Before MBAM starts encryption, it verifies the computer is capable </a:t>
              </a:r>
              <a:br>
                <a:rPr lang="en-US" sz="1600" dirty="0">
                  <a:solidFill>
                    <a:schemeClr val="tx1">
                      <a:lumMod val="75000"/>
                      <a:lumOff val="25000"/>
                    </a:schemeClr>
                  </a:solidFill>
                </a:rPr>
              </a:br>
              <a:r>
                <a:rPr lang="en-US" sz="1600" dirty="0">
                  <a:solidFill>
                    <a:schemeClr val="tx1">
                      <a:lumMod val="75000"/>
                      <a:lumOff val="25000"/>
                    </a:schemeClr>
                  </a:solidFill>
                </a:rPr>
                <a:t>(make/model)</a:t>
              </a:r>
            </a:p>
          </p:txBody>
        </p:sp>
        <p:grpSp>
          <p:nvGrpSpPr>
            <p:cNvPr id="29" name="Group 82"/>
            <p:cNvGrpSpPr/>
            <p:nvPr/>
          </p:nvGrpSpPr>
          <p:grpSpPr>
            <a:xfrm>
              <a:off x="3352800" y="3237645"/>
              <a:ext cx="457200" cy="457200"/>
              <a:chOff x="1295400" y="3352860"/>
              <a:chExt cx="533400" cy="533400"/>
            </a:xfrm>
          </p:grpSpPr>
          <p:pic>
            <p:nvPicPr>
              <p:cNvPr id="31" name="Picture 30" descr="bullet.png"/>
              <p:cNvPicPr>
                <a:picLocks noChangeAspect="1"/>
              </p:cNvPicPr>
              <p:nvPr/>
            </p:nvPicPr>
            <p:blipFill>
              <a:blip r:embed="rId3"/>
              <a:stretch>
                <a:fillRect/>
              </a:stretch>
            </p:blipFill>
            <p:spPr>
              <a:xfrm>
                <a:off x="1295400" y="3352860"/>
                <a:ext cx="533400" cy="533400"/>
              </a:xfrm>
              <a:prstGeom prst="rect">
                <a:avLst/>
              </a:prstGeom>
            </p:spPr>
          </p:pic>
          <p:sp>
            <p:nvSpPr>
              <p:cNvPr id="33" name="TextBox 32"/>
              <p:cNvSpPr txBox="1"/>
              <p:nvPr/>
            </p:nvSpPr>
            <p:spPr>
              <a:xfrm>
                <a:off x="1371600" y="3469456"/>
                <a:ext cx="381000" cy="242374"/>
              </a:xfrm>
              <a:prstGeom prst="rect">
                <a:avLst/>
              </a:prstGeom>
              <a:noFill/>
            </p:spPr>
            <p:txBody>
              <a:bodyPr wrap="square" tIns="0" bIns="0" rtlCol="0" anchor="ctr">
                <a:spAutoFit/>
              </a:bodyPr>
              <a:lstStyle/>
              <a:p>
                <a:pPr algn="ctr"/>
                <a:r>
                  <a:rPr lang="en-US" dirty="0" smtClean="0"/>
                  <a:t>2</a:t>
                </a:r>
                <a:endParaRPr lang="en-US" dirty="0"/>
              </a:p>
            </p:txBody>
          </p:sp>
        </p:grpSp>
        <p:sp>
          <p:nvSpPr>
            <p:cNvPr id="34" name="TextBox 33"/>
            <p:cNvSpPr txBox="1"/>
            <p:nvPr/>
          </p:nvSpPr>
          <p:spPr>
            <a:xfrm>
              <a:off x="647699" y="3768850"/>
              <a:ext cx="1905000" cy="925894"/>
            </a:xfrm>
            <a:prstGeom prst="rect">
              <a:avLst/>
            </a:prstGeom>
            <a:noFill/>
          </p:spPr>
          <p:txBody>
            <a:bodyPr wrap="square" rtlCol="0">
              <a:spAutoFit/>
            </a:bodyPr>
            <a:lstStyle/>
            <a:p>
              <a:pPr marL="0" lvl="1" algn="ctr">
                <a:lnSpc>
                  <a:spcPts val="1760"/>
                </a:lnSpc>
              </a:pPr>
              <a:r>
                <a:rPr lang="en-US" sz="1600" dirty="0">
                  <a:solidFill>
                    <a:schemeClr val="tx1">
                      <a:lumMod val="75000"/>
                      <a:lumOff val="25000"/>
                    </a:schemeClr>
                  </a:solidFill>
                </a:rPr>
                <a:t>As new computers are identified in the org, they are added to the list on MBAM servers</a:t>
              </a:r>
            </a:p>
            <a:p>
              <a:pPr marL="0" lvl="1" algn="ctr">
                <a:lnSpc>
                  <a:spcPts val="1760"/>
                </a:lnSpc>
              </a:pPr>
              <a:endParaRPr lang="en-US" sz="1600" dirty="0">
                <a:solidFill>
                  <a:schemeClr val="tx1">
                    <a:lumMod val="75000"/>
                    <a:lumOff val="25000"/>
                  </a:schemeClr>
                </a:solidFill>
              </a:endParaRPr>
            </a:p>
          </p:txBody>
        </p:sp>
        <p:grpSp>
          <p:nvGrpSpPr>
            <p:cNvPr id="35" name="Group 82"/>
            <p:cNvGrpSpPr/>
            <p:nvPr/>
          </p:nvGrpSpPr>
          <p:grpSpPr>
            <a:xfrm>
              <a:off x="5334001" y="3237645"/>
              <a:ext cx="457200" cy="457200"/>
              <a:chOff x="1295400" y="3352860"/>
              <a:chExt cx="533400" cy="533400"/>
            </a:xfrm>
          </p:grpSpPr>
          <p:pic>
            <p:nvPicPr>
              <p:cNvPr id="36" name="Picture 35" descr="bullet.png"/>
              <p:cNvPicPr>
                <a:picLocks noChangeAspect="1"/>
              </p:cNvPicPr>
              <p:nvPr/>
            </p:nvPicPr>
            <p:blipFill>
              <a:blip r:embed="rId3"/>
              <a:stretch>
                <a:fillRect/>
              </a:stretch>
            </p:blipFill>
            <p:spPr>
              <a:xfrm>
                <a:off x="1295400" y="3352860"/>
                <a:ext cx="533400" cy="533400"/>
              </a:xfrm>
              <a:prstGeom prst="rect">
                <a:avLst/>
              </a:prstGeom>
            </p:spPr>
          </p:pic>
          <p:sp>
            <p:nvSpPr>
              <p:cNvPr id="37" name="TextBox 36"/>
              <p:cNvSpPr txBox="1"/>
              <p:nvPr/>
            </p:nvSpPr>
            <p:spPr>
              <a:xfrm>
                <a:off x="1371600" y="3469457"/>
                <a:ext cx="381000" cy="242374"/>
              </a:xfrm>
              <a:prstGeom prst="rect">
                <a:avLst/>
              </a:prstGeom>
              <a:noFill/>
            </p:spPr>
            <p:txBody>
              <a:bodyPr wrap="square" tIns="0" bIns="0" rtlCol="0" anchor="ctr">
                <a:spAutoFit/>
              </a:bodyPr>
              <a:lstStyle/>
              <a:p>
                <a:pPr algn="ctr"/>
                <a:r>
                  <a:rPr lang="en-US" dirty="0"/>
                  <a:t>3</a:t>
                </a:r>
              </a:p>
            </p:txBody>
          </p:sp>
        </p:grpSp>
        <p:sp>
          <p:nvSpPr>
            <p:cNvPr id="38" name="TextBox 37"/>
            <p:cNvSpPr txBox="1"/>
            <p:nvPr/>
          </p:nvSpPr>
          <p:spPr>
            <a:xfrm>
              <a:off x="2628899" y="3812665"/>
              <a:ext cx="1905000" cy="925894"/>
            </a:xfrm>
            <a:prstGeom prst="rect">
              <a:avLst/>
            </a:prstGeom>
            <a:noFill/>
          </p:spPr>
          <p:txBody>
            <a:bodyPr wrap="square" rtlCol="0">
              <a:spAutoFit/>
            </a:bodyPr>
            <a:lstStyle/>
            <a:p>
              <a:pPr marL="0" lvl="1" algn="ctr">
                <a:lnSpc>
                  <a:spcPts val="1760"/>
                </a:lnSpc>
              </a:pPr>
              <a:r>
                <a:rPr lang="en-US" sz="1600" dirty="0">
                  <a:solidFill>
                    <a:schemeClr val="tx1">
                      <a:lumMod val="75000"/>
                      <a:lumOff val="25000"/>
                    </a:schemeClr>
                  </a:solidFill>
                </a:rPr>
                <a:t>Website allows IT pros to move computers from unknown to capable or not-capable state</a:t>
              </a:r>
            </a:p>
            <a:p>
              <a:pPr marL="0" lvl="1" algn="ctr">
                <a:lnSpc>
                  <a:spcPts val="1760"/>
                </a:lnSpc>
              </a:pPr>
              <a:endParaRPr lang="en-US" sz="1600" dirty="0">
                <a:solidFill>
                  <a:schemeClr val="tx1">
                    <a:lumMod val="75000"/>
                    <a:lumOff val="25000"/>
                  </a:schemeClr>
                </a:solidFill>
              </a:endParaRPr>
            </a:p>
          </p:txBody>
        </p:sp>
        <p:grpSp>
          <p:nvGrpSpPr>
            <p:cNvPr id="40" name="Group 82"/>
            <p:cNvGrpSpPr/>
            <p:nvPr/>
          </p:nvGrpSpPr>
          <p:grpSpPr>
            <a:xfrm>
              <a:off x="7391400" y="3237645"/>
              <a:ext cx="457200" cy="457200"/>
              <a:chOff x="1295400" y="3352860"/>
              <a:chExt cx="533400" cy="533400"/>
            </a:xfrm>
          </p:grpSpPr>
          <p:pic>
            <p:nvPicPr>
              <p:cNvPr id="41" name="Picture 40" descr="bullet.png"/>
              <p:cNvPicPr>
                <a:picLocks noChangeAspect="1"/>
              </p:cNvPicPr>
              <p:nvPr/>
            </p:nvPicPr>
            <p:blipFill>
              <a:blip r:embed="rId3"/>
              <a:stretch>
                <a:fillRect/>
              </a:stretch>
            </p:blipFill>
            <p:spPr>
              <a:xfrm>
                <a:off x="1295400" y="3352860"/>
                <a:ext cx="533400" cy="533400"/>
              </a:xfrm>
              <a:prstGeom prst="rect">
                <a:avLst/>
              </a:prstGeom>
            </p:spPr>
          </p:pic>
          <p:sp>
            <p:nvSpPr>
              <p:cNvPr id="42" name="TextBox 41"/>
              <p:cNvSpPr txBox="1"/>
              <p:nvPr/>
            </p:nvSpPr>
            <p:spPr>
              <a:xfrm>
                <a:off x="1371600" y="3469456"/>
                <a:ext cx="381000" cy="242374"/>
              </a:xfrm>
              <a:prstGeom prst="rect">
                <a:avLst/>
              </a:prstGeom>
              <a:noFill/>
            </p:spPr>
            <p:txBody>
              <a:bodyPr wrap="square" tIns="0" bIns="0" rtlCol="0" anchor="ctr">
                <a:spAutoFit/>
              </a:bodyPr>
              <a:lstStyle/>
              <a:p>
                <a:pPr algn="ctr"/>
                <a:r>
                  <a:rPr lang="en-US" dirty="0"/>
                  <a:t>4</a:t>
                </a:r>
              </a:p>
            </p:txBody>
          </p:sp>
        </p:grpSp>
        <p:sp>
          <p:nvSpPr>
            <p:cNvPr id="43" name="TextBox 42"/>
            <p:cNvSpPr txBox="1"/>
            <p:nvPr/>
          </p:nvSpPr>
          <p:spPr>
            <a:xfrm>
              <a:off x="4610100" y="3796879"/>
              <a:ext cx="1905000" cy="925894"/>
            </a:xfrm>
            <a:prstGeom prst="rect">
              <a:avLst/>
            </a:prstGeom>
            <a:noFill/>
          </p:spPr>
          <p:txBody>
            <a:bodyPr wrap="square" rtlCol="0">
              <a:spAutoFit/>
            </a:bodyPr>
            <a:lstStyle/>
            <a:p>
              <a:pPr marL="0" lvl="1" algn="ctr">
                <a:lnSpc>
                  <a:spcPts val="1760"/>
                </a:lnSpc>
              </a:pPr>
              <a:r>
                <a:rPr lang="en-US" sz="1600" dirty="0">
                  <a:solidFill>
                    <a:schemeClr val="tx1">
                      <a:lumMod val="75000"/>
                      <a:lumOff val="25000"/>
                    </a:schemeClr>
                  </a:solidFill>
                </a:rPr>
                <a:t>When this feature is ON, only computers that are ‘capable’ will be encrypted</a:t>
              </a:r>
            </a:p>
            <a:p>
              <a:pPr marL="0" lvl="1" algn="ctr">
                <a:lnSpc>
                  <a:spcPts val="1760"/>
                </a:lnSpc>
              </a:pPr>
              <a:endParaRPr lang="en-US" sz="1600" dirty="0">
                <a:solidFill>
                  <a:schemeClr val="tx1">
                    <a:lumMod val="75000"/>
                    <a:lumOff val="25000"/>
                  </a:schemeClr>
                </a:solidFill>
              </a:endParaRPr>
            </a:p>
          </p:txBody>
        </p:sp>
      </p:grpSp>
      <p:pic>
        <p:nvPicPr>
          <p:cNvPr id="27" name="Picture 17" descr="C:\Users\Public\Pictures\Artwork_Imagery\Shapes\Arrows\Straight\6 Point Arrow.png"/>
          <p:cNvPicPr>
            <a:picLocks noChangeAspect="1" noChangeArrowheads="1"/>
          </p:cNvPicPr>
          <p:nvPr/>
        </p:nvPicPr>
        <p:blipFill>
          <a:blip r:embed="rId4"/>
          <a:stretch>
            <a:fillRect/>
          </a:stretch>
        </p:blipFill>
        <p:spPr bwMode="auto">
          <a:xfrm>
            <a:off x="101573" y="5830321"/>
            <a:ext cx="1422030" cy="903276"/>
          </a:xfrm>
          <a:prstGeom prst="rect">
            <a:avLst/>
          </a:prstGeom>
          <a:noFill/>
        </p:spPr>
      </p:pic>
    </p:spTree>
    <p:extLst>
      <p:ext uri="{BB962C8B-B14F-4D97-AF65-F5344CB8AC3E}">
        <p14:creationId xmlns:p14="http://schemas.microsoft.com/office/powerpoint/2010/main" val="309322396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MBAM System Overview</a:t>
            </a:r>
            <a:endParaRPr lang="en-US" dirty="0"/>
          </a:p>
        </p:txBody>
      </p:sp>
      <p:sp>
        <p:nvSpPr>
          <p:cNvPr id="36" name="TextBox 35"/>
          <p:cNvSpPr txBox="1"/>
          <p:nvPr/>
        </p:nvSpPr>
        <p:spPr>
          <a:xfrm>
            <a:off x="3453501" y="2387600"/>
            <a:ext cx="2336191" cy="307776"/>
          </a:xfrm>
          <a:prstGeom prst="rect">
            <a:avLst/>
          </a:prstGeom>
          <a:noFill/>
        </p:spPr>
        <p:txBody>
          <a:bodyPr wrap="square" lIns="121893" tIns="60947" rIns="121893" bIns="60947" rtlCol="0">
            <a:spAutoFit/>
          </a:bodyPr>
          <a:lstStyle/>
          <a:p>
            <a:r>
              <a:rPr lang="en-US" sz="1200" b="1" dirty="0">
                <a:cs typeface="Segoe"/>
              </a:rPr>
              <a:t>Recovery Password Data</a:t>
            </a:r>
          </a:p>
        </p:txBody>
      </p:sp>
      <p:sp>
        <p:nvSpPr>
          <p:cNvPr id="37" name="TextBox 36"/>
          <p:cNvSpPr txBox="1"/>
          <p:nvPr/>
        </p:nvSpPr>
        <p:spPr>
          <a:xfrm>
            <a:off x="3859794" y="3759200"/>
            <a:ext cx="1625177" cy="307776"/>
          </a:xfrm>
          <a:prstGeom prst="rect">
            <a:avLst/>
          </a:prstGeom>
          <a:noFill/>
        </p:spPr>
        <p:txBody>
          <a:bodyPr wrap="square" lIns="121893" tIns="60947" rIns="121893" bIns="60947" rtlCol="0">
            <a:spAutoFit/>
          </a:bodyPr>
          <a:lstStyle/>
          <a:p>
            <a:r>
              <a:rPr lang="en-US" sz="1200" b="1" dirty="0">
                <a:cs typeface="Segoe"/>
              </a:rPr>
              <a:t>Compliance Data</a:t>
            </a:r>
          </a:p>
        </p:txBody>
      </p:sp>
      <p:cxnSp>
        <p:nvCxnSpPr>
          <p:cNvPr id="38" name="Straight Arrow Connector 37"/>
          <p:cNvCxnSpPr/>
          <p:nvPr/>
        </p:nvCxnSpPr>
        <p:spPr>
          <a:xfrm rot="16200000" flipH="1">
            <a:off x="1653132" y="3253856"/>
            <a:ext cx="756685" cy="3"/>
          </a:xfrm>
          <a:prstGeom prst="straightConnector1">
            <a:avLst/>
          </a:prstGeom>
          <a:ln>
            <a:headEnd type="none" w="med" len="med"/>
            <a:tailEnd type="triangle" w="med" len="med"/>
          </a:ln>
        </p:spPr>
        <p:style>
          <a:lnRef idx="3">
            <a:schemeClr val="accent1"/>
          </a:lnRef>
          <a:fillRef idx="0">
            <a:schemeClr val="accent1"/>
          </a:fillRef>
          <a:effectRef idx="2">
            <a:schemeClr val="accent1"/>
          </a:effectRef>
          <a:fontRef idx="minor">
            <a:schemeClr val="tx1"/>
          </a:fontRef>
        </p:style>
      </p:cxnSp>
      <p:sp>
        <p:nvSpPr>
          <p:cNvPr id="39" name="TextBox 38"/>
          <p:cNvSpPr txBox="1"/>
          <p:nvPr/>
        </p:nvSpPr>
        <p:spPr>
          <a:xfrm>
            <a:off x="2945635" y="4292600"/>
            <a:ext cx="812590" cy="307771"/>
          </a:xfrm>
          <a:prstGeom prst="rect">
            <a:avLst/>
          </a:prstGeom>
          <a:noFill/>
        </p:spPr>
        <p:txBody>
          <a:bodyPr wrap="square" lIns="121893" tIns="60947" rIns="121893" bIns="60947" rtlCol="0">
            <a:spAutoFit/>
          </a:bodyPr>
          <a:lstStyle/>
          <a:p>
            <a:pPr algn="ctr"/>
            <a:r>
              <a:rPr lang="en-US" sz="1200" b="1" dirty="0">
                <a:cs typeface="Segoe"/>
              </a:rPr>
              <a:t>HTTPS</a:t>
            </a:r>
          </a:p>
        </p:txBody>
      </p:sp>
      <p:sp>
        <p:nvSpPr>
          <p:cNvPr id="48" name="TextBox 47"/>
          <p:cNvSpPr txBox="1"/>
          <p:nvPr/>
        </p:nvSpPr>
        <p:spPr>
          <a:xfrm>
            <a:off x="1101900" y="4978400"/>
            <a:ext cx="1132721" cy="492416"/>
          </a:xfrm>
          <a:prstGeom prst="rect">
            <a:avLst/>
          </a:prstGeom>
          <a:noFill/>
        </p:spPr>
        <p:txBody>
          <a:bodyPr wrap="square" lIns="121893" tIns="60947" rIns="121893" bIns="60947" rtlCol="0">
            <a:spAutoFit/>
          </a:bodyPr>
          <a:lstStyle/>
          <a:p>
            <a:pPr algn="ctr"/>
            <a:r>
              <a:rPr lang="en-CA" sz="1200" b="1" dirty="0" smtClean="0">
                <a:cs typeface="Segoe"/>
              </a:rPr>
              <a:t>MBAM Client</a:t>
            </a:r>
            <a:endParaRPr lang="en-CA" sz="1200" b="1" dirty="0">
              <a:cs typeface="Segoe"/>
            </a:endParaRPr>
          </a:p>
        </p:txBody>
      </p:sp>
      <p:sp>
        <p:nvSpPr>
          <p:cNvPr id="69" name="TextBox 68"/>
          <p:cNvSpPr txBox="1"/>
          <p:nvPr/>
        </p:nvSpPr>
        <p:spPr>
          <a:xfrm>
            <a:off x="507867" y="2701760"/>
            <a:ext cx="1218883" cy="738659"/>
          </a:xfrm>
          <a:prstGeom prst="rect">
            <a:avLst/>
          </a:prstGeom>
          <a:noFill/>
        </p:spPr>
        <p:txBody>
          <a:bodyPr wrap="square" lIns="121893" tIns="60947" rIns="121893" bIns="60947" rtlCol="0">
            <a:spAutoFit/>
          </a:bodyPr>
          <a:lstStyle/>
          <a:p>
            <a:pPr algn="r"/>
            <a:r>
              <a:rPr lang="en-US" sz="1200" b="1" dirty="0">
                <a:cs typeface="Segoe"/>
              </a:rPr>
              <a:t>Group Policy: </a:t>
            </a:r>
            <a:br>
              <a:rPr lang="en-US" sz="1200" b="1" dirty="0">
                <a:cs typeface="Segoe"/>
              </a:rPr>
            </a:br>
            <a:r>
              <a:rPr lang="en-US" sz="1200" b="1" dirty="0">
                <a:cs typeface="Segoe"/>
              </a:rPr>
              <a:t>AD, AGPM</a:t>
            </a:r>
          </a:p>
          <a:p>
            <a:pPr algn="ctr"/>
            <a:endParaRPr lang="en-CA" sz="1600" b="1" dirty="0"/>
          </a:p>
        </p:txBody>
      </p:sp>
      <p:cxnSp>
        <p:nvCxnSpPr>
          <p:cNvPr id="72" name="Elbow Connector 71"/>
          <p:cNvCxnSpPr/>
          <p:nvPr/>
        </p:nvCxnSpPr>
        <p:spPr>
          <a:xfrm flipV="1">
            <a:off x="2336191" y="2692402"/>
            <a:ext cx="3351927" cy="1371759"/>
          </a:xfrm>
          <a:prstGeom prst="bentConnector3">
            <a:avLst>
              <a:gd name="adj1" fmla="val 31818"/>
            </a:avLst>
          </a:prstGeom>
          <a:ln>
            <a:headEnd type="none" w="med" len="med"/>
            <a:tailEnd type="triangle" w="med" len="med"/>
          </a:ln>
        </p:spPr>
        <p:style>
          <a:lnRef idx="3">
            <a:schemeClr val="accent1"/>
          </a:lnRef>
          <a:fillRef idx="0">
            <a:schemeClr val="accent1"/>
          </a:fillRef>
          <a:effectRef idx="2">
            <a:schemeClr val="accent1"/>
          </a:effectRef>
          <a:fontRef idx="minor">
            <a:schemeClr val="tx1"/>
          </a:fontRef>
        </p:style>
      </p:cxnSp>
      <p:cxnSp>
        <p:nvCxnSpPr>
          <p:cNvPr id="73" name="Straight Arrow Connector 72"/>
          <p:cNvCxnSpPr/>
          <p:nvPr/>
        </p:nvCxnSpPr>
        <p:spPr>
          <a:xfrm flipV="1">
            <a:off x="2539338" y="4065589"/>
            <a:ext cx="3148780" cy="1387"/>
          </a:xfrm>
          <a:prstGeom prst="straightConnector1">
            <a:avLst/>
          </a:prstGeom>
          <a:ln>
            <a:headEnd type="none" w="med" len="med"/>
            <a:tailEnd type="triangle" w="med" len="med"/>
          </a:ln>
        </p:spPr>
        <p:style>
          <a:lnRef idx="3">
            <a:schemeClr val="accent1"/>
          </a:lnRef>
          <a:fillRef idx="0">
            <a:schemeClr val="accent1"/>
          </a:fillRef>
          <a:effectRef idx="2">
            <a:schemeClr val="accent1"/>
          </a:effectRef>
          <a:fontRef idx="minor">
            <a:schemeClr val="tx1"/>
          </a:fontRef>
        </p:style>
      </p:cxnSp>
      <p:pic>
        <p:nvPicPr>
          <p:cNvPr id="74" name="Picture 9" descr="\\SERVER3\InternalBin\Resource DVD\DVD_ART36\Artwork_Imagery\Icons - Illustrations\_ REAL VISTA STYLE\lock locked secure security.png"/>
          <p:cNvPicPr>
            <a:picLocks noChangeAspect="1" noChangeArrowheads="1"/>
          </p:cNvPicPr>
          <p:nvPr/>
        </p:nvPicPr>
        <p:blipFill>
          <a:blip r:embed="rId3" cstate="email"/>
          <a:stretch>
            <a:fillRect/>
          </a:stretch>
        </p:blipFill>
        <p:spPr bwMode="auto">
          <a:xfrm>
            <a:off x="3047206" y="3692361"/>
            <a:ext cx="711015" cy="582721"/>
          </a:xfrm>
          <a:prstGeom prst="rect">
            <a:avLst/>
          </a:prstGeom>
          <a:noFill/>
          <a:effectLst>
            <a:outerShdw blurRad="50800" dist="38100" dir="8100000" algn="tr" rotWithShape="0">
              <a:prstClr val="black">
                <a:alpha val="40000"/>
              </a:prstClr>
            </a:outerShdw>
          </a:effectLst>
          <a:scene3d>
            <a:camera prst="orthographicFront">
              <a:rot lat="20765849" lon="615924" rev="21145887"/>
            </a:camera>
            <a:lightRig rig="threePt" dir="t"/>
          </a:scene3d>
        </p:spPr>
      </p:pic>
      <p:pic>
        <p:nvPicPr>
          <p:cNvPr id="75" name="Picture 74" descr="pc.png"/>
          <p:cNvPicPr>
            <a:picLocks noChangeAspect="1"/>
          </p:cNvPicPr>
          <p:nvPr/>
        </p:nvPicPr>
        <p:blipFill>
          <a:blip r:embed="rId4"/>
          <a:stretch>
            <a:fillRect/>
          </a:stretch>
        </p:blipFill>
        <p:spPr>
          <a:xfrm>
            <a:off x="609445" y="3692360"/>
            <a:ext cx="2116183" cy="1286040"/>
          </a:xfrm>
          <a:prstGeom prst="rect">
            <a:avLst/>
          </a:prstGeom>
        </p:spPr>
      </p:pic>
      <p:pic>
        <p:nvPicPr>
          <p:cNvPr id="76" name="Picture 12" descr="C:\program files\Microsoft Resource DVD Artwork\DVD_ART\Artwork_Imagery\HARDWARE_IMAGERY\Illustration - Misc Hardware\Windows Vista Illustration Icons\Server.png"/>
          <p:cNvPicPr>
            <a:picLocks noChangeAspect="1" noChangeArrowheads="1"/>
          </p:cNvPicPr>
          <p:nvPr/>
        </p:nvPicPr>
        <p:blipFill>
          <a:blip r:embed="rId5" cstate="email"/>
          <a:srcRect/>
          <a:stretch>
            <a:fillRect/>
          </a:stretch>
        </p:blipFill>
        <p:spPr bwMode="auto">
          <a:xfrm>
            <a:off x="1726750" y="2189730"/>
            <a:ext cx="812588" cy="1036071"/>
          </a:xfrm>
          <a:prstGeom prst="rect">
            <a:avLst/>
          </a:prstGeom>
          <a:noFill/>
        </p:spPr>
      </p:pic>
      <p:pic>
        <p:nvPicPr>
          <p:cNvPr id="77" name="Picture 76" descr="MEDV_Architecture_2of3.png"/>
          <p:cNvPicPr>
            <a:picLocks noChangeAspect="1"/>
          </p:cNvPicPr>
          <p:nvPr/>
        </p:nvPicPr>
        <p:blipFill rotWithShape="1">
          <a:blip r:embed="rId6" cstate="print"/>
          <a:srcRect l="9452" t="48784" r="77045" b="31405"/>
          <a:stretch/>
        </p:blipFill>
        <p:spPr>
          <a:xfrm>
            <a:off x="2336192" y="2550885"/>
            <a:ext cx="609441" cy="627017"/>
          </a:xfrm>
          <a:prstGeom prst="rect">
            <a:avLst/>
          </a:prstGeom>
        </p:spPr>
      </p:pic>
      <p:grpSp>
        <p:nvGrpSpPr>
          <p:cNvPr id="81" name="Group 80"/>
          <p:cNvGrpSpPr/>
          <p:nvPr/>
        </p:nvGrpSpPr>
        <p:grpSpPr>
          <a:xfrm>
            <a:off x="5891266" y="1905000"/>
            <a:ext cx="5688118" cy="1320800"/>
            <a:chOff x="4419600" y="1428750"/>
            <a:chExt cx="4267200" cy="990600"/>
          </a:xfrm>
        </p:grpSpPr>
        <p:grpSp>
          <p:nvGrpSpPr>
            <p:cNvPr id="82" name="Group 81"/>
            <p:cNvGrpSpPr/>
            <p:nvPr/>
          </p:nvGrpSpPr>
          <p:grpSpPr>
            <a:xfrm>
              <a:off x="4419600" y="1428750"/>
              <a:ext cx="4267200" cy="990600"/>
              <a:chOff x="4419600" y="1352550"/>
              <a:chExt cx="4267200" cy="990600"/>
            </a:xfrm>
          </p:grpSpPr>
          <p:sp>
            <p:nvSpPr>
              <p:cNvPr id="88" name="Rounded Rectangle 87"/>
              <p:cNvSpPr/>
              <p:nvPr/>
            </p:nvSpPr>
            <p:spPr bwMode="auto">
              <a:xfrm>
                <a:off x="4419600" y="1352550"/>
                <a:ext cx="4267200" cy="990600"/>
              </a:xfrm>
              <a:prstGeom prst="roundRect">
                <a:avLst>
                  <a:gd name="adj" fmla="val 1156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solidFill>
                    <a:schemeClr val="tx1"/>
                  </a:solidFill>
                </a:endParaRPr>
              </a:p>
            </p:txBody>
          </p:sp>
          <p:sp>
            <p:nvSpPr>
              <p:cNvPr id="89" name="Rectangle 88"/>
              <p:cNvSpPr/>
              <p:nvPr/>
            </p:nvSpPr>
            <p:spPr>
              <a:xfrm>
                <a:off x="5486400" y="1733550"/>
                <a:ext cx="914400" cy="346246"/>
              </a:xfrm>
              <a:prstGeom prst="rect">
                <a:avLst/>
              </a:prstGeom>
            </p:spPr>
            <p:txBody>
              <a:bodyPr wrap="square" lIns="91436" tIns="45718" rIns="91436" bIns="45718">
                <a:spAutoFit/>
              </a:bodyPr>
              <a:lstStyle/>
              <a:p>
                <a:r>
                  <a:rPr lang="en-US" sz="1200" b="1" dirty="0">
                    <a:cs typeface="Segoe"/>
                  </a:rPr>
                  <a:t>Key Recovery Service</a:t>
                </a:r>
              </a:p>
            </p:txBody>
          </p:sp>
          <p:sp>
            <p:nvSpPr>
              <p:cNvPr id="90" name="Rectangle 89"/>
              <p:cNvSpPr/>
              <p:nvPr/>
            </p:nvSpPr>
            <p:spPr>
              <a:xfrm>
                <a:off x="7696201" y="1606719"/>
                <a:ext cx="838200" cy="484745"/>
              </a:xfrm>
              <a:prstGeom prst="rect">
                <a:avLst/>
              </a:prstGeom>
            </p:spPr>
            <p:txBody>
              <a:bodyPr wrap="square" lIns="91436" tIns="45718" rIns="91436" bIns="45718">
                <a:spAutoFit/>
              </a:bodyPr>
              <a:lstStyle/>
              <a:p>
                <a:r>
                  <a:rPr lang="en-US" sz="1200" b="1" dirty="0">
                    <a:cs typeface="Segoe"/>
                  </a:rPr>
                  <a:t>Helpdesk UX for Key Recovery</a:t>
                </a:r>
              </a:p>
            </p:txBody>
          </p:sp>
        </p:grpSp>
        <p:grpSp>
          <p:nvGrpSpPr>
            <p:cNvPr id="83" name="Group 82"/>
            <p:cNvGrpSpPr/>
            <p:nvPr/>
          </p:nvGrpSpPr>
          <p:grpSpPr>
            <a:xfrm>
              <a:off x="4648200" y="1581152"/>
              <a:ext cx="838200" cy="685798"/>
              <a:chOff x="4607937" y="1472009"/>
              <a:chExt cx="878463" cy="718741"/>
            </a:xfrm>
          </p:grpSpPr>
          <p:pic>
            <p:nvPicPr>
              <p:cNvPr id="86" name="Picture 85" descr="gears cogwheels cog.png"/>
              <p:cNvPicPr>
                <a:picLocks noChangeAspect="1"/>
              </p:cNvPicPr>
              <p:nvPr/>
            </p:nvPicPr>
            <p:blipFill>
              <a:blip r:embed="rId7"/>
              <a:stretch>
                <a:fillRect/>
              </a:stretch>
            </p:blipFill>
            <p:spPr>
              <a:xfrm rot="10800000">
                <a:off x="4607937" y="1472009"/>
                <a:ext cx="616117" cy="612337"/>
              </a:xfrm>
              <a:prstGeom prst="rect">
                <a:avLst/>
              </a:prstGeom>
            </p:spPr>
          </p:pic>
          <p:pic>
            <p:nvPicPr>
              <p:cNvPr id="87" name="Picture 2" descr="\\server3\restrict\FTP_Root\Clients\White_Whale\8-20224_ChanelChambers\Working\Icons-01-07-10\PNGs\Data protection and compliance_v02.png"/>
              <p:cNvPicPr>
                <a:picLocks noChangeAspect="1" noChangeArrowheads="1"/>
              </p:cNvPicPr>
              <p:nvPr/>
            </p:nvPicPr>
            <p:blipFill>
              <a:blip r:embed="rId8" cstate="email"/>
              <a:srcRect/>
              <a:stretch>
                <a:fillRect/>
              </a:stretch>
            </p:blipFill>
            <p:spPr bwMode="auto">
              <a:xfrm>
                <a:off x="4988937" y="1725339"/>
                <a:ext cx="497463" cy="465411"/>
              </a:xfrm>
              <a:prstGeom prst="rect">
                <a:avLst/>
              </a:prstGeom>
              <a:noFill/>
            </p:spPr>
          </p:pic>
        </p:grpSp>
        <p:pic>
          <p:nvPicPr>
            <p:cNvPr id="84" name="Picture 83" descr="Computer Management tools toolbox.png"/>
            <p:cNvPicPr>
              <a:picLocks noChangeAspect="1"/>
            </p:cNvPicPr>
            <p:nvPr/>
          </p:nvPicPr>
          <p:blipFill>
            <a:blip r:embed="rId9"/>
            <a:stretch>
              <a:fillRect/>
            </a:stretch>
          </p:blipFill>
          <p:spPr>
            <a:xfrm>
              <a:off x="7010400" y="1581150"/>
              <a:ext cx="635000" cy="635000"/>
            </a:xfrm>
            <a:prstGeom prst="rect">
              <a:avLst/>
            </a:prstGeom>
          </p:spPr>
        </p:pic>
        <p:pic>
          <p:nvPicPr>
            <p:cNvPr id="85" name="Picture 84" descr="user man person people.png"/>
            <p:cNvPicPr>
              <a:picLocks noChangeAspect="1"/>
            </p:cNvPicPr>
            <p:nvPr/>
          </p:nvPicPr>
          <p:blipFill>
            <a:blip r:embed="rId10"/>
            <a:stretch>
              <a:fillRect/>
            </a:stretch>
          </p:blipFill>
          <p:spPr>
            <a:xfrm>
              <a:off x="7391400" y="1587500"/>
              <a:ext cx="387320" cy="527050"/>
            </a:xfrm>
            <a:prstGeom prst="rect">
              <a:avLst/>
            </a:prstGeom>
          </p:spPr>
        </p:pic>
      </p:grpSp>
      <p:grpSp>
        <p:nvGrpSpPr>
          <p:cNvPr id="91" name="Group 90"/>
          <p:cNvGrpSpPr/>
          <p:nvPr/>
        </p:nvGrpSpPr>
        <p:grpSpPr>
          <a:xfrm>
            <a:off x="5891266" y="4343400"/>
            <a:ext cx="5688118" cy="1320800"/>
            <a:chOff x="4419600" y="3257550"/>
            <a:chExt cx="4267200" cy="990600"/>
          </a:xfrm>
        </p:grpSpPr>
        <p:sp>
          <p:nvSpPr>
            <p:cNvPr id="97" name="Rounded Rectangle 96"/>
            <p:cNvSpPr/>
            <p:nvPr/>
          </p:nvSpPr>
          <p:spPr bwMode="auto">
            <a:xfrm>
              <a:off x="4419600" y="3257550"/>
              <a:ext cx="4267200" cy="990600"/>
            </a:xfrm>
            <a:prstGeom prst="roundRect">
              <a:avLst>
                <a:gd name="adj" fmla="val 14494"/>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93" name="Rectangle 92"/>
            <p:cNvSpPr/>
            <p:nvPr/>
          </p:nvSpPr>
          <p:spPr>
            <a:xfrm>
              <a:off x="7086600" y="3935964"/>
              <a:ext cx="1122102" cy="138499"/>
            </a:xfrm>
            <a:prstGeom prst="rect">
              <a:avLst/>
            </a:prstGeom>
          </p:spPr>
          <p:txBody>
            <a:bodyPr wrap="none" lIns="0" tIns="0" rIns="0" bIns="0">
              <a:spAutoFit/>
            </a:bodyPr>
            <a:lstStyle/>
            <a:p>
              <a:r>
                <a:rPr lang="en-US" sz="1200" b="1" dirty="0">
                  <a:cs typeface="Segoe"/>
                </a:rPr>
                <a:t>Compliance Reports</a:t>
              </a:r>
            </a:p>
          </p:txBody>
        </p:sp>
        <p:sp>
          <p:nvSpPr>
            <p:cNvPr id="94" name="Rectangle 93"/>
            <p:cNvSpPr/>
            <p:nvPr/>
          </p:nvSpPr>
          <p:spPr>
            <a:xfrm>
              <a:off x="4724400" y="3878817"/>
              <a:ext cx="1676400" cy="346249"/>
            </a:xfrm>
            <a:prstGeom prst="rect">
              <a:avLst/>
            </a:prstGeom>
          </p:spPr>
          <p:txBody>
            <a:bodyPr wrap="square">
              <a:spAutoFit/>
            </a:bodyPr>
            <a:lstStyle/>
            <a:p>
              <a:r>
                <a:rPr lang="en-US" sz="1200" b="1" dirty="0">
                  <a:cs typeface="Segoe"/>
                </a:rPr>
                <a:t>Central Administration</a:t>
              </a:r>
              <a:br>
                <a:rPr lang="en-US" sz="1200" b="1" dirty="0">
                  <a:cs typeface="Segoe"/>
                </a:rPr>
              </a:br>
              <a:endParaRPr lang="en-US" sz="1200" b="1" dirty="0">
                <a:cs typeface="Segoe"/>
              </a:endParaRPr>
            </a:p>
          </p:txBody>
        </p:sp>
        <p:pic>
          <p:nvPicPr>
            <p:cNvPr id="95" name="Picture 94" descr="3D Bar Graph chart.png"/>
            <p:cNvPicPr>
              <a:picLocks noChangeAspect="1"/>
            </p:cNvPicPr>
            <p:nvPr/>
          </p:nvPicPr>
          <p:blipFill>
            <a:blip r:embed="rId11"/>
            <a:stretch>
              <a:fillRect/>
            </a:stretch>
          </p:blipFill>
          <p:spPr>
            <a:xfrm>
              <a:off x="7391399" y="3409950"/>
              <a:ext cx="458225" cy="500616"/>
            </a:xfrm>
            <a:prstGeom prst="rect">
              <a:avLst/>
            </a:prstGeom>
          </p:spPr>
        </p:pic>
        <p:pic>
          <p:nvPicPr>
            <p:cNvPr id="96" name="Picture 95" descr="DownloadedFile.png"/>
            <p:cNvPicPr>
              <a:picLocks noChangeAspect="1"/>
            </p:cNvPicPr>
            <p:nvPr/>
          </p:nvPicPr>
          <p:blipFill>
            <a:blip r:embed="rId12"/>
            <a:stretch>
              <a:fillRect/>
            </a:stretch>
          </p:blipFill>
          <p:spPr>
            <a:xfrm>
              <a:off x="4953000" y="3341235"/>
              <a:ext cx="914400" cy="564078"/>
            </a:xfrm>
            <a:prstGeom prst="rect">
              <a:avLst/>
            </a:prstGeom>
          </p:spPr>
        </p:pic>
      </p:grpSp>
      <p:sp>
        <p:nvSpPr>
          <p:cNvPr id="70" name="Rectangle 69"/>
          <p:cNvSpPr/>
          <p:nvPr/>
        </p:nvSpPr>
        <p:spPr>
          <a:xfrm>
            <a:off x="9462702" y="3962399"/>
            <a:ext cx="1707715" cy="307776"/>
          </a:xfrm>
          <a:prstGeom prst="rect">
            <a:avLst/>
          </a:prstGeom>
        </p:spPr>
        <p:txBody>
          <a:bodyPr wrap="none" lIns="121893" tIns="60947" rIns="121893" bIns="60947">
            <a:spAutoFit/>
          </a:bodyPr>
          <a:lstStyle/>
          <a:p>
            <a:r>
              <a:rPr lang="en-US" sz="1200" b="1" dirty="0">
                <a:cs typeface="Segoe"/>
              </a:rPr>
              <a:t>Compliance Service</a:t>
            </a:r>
          </a:p>
        </p:txBody>
      </p:sp>
      <p:grpSp>
        <p:nvGrpSpPr>
          <p:cNvPr id="78" name="Group 77"/>
          <p:cNvGrpSpPr/>
          <p:nvPr/>
        </p:nvGrpSpPr>
        <p:grpSpPr>
          <a:xfrm>
            <a:off x="8823935" y="3741820"/>
            <a:ext cx="731396" cy="830180"/>
            <a:chOff x="6553200" y="2569868"/>
            <a:chExt cx="538861" cy="611482"/>
          </a:xfrm>
        </p:grpSpPr>
        <p:pic>
          <p:nvPicPr>
            <p:cNvPr id="79" name="Picture 12" descr="C:\program files\Microsoft Resource DVD Artwork\DVD_ART\Artwork_Imagery\HARDWARE_IMAGERY\Illustration - Misc Hardware\Windows Vista Illustration Icons\Server.png"/>
            <p:cNvPicPr>
              <a:picLocks noChangeAspect="1" noChangeArrowheads="1"/>
            </p:cNvPicPr>
            <p:nvPr/>
          </p:nvPicPr>
          <p:blipFill>
            <a:blip r:embed="rId5" cstate="email"/>
            <a:srcRect/>
            <a:stretch>
              <a:fillRect/>
            </a:stretch>
          </p:blipFill>
          <p:spPr bwMode="auto">
            <a:xfrm>
              <a:off x="6553200" y="2571750"/>
              <a:ext cx="478233" cy="609600"/>
            </a:xfrm>
            <a:prstGeom prst="rect">
              <a:avLst/>
            </a:prstGeom>
            <a:noFill/>
          </p:spPr>
        </p:pic>
        <p:pic>
          <p:nvPicPr>
            <p:cNvPr id="80" name="Picture 79" descr="gears cogwheels cog.png"/>
            <p:cNvPicPr>
              <a:picLocks noChangeAspect="1"/>
            </p:cNvPicPr>
            <p:nvPr/>
          </p:nvPicPr>
          <p:blipFill>
            <a:blip r:embed="rId7"/>
            <a:stretch>
              <a:fillRect/>
            </a:stretch>
          </p:blipFill>
          <p:spPr>
            <a:xfrm rot="16200000">
              <a:off x="6786320" y="2570809"/>
              <a:ext cx="306681" cy="304800"/>
            </a:xfrm>
            <a:prstGeom prst="rect">
              <a:avLst/>
            </a:prstGeom>
          </p:spPr>
        </p:pic>
      </p:grpSp>
      <p:sp>
        <p:nvSpPr>
          <p:cNvPr id="2" name="Oval 1"/>
          <p:cNvSpPr/>
          <p:nvPr/>
        </p:nvSpPr>
        <p:spPr bwMode="auto">
          <a:xfrm>
            <a:off x="287792" y="1905000"/>
            <a:ext cx="3470429" cy="3728421"/>
          </a:xfrm>
          <a:prstGeom prst="ellipse">
            <a:avLst/>
          </a:prstGeom>
          <a:noFill/>
          <a:ln w="63500">
            <a:solidFill>
              <a:srgbClr val="FF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0" name="Oval 39"/>
          <p:cNvSpPr/>
          <p:nvPr/>
        </p:nvSpPr>
        <p:spPr bwMode="auto">
          <a:xfrm>
            <a:off x="3402713" y="1524000"/>
            <a:ext cx="8559100" cy="1916419"/>
          </a:xfrm>
          <a:prstGeom prst="ellipse">
            <a:avLst/>
          </a:prstGeom>
          <a:noFill/>
          <a:ln w="63500">
            <a:solidFill>
              <a:srgbClr val="FF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1" name="Oval 40"/>
          <p:cNvSpPr/>
          <p:nvPr/>
        </p:nvSpPr>
        <p:spPr bwMode="auto">
          <a:xfrm>
            <a:off x="3555113" y="3276600"/>
            <a:ext cx="8559100" cy="2667000"/>
          </a:xfrm>
          <a:prstGeom prst="ellipse">
            <a:avLst/>
          </a:prstGeom>
          <a:noFill/>
          <a:ln w="63500">
            <a:solidFill>
              <a:srgbClr val="FF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4747476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40"/>
                                        </p:tgtEl>
                                      </p:cBhvr>
                                    </p:animEffect>
                                    <p:set>
                                      <p:cBhvr>
                                        <p:cTn id="20" dur="1" fill="hold">
                                          <p:stCondLst>
                                            <p:cond delay="499"/>
                                          </p:stCondLst>
                                        </p:cTn>
                                        <p:tgtEl>
                                          <p:spTgt spid="40"/>
                                        </p:tgtEl>
                                        <p:attrNameLst>
                                          <p:attrName>style.visibility</p:attrName>
                                        </p:attrNameLst>
                                      </p:cBhvr>
                                      <p:to>
                                        <p:strVal val="hidden"/>
                                      </p:to>
                                    </p:se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40" grpId="0" animBg="1"/>
      <p:bldP spid="40" grpId="1" animBg="1"/>
      <p:bldP spid="4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Client UI and Policy</a:t>
            </a:r>
            <a:endParaRPr lang="en-US" dirty="0"/>
          </a:p>
        </p:txBody>
      </p:sp>
      <p:sp>
        <p:nvSpPr>
          <p:cNvPr id="6" name="Text Placeholder 5"/>
          <p:cNvSpPr>
            <a:spLocks noGrp="1"/>
          </p:cNvSpPr>
          <p:nvPr>
            <p:ph type="body" sz="quarter" idx="10"/>
          </p:nvPr>
        </p:nvSpPr>
        <p:spPr/>
        <p:txBody>
          <a:bodyPr/>
          <a:lstStyle/>
          <a:p>
            <a:r>
              <a:rPr lang="en-US" dirty="0" smtClean="0"/>
              <a:t>demo</a:t>
            </a:r>
            <a:endParaRPr lang="en-US" dirty="0"/>
          </a:p>
        </p:txBody>
      </p:sp>
      <p:grpSp>
        <p:nvGrpSpPr>
          <p:cNvPr id="39" name="Group 38"/>
          <p:cNvGrpSpPr/>
          <p:nvPr/>
        </p:nvGrpSpPr>
        <p:grpSpPr>
          <a:xfrm>
            <a:off x="2063414" y="3860282"/>
            <a:ext cx="2236481" cy="2664009"/>
            <a:chOff x="381000" y="1642297"/>
            <a:chExt cx="1828800" cy="2529928"/>
          </a:xfrm>
        </p:grpSpPr>
        <p:cxnSp>
          <p:nvCxnSpPr>
            <p:cNvPr id="43" name="Straight Arrow Connector 42"/>
            <p:cNvCxnSpPr/>
            <p:nvPr/>
          </p:nvCxnSpPr>
          <p:spPr>
            <a:xfrm rot="16200000" flipH="1">
              <a:off x="1240246" y="2440392"/>
              <a:ext cx="567514" cy="2"/>
            </a:xfrm>
            <a:prstGeom prst="straightConnector1">
              <a:avLst/>
            </a:prstGeom>
            <a:ln>
              <a:headEnd type="none" w="med" len="med"/>
              <a:tailEnd type="triangle" w="med" len="med"/>
            </a:ln>
          </p:spPr>
          <p:style>
            <a:lnRef idx="3">
              <a:schemeClr val="accent1"/>
            </a:lnRef>
            <a:fillRef idx="0">
              <a:schemeClr val="accent1"/>
            </a:fillRef>
            <a:effectRef idx="2">
              <a:schemeClr val="accent1"/>
            </a:effectRef>
            <a:fontRef idx="minor">
              <a:schemeClr val="tx1"/>
            </a:fontRef>
          </p:style>
        </p:cxnSp>
        <p:sp>
          <p:nvSpPr>
            <p:cNvPr id="45" name="TextBox 44"/>
            <p:cNvSpPr txBox="1"/>
            <p:nvPr/>
          </p:nvSpPr>
          <p:spPr>
            <a:xfrm>
              <a:off x="826639" y="3733800"/>
              <a:ext cx="925960" cy="438425"/>
            </a:xfrm>
            <a:prstGeom prst="rect">
              <a:avLst/>
            </a:prstGeom>
            <a:noFill/>
          </p:spPr>
          <p:txBody>
            <a:bodyPr wrap="square" lIns="91436" tIns="45718" rIns="91436" bIns="45718" rtlCol="0">
              <a:spAutoFit/>
            </a:bodyPr>
            <a:lstStyle/>
            <a:p>
              <a:pPr algn="ctr"/>
              <a:r>
                <a:rPr lang="en-CA" sz="1200" b="1" dirty="0">
                  <a:cs typeface="Segoe"/>
                </a:rPr>
                <a:t>MBAM Client</a:t>
              </a:r>
            </a:p>
          </p:txBody>
        </p:sp>
        <p:sp>
          <p:nvSpPr>
            <p:cNvPr id="46" name="TextBox 45"/>
            <p:cNvSpPr txBox="1"/>
            <p:nvPr/>
          </p:nvSpPr>
          <p:spPr>
            <a:xfrm>
              <a:off x="381000" y="1860915"/>
              <a:ext cx="914400" cy="847626"/>
            </a:xfrm>
            <a:prstGeom prst="rect">
              <a:avLst/>
            </a:prstGeom>
            <a:noFill/>
          </p:spPr>
          <p:txBody>
            <a:bodyPr wrap="square" lIns="91436" tIns="45718" rIns="91436" bIns="45718" rtlCol="0">
              <a:spAutoFit/>
            </a:bodyPr>
            <a:lstStyle/>
            <a:p>
              <a:pPr algn="r"/>
              <a:r>
                <a:rPr lang="en-US" sz="1200" b="1" dirty="0">
                  <a:cs typeface="Segoe"/>
                </a:rPr>
                <a:t>Group Policy: </a:t>
              </a:r>
              <a:br>
                <a:rPr lang="en-US" sz="1200" b="1" dirty="0">
                  <a:cs typeface="Segoe"/>
                </a:rPr>
              </a:br>
              <a:r>
                <a:rPr lang="en-US" sz="1200" b="1" dirty="0">
                  <a:cs typeface="Segoe"/>
                </a:rPr>
                <a:t>AD, AGPM</a:t>
              </a:r>
            </a:p>
            <a:p>
              <a:pPr algn="ctr"/>
              <a:endParaRPr lang="en-CA" sz="1600" b="1" dirty="0"/>
            </a:p>
          </p:txBody>
        </p:sp>
        <p:pic>
          <p:nvPicPr>
            <p:cNvPr id="50" name="Picture 49" descr="pc.png"/>
            <p:cNvPicPr>
              <a:picLocks noChangeAspect="1"/>
            </p:cNvPicPr>
            <p:nvPr/>
          </p:nvPicPr>
          <p:blipFill>
            <a:blip r:embed="rId3"/>
            <a:stretch>
              <a:fillRect/>
            </a:stretch>
          </p:blipFill>
          <p:spPr>
            <a:xfrm>
              <a:off x="457202" y="2769270"/>
              <a:ext cx="1587551" cy="964530"/>
            </a:xfrm>
            <a:prstGeom prst="rect">
              <a:avLst/>
            </a:prstGeom>
          </p:spPr>
        </p:pic>
        <p:pic>
          <p:nvPicPr>
            <p:cNvPr id="53" name="Picture 12" descr="C:\program files\Microsoft Resource DVD Artwork\DVD_ART\Artwork_Imagery\HARDWARE_IMAGERY\Illustration - Misc Hardware\Windows Vista Illustration Icons\Server.png"/>
            <p:cNvPicPr>
              <a:picLocks noChangeAspect="1" noChangeArrowheads="1"/>
            </p:cNvPicPr>
            <p:nvPr/>
          </p:nvPicPr>
          <p:blipFill>
            <a:blip r:embed="rId4" cstate="email"/>
            <a:srcRect/>
            <a:stretch>
              <a:fillRect/>
            </a:stretch>
          </p:blipFill>
          <p:spPr bwMode="auto">
            <a:xfrm>
              <a:off x="1295400" y="1642297"/>
              <a:ext cx="609600" cy="777053"/>
            </a:xfrm>
            <a:prstGeom prst="rect">
              <a:avLst/>
            </a:prstGeom>
            <a:noFill/>
          </p:spPr>
        </p:pic>
        <p:pic>
          <p:nvPicPr>
            <p:cNvPr id="54" name="Picture 53" descr="MEDV_Architecture_2of3.png"/>
            <p:cNvPicPr>
              <a:picLocks noChangeAspect="1"/>
            </p:cNvPicPr>
            <p:nvPr/>
          </p:nvPicPr>
          <p:blipFill rotWithShape="1">
            <a:blip r:embed="rId5" cstate="print"/>
            <a:srcRect l="9452" t="48784" r="77045" b="31405"/>
            <a:stretch/>
          </p:blipFill>
          <p:spPr>
            <a:xfrm>
              <a:off x="1752600" y="1913163"/>
              <a:ext cx="457200" cy="470263"/>
            </a:xfrm>
            <a:prstGeom prst="rect">
              <a:avLst/>
            </a:prstGeom>
          </p:spPr>
        </p:pic>
      </p:grpSp>
    </p:spTree>
    <p:extLst>
      <p:ext uri="{BB962C8B-B14F-4D97-AF65-F5344CB8AC3E}">
        <p14:creationId xmlns:p14="http://schemas.microsoft.com/office/powerpoint/2010/main" val="16847492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Improve Compliance and Reporting</a:t>
            </a:r>
            <a:endParaRPr lang="en-US" dirty="0"/>
          </a:p>
        </p:txBody>
      </p:sp>
      <p:sp>
        <p:nvSpPr>
          <p:cNvPr id="38" name="Content Placeholder 37"/>
          <p:cNvSpPr>
            <a:spLocks noGrp="1"/>
          </p:cNvSpPr>
          <p:nvPr>
            <p:ph idx="4294967295"/>
          </p:nvPr>
        </p:nvSpPr>
        <p:spPr>
          <a:xfrm>
            <a:off x="519720" y="3550771"/>
            <a:ext cx="10969625" cy="4327525"/>
          </a:xfrm>
        </p:spPr>
        <p:txBody>
          <a:bodyPr/>
          <a:lstStyle/>
          <a:p>
            <a:pPr>
              <a:lnSpc>
                <a:spcPts val="3253"/>
              </a:lnSpc>
            </a:pPr>
            <a:r>
              <a:rPr lang="en-US" sz="2700" dirty="0"/>
              <a:t>MBAM agent collects and passes data to reporting server</a:t>
            </a:r>
          </a:p>
          <a:p>
            <a:pPr lvl="1">
              <a:lnSpc>
                <a:spcPts val="3253"/>
              </a:lnSpc>
            </a:pPr>
            <a:r>
              <a:rPr lang="en-US" sz="2400" dirty="0"/>
              <a:t>All clients pass this up, encrypted or not</a:t>
            </a:r>
          </a:p>
          <a:p>
            <a:pPr lvl="1">
              <a:lnSpc>
                <a:spcPts val="3253"/>
              </a:lnSpc>
            </a:pPr>
            <a:r>
              <a:rPr lang="en-US" sz="2400" dirty="0"/>
              <a:t>IT can clarify WHY a computer is not compliant</a:t>
            </a:r>
          </a:p>
          <a:p>
            <a:pPr>
              <a:lnSpc>
                <a:spcPts val="3253"/>
              </a:lnSpc>
            </a:pPr>
            <a:r>
              <a:rPr lang="en-US" sz="2700" dirty="0"/>
              <a:t>Built on SQL Server</a:t>
            </a:r>
            <a:r>
              <a:rPr lang="en-US" sz="1300" dirty="0"/>
              <a:t>®</a:t>
            </a:r>
            <a:r>
              <a:rPr lang="en-US" sz="2700" dirty="0"/>
              <a:t> Reporting Services (SSRS), it gives you </a:t>
            </a:r>
            <a:br>
              <a:rPr lang="en-US" sz="2700" dirty="0"/>
            </a:br>
            <a:r>
              <a:rPr lang="en-US" sz="2700" dirty="0"/>
              <a:t>flexibility to add your own reports</a:t>
            </a:r>
          </a:p>
          <a:p>
            <a:pPr>
              <a:lnSpc>
                <a:spcPts val="3253"/>
              </a:lnSpc>
              <a:buNone/>
            </a:pPr>
            <a:endParaRPr lang="en-US" sz="2900" dirty="0"/>
          </a:p>
          <a:p>
            <a:pPr lvl="1">
              <a:lnSpc>
                <a:spcPts val="3253"/>
              </a:lnSpc>
              <a:buNone/>
            </a:pPr>
            <a:endParaRPr lang="en-US" sz="2400" dirty="0"/>
          </a:p>
          <a:p>
            <a:pPr lvl="1">
              <a:lnSpc>
                <a:spcPts val="3253"/>
              </a:lnSpc>
            </a:pPr>
            <a:endParaRPr lang="en-US" sz="2400" dirty="0"/>
          </a:p>
          <a:p>
            <a:pPr lvl="1">
              <a:buNone/>
            </a:pPr>
            <a:endParaRPr lang="en-US" dirty="0" smtClean="0"/>
          </a:p>
        </p:txBody>
      </p:sp>
      <p:grpSp>
        <p:nvGrpSpPr>
          <p:cNvPr id="5" name="Group 4"/>
          <p:cNvGrpSpPr/>
          <p:nvPr/>
        </p:nvGrpSpPr>
        <p:grpSpPr>
          <a:xfrm>
            <a:off x="304721" y="5738284"/>
            <a:ext cx="946821" cy="914400"/>
            <a:chOff x="4166499" y="3290640"/>
            <a:chExt cx="710301" cy="685800"/>
          </a:xfrm>
        </p:grpSpPr>
        <p:pic>
          <p:nvPicPr>
            <p:cNvPr id="6" name="Picture 3" descr="\\SERVER3\InternalBin\Resource DVD\DVD_ART36\Artwork_Imagery\Icons - Illustrations\_ REAL VISTA STYLE\clipboard checklist inventory.png"/>
            <p:cNvPicPr>
              <a:picLocks noChangeAspect="1" noChangeArrowheads="1"/>
            </p:cNvPicPr>
            <p:nvPr/>
          </p:nvPicPr>
          <p:blipFill>
            <a:blip r:embed="rId3" cstate="email"/>
            <a:srcRect/>
            <a:stretch>
              <a:fillRect/>
            </a:stretch>
          </p:blipFill>
          <p:spPr bwMode="auto">
            <a:xfrm>
              <a:off x="4191000" y="3290640"/>
              <a:ext cx="685800" cy="685800"/>
            </a:xfrm>
            <a:prstGeom prst="rect">
              <a:avLst/>
            </a:prstGeom>
            <a:noFill/>
          </p:spPr>
        </p:pic>
        <p:pic>
          <p:nvPicPr>
            <p:cNvPr id="7" name="Picture 2" descr="\\SERVER3\InternalBin\Resource DVD\DVD_ART36\Artwork_Imagery\Icons - Illustrations\_ REAL VISTA STYLE\3d check mark green.png"/>
            <p:cNvPicPr>
              <a:picLocks noChangeAspect="1" noChangeArrowheads="1"/>
            </p:cNvPicPr>
            <p:nvPr/>
          </p:nvPicPr>
          <p:blipFill>
            <a:blip r:embed="rId4" cstate="email"/>
            <a:srcRect/>
            <a:stretch>
              <a:fillRect/>
            </a:stretch>
          </p:blipFill>
          <p:spPr bwMode="auto">
            <a:xfrm>
              <a:off x="4166499" y="3486150"/>
              <a:ext cx="405501" cy="405501"/>
            </a:xfrm>
            <a:prstGeom prst="rect">
              <a:avLst/>
            </a:prstGeom>
            <a:noFill/>
          </p:spPr>
        </p:pic>
      </p:grpSp>
      <p:grpSp>
        <p:nvGrpSpPr>
          <p:cNvPr id="12" name="Group 11"/>
          <p:cNvGrpSpPr/>
          <p:nvPr/>
        </p:nvGrpSpPr>
        <p:grpSpPr>
          <a:xfrm>
            <a:off x="404856" y="738109"/>
            <a:ext cx="3644558" cy="2995692"/>
            <a:chOff x="990600" y="361951"/>
            <a:chExt cx="3048000" cy="2246769"/>
          </a:xfrm>
        </p:grpSpPr>
        <p:sp>
          <p:nvSpPr>
            <p:cNvPr id="9" name="Rounded Rectangle 8"/>
            <p:cNvSpPr/>
            <p:nvPr/>
          </p:nvSpPr>
          <p:spPr bwMode="auto">
            <a:xfrm>
              <a:off x="990600" y="819150"/>
              <a:ext cx="3048000" cy="1524000"/>
            </a:xfrm>
            <a:prstGeom prst="roundRect">
              <a:avLst>
                <a:gd name="adj" fmla="val 7747"/>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11" name="TextBox 10"/>
            <p:cNvSpPr txBox="1"/>
            <p:nvPr/>
          </p:nvSpPr>
          <p:spPr>
            <a:xfrm>
              <a:off x="990600" y="361951"/>
              <a:ext cx="3048000" cy="2246769"/>
            </a:xfrm>
            <a:prstGeom prst="rect">
              <a:avLst/>
            </a:prstGeom>
            <a:noFill/>
          </p:spPr>
          <p:txBody>
            <a:bodyPr wrap="square" rtlCol="0">
              <a:spAutoFit/>
            </a:bodyPr>
            <a:lstStyle/>
            <a:p>
              <a:pPr algn="ctr"/>
              <a:endParaRPr lang="en-US" sz="18700" dirty="0">
                <a:solidFill>
                  <a:schemeClr val="bg2">
                    <a:alpha val="37000"/>
                  </a:schemeClr>
                </a:solidFill>
              </a:endParaRPr>
            </a:p>
          </p:txBody>
        </p:sp>
        <p:sp>
          <p:nvSpPr>
            <p:cNvPr id="10" name="Content Placeholder 6"/>
            <p:cNvSpPr txBox="1">
              <a:spLocks/>
            </p:cNvSpPr>
            <p:nvPr/>
          </p:nvSpPr>
          <p:spPr>
            <a:xfrm>
              <a:off x="1066800" y="1174146"/>
              <a:ext cx="2971800" cy="814007"/>
            </a:xfrm>
            <a:prstGeom prst="rect">
              <a:avLst/>
            </a:prstGeom>
          </p:spPr>
          <p:txBody>
            <a:bodyPr vert="horz" lIns="91440" tIns="45720" rIns="91440" bIns="45720" rtlCol="0">
              <a:normAutofit/>
            </a:bodyPr>
            <a:lstStyle/>
            <a:p>
              <a:pPr algn="ctr">
                <a:lnSpc>
                  <a:spcPts val="2634"/>
                </a:lnSpc>
                <a:spcBef>
                  <a:spcPct val="20000"/>
                </a:spcBef>
                <a:buSzPct val="90000"/>
              </a:pPr>
              <a:r>
                <a:rPr lang="en-US" sz="2700" spc="-27" dirty="0">
                  <a:ea typeface="Segoe UI" pitchFamily="34" charset="0"/>
                  <a:cs typeface="Segoe"/>
                </a:rPr>
                <a:t>Need to know the </a:t>
              </a:r>
              <a:br>
                <a:rPr lang="en-US" sz="2700" spc="-27" dirty="0">
                  <a:ea typeface="Segoe UI" pitchFamily="34" charset="0"/>
                  <a:cs typeface="Segoe"/>
                </a:rPr>
              </a:br>
              <a:r>
                <a:rPr lang="en-US" sz="2700" spc="-27" dirty="0">
                  <a:ea typeface="Segoe UI" pitchFamily="34" charset="0"/>
                  <a:cs typeface="Segoe"/>
                </a:rPr>
                <a:t>last known state of a </a:t>
              </a:r>
              <a:br>
                <a:rPr lang="en-US" sz="2700" spc="-27" dirty="0">
                  <a:ea typeface="Segoe UI" pitchFamily="34" charset="0"/>
                  <a:cs typeface="Segoe"/>
                </a:rPr>
              </a:br>
              <a:r>
                <a:rPr lang="en-US" sz="2700" spc="-27" dirty="0">
                  <a:ea typeface="Segoe UI" pitchFamily="34" charset="0"/>
                  <a:cs typeface="Segoe"/>
                </a:rPr>
                <a:t>lost computer?</a:t>
              </a:r>
            </a:p>
          </p:txBody>
        </p:sp>
      </p:grpSp>
      <p:grpSp>
        <p:nvGrpSpPr>
          <p:cNvPr id="18" name="Group 17"/>
          <p:cNvGrpSpPr/>
          <p:nvPr/>
        </p:nvGrpSpPr>
        <p:grpSpPr>
          <a:xfrm>
            <a:off x="4217128" y="738109"/>
            <a:ext cx="3718467" cy="2995692"/>
            <a:chOff x="990600" y="361951"/>
            <a:chExt cx="3048000" cy="2246769"/>
          </a:xfrm>
        </p:grpSpPr>
        <p:sp>
          <p:nvSpPr>
            <p:cNvPr id="19" name="Rounded Rectangle 18"/>
            <p:cNvSpPr/>
            <p:nvPr/>
          </p:nvSpPr>
          <p:spPr bwMode="auto">
            <a:xfrm>
              <a:off x="990600" y="819150"/>
              <a:ext cx="3048000" cy="1524000"/>
            </a:xfrm>
            <a:prstGeom prst="roundRect">
              <a:avLst>
                <a:gd name="adj" fmla="val 7747"/>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20" name="TextBox 19"/>
            <p:cNvSpPr txBox="1"/>
            <p:nvPr/>
          </p:nvSpPr>
          <p:spPr>
            <a:xfrm>
              <a:off x="990600" y="361951"/>
              <a:ext cx="3048000" cy="2246769"/>
            </a:xfrm>
            <a:prstGeom prst="rect">
              <a:avLst/>
            </a:prstGeom>
            <a:noFill/>
          </p:spPr>
          <p:txBody>
            <a:bodyPr wrap="square" rtlCol="0">
              <a:spAutoFit/>
            </a:bodyPr>
            <a:lstStyle/>
            <a:p>
              <a:pPr algn="ctr"/>
              <a:endParaRPr lang="en-US" sz="18700" dirty="0">
                <a:solidFill>
                  <a:schemeClr val="bg2">
                    <a:alpha val="37000"/>
                  </a:schemeClr>
                </a:solidFill>
              </a:endParaRPr>
            </a:p>
          </p:txBody>
        </p:sp>
        <p:sp>
          <p:nvSpPr>
            <p:cNvPr id="21" name="Content Placeholder 6"/>
            <p:cNvSpPr txBox="1">
              <a:spLocks/>
            </p:cNvSpPr>
            <p:nvPr/>
          </p:nvSpPr>
          <p:spPr>
            <a:xfrm>
              <a:off x="990600" y="1045278"/>
              <a:ext cx="3048000" cy="1071743"/>
            </a:xfrm>
            <a:prstGeom prst="rect">
              <a:avLst/>
            </a:prstGeom>
          </p:spPr>
          <p:txBody>
            <a:bodyPr vert="horz" lIns="91440" tIns="45720" rIns="91440" bIns="45720" rtlCol="0">
              <a:normAutofit/>
            </a:bodyPr>
            <a:lstStyle/>
            <a:p>
              <a:pPr algn="ctr">
                <a:lnSpc>
                  <a:spcPts val="2634"/>
                </a:lnSpc>
                <a:spcBef>
                  <a:spcPct val="20000"/>
                </a:spcBef>
                <a:buSzPct val="90000"/>
              </a:pPr>
              <a:r>
                <a:rPr lang="en-US" sz="2700" spc="-27" dirty="0">
                  <a:ea typeface="Segoe UI" pitchFamily="34" charset="0"/>
                  <a:cs typeface="Segoe"/>
                </a:rPr>
                <a:t>Need to know how </a:t>
              </a:r>
              <a:r>
                <a:rPr lang="en-US" sz="2700" spc="-67" dirty="0">
                  <a:ea typeface="Segoe UI" pitchFamily="34" charset="0"/>
                  <a:cs typeface="Segoe"/>
                </a:rPr>
                <a:t>effective your rollout is? </a:t>
              </a:r>
              <a:br>
                <a:rPr lang="en-US" sz="2700" spc="-67" dirty="0">
                  <a:ea typeface="Segoe UI" pitchFamily="34" charset="0"/>
                  <a:cs typeface="Segoe"/>
                </a:rPr>
              </a:br>
              <a:r>
                <a:rPr lang="en-US" sz="2700" spc="-67" dirty="0">
                  <a:ea typeface="Segoe UI" pitchFamily="34" charset="0"/>
                  <a:cs typeface="Segoe"/>
                </a:rPr>
                <a:t>Or how compliant your </a:t>
              </a:r>
              <a:r>
                <a:rPr lang="en-US" sz="2700" spc="-27" dirty="0">
                  <a:ea typeface="Segoe UI" pitchFamily="34" charset="0"/>
                  <a:cs typeface="Segoe"/>
                </a:rPr>
                <a:t>company is?</a:t>
              </a:r>
            </a:p>
          </p:txBody>
        </p:sp>
      </p:grpSp>
      <p:grpSp>
        <p:nvGrpSpPr>
          <p:cNvPr id="15" name="Group 14"/>
          <p:cNvGrpSpPr/>
          <p:nvPr/>
        </p:nvGrpSpPr>
        <p:grpSpPr>
          <a:xfrm>
            <a:off x="8094666" y="738109"/>
            <a:ext cx="3720054" cy="2995692"/>
            <a:chOff x="990600" y="361951"/>
            <a:chExt cx="3048000" cy="2246769"/>
          </a:xfrm>
        </p:grpSpPr>
        <p:sp>
          <p:nvSpPr>
            <p:cNvPr id="16" name="Rounded Rectangle 15"/>
            <p:cNvSpPr/>
            <p:nvPr/>
          </p:nvSpPr>
          <p:spPr bwMode="auto">
            <a:xfrm>
              <a:off x="990600" y="819150"/>
              <a:ext cx="3048000" cy="1524000"/>
            </a:xfrm>
            <a:prstGeom prst="roundRect">
              <a:avLst>
                <a:gd name="adj" fmla="val 7747"/>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17" name="TextBox 16"/>
            <p:cNvSpPr txBox="1"/>
            <p:nvPr/>
          </p:nvSpPr>
          <p:spPr>
            <a:xfrm>
              <a:off x="990600" y="361951"/>
              <a:ext cx="3048000" cy="2246769"/>
            </a:xfrm>
            <a:prstGeom prst="rect">
              <a:avLst/>
            </a:prstGeom>
            <a:noFill/>
          </p:spPr>
          <p:txBody>
            <a:bodyPr wrap="square" rtlCol="0">
              <a:spAutoFit/>
            </a:bodyPr>
            <a:lstStyle/>
            <a:p>
              <a:pPr algn="ctr"/>
              <a:endParaRPr lang="en-US" sz="18700" dirty="0">
                <a:solidFill>
                  <a:schemeClr val="bg2">
                    <a:alpha val="37000"/>
                  </a:schemeClr>
                </a:solidFill>
              </a:endParaRPr>
            </a:p>
          </p:txBody>
        </p:sp>
        <p:sp>
          <p:nvSpPr>
            <p:cNvPr id="22" name="Content Placeholder 6"/>
            <p:cNvSpPr txBox="1">
              <a:spLocks/>
            </p:cNvSpPr>
            <p:nvPr/>
          </p:nvSpPr>
          <p:spPr>
            <a:xfrm>
              <a:off x="990600" y="1045278"/>
              <a:ext cx="3048000" cy="1071743"/>
            </a:xfrm>
            <a:prstGeom prst="rect">
              <a:avLst/>
            </a:prstGeom>
          </p:spPr>
          <p:txBody>
            <a:bodyPr vert="horz" lIns="91440" tIns="45720" rIns="91440" bIns="45720" rtlCol="0">
              <a:noAutofit/>
            </a:bodyPr>
            <a:lstStyle/>
            <a:p>
              <a:pPr algn="ctr">
                <a:lnSpc>
                  <a:spcPts val="2634"/>
                </a:lnSpc>
                <a:spcBef>
                  <a:spcPct val="20000"/>
                </a:spcBef>
                <a:buSzPct val="90000"/>
              </a:pPr>
              <a:r>
                <a:rPr lang="en-US" sz="2700" spc="-27" dirty="0" smtClean="0">
                  <a:ea typeface="Segoe UI" pitchFamily="34" charset="0"/>
                  <a:cs typeface="Segoe"/>
                </a:rPr>
                <a:t>Who and when keys have been accessed and when new hardware has been </a:t>
              </a:r>
              <a:r>
                <a:rPr lang="en-US" sz="2700" spc="-27" dirty="0" smtClean="0">
                  <a:ea typeface="Segoe UI" pitchFamily="34" charset="0"/>
                  <a:cs typeface="Segoe"/>
                </a:rPr>
                <a:t>added?</a:t>
              </a:r>
              <a:endParaRPr lang="en-US" sz="2700" spc="-27" dirty="0">
                <a:ea typeface="Segoe UI" pitchFamily="34" charset="0"/>
                <a:cs typeface="Segoe"/>
              </a:endParaRPr>
            </a:p>
          </p:txBody>
        </p:sp>
      </p:grpSp>
    </p:spTree>
    <p:extLst>
      <p:ext uri="{BB962C8B-B14F-4D97-AF65-F5344CB8AC3E}">
        <p14:creationId xmlns:p14="http://schemas.microsoft.com/office/powerpoint/2010/main" val="340666938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903412" y="990600"/>
            <a:ext cx="8382000" cy="5662084"/>
            <a:chOff x="1903412" y="990600"/>
            <a:chExt cx="8382000" cy="5662084"/>
          </a:xfrm>
        </p:grpSpPr>
        <p:sp>
          <p:nvSpPr>
            <p:cNvPr id="26" name="Rounded Rectangle 25"/>
            <p:cNvSpPr/>
            <p:nvPr/>
          </p:nvSpPr>
          <p:spPr bwMode="auto">
            <a:xfrm>
              <a:off x="1903412" y="990600"/>
              <a:ext cx="8382000" cy="5662084"/>
            </a:xfrm>
            <a:prstGeom prst="roundRect">
              <a:avLst>
                <a:gd name="adj" fmla="val 3265"/>
              </a:avLst>
            </a:prstGeom>
            <a:gradFill flip="none" rotWithShape="1">
              <a:gsLst>
                <a:gs pos="0">
                  <a:srgbClr val="95B8DA">
                    <a:alpha val="40000"/>
                  </a:srgbClr>
                </a:gs>
                <a:gs pos="45000">
                  <a:schemeClr val="accent2">
                    <a:tint val="37000"/>
                    <a:satMod val="300000"/>
                    <a:alpha val="40000"/>
                  </a:schemeClr>
                </a:gs>
                <a:gs pos="100000">
                  <a:schemeClr val="accent2">
                    <a:tint val="15000"/>
                    <a:satMod val="350000"/>
                    <a:alpha val="40000"/>
                  </a:schemeClr>
                </a:gs>
              </a:gsLst>
              <a:lin ang="17100000" scaled="0"/>
              <a:tileRect/>
            </a:gradFill>
            <a:ln>
              <a:noFill/>
              <a:headEnd type="none" w="med" len="med"/>
              <a:tailEnd type="none" w="med" len="med"/>
            </a:ln>
            <a:scene3d>
              <a:camera prst="orthographicFront"/>
              <a:lightRig rig="threePt" dir="t"/>
            </a:scene3d>
            <a:sp3d>
              <a:bevelT w="101600"/>
            </a:sp3d>
          </p:spPr>
          <p:style>
            <a:lnRef idx="1">
              <a:schemeClr val="accent2"/>
            </a:lnRef>
            <a:fillRef idx="2">
              <a:schemeClr val="accent2"/>
            </a:fillRef>
            <a:effectRef idx="1">
              <a:schemeClr val="accent2"/>
            </a:effectRef>
            <a:fontRef idx="minor">
              <a:schemeClr val="dk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pic>
          <p:nvPicPr>
            <p:cNvPr id="15" name="Picture 14"/>
            <p:cNvPicPr/>
            <p:nvPr/>
          </p:nvPicPr>
          <p:blipFill rotWithShape="1">
            <a:blip r:embed="rId3"/>
            <a:srcRect l="4494" t="16212" r="13242" b="13676"/>
            <a:stretch/>
          </p:blipFill>
          <p:spPr>
            <a:xfrm>
              <a:off x="2109739" y="1145006"/>
              <a:ext cx="8006237" cy="5408274"/>
            </a:xfrm>
            <a:prstGeom prst="rect">
              <a:avLst/>
            </a:prstGeom>
          </p:spPr>
        </p:pic>
      </p:grpSp>
      <p:sp>
        <p:nvSpPr>
          <p:cNvPr id="4" name="Title 3"/>
          <p:cNvSpPr>
            <a:spLocks noGrp="1"/>
          </p:cNvSpPr>
          <p:nvPr>
            <p:ph type="title"/>
          </p:nvPr>
        </p:nvSpPr>
        <p:spPr/>
        <p:txBody>
          <a:bodyPr/>
          <a:lstStyle/>
          <a:p>
            <a:r>
              <a:rPr lang="en-US" smtClean="0"/>
              <a:t>Enterprise Compliance Report</a:t>
            </a:r>
            <a:endParaRPr lang="en-US" dirty="0"/>
          </a:p>
        </p:txBody>
      </p:sp>
      <p:grpSp>
        <p:nvGrpSpPr>
          <p:cNvPr id="2" name="Group 4"/>
          <p:cNvGrpSpPr/>
          <p:nvPr/>
        </p:nvGrpSpPr>
        <p:grpSpPr>
          <a:xfrm>
            <a:off x="304721" y="5738284"/>
            <a:ext cx="946821" cy="914400"/>
            <a:chOff x="4166499" y="3290640"/>
            <a:chExt cx="710301" cy="685800"/>
          </a:xfrm>
        </p:grpSpPr>
        <p:pic>
          <p:nvPicPr>
            <p:cNvPr id="6" name="Picture 3" descr="\\SERVER3\InternalBin\Resource DVD\DVD_ART36\Artwork_Imagery\Icons - Illustrations\_ REAL VISTA STYLE\clipboard checklist inventory.png"/>
            <p:cNvPicPr>
              <a:picLocks noChangeAspect="1" noChangeArrowheads="1"/>
            </p:cNvPicPr>
            <p:nvPr/>
          </p:nvPicPr>
          <p:blipFill>
            <a:blip r:embed="rId4" cstate="email"/>
            <a:srcRect/>
            <a:stretch>
              <a:fillRect/>
            </a:stretch>
          </p:blipFill>
          <p:spPr bwMode="auto">
            <a:xfrm>
              <a:off x="4191000" y="3290640"/>
              <a:ext cx="685800" cy="685800"/>
            </a:xfrm>
            <a:prstGeom prst="rect">
              <a:avLst/>
            </a:prstGeom>
            <a:noFill/>
          </p:spPr>
        </p:pic>
        <p:pic>
          <p:nvPicPr>
            <p:cNvPr id="7" name="Picture 2" descr="\\SERVER3\InternalBin\Resource DVD\DVD_ART36\Artwork_Imagery\Icons - Illustrations\_ REAL VISTA STYLE\3d check mark green.png"/>
            <p:cNvPicPr>
              <a:picLocks noChangeAspect="1" noChangeArrowheads="1"/>
            </p:cNvPicPr>
            <p:nvPr/>
          </p:nvPicPr>
          <p:blipFill>
            <a:blip r:embed="rId5" cstate="email"/>
            <a:srcRect/>
            <a:stretch>
              <a:fillRect/>
            </a:stretch>
          </p:blipFill>
          <p:spPr bwMode="auto">
            <a:xfrm>
              <a:off x="4166499" y="3486150"/>
              <a:ext cx="405501" cy="405501"/>
            </a:xfrm>
            <a:prstGeom prst="rect">
              <a:avLst/>
            </a:prstGeom>
            <a:noFill/>
          </p:spPr>
        </p:pic>
      </p:grpSp>
      <p:sp>
        <p:nvSpPr>
          <p:cNvPr id="16" name="Rounded Rectangle 15"/>
          <p:cNvSpPr/>
          <p:nvPr/>
        </p:nvSpPr>
        <p:spPr bwMode="auto">
          <a:xfrm>
            <a:off x="609441" y="2006600"/>
            <a:ext cx="3555074" cy="3149600"/>
          </a:xfrm>
          <a:prstGeom prst="roundRect">
            <a:avLst>
              <a:gd name="adj" fmla="val 7747"/>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1005757" tIns="91432" rIns="182864" bIns="91432"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17" name="Rounded Rectangle 16"/>
          <p:cNvSpPr/>
          <p:nvPr/>
        </p:nvSpPr>
        <p:spPr bwMode="auto">
          <a:xfrm>
            <a:off x="4316876" y="2006600"/>
            <a:ext cx="3555074" cy="3149600"/>
          </a:xfrm>
          <a:prstGeom prst="roundRect">
            <a:avLst>
              <a:gd name="adj" fmla="val 7747"/>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22" name="Rounded Rectangle 21"/>
          <p:cNvSpPr/>
          <p:nvPr/>
        </p:nvSpPr>
        <p:spPr bwMode="auto">
          <a:xfrm>
            <a:off x="8024310" y="2006600"/>
            <a:ext cx="3555074" cy="3149600"/>
          </a:xfrm>
          <a:prstGeom prst="roundRect">
            <a:avLst>
              <a:gd name="adj" fmla="val 7747"/>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21" name="Content Placeholder 37"/>
          <p:cNvSpPr txBox="1">
            <a:spLocks/>
          </p:cNvSpPr>
          <p:nvPr/>
        </p:nvSpPr>
        <p:spPr>
          <a:xfrm>
            <a:off x="8075097" y="2159000"/>
            <a:ext cx="3453500" cy="2844800"/>
          </a:xfrm>
          <a:prstGeom prst="rect">
            <a:avLst/>
          </a:prstGeom>
        </p:spPr>
        <p:txBody>
          <a:bodyPr vert="horz" wrap="square" lIns="0" tIns="0" rIns="0" bIns="0" rtlCol="0">
            <a:normAutofit/>
          </a:bodyPr>
          <a:lstStyle>
            <a:lvl1pPr marL="460375" indent="-460375" algn="l" defTabSz="914363" rtl="0" eaLnBrk="1" latinLnBrk="0" hangingPunct="1">
              <a:lnSpc>
                <a:spcPct val="90000"/>
              </a:lnSpc>
              <a:spcBef>
                <a:spcPct val="20000"/>
              </a:spcBef>
              <a:buSzPct val="85000"/>
              <a:buFontTx/>
              <a:buBlip>
                <a:blip r:embed="rId6"/>
              </a:buBlip>
              <a:defRPr lang="en-US" sz="3200" kern="1200">
                <a:gradFill>
                  <a:gsLst>
                    <a:gs pos="0">
                      <a:schemeClr val="tx1"/>
                    </a:gs>
                    <a:gs pos="86000">
                      <a:schemeClr val="tx1"/>
                    </a:gs>
                  </a:gsLst>
                  <a:lin ang="5400000" scaled="0"/>
                </a:gradFill>
                <a:latin typeface="+mn-lt"/>
                <a:ea typeface="+mn-ea"/>
                <a:cs typeface="Segoe"/>
              </a:defRPr>
            </a:lvl1pPr>
            <a:lvl2pPr marL="855663" indent="-395288" algn="l" defTabSz="914363" rtl="0" eaLnBrk="1" latinLnBrk="0" hangingPunct="1">
              <a:lnSpc>
                <a:spcPct val="90000"/>
              </a:lnSpc>
              <a:spcBef>
                <a:spcPct val="20000"/>
              </a:spcBef>
              <a:buSzPct val="85000"/>
              <a:buFontTx/>
              <a:buBlip>
                <a:blip r:embed="rId6"/>
              </a:buBlip>
              <a:defRPr lang="en-US" sz="2800" kern="1200">
                <a:gradFill>
                  <a:gsLst>
                    <a:gs pos="0">
                      <a:schemeClr val="tx1"/>
                    </a:gs>
                    <a:gs pos="86000">
                      <a:schemeClr val="tx1"/>
                    </a:gs>
                  </a:gsLst>
                  <a:lin ang="5400000" scaled="0"/>
                </a:gradFill>
                <a:latin typeface="+mn-lt"/>
                <a:ea typeface="+mn-ea"/>
                <a:cs typeface="Segoe"/>
              </a:defRPr>
            </a:lvl2pPr>
            <a:lvl3pPr marL="1258888" indent="-403225" algn="l" defTabSz="914363" rtl="0" eaLnBrk="1" latinLnBrk="0" hangingPunct="1">
              <a:lnSpc>
                <a:spcPct val="90000"/>
              </a:lnSpc>
              <a:spcBef>
                <a:spcPct val="20000"/>
              </a:spcBef>
              <a:buSzPct val="85000"/>
              <a:buFontTx/>
              <a:buBlip>
                <a:blip r:embed="rId6"/>
              </a:buBlip>
              <a:defRPr lang="en-US" sz="2400" kern="1200">
                <a:gradFill>
                  <a:gsLst>
                    <a:gs pos="0">
                      <a:schemeClr val="tx1"/>
                    </a:gs>
                    <a:gs pos="86000">
                      <a:schemeClr val="tx1"/>
                    </a:gs>
                  </a:gsLst>
                  <a:lin ang="5400000" scaled="0"/>
                </a:gradFill>
                <a:latin typeface="+mn-lt"/>
                <a:ea typeface="+mn-ea"/>
                <a:cs typeface="Segoe"/>
              </a:defRPr>
            </a:lvl3pPr>
            <a:lvl4pPr marL="1604963" indent="-346075" algn="l" defTabSz="914363" rtl="0" eaLnBrk="1" latinLnBrk="0" hangingPunct="1">
              <a:lnSpc>
                <a:spcPct val="90000"/>
              </a:lnSpc>
              <a:spcBef>
                <a:spcPct val="20000"/>
              </a:spcBef>
              <a:buSzPct val="85000"/>
              <a:buFontTx/>
              <a:buBlip>
                <a:blip r:embed="rId6"/>
              </a:buBlip>
              <a:defRPr lang="en-US" sz="2000" kern="1200">
                <a:gradFill>
                  <a:gsLst>
                    <a:gs pos="0">
                      <a:schemeClr val="tx1"/>
                    </a:gs>
                    <a:gs pos="86000">
                      <a:schemeClr val="tx1"/>
                    </a:gs>
                  </a:gsLst>
                  <a:lin ang="5400000" scaled="0"/>
                </a:gradFill>
                <a:latin typeface="+mn-lt"/>
                <a:ea typeface="+mn-ea"/>
                <a:cs typeface="Segoe"/>
              </a:defRPr>
            </a:lvl4pPr>
            <a:lvl5pPr marL="1941513" indent="-336550" algn="l" defTabSz="914363" rtl="0" eaLnBrk="1" latinLnBrk="0" hangingPunct="1">
              <a:lnSpc>
                <a:spcPct val="90000"/>
              </a:lnSpc>
              <a:spcBef>
                <a:spcPct val="20000"/>
              </a:spcBef>
              <a:buSzPct val="85000"/>
              <a:buFontTx/>
              <a:buBlip>
                <a:blip r:embed="rId6"/>
              </a:buBlip>
              <a:defRPr lang="en-US" sz="2000" kern="1200">
                <a:gradFill>
                  <a:gsLst>
                    <a:gs pos="0">
                      <a:schemeClr val="tx1"/>
                    </a:gs>
                    <a:gs pos="86000">
                      <a:schemeClr val="tx1"/>
                    </a:gs>
                  </a:gsLst>
                  <a:lin ang="5400000" scaled="0"/>
                </a:gradFill>
                <a:latin typeface="+mn-lt"/>
                <a:ea typeface="+mn-ea"/>
                <a:cs typeface="Segoe"/>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2720"/>
              </a:lnSpc>
              <a:spcAft>
                <a:spcPts val="800"/>
              </a:spcAft>
              <a:buNone/>
            </a:pPr>
            <a:r>
              <a:rPr lang="en-US" sz="2700" b="1" dirty="0">
                <a:solidFill>
                  <a:schemeClr val="tx1"/>
                </a:solidFill>
              </a:rPr>
              <a:t>Filtering on</a:t>
            </a:r>
          </a:p>
          <a:p>
            <a:pPr marL="341316" indent="-268177">
              <a:lnSpc>
                <a:spcPts val="2986"/>
              </a:lnSpc>
              <a:buSzPct val="90000"/>
              <a:buBlip>
                <a:blip r:embed="rId7"/>
              </a:buBlip>
            </a:pPr>
            <a:r>
              <a:rPr lang="en-US" sz="2400" dirty="0"/>
              <a:t>Status</a:t>
            </a:r>
          </a:p>
          <a:p>
            <a:pPr marL="341316" indent="-268177">
              <a:lnSpc>
                <a:spcPts val="2986"/>
              </a:lnSpc>
              <a:buSzPct val="90000"/>
              <a:buBlip>
                <a:blip r:embed="rId7"/>
              </a:buBlip>
            </a:pPr>
            <a:r>
              <a:rPr lang="en-US" sz="2400" dirty="0"/>
              <a:t>Computer type</a:t>
            </a:r>
          </a:p>
          <a:p>
            <a:pPr marL="341316" indent="-268177">
              <a:lnSpc>
                <a:spcPts val="2986"/>
              </a:lnSpc>
              <a:buSzPct val="90000"/>
              <a:buBlip>
                <a:blip r:embed="rId7"/>
              </a:buBlip>
            </a:pPr>
            <a:r>
              <a:rPr lang="en-US" sz="2400" dirty="0"/>
              <a:t>Last contact date</a:t>
            </a:r>
          </a:p>
          <a:p>
            <a:pPr>
              <a:lnSpc>
                <a:spcPts val="3253"/>
              </a:lnSpc>
              <a:buFontTx/>
              <a:buNone/>
            </a:pPr>
            <a:endParaRPr lang="en-US" sz="2900" dirty="0" smtClean="0"/>
          </a:p>
          <a:p>
            <a:pPr lvl="1">
              <a:lnSpc>
                <a:spcPts val="3253"/>
              </a:lnSpc>
              <a:buFontTx/>
              <a:buNone/>
            </a:pPr>
            <a:endParaRPr lang="en-US" sz="2400" dirty="0" smtClean="0"/>
          </a:p>
          <a:p>
            <a:pPr lvl="1">
              <a:lnSpc>
                <a:spcPts val="3253"/>
              </a:lnSpc>
            </a:pPr>
            <a:endParaRPr lang="en-US" sz="2400" dirty="0" smtClean="0"/>
          </a:p>
          <a:p>
            <a:pPr lvl="1">
              <a:buFontTx/>
              <a:buNone/>
            </a:pPr>
            <a:endParaRPr lang="en-US" dirty="0" smtClean="0"/>
          </a:p>
        </p:txBody>
      </p:sp>
      <p:sp>
        <p:nvSpPr>
          <p:cNvPr id="19" name="Content Placeholder 37"/>
          <p:cNvSpPr txBox="1">
            <a:spLocks/>
          </p:cNvSpPr>
          <p:nvPr/>
        </p:nvSpPr>
        <p:spPr>
          <a:xfrm>
            <a:off x="4367663" y="2159000"/>
            <a:ext cx="3453500" cy="2844800"/>
          </a:xfrm>
          <a:prstGeom prst="rect">
            <a:avLst/>
          </a:prstGeom>
        </p:spPr>
        <p:txBody>
          <a:bodyPr vert="horz" wrap="square" lIns="0" tIns="0" rIns="0" bIns="0" rtlCol="0">
            <a:normAutofit/>
          </a:bodyPr>
          <a:lstStyle>
            <a:lvl1pPr marL="460375" indent="-460375" algn="l" defTabSz="914363" rtl="0" eaLnBrk="1" latinLnBrk="0" hangingPunct="1">
              <a:lnSpc>
                <a:spcPct val="90000"/>
              </a:lnSpc>
              <a:spcBef>
                <a:spcPct val="20000"/>
              </a:spcBef>
              <a:buSzPct val="85000"/>
              <a:buFontTx/>
              <a:buBlip>
                <a:blip r:embed="rId6"/>
              </a:buBlip>
              <a:defRPr lang="en-US" sz="3200" kern="1200">
                <a:gradFill>
                  <a:gsLst>
                    <a:gs pos="0">
                      <a:schemeClr val="tx1"/>
                    </a:gs>
                    <a:gs pos="86000">
                      <a:schemeClr val="tx1"/>
                    </a:gs>
                  </a:gsLst>
                  <a:lin ang="5400000" scaled="0"/>
                </a:gradFill>
                <a:latin typeface="+mn-lt"/>
                <a:ea typeface="+mn-ea"/>
                <a:cs typeface="Segoe"/>
              </a:defRPr>
            </a:lvl1pPr>
            <a:lvl2pPr marL="855663" indent="-395288" algn="l" defTabSz="914363" rtl="0" eaLnBrk="1" latinLnBrk="0" hangingPunct="1">
              <a:lnSpc>
                <a:spcPct val="90000"/>
              </a:lnSpc>
              <a:spcBef>
                <a:spcPct val="20000"/>
              </a:spcBef>
              <a:buSzPct val="85000"/>
              <a:buFontTx/>
              <a:buBlip>
                <a:blip r:embed="rId6"/>
              </a:buBlip>
              <a:defRPr lang="en-US" sz="2800" kern="1200">
                <a:gradFill>
                  <a:gsLst>
                    <a:gs pos="0">
                      <a:schemeClr val="tx1"/>
                    </a:gs>
                    <a:gs pos="86000">
                      <a:schemeClr val="tx1"/>
                    </a:gs>
                  </a:gsLst>
                  <a:lin ang="5400000" scaled="0"/>
                </a:gradFill>
                <a:latin typeface="+mn-lt"/>
                <a:ea typeface="+mn-ea"/>
                <a:cs typeface="Segoe"/>
              </a:defRPr>
            </a:lvl2pPr>
            <a:lvl3pPr marL="1258888" indent="-403225" algn="l" defTabSz="914363" rtl="0" eaLnBrk="1" latinLnBrk="0" hangingPunct="1">
              <a:lnSpc>
                <a:spcPct val="90000"/>
              </a:lnSpc>
              <a:spcBef>
                <a:spcPct val="20000"/>
              </a:spcBef>
              <a:buSzPct val="85000"/>
              <a:buFontTx/>
              <a:buBlip>
                <a:blip r:embed="rId6"/>
              </a:buBlip>
              <a:defRPr lang="en-US" sz="2400" kern="1200">
                <a:gradFill>
                  <a:gsLst>
                    <a:gs pos="0">
                      <a:schemeClr val="tx1"/>
                    </a:gs>
                    <a:gs pos="86000">
                      <a:schemeClr val="tx1"/>
                    </a:gs>
                  </a:gsLst>
                  <a:lin ang="5400000" scaled="0"/>
                </a:gradFill>
                <a:latin typeface="+mn-lt"/>
                <a:ea typeface="+mn-ea"/>
                <a:cs typeface="Segoe"/>
              </a:defRPr>
            </a:lvl3pPr>
            <a:lvl4pPr marL="1604963" indent="-346075" algn="l" defTabSz="914363" rtl="0" eaLnBrk="1" latinLnBrk="0" hangingPunct="1">
              <a:lnSpc>
                <a:spcPct val="90000"/>
              </a:lnSpc>
              <a:spcBef>
                <a:spcPct val="20000"/>
              </a:spcBef>
              <a:buSzPct val="85000"/>
              <a:buFontTx/>
              <a:buBlip>
                <a:blip r:embed="rId6"/>
              </a:buBlip>
              <a:defRPr lang="en-US" sz="2000" kern="1200">
                <a:gradFill>
                  <a:gsLst>
                    <a:gs pos="0">
                      <a:schemeClr val="tx1"/>
                    </a:gs>
                    <a:gs pos="86000">
                      <a:schemeClr val="tx1"/>
                    </a:gs>
                  </a:gsLst>
                  <a:lin ang="5400000" scaled="0"/>
                </a:gradFill>
                <a:latin typeface="+mn-lt"/>
                <a:ea typeface="+mn-ea"/>
                <a:cs typeface="Segoe"/>
              </a:defRPr>
            </a:lvl4pPr>
            <a:lvl5pPr marL="1941513" indent="-336550" algn="l" defTabSz="914363" rtl="0" eaLnBrk="1" latinLnBrk="0" hangingPunct="1">
              <a:lnSpc>
                <a:spcPct val="90000"/>
              </a:lnSpc>
              <a:spcBef>
                <a:spcPct val="20000"/>
              </a:spcBef>
              <a:buSzPct val="85000"/>
              <a:buFontTx/>
              <a:buBlip>
                <a:blip r:embed="rId6"/>
              </a:buBlip>
              <a:defRPr lang="en-US" sz="2000" kern="1200">
                <a:gradFill>
                  <a:gsLst>
                    <a:gs pos="0">
                      <a:schemeClr val="tx1"/>
                    </a:gs>
                    <a:gs pos="86000">
                      <a:schemeClr val="tx1"/>
                    </a:gs>
                  </a:gsLst>
                  <a:lin ang="5400000" scaled="0"/>
                </a:gradFill>
                <a:latin typeface="+mn-lt"/>
                <a:ea typeface="+mn-ea"/>
                <a:cs typeface="Segoe"/>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2720"/>
              </a:lnSpc>
              <a:spcAft>
                <a:spcPts val="800"/>
              </a:spcAft>
              <a:buFontTx/>
              <a:buNone/>
            </a:pPr>
            <a:r>
              <a:rPr lang="en-US" sz="2700" b="1" dirty="0" smtClean="0">
                <a:solidFill>
                  <a:schemeClr val="tx1"/>
                </a:solidFill>
              </a:rPr>
              <a:t>Details</a:t>
            </a:r>
          </a:p>
          <a:p>
            <a:pPr marL="341316" indent="-268177">
              <a:lnSpc>
                <a:spcPts val="2986"/>
              </a:lnSpc>
              <a:buSzPct val="90000"/>
              <a:buBlip>
                <a:blip r:embed="rId7"/>
              </a:buBlip>
            </a:pPr>
            <a:r>
              <a:rPr lang="en-US" sz="2400" dirty="0"/>
              <a:t>Computer name</a:t>
            </a:r>
          </a:p>
          <a:p>
            <a:pPr marL="341316" indent="-268177">
              <a:lnSpc>
                <a:spcPts val="2986"/>
              </a:lnSpc>
              <a:buSzPct val="90000"/>
              <a:buBlip>
                <a:blip r:embed="rId7"/>
              </a:buBlip>
            </a:pPr>
            <a:r>
              <a:rPr lang="en-US" sz="2400" dirty="0"/>
              <a:t>Domain</a:t>
            </a:r>
          </a:p>
          <a:p>
            <a:pPr marL="341316" indent="-268177">
              <a:lnSpc>
                <a:spcPts val="2986"/>
              </a:lnSpc>
              <a:buSzPct val="90000"/>
              <a:buBlip>
                <a:blip r:embed="rId7"/>
              </a:buBlip>
            </a:pPr>
            <a:r>
              <a:rPr lang="en-US" sz="2400" dirty="0"/>
              <a:t>Compliance Status</a:t>
            </a:r>
          </a:p>
          <a:p>
            <a:pPr marL="341316" indent="-268177">
              <a:lnSpc>
                <a:spcPts val="2986"/>
              </a:lnSpc>
              <a:buSzPct val="90000"/>
              <a:buBlip>
                <a:blip r:embed="rId7"/>
              </a:buBlip>
            </a:pPr>
            <a:r>
              <a:rPr lang="en-US" sz="2400" dirty="0"/>
              <a:t>Last Contact </a:t>
            </a:r>
          </a:p>
          <a:p>
            <a:pPr>
              <a:lnSpc>
                <a:spcPts val="3253"/>
              </a:lnSpc>
              <a:buFontTx/>
              <a:buNone/>
            </a:pPr>
            <a:endParaRPr lang="en-US" sz="2900" dirty="0" smtClean="0"/>
          </a:p>
          <a:p>
            <a:pPr lvl="1">
              <a:lnSpc>
                <a:spcPts val="3253"/>
              </a:lnSpc>
              <a:buFontTx/>
              <a:buNone/>
            </a:pPr>
            <a:endParaRPr lang="en-US" sz="2400" dirty="0" smtClean="0"/>
          </a:p>
          <a:p>
            <a:pPr lvl="1">
              <a:lnSpc>
                <a:spcPts val="3253"/>
              </a:lnSpc>
            </a:pPr>
            <a:endParaRPr lang="en-US" sz="2400" dirty="0" smtClean="0"/>
          </a:p>
          <a:p>
            <a:pPr lvl="1">
              <a:buFontTx/>
              <a:buNone/>
            </a:pPr>
            <a:endParaRPr lang="en-US" dirty="0" smtClean="0"/>
          </a:p>
        </p:txBody>
      </p:sp>
      <p:sp>
        <p:nvSpPr>
          <p:cNvPr id="18" name="Content Placeholder 37"/>
          <p:cNvSpPr>
            <a:spLocks noGrp="1"/>
          </p:cNvSpPr>
          <p:nvPr>
            <p:ph idx="4294967295"/>
          </p:nvPr>
        </p:nvSpPr>
        <p:spPr>
          <a:xfrm>
            <a:off x="664202" y="2170875"/>
            <a:ext cx="3452813" cy="2844800"/>
          </a:xfrm>
        </p:spPr>
        <p:txBody>
          <a:bodyPr>
            <a:normAutofit/>
          </a:bodyPr>
          <a:lstStyle/>
          <a:p>
            <a:pPr marL="0" indent="0" algn="ctr">
              <a:lnSpc>
                <a:spcPts val="2720"/>
              </a:lnSpc>
              <a:spcAft>
                <a:spcPts val="800"/>
              </a:spcAft>
              <a:buNone/>
            </a:pPr>
            <a:r>
              <a:rPr lang="en-US" sz="2700" b="1" dirty="0">
                <a:solidFill>
                  <a:schemeClr val="tx1"/>
                </a:solidFill>
              </a:rPr>
              <a:t>Provides </a:t>
            </a:r>
            <a:br>
              <a:rPr lang="en-US" sz="2700" b="1" dirty="0">
                <a:solidFill>
                  <a:schemeClr val="tx1"/>
                </a:solidFill>
              </a:rPr>
            </a:br>
            <a:r>
              <a:rPr lang="en-US" sz="2700" b="1" dirty="0">
                <a:solidFill>
                  <a:schemeClr val="tx1"/>
                </a:solidFill>
              </a:rPr>
              <a:t>snapshot of org</a:t>
            </a:r>
          </a:p>
          <a:p>
            <a:pPr marL="341316" indent="-268177">
              <a:lnSpc>
                <a:spcPts val="2986"/>
              </a:lnSpc>
            </a:pPr>
            <a:r>
              <a:rPr lang="en-US" sz="2400" dirty="0"/>
              <a:t>Number and percent compliant</a:t>
            </a:r>
          </a:p>
          <a:p>
            <a:pPr marL="341316" indent="-268177">
              <a:lnSpc>
                <a:spcPts val="2986"/>
              </a:lnSpc>
              <a:spcAft>
                <a:spcPts val="800"/>
              </a:spcAft>
            </a:pPr>
            <a:r>
              <a:rPr lang="en-US" sz="2400" dirty="0"/>
              <a:t>Total number of computers </a:t>
            </a:r>
            <a:r>
              <a:rPr lang="en-US" sz="2400" dirty="0" smtClean="0"/>
              <a:t>managed</a:t>
            </a:r>
            <a:endParaRPr lang="en-US" dirty="0" smtClean="0"/>
          </a:p>
        </p:txBody>
      </p:sp>
    </p:spTree>
    <p:extLst>
      <p:ext uri="{BB962C8B-B14F-4D97-AF65-F5344CB8AC3E}">
        <p14:creationId xmlns:p14="http://schemas.microsoft.com/office/powerpoint/2010/main" val="16521230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16"/>
                                        </p:tgtEl>
                                      </p:cBhvr>
                                    </p:animEffect>
                                    <p:set>
                                      <p:cBhvr>
                                        <p:cTn id="28" dur="1" fill="hold">
                                          <p:stCondLst>
                                            <p:cond delay="499"/>
                                          </p:stCondLst>
                                        </p:cTn>
                                        <p:tgtEl>
                                          <p:spTgt spid="16"/>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19"/>
                                        </p:tgtEl>
                                      </p:cBhvr>
                                    </p:animEffect>
                                    <p:set>
                                      <p:cBhvr>
                                        <p:cTn id="31" dur="1" fill="hold">
                                          <p:stCondLst>
                                            <p:cond delay="499"/>
                                          </p:stCondLst>
                                        </p:cTn>
                                        <p:tgtEl>
                                          <p:spTgt spid="19"/>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21"/>
                                        </p:tgtEl>
                                      </p:cBhvr>
                                    </p:animEffect>
                                    <p:set>
                                      <p:cBhvr>
                                        <p:cTn id="34" dur="1" fill="hold">
                                          <p:stCondLst>
                                            <p:cond delay="499"/>
                                          </p:stCondLst>
                                        </p:cTn>
                                        <p:tgtEl>
                                          <p:spTgt spid="21"/>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22"/>
                                        </p:tgtEl>
                                      </p:cBhvr>
                                    </p:animEffect>
                                    <p:set>
                                      <p:cBhvr>
                                        <p:cTn id="40" dur="1" fill="hold">
                                          <p:stCondLst>
                                            <p:cond delay="499"/>
                                          </p:stCondLst>
                                        </p:cTn>
                                        <p:tgtEl>
                                          <p:spTgt spid="22"/>
                                        </p:tgtEl>
                                        <p:attrNameLst>
                                          <p:attrName>style.visibility</p:attrName>
                                        </p:attrNameLst>
                                      </p:cBhvr>
                                      <p:to>
                                        <p:strVal val="hidden"/>
                                      </p:to>
                                    </p:se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500"/>
                                        <p:tgtEl>
                                          <p:spTgt spid="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10" presetClass="exit" presetSubtype="0" fill="hold" grpId="1" nodeType="withEffect">
                                  <p:stCondLst>
                                    <p:cond delay="0"/>
                                  </p:stCondLst>
                                  <p:childTnLst>
                                    <p:animEffect transition="out" filter="fade">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animBg="1"/>
      <p:bldP spid="17" grpId="1" animBg="1"/>
      <p:bldP spid="22" grpId="0" animBg="1"/>
      <p:bldP spid="22" grpId="1" animBg="1"/>
      <p:bldP spid="21" grpId="0"/>
      <p:bldP spid="21" grpId="1"/>
      <p:bldP spid="19" grpId="0"/>
      <p:bldP spid="19" grpId="1"/>
      <p:bldP spid="18" grpId="0"/>
      <p:bldP spid="1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446212" y="914400"/>
            <a:ext cx="9296400" cy="5867400"/>
            <a:chOff x="1751012" y="914400"/>
            <a:chExt cx="9296400" cy="5867400"/>
          </a:xfrm>
        </p:grpSpPr>
        <p:sp>
          <p:nvSpPr>
            <p:cNvPr id="26" name="Rounded Rectangle 25"/>
            <p:cNvSpPr/>
            <p:nvPr/>
          </p:nvSpPr>
          <p:spPr bwMode="auto">
            <a:xfrm>
              <a:off x="1751012" y="914400"/>
              <a:ext cx="9296400" cy="5867400"/>
            </a:xfrm>
            <a:prstGeom prst="roundRect">
              <a:avLst>
                <a:gd name="adj" fmla="val 3265"/>
              </a:avLst>
            </a:prstGeom>
            <a:gradFill flip="none" rotWithShape="1">
              <a:gsLst>
                <a:gs pos="0">
                  <a:srgbClr val="95B8DA">
                    <a:alpha val="40000"/>
                  </a:srgbClr>
                </a:gs>
                <a:gs pos="45000">
                  <a:schemeClr val="accent2">
                    <a:tint val="37000"/>
                    <a:satMod val="300000"/>
                    <a:alpha val="40000"/>
                  </a:schemeClr>
                </a:gs>
                <a:gs pos="100000">
                  <a:schemeClr val="accent2">
                    <a:tint val="15000"/>
                    <a:satMod val="350000"/>
                    <a:alpha val="40000"/>
                  </a:schemeClr>
                </a:gs>
              </a:gsLst>
              <a:lin ang="17100000" scaled="0"/>
              <a:tileRect/>
            </a:gradFill>
            <a:ln>
              <a:noFill/>
              <a:headEnd type="none" w="med" len="med"/>
              <a:tailEnd type="none" w="med" len="med"/>
            </a:ln>
            <a:scene3d>
              <a:camera prst="orthographicFront"/>
              <a:lightRig rig="threePt" dir="t"/>
            </a:scene3d>
            <a:sp3d>
              <a:bevelT w="101600"/>
            </a:sp3d>
          </p:spPr>
          <p:style>
            <a:lnRef idx="1">
              <a:schemeClr val="accent2"/>
            </a:lnRef>
            <a:fillRef idx="2">
              <a:schemeClr val="accent2"/>
            </a:fillRef>
            <a:effectRef idx="1">
              <a:schemeClr val="accent2"/>
            </a:effectRef>
            <a:fontRef idx="minor">
              <a:schemeClr val="dk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pic>
          <p:nvPicPr>
            <p:cNvPr id="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3785" t="23513" r="1573" b="5667"/>
            <a:stretch/>
          </p:blipFill>
          <p:spPr bwMode="auto">
            <a:xfrm>
              <a:off x="1903412" y="1016035"/>
              <a:ext cx="9020839" cy="5636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 name="Title 3"/>
          <p:cNvSpPr>
            <a:spLocks noGrp="1"/>
          </p:cNvSpPr>
          <p:nvPr>
            <p:ph type="title"/>
          </p:nvPr>
        </p:nvSpPr>
        <p:spPr/>
        <p:txBody>
          <a:bodyPr/>
          <a:lstStyle/>
          <a:p>
            <a:r>
              <a:rPr lang="en-US" smtClean="0"/>
              <a:t>Computer Compliance Report</a:t>
            </a:r>
            <a:endParaRPr lang="en-US" dirty="0"/>
          </a:p>
        </p:txBody>
      </p:sp>
      <p:grpSp>
        <p:nvGrpSpPr>
          <p:cNvPr id="2" name="Group 4"/>
          <p:cNvGrpSpPr/>
          <p:nvPr/>
        </p:nvGrpSpPr>
        <p:grpSpPr>
          <a:xfrm>
            <a:off x="304721" y="5738284"/>
            <a:ext cx="946821" cy="914400"/>
            <a:chOff x="4166499" y="3290640"/>
            <a:chExt cx="710301" cy="685800"/>
          </a:xfrm>
        </p:grpSpPr>
        <p:pic>
          <p:nvPicPr>
            <p:cNvPr id="6" name="Picture 3" descr="\\SERVER3\InternalBin\Resource DVD\DVD_ART36\Artwork_Imagery\Icons - Illustrations\_ REAL VISTA STYLE\clipboard checklist inventory.png"/>
            <p:cNvPicPr>
              <a:picLocks noChangeAspect="1" noChangeArrowheads="1"/>
            </p:cNvPicPr>
            <p:nvPr/>
          </p:nvPicPr>
          <p:blipFill>
            <a:blip r:embed="rId4" cstate="email"/>
            <a:srcRect/>
            <a:stretch>
              <a:fillRect/>
            </a:stretch>
          </p:blipFill>
          <p:spPr bwMode="auto">
            <a:xfrm>
              <a:off x="4191000" y="3290640"/>
              <a:ext cx="685800" cy="685800"/>
            </a:xfrm>
            <a:prstGeom prst="rect">
              <a:avLst/>
            </a:prstGeom>
            <a:noFill/>
          </p:spPr>
        </p:pic>
        <p:pic>
          <p:nvPicPr>
            <p:cNvPr id="7" name="Picture 2" descr="\\SERVER3\InternalBin\Resource DVD\DVD_ART36\Artwork_Imagery\Icons - Illustrations\_ REAL VISTA STYLE\3d check mark green.png"/>
            <p:cNvPicPr>
              <a:picLocks noChangeAspect="1" noChangeArrowheads="1"/>
            </p:cNvPicPr>
            <p:nvPr/>
          </p:nvPicPr>
          <p:blipFill>
            <a:blip r:embed="rId5" cstate="email"/>
            <a:srcRect/>
            <a:stretch>
              <a:fillRect/>
            </a:stretch>
          </p:blipFill>
          <p:spPr bwMode="auto">
            <a:xfrm>
              <a:off x="4166499" y="3486150"/>
              <a:ext cx="405501" cy="405501"/>
            </a:xfrm>
            <a:prstGeom prst="rect">
              <a:avLst/>
            </a:prstGeom>
            <a:noFill/>
          </p:spPr>
        </p:pic>
      </p:grpSp>
      <p:sp>
        <p:nvSpPr>
          <p:cNvPr id="16" name="Rounded Rectangle 15"/>
          <p:cNvSpPr/>
          <p:nvPr/>
        </p:nvSpPr>
        <p:spPr bwMode="auto">
          <a:xfrm>
            <a:off x="609441" y="2006600"/>
            <a:ext cx="3555074" cy="3149600"/>
          </a:xfrm>
          <a:prstGeom prst="roundRect">
            <a:avLst>
              <a:gd name="adj" fmla="val 7747"/>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1005757" tIns="91432" rIns="182864" bIns="91432"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17" name="Rounded Rectangle 16"/>
          <p:cNvSpPr/>
          <p:nvPr/>
        </p:nvSpPr>
        <p:spPr bwMode="auto">
          <a:xfrm>
            <a:off x="4316876" y="2006600"/>
            <a:ext cx="3555074" cy="3149600"/>
          </a:xfrm>
          <a:prstGeom prst="roundRect">
            <a:avLst>
              <a:gd name="adj" fmla="val 7747"/>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grpSp>
        <p:nvGrpSpPr>
          <p:cNvPr id="5" name="Group 24"/>
          <p:cNvGrpSpPr/>
          <p:nvPr/>
        </p:nvGrpSpPr>
        <p:grpSpPr>
          <a:xfrm>
            <a:off x="8024310" y="2006600"/>
            <a:ext cx="3555074" cy="3149600"/>
            <a:chOff x="6019800" y="1428750"/>
            <a:chExt cx="2667000" cy="2362200"/>
          </a:xfrm>
        </p:grpSpPr>
        <p:sp>
          <p:nvSpPr>
            <p:cNvPr id="22" name="Rounded Rectangle 21"/>
            <p:cNvSpPr/>
            <p:nvPr/>
          </p:nvSpPr>
          <p:spPr bwMode="auto">
            <a:xfrm>
              <a:off x="6019800" y="1428750"/>
              <a:ext cx="2667000" cy="2362200"/>
            </a:xfrm>
            <a:prstGeom prst="roundRect">
              <a:avLst>
                <a:gd name="adj" fmla="val 7747"/>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23" name="Content Placeholder 37"/>
            <p:cNvSpPr txBox="1">
              <a:spLocks/>
            </p:cNvSpPr>
            <p:nvPr/>
          </p:nvSpPr>
          <p:spPr>
            <a:xfrm>
              <a:off x="6053428" y="1504950"/>
              <a:ext cx="2590800" cy="21336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rmAutofit/>
            </a:bodyPr>
            <a:lstStyle/>
            <a:p>
              <a:pPr algn="ctr" defTabSz="1218987">
                <a:lnSpc>
                  <a:spcPts val="2986"/>
                </a:lnSpc>
                <a:spcBef>
                  <a:spcPct val="20000"/>
                </a:spcBef>
                <a:buSzPct val="90000"/>
                <a:defRPr/>
              </a:pPr>
              <a:r>
                <a:rPr lang="en-US" sz="2700" b="1" dirty="0">
                  <a:ea typeface="Segoe UI" pitchFamily="34" charset="0"/>
                  <a:cs typeface="Segoe"/>
                </a:rPr>
                <a:t>Search by:</a:t>
              </a:r>
            </a:p>
            <a:p>
              <a:pPr marL="341316" indent="-268177" algn="ctr">
                <a:lnSpc>
                  <a:spcPts val="2986"/>
                </a:lnSpc>
                <a:spcBef>
                  <a:spcPct val="20000"/>
                </a:spcBef>
                <a:buSzPct val="90000"/>
              </a:pPr>
              <a:r>
                <a:rPr lang="en-US" sz="2700" b="1" dirty="0">
                  <a:ea typeface="Segoe UI" pitchFamily="34" charset="0"/>
                  <a:cs typeface="Segoe"/>
                </a:rPr>
                <a:t>User or Computer</a:t>
              </a:r>
            </a:p>
          </p:txBody>
        </p:sp>
      </p:grpSp>
      <p:sp>
        <p:nvSpPr>
          <p:cNvPr id="19" name="Content Placeholder 37"/>
          <p:cNvSpPr txBox="1">
            <a:spLocks/>
          </p:cNvSpPr>
          <p:nvPr/>
        </p:nvSpPr>
        <p:spPr>
          <a:xfrm>
            <a:off x="4367663" y="2209800"/>
            <a:ext cx="3453500" cy="2844800"/>
          </a:xfrm>
          <a:prstGeom prst="rect">
            <a:avLst/>
          </a:prstGeom>
        </p:spPr>
        <p:txBody>
          <a:bodyPr vert="horz" wrap="square" lIns="0" tIns="0" rIns="0" bIns="0" rtlCol="0">
            <a:normAutofit/>
          </a:bodyPr>
          <a:lstStyle>
            <a:lvl1pPr marL="460375" indent="-460375" algn="l" defTabSz="914363" rtl="0" eaLnBrk="1" latinLnBrk="0" hangingPunct="1">
              <a:lnSpc>
                <a:spcPct val="90000"/>
              </a:lnSpc>
              <a:spcBef>
                <a:spcPct val="20000"/>
              </a:spcBef>
              <a:buSzPct val="85000"/>
              <a:buFontTx/>
              <a:buBlip>
                <a:blip r:embed="rId6"/>
              </a:buBlip>
              <a:defRPr lang="en-US" sz="3200" kern="1200">
                <a:gradFill>
                  <a:gsLst>
                    <a:gs pos="0">
                      <a:schemeClr val="tx1"/>
                    </a:gs>
                    <a:gs pos="86000">
                      <a:schemeClr val="tx1"/>
                    </a:gs>
                  </a:gsLst>
                  <a:lin ang="5400000" scaled="0"/>
                </a:gradFill>
                <a:latin typeface="+mn-lt"/>
                <a:ea typeface="+mn-ea"/>
                <a:cs typeface="Segoe"/>
              </a:defRPr>
            </a:lvl1pPr>
            <a:lvl2pPr marL="855663" indent="-395288" algn="l" defTabSz="914363" rtl="0" eaLnBrk="1" latinLnBrk="0" hangingPunct="1">
              <a:lnSpc>
                <a:spcPct val="90000"/>
              </a:lnSpc>
              <a:spcBef>
                <a:spcPct val="20000"/>
              </a:spcBef>
              <a:buSzPct val="85000"/>
              <a:buFontTx/>
              <a:buBlip>
                <a:blip r:embed="rId6"/>
              </a:buBlip>
              <a:defRPr lang="en-US" sz="2800" kern="1200">
                <a:gradFill>
                  <a:gsLst>
                    <a:gs pos="0">
                      <a:schemeClr val="tx1"/>
                    </a:gs>
                    <a:gs pos="86000">
                      <a:schemeClr val="tx1"/>
                    </a:gs>
                  </a:gsLst>
                  <a:lin ang="5400000" scaled="0"/>
                </a:gradFill>
                <a:latin typeface="+mn-lt"/>
                <a:ea typeface="+mn-ea"/>
                <a:cs typeface="Segoe"/>
              </a:defRPr>
            </a:lvl2pPr>
            <a:lvl3pPr marL="1258888" indent="-403225" algn="l" defTabSz="914363" rtl="0" eaLnBrk="1" latinLnBrk="0" hangingPunct="1">
              <a:lnSpc>
                <a:spcPct val="90000"/>
              </a:lnSpc>
              <a:spcBef>
                <a:spcPct val="20000"/>
              </a:spcBef>
              <a:buSzPct val="85000"/>
              <a:buFontTx/>
              <a:buBlip>
                <a:blip r:embed="rId6"/>
              </a:buBlip>
              <a:defRPr lang="en-US" sz="2400" kern="1200">
                <a:gradFill>
                  <a:gsLst>
                    <a:gs pos="0">
                      <a:schemeClr val="tx1"/>
                    </a:gs>
                    <a:gs pos="86000">
                      <a:schemeClr val="tx1"/>
                    </a:gs>
                  </a:gsLst>
                  <a:lin ang="5400000" scaled="0"/>
                </a:gradFill>
                <a:latin typeface="+mn-lt"/>
                <a:ea typeface="+mn-ea"/>
                <a:cs typeface="Segoe"/>
              </a:defRPr>
            </a:lvl3pPr>
            <a:lvl4pPr marL="1604963" indent="-346075" algn="l" defTabSz="914363" rtl="0" eaLnBrk="1" latinLnBrk="0" hangingPunct="1">
              <a:lnSpc>
                <a:spcPct val="90000"/>
              </a:lnSpc>
              <a:spcBef>
                <a:spcPct val="20000"/>
              </a:spcBef>
              <a:buSzPct val="85000"/>
              <a:buFontTx/>
              <a:buBlip>
                <a:blip r:embed="rId6"/>
              </a:buBlip>
              <a:defRPr lang="en-US" sz="2000" kern="1200">
                <a:gradFill>
                  <a:gsLst>
                    <a:gs pos="0">
                      <a:schemeClr val="tx1"/>
                    </a:gs>
                    <a:gs pos="86000">
                      <a:schemeClr val="tx1"/>
                    </a:gs>
                  </a:gsLst>
                  <a:lin ang="5400000" scaled="0"/>
                </a:gradFill>
                <a:latin typeface="+mn-lt"/>
                <a:ea typeface="+mn-ea"/>
                <a:cs typeface="Segoe"/>
              </a:defRPr>
            </a:lvl4pPr>
            <a:lvl5pPr marL="1941513" indent="-336550" algn="l" defTabSz="914363" rtl="0" eaLnBrk="1" latinLnBrk="0" hangingPunct="1">
              <a:lnSpc>
                <a:spcPct val="90000"/>
              </a:lnSpc>
              <a:spcBef>
                <a:spcPct val="20000"/>
              </a:spcBef>
              <a:buSzPct val="85000"/>
              <a:buFontTx/>
              <a:buBlip>
                <a:blip r:embed="rId6"/>
              </a:buBlip>
              <a:defRPr lang="en-US" sz="2000" kern="1200">
                <a:gradFill>
                  <a:gsLst>
                    <a:gs pos="0">
                      <a:schemeClr val="tx1"/>
                    </a:gs>
                    <a:gs pos="86000">
                      <a:schemeClr val="tx1"/>
                    </a:gs>
                  </a:gsLst>
                  <a:lin ang="5400000" scaled="0"/>
                </a:gradFill>
                <a:latin typeface="+mn-lt"/>
                <a:ea typeface="+mn-ea"/>
                <a:cs typeface="Segoe"/>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2720"/>
              </a:lnSpc>
              <a:spcAft>
                <a:spcPts val="800"/>
              </a:spcAft>
              <a:buFontTx/>
              <a:buNone/>
            </a:pPr>
            <a:r>
              <a:rPr lang="en-US" sz="2700" b="1" dirty="0" smtClean="0">
                <a:solidFill>
                  <a:schemeClr val="tx1"/>
                </a:solidFill>
              </a:rPr>
              <a:t>Details</a:t>
            </a:r>
          </a:p>
          <a:p>
            <a:pPr marL="341316" indent="-268177">
              <a:lnSpc>
                <a:spcPts val="2986"/>
              </a:lnSpc>
              <a:buSzPct val="90000"/>
              <a:buBlip>
                <a:blip r:embed="rId7"/>
              </a:buBlip>
            </a:pPr>
            <a:r>
              <a:rPr lang="en-US" sz="2400" dirty="0"/>
              <a:t>Computer name</a:t>
            </a:r>
          </a:p>
          <a:p>
            <a:pPr marL="341316" indent="-268177">
              <a:lnSpc>
                <a:spcPts val="2986"/>
              </a:lnSpc>
              <a:buSzPct val="90000"/>
              <a:buBlip>
                <a:blip r:embed="rId7"/>
              </a:buBlip>
            </a:pPr>
            <a:r>
              <a:rPr lang="en-US" sz="2400" dirty="0"/>
              <a:t>OS/FDV/RDV Policy</a:t>
            </a:r>
          </a:p>
          <a:p>
            <a:pPr marL="341316" indent="-268177">
              <a:lnSpc>
                <a:spcPts val="2986"/>
              </a:lnSpc>
              <a:buSzPct val="90000"/>
              <a:buBlip>
                <a:blip r:embed="rId7"/>
              </a:buBlip>
            </a:pPr>
            <a:r>
              <a:rPr lang="en-US" sz="2400" dirty="0"/>
              <a:t>Compliance Status</a:t>
            </a:r>
          </a:p>
          <a:p>
            <a:pPr marL="341316" indent="-268177">
              <a:lnSpc>
                <a:spcPts val="2986"/>
              </a:lnSpc>
              <a:buSzPct val="90000"/>
              <a:buBlip>
                <a:blip r:embed="rId7"/>
              </a:buBlip>
            </a:pPr>
            <a:r>
              <a:rPr lang="en-US" sz="2400" dirty="0"/>
              <a:t>Last Contact </a:t>
            </a:r>
          </a:p>
          <a:p>
            <a:pPr marL="341316" indent="-268177">
              <a:lnSpc>
                <a:spcPts val="2986"/>
              </a:lnSpc>
              <a:buSzPct val="90000"/>
              <a:buBlip>
                <a:blip r:embed="rId7"/>
              </a:buBlip>
            </a:pPr>
            <a:r>
              <a:rPr lang="en-US" sz="2400" dirty="0"/>
              <a:t>Manufacturer/Model</a:t>
            </a:r>
          </a:p>
          <a:p>
            <a:pPr>
              <a:lnSpc>
                <a:spcPts val="3253"/>
              </a:lnSpc>
              <a:buFontTx/>
              <a:buNone/>
            </a:pPr>
            <a:endParaRPr lang="en-US" sz="2900" dirty="0" smtClean="0"/>
          </a:p>
          <a:p>
            <a:pPr lvl="1">
              <a:lnSpc>
                <a:spcPts val="3253"/>
              </a:lnSpc>
              <a:buFontTx/>
              <a:buNone/>
            </a:pPr>
            <a:endParaRPr lang="en-US" sz="2400" dirty="0" smtClean="0"/>
          </a:p>
          <a:p>
            <a:pPr lvl="1">
              <a:lnSpc>
                <a:spcPts val="3253"/>
              </a:lnSpc>
            </a:pPr>
            <a:endParaRPr lang="en-US" sz="2400" dirty="0" smtClean="0"/>
          </a:p>
          <a:p>
            <a:pPr lvl="1">
              <a:buFontTx/>
              <a:buNone/>
            </a:pPr>
            <a:endParaRPr lang="en-US" dirty="0" smtClean="0"/>
          </a:p>
        </p:txBody>
      </p:sp>
      <p:sp>
        <p:nvSpPr>
          <p:cNvPr id="38" name="Content Placeholder 37"/>
          <p:cNvSpPr>
            <a:spLocks noGrp="1"/>
          </p:cNvSpPr>
          <p:nvPr>
            <p:ph idx="4294967295"/>
          </p:nvPr>
        </p:nvSpPr>
        <p:spPr>
          <a:xfrm>
            <a:off x="660571" y="2514600"/>
            <a:ext cx="3452813" cy="2032000"/>
          </a:xfrm>
        </p:spPr>
        <p:txBody>
          <a:bodyPr anchor="ctr">
            <a:normAutofit/>
          </a:bodyPr>
          <a:lstStyle/>
          <a:p>
            <a:pPr marL="0" indent="0" algn="ctr">
              <a:lnSpc>
                <a:spcPts val="2986"/>
              </a:lnSpc>
              <a:spcAft>
                <a:spcPts val="800"/>
              </a:spcAft>
              <a:buNone/>
            </a:pPr>
            <a:r>
              <a:rPr lang="en-US" sz="2700" b="1" dirty="0">
                <a:solidFill>
                  <a:schemeClr val="tx1"/>
                </a:solidFill>
              </a:rPr>
              <a:t>Lets you know if a computer is compliant or not</a:t>
            </a:r>
            <a:endParaRPr lang="en-US" b="1" dirty="0" smtClean="0">
              <a:solidFill>
                <a:schemeClr val="tx1"/>
              </a:solidFill>
            </a:endParaRPr>
          </a:p>
        </p:txBody>
      </p:sp>
    </p:spTree>
    <p:extLst>
      <p:ext uri="{BB962C8B-B14F-4D97-AF65-F5344CB8AC3E}">
        <p14:creationId xmlns:p14="http://schemas.microsoft.com/office/powerpoint/2010/main" val="11859989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1"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16"/>
                                        </p:tgtEl>
                                      </p:cBhvr>
                                    </p:animEffect>
                                    <p:set>
                                      <p:cBhvr>
                                        <p:cTn id="28" dur="1" fill="hold">
                                          <p:stCondLst>
                                            <p:cond delay="499"/>
                                          </p:stCondLst>
                                        </p:cTn>
                                        <p:tgtEl>
                                          <p:spTgt spid="16"/>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38"/>
                                        </p:tgtEl>
                                      </p:cBhvr>
                                    </p:animEffect>
                                    <p:set>
                                      <p:cBhvr>
                                        <p:cTn id="31" dur="1" fill="hold">
                                          <p:stCondLst>
                                            <p:cond delay="499"/>
                                          </p:stCondLst>
                                        </p:cTn>
                                        <p:tgtEl>
                                          <p:spTgt spid="38"/>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9"/>
                                        </p:tgtEl>
                                      </p:cBhvr>
                                    </p:animEffect>
                                    <p:set>
                                      <p:cBhvr>
                                        <p:cTn id="34" dur="1" fill="hold">
                                          <p:stCondLst>
                                            <p:cond delay="499"/>
                                          </p:stCondLst>
                                        </p:cTn>
                                        <p:tgtEl>
                                          <p:spTgt spid="19"/>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17"/>
                                        </p:tgtEl>
                                      </p:cBhvr>
                                    </p:animEffect>
                                    <p:set>
                                      <p:cBhvr>
                                        <p:cTn id="40" dur="1" fill="hold">
                                          <p:stCondLst>
                                            <p:cond delay="499"/>
                                          </p:stCondLst>
                                        </p:cTn>
                                        <p:tgtEl>
                                          <p:spTgt spid="17"/>
                                        </p:tgtEl>
                                        <p:attrNameLst>
                                          <p:attrName>style.visibility</p:attrName>
                                        </p:attrNameLst>
                                      </p:cBhvr>
                                      <p:to>
                                        <p:strVal val="hidden"/>
                                      </p:to>
                                    </p:se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animBg="1"/>
      <p:bldP spid="17" grpId="1" animBg="1"/>
      <p:bldP spid="19" grpId="0"/>
      <p:bldP spid="19" grpId="1"/>
      <p:bldP spid="38" grpId="0"/>
      <p:bldP spid="3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2284888" y="795932"/>
            <a:ext cx="7619048" cy="5816600"/>
            <a:chOff x="2132012" y="673100"/>
            <a:chExt cx="7619048" cy="5816600"/>
          </a:xfrm>
        </p:grpSpPr>
        <p:sp>
          <p:nvSpPr>
            <p:cNvPr id="26" name="Rounded Rectangle 25"/>
            <p:cNvSpPr/>
            <p:nvPr/>
          </p:nvSpPr>
          <p:spPr bwMode="auto">
            <a:xfrm>
              <a:off x="2132012" y="673100"/>
              <a:ext cx="7619048" cy="5816600"/>
            </a:xfrm>
            <a:prstGeom prst="roundRect">
              <a:avLst>
                <a:gd name="adj" fmla="val 3265"/>
              </a:avLst>
            </a:prstGeom>
            <a:gradFill flip="none" rotWithShape="1">
              <a:gsLst>
                <a:gs pos="0">
                  <a:srgbClr val="95B8DA">
                    <a:alpha val="40000"/>
                  </a:srgbClr>
                </a:gs>
                <a:gs pos="45000">
                  <a:schemeClr val="accent2">
                    <a:tint val="37000"/>
                    <a:satMod val="300000"/>
                    <a:alpha val="40000"/>
                  </a:schemeClr>
                </a:gs>
                <a:gs pos="100000">
                  <a:schemeClr val="accent2">
                    <a:tint val="15000"/>
                    <a:satMod val="350000"/>
                    <a:alpha val="40000"/>
                  </a:schemeClr>
                </a:gs>
              </a:gsLst>
              <a:lin ang="17100000" scaled="0"/>
              <a:tileRect/>
            </a:gradFill>
            <a:ln>
              <a:noFill/>
              <a:headEnd type="none" w="med" len="med"/>
              <a:tailEnd type="none" w="med" len="med"/>
            </a:ln>
            <a:scene3d>
              <a:camera prst="orthographicFront"/>
              <a:lightRig rig="threePt" dir="t"/>
            </a:scene3d>
            <a:sp3d>
              <a:bevelT w="101600"/>
            </a:sp3d>
          </p:spPr>
          <p:style>
            <a:lnRef idx="1">
              <a:schemeClr val="accent2"/>
            </a:lnRef>
            <a:fillRef idx="2">
              <a:schemeClr val="accent2"/>
            </a:fillRef>
            <a:effectRef idx="1">
              <a:schemeClr val="accent2"/>
            </a:effectRef>
            <a:fontRef idx="minor">
              <a:schemeClr val="dk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675" t="6137" r="1268" b="1897"/>
            <a:stretch/>
          </p:blipFill>
          <p:spPr bwMode="auto">
            <a:xfrm>
              <a:off x="2251880" y="767785"/>
              <a:ext cx="7369791" cy="5633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 name="Title 3"/>
          <p:cNvSpPr>
            <a:spLocks noGrp="1"/>
          </p:cNvSpPr>
          <p:nvPr>
            <p:ph type="title"/>
          </p:nvPr>
        </p:nvSpPr>
        <p:spPr/>
        <p:txBody>
          <a:bodyPr/>
          <a:lstStyle/>
          <a:p>
            <a:r>
              <a:rPr lang="en-US" smtClean="0"/>
              <a:t>Hardware Audit Report</a:t>
            </a:r>
            <a:endParaRPr lang="en-US" dirty="0"/>
          </a:p>
        </p:txBody>
      </p:sp>
      <p:grpSp>
        <p:nvGrpSpPr>
          <p:cNvPr id="2" name="Group 4"/>
          <p:cNvGrpSpPr/>
          <p:nvPr/>
        </p:nvGrpSpPr>
        <p:grpSpPr>
          <a:xfrm>
            <a:off x="304721" y="5738284"/>
            <a:ext cx="946821" cy="914400"/>
            <a:chOff x="4166499" y="3290640"/>
            <a:chExt cx="710301" cy="685800"/>
          </a:xfrm>
        </p:grpSpPr>
        <p:pic>
          <p:nvPicPr>
            <p:cNvPr id="6" name="Picture 3" descr="\\SERVER3\InternalBin\Resource DVD\DVD_ART36\Artwork_Imagery\Icons - Illustrations\_ REAL VISTA STYLE\clipboard checklist inventory.png"/>
            <p:cNvPicPr>
              <a:picLocks noChangeAspect="1" noChangeArrowheads="1"/>
            </p:cNvPicPr>
            <p:nvPr/>
          </p:nvPicPr>
          <p:blipFill>
            <a:blip r:embed="rId4" cstate="email"/>
            <a:srcRect/>
            <a:stretch>
              <a:fillRect/>
            </a:stretch>
          </p:blipFill>
          <p:spPr bwMode="auto">
            <a:xfrm>
              <a:off x="4191000" y="3290640"/>
              <a:ext cx="685800" cy="685800"/>
            </a:xfrm>
            <a:prstGeom prst="rect">
              <a:avLst/>
            </a:prstGeom>
            <a:noFill/>
          </p:spPr>
        </p:pic>
        <p:pic>
          <p:nvPicPr>
            <p:cNvPr id="7" name="Picture 2" descr="\\SERVER3\InternalBin\Resource DVD\DVD_ART36\Artwork_Imagery\Icons - Illustrations\_ REAL VISTA STYLE\3d check mark green.png"/>
            <p:cNvPicPr>
              <a:picLocks noChangeAspect="1" noChangeArrowheads="1"/>
            </p:cNvPicPr>
            <p:nvPr/>
          </p:nvPicPr>
          <p:blipFill>
            <a:blip r:embed="rId5" cstate="email"/>
            <a:srcRect/>
            <a:stretch>
              <a:fillRect/>
            </a:stretch>
          </p:blipFill>
          <p:spPr bwMode="auto">
            <a:xfrm>
              <a:off x="4166499" y="3486150"/>
              <a:ext cx="405501" cy="405501"/>
            </a:xfrm>
            <a:prstGeom prst="rect">
              <a:avLst/>
            </a:prstGeom>
            <a:noFill/>
          </p:spPr>
        </p:pic>
      </p:grpSp>
      <p:sp>
        <p:nvSpPr>
          <p:cNvPr id="16" name="Rounded Rectangle 15"/>
          <p:cNvSpPr/>
          <p:nvPr/>
        </p:nvSpPr>
        <p:spPr bwMode="auto">
          <a:xfrm>
            <a:off x="609441" y="2006600"/>
            <a:ext cx="3555074" cy="3149600"/>
          </a:xfrm>
          <a:prstGeom prst="roundRect">
            <a:avLst>
              <a:gd name="adj" fmla="val 7747"/>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1005757" tIns="91432" rIns="182864" bIns="91432"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grpSp>
        <p:nvGrpSpPr>
          <p:cNvPr id="3" name="Group 23"/>
          <p:cNvGrpSpPr/>
          <p:nvPr/>
        </p:nvGrpSpPr>
        <p:grpSpPr>
          <a:xfrm>
            <a:off x="4316876" y="2006600"/>
            <a:ext cx="3555074" cy="3149600"/>
            <a:chOff x="3276600" y="1428750"/>
            <a:chExt cx="2667000" cy="2362200"/>
          </a:xfrm>
        </p:grpSpPr>
        <p:sp>
          <p:nvSpPr>
            <p:cNvPr id="17" name="Rounded Rectangle 16"/>
            <p:cNvSpPr/>
            <p:nvPr/>
          </p:nvSpPr>
          <p:spPr bwMode="auto">
            <a:xfrm>
              <a:off x="3276600" y="1428750"/>
              <a:ext cx="2667000" cy="2362200"/>
            </a:xfrm>
            <a:prstGeom prst="roundRect">
              <a:avLst>
                <a:gd name="adj" fmla="val 7747"/>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18" name="Content Placeholder 37"/>
            <p:cNvSpPr txBox="1">
              <a:spLocks/>
            </p:cNvSpPr>
            <p:nvPr/>
          </p:nvSpPr>
          <p:spPr>
            <a:xfrm>
              <a:off x="3276600" y="1504950"/>
              <a:ext cx="2590800" cy="2133600"/>
            </a:xfrm>
            <a:prstGeom prst="rect">
              <a:avLst/>
            </a:prstGeom>
          </p:spPr>
          <p:txBody>
            <a:bodyPr vert="horz" lIns="91440" tIns="45720" rIns="91440" bIns="91440" rtlCol="0" anchor="ctr">
              <a:normAutofit/>
            </a:bodyPr>
            <a:lstStyle/>
            <a:p>
              <a:pPr algn="ctr" defTabSz="1218987">
                <a:lnSpc>
                  <a:spcPts val="2986"/>
                </a:lnSpc>
                <a:spcBef>
                  <a:spcPct val="20000"/>
                </a:spcBef>
                <a:spcAft>
                  <a:spcPts val="800"/>
                </a:spcAft>
                <a:buSzPct val="90000"/>
                <a:defRPr/>
              </a:pPr>
              <a:r>
                <a:rPr lang="en-US" sz="2700" b="1" dirty="0" smtClean="0">
                  <a:ea typeface="Segoe UI" pitchFamily="34" charset="0"/>
                  <a:cs typeface="Segoe"/>
                </a:rPr>
                <a:t>Shows you the changes made through the Hardware Compatibility page</a:t>
              </a:r>
              <a:endParaRPr lang="en-US" sz="3200" b="1" dirty="0">
                <a:ea typeface="Segoe UI" pitchFamily="34" charset="0"/>
                <a:cs typeface="Segoe"/>
              </a:endParaRPr>
            </a:p>
          </p:txBody>
        </p:sp>
      </p:grpSp>
      <p:grpSp>
        <p:nvGrpSpPr>
          <p:cNvPr id="5" name="Group 24"/>
          <p:cNvGrpSpPr/>
          <p:nvPr/>
        </p:nvGrpSpPr>
        <p:grpSpPr>
          <a:xfrm>
            <a:off x="8024310" y="2006600"/>
            <a:ext cx="3555074" cy="3149600"/>
            <a:chOff x="6019800" y="1428750"/>
            <a:chExt cx="2667000" cy="2362200"/>
          </a:xfrm>
        </p:grpSpPr>
        <p:sp>
          <p:nvSpPr>
            <p:cNvPr id="22" name="Rounded Rectangle 21"/>
            <p:cNvSpPr/>
            <p:nvPr/>
          </p:nvSpPr>
          <p:spPr bwMode="auto">
            <a:xfrm>
              <a:off x="6019800" y="1428750"/>
              <a:ext cx="2667000" cy="2362200"/>
            </a:xfrm>
            <a:prstGeom prst="roundRect">
              <a:avLst>
                <a:gd name="adj" fmla="val 7747"/>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23" name="Content Placeholder 37"/>
            <p:cNvSpPr txBox="1">
              <a:spLocks/>
            </p:cNvSpPr>
            <p:nvPr/>
          </p:nvSpPr>
          <p:spPr>
            <a:xfrm>
              <a:off x="6019800" y="1504950"/>
              <a:ext cx="2590800" cy="2133600"/>
            </a:xfrm>
            <a:prstGeom prst="rect">
              <a:avLst/>
            </a:prstGeom>
          </p:spPr>
          <p:txBody>
            <a:bodyPr vert="horz" lIns="91440" tIns="45720" rIns="91440" bIns="45720" rtlCol="0" anchor="ctr">
              <a:normAutofit/>
            </a:bodyPr>
            <a:lstStyle/>
            <a:p>
              <a:pPr algn="ctr" defTabSz="1218987">
                <a:lnSpc>
                  <a:spcPts val="2986"/>
                </a:lnSpc>
                <a:spcBef>
                  <a:spcPct val="20000"/>
                </a:spcBef>
                <a:buSzPct val="90000"/>
                <a:defRPr/>
              </a:pPr>
              <a:r>
                <a:rPr lang="en-US" sz="2700" b="1" dirty="0" smtClean="0">
                  <a:ea typeface="Segoe UI" pitchFamily="34" charset="0"/>
                  <a:cs typeface="Segoe"/>
                </a:rPr>
                <a:t>Details:</a:t>
              </a:r>
            </a:p>
            <a:p>
              <a:pPr marL="341316" indent="-268177">
                <a:lnSpc>
                  <a:spcPts val="2986"/>
                </a:lnSpc>
                <a:spcBef>
                  <a:spcPct val="20000"/>
                </a:spcBef>
                <a:buSzPct val="90000"/>
                <a:buBlip>
                  <a:blip r:embed="rId6"/>
                </a:buBlip>
                <a:defRPr/>
              </a:pPr>
              <a:r>
                <a:rPr lang="en-US" sz="2400" dirty="0">
                  <a:gradFill>
                    <a:gsLst>
                      <a:gs pos="0">
                        <a:schemeClr val="tx1"/>
                      </a:gs>
                      <a:gs pos="86000">
                        <a:schemeClr val="tx1"/>
                      </a:gs>
                    </a:gsLst>
                    <a:lin ang="5400000" scaled="0"/>
                  </a:gradFill>
                  <a:cs typeface="Segoe"/>
                </a:rPr>
                <a:t>User</a:t>
              </a:r>
            </a:p>
            <a:p>
              <a:pPr marL="341316" indent="-268177">
                <a:lnSpc>
                  <a:spcPts val="2986"/>
                </a:lnSpc>
                <a:spcBef>
                  <a:spcPct val="20000"/>
                </a:spcBef>
                <a:buSzPct val="90000"/>
                <a:buBlip>
                  <a:blip r:embed="rId6"/>
                </a:buBlip>
                <a:defRPr/>
              </a:pPr>
              <a:r>
                <a:rPr lang="en-US" sz="2400" dirty="0">
                  <a:gradFill>
                    <a:gsLst>
                      <a:gs pos="0">
                        <a:schemeClr val="tx1"/>
                      </a:gs>
                      <a:gs pos="86000">
                        <a:schemeClr val="tx1"/>
                      </a:gs>
                    </a:gsLst>
                    <a:lin ang="5400000" scaled="0"/>
                  </a:gradFill>
                  <a:cs typeface="Segoe"/>
                </a:rPr>
                <a:t>Date/Time</a:t>
              </a:r>
            </a:p>
            <a:p>
              <a:pPr marL="341316" indent="-268177">
                <a:lnSpc>
                  <a:spcPts val="2986"/>
                </a:lnSpc>
                <a:spcBef>
                  <a:spcPct val="20000"/>
                </a:spcBef>
                <a:buSzPct val="90000"/>
                <a:buBlip>
                  <a:blip r:embed="rId6"/>
                </a:buBlip>
                <a:defRPr/>
              </a:pPr>
              <a:r>
                <a:rPr lang="en-US" sz="2400" dirty="0">
                  <a:gradFill>
                    <a:gsLst>
                      <a:gs pos="0">
                        <a:schemeClr val="tx1"/>
                      </a:gs>
                      <a:gs pos="86000">
                        <a:schemeClr val="tx1"/>
                      </a:gs>
                    </a:gsLst>
                    <a:lin ang="5400000" scaled="0"/>
                  </a:gradFill>
                  <a:cs typeface="Segoe"/>
                </a:rPr>
                <a:t>Change Type</a:t>
              </a:r>
            </a:p>
            <a:p>
              <a:pPr marL="341316" indent="-268177">
                <a:lnSpc>
                  <a:spcPts val="2986"/>
                </a:lnSpc>
                <a:spcBef>
                  <a:spcPct val="20000"/>
                </a:spcBef>
                <a:buSzPct val="90000"/>
                <a:buBlip>
                  <a:blip r:embed="rId6"/>
                </a:buBlip>
                <a:defRPr/>
              </a:pPr>
              <a:r>
                <a:rPr lang="en-US" sz="2400" dirty="0">
                  <a:gradFill>
                    <a:gsLst>
                      <a:gs pos="0">
                        <a:schemeClr val="tx1"/>
                      </a:gs>
                      <a:gs pos="86000">
                        <a:schemeClr val="tx1"/>
                      </a:gs>
                    </a:gsLst>
                    <a:lin ang="5400000" scaled="0"/>
                  </a:gradFill>
                  <a:cs typeface="Segoe"/>
                </a:rPr>
                <a:t>Original &amp; Current Value</a:t>
              </a:r>
            </a:p>
          </p:txBody>
        </p:sp>
      </p:grpSp>
      <p:sp>
        <p:nvSpPr>
          <p:cNvPr id="38" name="Content Placeholder 37"/>
          <p:cNvSpPr>
            <a:spLocks noGrp="1"/>
          </p:cNvSpPr>
          <p:nvPr>
            <p:ph idx="4294967295"/>
          </p:nvPr>
        </p:nvSpPr>
        <p:spPr>
          <a:xfrm>
            <a:off x="660571" y="2565400"/>
            <a:ext cx="3452813" cy="2032000"/>
          </a:xfrm>
        </p:spPr>
        <p:txBody>
          <a:bodyPr anchor="ctr">
            <a:normAutofit/>
          </a:bodyPr>
          <a:lstStyle/>
          <a:p>
            <a:pPr marL="0" indent="0" algn="ctr">
              <a:lnSpc>
                <a:spcPts val="2986"/>
              </a:lnSpc>
              <a:spcAft>
                <a:spcPts val="800"/>
              </a:spcAft>
              <a:buNone/>
            </a:pPr>
            <a:r>
              <a:rPr lang="en-US" sz="2700" b="1" dirty="0">
                <a:solidFill>
                  <a:schemeClr val="tx1"/>
                </a:solidFill>
              </a:rPr>
              <a:t>Used when you enable Hardware Compatibility Management </a:t>
            </a:r>
            <a:r>
              <a:rPr lang="en-US" sz="2700" b="1" dirty="0" smtClean="0">
                <a:solidFill>
                  <a:schemeClr val="tx1"/>
                </a:solidFill>
              </a:rPr>
              <a:t>policy</a:t>
            </a:r>
            <a:endParaRPr lang="en-US" sz="2700" b="1" dirty="0">
              <a:solidFill>
                <a:schemeClr val="tx1"/>
              </a:solidFill>
            </a:endParaRPr>
          </a:p>
        </p:txBody>
      </p:sp>
    </p:spTree>
    <p:extLst>
      <p:ext uri="{BB962C8B-B14F-4D97-AF65-F5344CB8AC3E}">
        <p14:creationId xmlns:p14="http://schemas.microsoft.com/office/powerpoint/2010/main" val="6920619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8"/>
                                        </p:tgtEl>
                                      </p:cBhvr>
                                    </p:animEffect>
                                    <p:set>
                                      <p:cBhvr>
                                        <p:cTn id="28" dur="1" fill="hold">
                                          <p:stCondLst>
                                            <p:cond delay="499"/>
                                          </p:stCondLst>
                                        </p:cTn>
                                        <p:tgtEl>
                                          <p:spTgt spid="38"/>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3"/>
                                        </p:tgtEl>
                                      </p:cBhvr>
                                    </p:animEffect>
                                    <p:set>
                                      <p:cBhvr>
                                        <p:cTn id="31" dur="1" fill="hold">
                                          <p:stCondLst>
                                            <p:cond delay="499"/>
                                          </p:stCondLst>
                                        </p:cTn>
                                        <p:tgtEl>
                                          <p:spTgt spid="3"/>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38" grpId="0"/>
      <p:bldP spid="38"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823597"/>
            <a:ext cx="10242549" cy="1523497"/>
          </a:xfrm>
        </p:spPr>
        <p:txBody>
          <a:bodyPr/>
          <a:lstStyle/>
          <a:p>
            <a:r>
              <a:rPr lang="en-US" dirty="0" smtClean="0"/>
              <a:t>What's New in Microsoft Desktop Optimization Pack (MDOP): Microsoft </a:t>
            </a:r>
            <a:r>
              <a:rPr lang="en-US" dirty="0" err="1" smtClean="0"/>
              <a:t>BitLocker</a:t>
            </a:r>
            <a:r>
              <a:rPr lang="en-US" dirty="0" smtClean="0"/>
              <a:t> Administration and Monitoring (MBAM) </a:t>
            </a:r>
            <a:endParaRPr lang="en-US" dirty="0"/>
          </a:p>
        </p:txBody>
      </p:sp>
      <p:sp>
        <p:nvSpPr>
          <p:cNvPr id="3" name="Subtitle 2"/>
          <p:cNvSpPr>
            <a:spLocks noGrp="1"/>
          </p:cNvSpPr>
          <p:nvPr>
            <p:ph type="subTitle" idx="1"/>
          </p:nvPr>
        </p:nvSpPr>
        <p:spPr>
          <a:xfrm>
            <a:off x="969964" y="5261997"/>
            <a:ext cx="10242550" cy="463255"/>
          </a:xfrm>
        </p:spPr>
        <p:txBody>
          <a:bodyPr/>
          <a:lstStyle/>
          <a:p>
            <a:r>
              <a:rPr lang="en-US" dirty="0" smtClean="0"/>
              <a:t>Anthony (A.J.) Smith</a:t>
            </a:r>
          </a:p>
          <a:p>
            <a:r>
              <a:rPr lang="en-US" dirty="0" smtClean="0"/>
              <a:t>Senior Product Manager</a:t>
            </a:r>
          </a:p>
          <a:p>
            <a:r>
              <a:rPr lang="en-US" dirty="0" smtClean="0"/>
              <a:t>Microsoft Corporation</a:t>
            </a:r>
            <a:endParaRPr lang="en-US" dirty="0"/>
          </a:p>
        </p:txBody>
      </p:sp>
      <p:sp>
        <p:nvSpPr>
          <p:cNvPr id="8" name="Text Placeholder 7"/>
          <p:cNvSpPr>
            <a:spLocks noGrp="1"/>
          </p:cNvSpPr>
          <p:nvPr>
            <p:ph type="body" sz="quarter" idx="10"/>
          </p:nvPr>
        </p:nvSpPr>
        <p:spPr/>
        <p:txBody>
          <a:bodyPr/>
          <a:lstStyle/>
          <a:p>
            <a:r>
              <a:rPr lang="en-US" dirty="0" smtClean="0"/>
              <a:t>WCL317</a:t>
            </a:r>
            <a:endParaRPr lang="en-US" dirty="0"/>
          </a:p>
        </p:txBody>
      </p:sp>
      <p:sp>
        <p:nvSpPr>
          <p:cNvPr id="4" name="Subtitle 2"/>
          <p:cNvSpPr txBox="1">
            <a:spLocks/>
          </p:cNvSpPr>
          <p:nvPr/>
        </p:nvSpPr>
        <p:spPr>
          <a:xfrm>
            <a:off x="5836356" y="5261997"/>
            <a:ext cx="5963882" cy="463255"/>
          </a:xfrm>
          <a:prstGeom prst="rect">
            <a:avLst/>
          </a:prstGeom>
        </p:spPr>
        <p:txBody>
          <a:bodyPr vert="horz" wrap="square" lIns="0" tIns="0" rIns="0" bIns="0" rtlCol="0">
            <a:noAutofit/>
          </a:bodyPr>
          <a:lstStyle>
            <a:lvl1pPr marL="0" indent="0" algn="l" defTabSz="914363" rtl="0" eaLnBrk="1" latinLnBrk="0" hangingPunct="1">
              <a:lnSpc>
                <a:spcPct val="90000"/>
              </a:lnSpc>
              <a:spcBef>
                <a:spcPts val="0"/>
              </a:spcBef>
              <a:buSzPct val="90000"/>
              <a:buFontTx/>
              <a:buNone/>
              <a:defRPr sz="3200" kern="1200">
                <a:gradFill>
                  <a:gsLst>
                    <a:gs pos="0">
                      <a:schemeClr val="tx1"/>
                    </a:gs>
                    <a:gs pos="86000">
                      <a:schemeClr val="tx1"/>
                    </a:gs>
                  </a:gsLst>
                  <a:lin ang="5400000" scaled="0"/>
                </a:gradFill>
                <a:latin typeface="+mn-lt"/>
                <a:ea typeface="+mn-ea"/>
                <a:cs typeface="+mn-cs"/>
              </a:defRPr>
            </a:lvl1pPr>
            <a:lvl2pPr marL="457182" indent="0" algn="ctr" defTabSz="914363" rtl="0" eaLnBrk="1" latinLnBrk="0" hangingPunct="1">
              <a:lnSpc>
                <a:spcPct val="90000"/>
              </a:lnSpc>
              <a:spcBef>
                <a:spcPct val="20000"/>
              </a:spcBef>
              <a:buSzPct val="90000"/>
              <a:buFontTx/>
              <a:buNone/>
              <a:defRPr sz="2800" kern="1200">
                <a:solidFill>
                  <a:schemeClr val="tx1">
                    <a:tint val="75000"/>
                  </a:schemeClr>
                </a:solidFill>
                <a:latin typeface="+mn-lt"/>
                <a:ea typeface="+mn-ea"/>
                <a:cs typeface="+mn-cs"/>
              </a:defRPr>
            </a:lvl2pPr>
            <a:lvl3pPr marL="914363"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3pPr>
            <a:lvl4pPr marL="1371545" indent="0" algn="ctr" defTabSz="914363" rtl="0" eaLnBrk="1" latinLnBrk="0" hangingPunct="1">
              <a:lnSpc>
                <a:spcPct val="90000"/>
              </a:lnSpc>
              <a:spcBef>
                <a:spcPct val="20000"/>
              </a:spcBef>
              <a:buSzPct val="90000"/>
              <a:buFontTx/>
              <a:buNone/>
              <a:defRPr sz="2000" kern="1200">
                <a:solidFill>
                  <a:schemeClr val="tx1">
                    <a:tint val="75000"/>
                  </a:schemeClr>
                </a:solidFill>
                <a:latin typeface="+mn-lt"/>
                <a:ea typeface="+mn-ea"/>
                <a:cs typeface="+mn-cs"/>
              </a:defRPr>
            </a:lvl4pPr>
            <a:lvl5pPr marL="1828727" indent="0" algn="ctr" defTabSz="914363" rtl="0" eaLnBrk="1" latinLnBrk="0" hangingPunct="1">
              <a:lnSpc>
                <a:spcPct val="90000"/>
              </a:lnSpc>
              <a:spcBef>
                <a:spcPct val="20000"/>
              </a:spcBef>
              <a:buSzPct val="90000"/>
              <a:buFontTx/>
              <a:buNone/>
              <a:defRPr sz="2000" kern="1200">
                <a:solidFill>
                  <a:schemeClr val="tx1">
                    <a:tint val="75000"/>
                  </a:schemeClr>
                </a:solidFill>
                <a:latin typeface="+mn-lt"/>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gradFill>
                  <a:gsLst>
                    <a:gs pos="0">
                      <a:schemeClr val="tx1"/>
                    </a:gs>
                    <a:gs pos="100000">
                      <a:schemeClr val="tx1"/>
                    </a:gs>
                  </a:gsLst>
                  <a:lin ang="5400000" scaled="0"/>
                </a:gradFill>
              </a:rPr>
              <a:t>Stein Dolan</a:t>
            </a:r>
          </a:p>
          <a:p>
            <a:r>
              <a:rPr lang="en-US" dirty="0"/>
              <a:t>Senior Program Manager Lead</a:t>
            </a:r>
          </a:p>
          <a:p>
            <a:r>
              <a:rPr lang="en-US" dirty="0" smtClean="0">
                <a:gradFill>
                  <a:gsLst>
                    <a:gs pos="0">
                      <a:schemeClr val="tx1"/>
                    </a:gs>
                    <a:gs pos="100000">
                      <a:schemeClr val="tx1"/>
                    </a:gs>
                  </a:gsLst>
                  <a:lin ang="5400000" scaled="0"/>
                </a:gradFill>
              </a:rPr>
              <a:t>Microsoft Corporation</a:t>
            </a:r>
          </a:p>
          <a:p>
            <a:endParaRPr lang="en-US" dirty="0" smtClean="0">
              <a:gradFill>
                <a:gsLst>
                  <a:gs pos="0">
                    <a:schemeClr val="tx1"/>
                  </a:gs>
                  <a:gs pos="100000">
                    <a:schemeClr val="tx1"/>
                  </a:gs>
                </a:gsLst>
                <a:lin ang="5400000" scaled="0"/>
              </a:gradFill>
            </a:endParaRPr>
          </a:p>
          <a:p>
            <a:endParaRPr lang="en-US"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2208212" y="781336"/>
            <a:ext cx="7772400" cy="5966884"/>
            <a:chOff x="1370012" y="685800"/>
            <a:chExt cx="7772400" cy="5966884"/>
          </a:xfrm>
        </p:grpSpPr>
        <p:sp>
          <p:nvSpPr>
            <p:cNvPr id="26" name="Rounded Rectangle 25"/>
            <p:cNvSpPr/>
            <p:nvPr/>
          </p:nvSpPr>
          <p:spPr bwMode="auto">
            <a:xfrm>
              <a:off x="1370012" y="685800"/>
              <a:ext cx="7772400" cy="5966884"/>
            </a:xfrm>
            <a:prstGeom prst="roundRect">
              <a:avLst>
                <a:gd name="adj" fmla="val 3265"/>
              </a:avLst>
            </a:prstGeom>
            <a:gradFill flip="none" rotWithShape="1">
              <a:gsLst>
                <a:gs pos="0">
                  <a:srgbClr val="95B8DA">
                    <a:alpha val="40000"/>
                  </a:srgbClr>
                </a:gs>
                <a:gs pos="45000">
                  <a:schemeClr val="accent2">
                    <a:tint val="37000"/>
                    <a:satMod val="300000"/>
                    <a:alpha val="40000"/>
                  </a:schemeClr>
                </a:gs>
                <a:gs pos="100000">
                  <a:schemeClr val="accent2">
                    <a:tint val="15000"/>
                    <a:satMod val="350000"/>
                    <a:alpha val="40000"/>
                  </a:schemeClr>
                </a:gs>
              </a:gsLst>
              <a:lin ang="17100000" scaled="0"/>
              <a:tileRect/>
            </a:gradFill>
            <a:ln>
              <a:noFill/>
              <a:headEnd type="none" w="med" len="med"/>
              <a:tailEnd type="none" w="med" len="med"/>
            </a:ln>
            <a:scene3d>
              <a:camera prst="orthographicFront"/>
              <a:lightRig rig="threePt" dir="t"/>
            </a:scene3d>
            <a:sp3d>
              <a:bevelT w="101600"/>
            </a:sp3d>
          </p:spPr>
          <p:style>
            <a:lnRef idx="1">
              <a:schemeClr val="accent2"/>
            </a:lnRef>
            <a:fillRef idx="2">
              <a:schemeClr val="accent2"/>
            </a:fillRef>
            <a:effectRef idx="1">
              <a:schemeClr val="accent2"/>
            </a:effectRef>
            <a:fontRef idx="minor">
              <a:schemeClr val="dk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318" t="5981" r="1555" b="1552"/>
            <a:stretch/>
          </p:blipFill>
          <p:spPr bwMode="auto">
            <a:xfrm>
              <a:off x="1522412" y="811969"/>
              <a:ext cx="7467600" cy="5734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 name="Title 3"/>
          <p:cNvSpPr>
            <a:spLocks noGrp="1"/>
          </p:cNvSpPr>
          <p:nvPr>
            <p:ph type="title"/>
          </p:nvPr>
        </p:nvSpPr>
        <p:spPr/>
        <p:txBody>
          <a:bodyPr/>
          <a:lstStyle/>
          <a:p>
            <a:r>
              <a:rPr lang="en-US" smtClean="0"/>
              <a:t>Recovery Key Access Audit Report</a:t>
            </a:r>
            <a:endParaRPr lang="en-US" dirty="0"/>
          </a:p>
        </p:txBody>
      </p:sp>
      <p:grpSp>
        <p:nvGrpSpPr>
          <p:cNvPr id="2" name="Group 4"/>
          <p:cNvGrpSpPr/>
          <p:nvPr/>
        </p:nvGrpSpPr>
        <p:grpSpPr>
          <a:xfrm>
            <a:off x="304721" y="5738284"/>
            <a:ext cx="946821" cy="914400"/>
            <a:chOff x="4166499" y="3290640"/>
            <a:chExt cx="710301" cy="685800"/>
          </a:xfrm>
        </p:grpSpPr>
        <p:pic>
          <p:nvPicPr>
            <p:cNvPr id="6" name="Picture 3" descr="\\SERVER3\InternalBin\Resource DVD\DVD_ART36\Artwork_Imagery\Icons - Illustrations\_ REAL VISTA STYLE\clipboard checklist inventory.png"/>
            <p:cNvPicPr>
              <a:picLocks noChangeAspect="1" noChangeArrowheads="1"/>
            </p:cNvPicPr>
            <p:nvPr/>
          </p:nvPicPr>
          <p:blipFill>
            <a:blip r:embed="rId4" cstate="email"/>
            <a:srcRect/>
            <a:stretch>
              <a:fillRect/>
            </a:stretch>
          </p:blipFill>
          <p:spPr bwMode="auto">
            <a:xfrm>
              <a:off x="4191000" y="3290640"/>
              <a:ext cx="685800" cy="685800"/>
            </a:xfrm>
            <a:prstGeom prst="rect">
              <a:avLst/>
            </a:prstGeom>
            <a:noFill/>
          </p:spPr>
        </p:pic>
        <p:pic>
          <p:nvPicPr>
            <p:cNvPr id="7" name="Picture 2" descr="\\SERVER3\InternalBin\Resource DVD\DVD_ART36\Artwork_Imagery\Icons - Illustrations\_ REAL VISTA STYLE\3d check mark green.png"/>
            <p:cNvPicPr>
              <a:picLocks noChangeAspect="1" noChangeArrowheads="1"/>
            </p:cNvPicPr>
            <p:nvPr/>
          </p:nvPicPr>
          <p:blipFill>
            <a:blip r:embed="rId5" cstate="email"/>
            <a:srcRect/>
            <a:stretch>
              <a:fillRect/>
            </a:stretch>
          </p:blipFill>
          <p:spPr bwMode="auto">
            <a:xfrm>
              <a:off x="4166499" y="3486150"/>
              <a:ext cx="405501" cy="405501"/>
            </a:xfrm>
            <a:prstGeom prst="rect">
              <a:avLst/>
            </a:prstGeom>
            <a:noFill/>
          </p:spPr>
        </p:pic>
      </p:grpSp>
      <p:sp>
        <p:nvSpPr>
          <p:cNvPr id="16" name="Rounded Rectangle 15"/>
          <p:cNvSpPr/>
          <p:nvPr/>
        </p:nvSpPr>
        <p:spPr bwMode="auto">
          <a:xfrm>
            <a:off x="1513246" y="2006600"/>
            <a:ext cx="3555074" cy="3149600"/>
          </a:xfrm>
          <a:prstGeom prst="roundRect">
            <a:avLst>
              <a:gd name="adj" fmla="val 7747"/>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1005757" tIns="91432" rIns="182864" bIns="91432"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grpSp>
        <p:nvGrpSpPr>
          <p:cNvPr id="5" name="Group 24"/>
          <p:cNvGrpSpPr/>
          <p:nvPr/>
        </p:nvGrpSpPr>
        <p:grpSpPr>
          <a:xfrm>
            <a:off x="7099239" y="2006600"/>
            <a:ext cx="3555074" cy="3149600"/>
            <a:chOff x="6019800" y="1428750"/>
            <a:chExt cx="2667000" cy="2362200"/>
          </a:xfrm>
        </p:grpSpPr>
        <p:sp>
          <p:nvSpPr>
            <p:cNvPr id="22" name="Rounded Rectangle 21"/>
            <p:cNvSpPr/>
            <p:nvPr/>
          </p:nvSpPr>
          <p:spPr bwMode="auto">
            <a:xfrm>
              <a:off x="6019800" y="1428750"/>
              <a:ext cx="2667000" cy="2362200"/>
            </a:xfrm>
            <a:prstGeom prst="roundRect">
              <a:avLst>
                <a:gd name="adj" fmla="val 7747"/>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23" name="Content Placeholder 37"/>
            <p:cNvSpPr txBox="1">
              <a:spLocks/>
            </p:cNvSpPr>
            <p:nvPr/>
          </p:nvSpPr>
          <p:spPr>
            <a:xfrm>
              <a:off x="6019800" y="1504950"/>
              <a:ext cx="2590800" cy="2133600"/>
            </a:xfrm>
            <a:prstGeom prst="rect">
              <a:avLst/>
            </a:prstGeom>
          </p:spPr>
          <p:txBody>
            <a:bodyPr vert="horz" lIns="91440" tIns="45720" rIns="91440" bIns="45720" rtlCol="0" anchor="ctr">
              <a:normAutofit fontScale="70000" lnSpcReduction="20000"/>
            </a:bodyPr>
            <a:lstStyle/>
            <a:p>
              <a:pPr algn="ctr" defTabSz="1218987">
                <a:lnSpc>
                  <a:spcPts val="2986"/>
                </a:lnSpc>
                <a:spcBef>
                  <a:spcPct val="20000"/>
                </a:spcBef>
                <a:spcAft>
                  <a:spcPts val="800"/>
                </a:spcAft>
                <a:buSzPct val="90000"/>
                <a:defRPr/>
              </a:pPr>
              <a:r>
                <a:rPr lang="en-US" sz="3200" b="1" dirty="0" smtClean="0">
                  <a:ea typeface="Segoe UI" pitchFamily="34" charset="0"/>
                  <a:cs typeface="Segoe"/>
                </a:rPr>
                <a:t>Details/Filters</a:t>
              </a:r>
              <a:endParaRPr lang="en-US" sz="3200" b="1" dirty="0">
                <a:ea typeface="Segoe UI" pitchFamily="34" charset="0"/>
                <a:cs typeface="Segoe"/>
              </a:endParaRPr>
            </a:p>
            <a:p>
              <a:pPr marL="341316" indent="-268177">
                <a:lnSpc>
                  <a:spcPts val="2986"/>
                </a:lnSpc>
                <a:spcBef>
                  <a:spcPct val="20000"/>
                </a:spcBef>
                <a:spcAft>
                  <a:spcPts val="800"/>
                </a:spcAft>
                <a:buSzPct val="90000"/>
                <a:buBlip>
                  <a:blip r:embed="rId6"/>
                </a:buBlip>
                <a:defRPr/>
              </a:pPr>
              <a:r>
                <a:rPr lang="en-US" sz="3100" dirty="0">
                  <a:gradFill>
                    <a:gsLst>
                      <a:gs pos="0">
                        <a:schemeClr val="tx1"/>
                      </a:gs>
                      <a:gs pos="86000">
                        <a:schemeClr val="tx1"/>
                      </a:gs>
                    </a:gsLst>
                    <a:lin ang="5400000" scaled="0"/>
                  </a:gradFill>
                  <a:cs typeface="Segoe"/>
                </a:rPr>
                <a:t>Who accessed key</a:t>
              </a:r>
            </a:p>
            <a:p>
              <a:pPr marL="341316" indent="-268177">
                <a:lnSpc>
                  <a:spcPts val="2986"/>
                </a:lnSpc>
                <a:spcBef>
                  <a:spcPct val="20000"/>
                </a:spcBef>
                <a:spcAft>
                  <a:spcPts val="800"/>
                </a:spcAft>
                <a:buSzPct val="90000"/>
                <a:buBlip>
                  <a:blip r:embed="rId6"/>
                </a:buBlip>
                <a:defRPr/>
              </a:pPr>
              <a:r>
                <a:rPr lang="en-US" sz="3100" dirty="0">
                  <a:gradFill>
                    <a:gsLst>
                      <a:gs pos="0">
                        <a:schemeClr val="tx1"/>
                      </a:gs>
                      <a:gs pos="86000">
                        <a:schemeClr val="tx1"/>
                      </a:gs>
                    </a:gsLst>
                    <a:lin ang="5400000" scaled="0"/>
                  </a:gradFill>
                  <a:cs typeface="Segoe"/>
                </a:rPr>
                <a:t>Who key requested for</a:t>
              </a:r>
            </a:p>
            <a:p>
              <a:pPr marL="341316" indent="-268177">
                <a:lnSpc>
                  <a:spcPts val="2986"/>
                </a:lnSpc>
                <a:spcBef>
                  <a:spcPct val="20000"/>
                </a:spcBef>
                <a:spcAft>
                  <a:spcPts val="800"/>
                </a:spcAft>
                <a:buSzPct val="90000"/>
                <a:buBlip>
                  <a:blip r:embed="rId6"/>
                </a:buBlip>
                <a:defRPr/>
              </a:pPr>
              <a:r>
                <a:rPr lang="en-US" sz="3100" dirty="0">
                  <a:gradFill>
                    <a:gsLst>
                      <a:gs pos="0">
                        <a:schemeClr val="tx1"/>
                      </a:gs>
                      <a:gs pos="86000">
                        <a:schemeClr val="tx1"/>
                      </a:gs>
                    </a:gsLst>
                    <a:lin ang="5400000" scaled="0"/>
                  </a:gradFill>
                  <a:cs typeface="Segoe"/>
                </a:rPr>
                <a:t>Success/Fail</a:t>
              </a:r>
            </a:p>
            <a:p>
              <a:pPr marL="341316" indent="-268177">
                <a:lnSpc>
                  <a:spcPts val="2986"/>
                </a:lnSpc>
                <a:spcBef>
                  <a:spcPct val="20000"/>
                </a:spcBef>
                <a:spcAft>
                  <a:spcPts val="800"/>
                </a:spcAft>
                <a:buSzPct val="90000"/>
                <a:buBlip>
                  <a:blip r:embed="rId6"/>
                </a:buBlip>
                <a:defRPr/>
              </a:pPr>
              <a:r>
                <a:rPr lang="en-US" sz="3100" dirty="0">
                  <a:gradFill>
                    <a:gsLst>
                      <a:gs pos="0">
                        <a:schemeClr val="tx1"/>
                      </a:gs>
                      <a:gs pos="86000">
                        <a:schemeClr val="tx1"/>
                      </a:gs>
                    </a:gsLst>
                    <a:lin ang="5400000" scaled="0"/>
                  </a:gradFill>
                  <a:cs typeface="Segoe"/>
                </a:rPr>
                <a:t>What Was Requested</a:t>
              </a:r>
            </a:p>
          </p:txBody>
        </p:sp>
      </p:grpSp>
      <p:sp>
        <p:nvSpPr>
          <p:cNvPr id="38" name="Content Placeholder 37"/>
          <p:cNvSpPr>
            <a:spLocks noGrp="1"/>
          </p:cNvSpPr>
          <p:nvPr>
            <p:ph idx="4294967295"/>
          </p:nvPr>
        </p:nvSpPr>
        <p:spPr>
          <a:xfrm>
            <a:off x="1559176" y="2565400"/>
            <a:ext cx="3454400" cy="2032000"/>
          </a:xfrm>
        </p:spPr>
        <p:txBody>
          <a:bodyPr anchor="ctr">
            <a:normAutofit/>
          </a:bodyPr>
          <a:lstStyle/>
          <a:p>
            <a:pPr marL="0" indent="0" algn="ctr">
              <a:lnSpc>
                <a:spcPts val="2986"/>
              </a:lnSpc>
              <a:spcAft>
                <a:spcPts val="800"/>
              </a:spcAft>
              <a:buNone/>
            </a:pPr>
            <a:r>
              <a:rPr lang="en-US" sz="2700" b="1" dirty="0" smtClean="0">
                <a:solidFill>
                  <a:schemeClr val="tx1"/>
                </a:solidFill>
              </a:rPr>
              <a:t>Who has been requesting recovery information</a:t>
            </a:r>
            <a:endParaRPr lang="en-US" sz="2700" b="1" dirty="0">
              <a:solidFill>
                <a:schemeClr val="tx1"/>
              </a:solidFill>
            </a:endParaRPr>
          </a:p>
        </p:txBody>
      </p:sp>
    </p:spTree>
    <p:extLst>
      <p:ext uri="{BB962C8B-B14F-4D97-AF65-F5344CB8AC3E}">
        <p14:creationId xmlns:p14="http://schemas.microsoft.com/office/powerpoint/2010/main" val="12658016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16"/>
                                        </p:tgtEl>
                                      </p:cBhvr>
                                    </p:animEffect>
                                    <p:set>
                                      <p:cBhvr>
                                        <p:cTn id="20" dur="1" fill="hold">
                                          <p:stCondLst>
                                            <p:cond delay="499"/>
                                          </p:stCondLst>
                                        </p:cTn>
                                        <p:tgtEl>
                                          <p:spTgt spid="16"/>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38"/>
                                        </p:tgtEl>
                                      </p:cBhvr>
                                    </p:animEffect>
                                    <p:set>
                                      <p:cBhvr>
                                        <p:cTn id="23" dur="1" fill="hold">
                                          <p:stCondLst>
                                            <p:cond delay="499"/>
                                          </p:stCondLst>
                                        </p:cTn>
                                        <p:tgtEl>
                                          <p:spTgt spid="38"/>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5"/>
                                        </p:tgtEl>
                                      </p:cBhvr>
                                    </p:animEffect>
                                    <p:set>
                                      <p:cBhvr>
                                        <p:cTn id="26" dur="1" fill="hold">
                                          <p:stCondLst>
                                            <p:cond delay="499"/>
                                          </p:stCondLst>
                                        </p:cTn>
                                        <p:tgtEl>
                                          <p:spTgt spid="5"/>
                                        </p:tgtEl>
                                        <p:attrNameLst>
                                          <p:attrName>style.visibility</p:attrName>
                                        </p:attrNameLst>
                                      </p:cBhvr>
                                      <p:to>
                                        <p:strVal val="hidden"/>
                                      </p:to>
                                    </p:se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38" grpId="0"/>
      <p:bldP spid="3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Data Stored and Custom Reports</a:t>
            </a:r>
            <a:endParaRPr lang="en-US" dirty="0"/>
          </a:p>
        </p:txBody>
      </p:sp>
      <p:sp>
        <p:nvSpPr>
          <p:cNvPr id="7" name="Content Placeholder 6"/>
          <p:cNvSpPr>
            <a:spLocks noGrp="1"/>
          </p:cNvSpPr>
          <p:nvPr>
            <p:ph type="body" sz="quarter" idx="10"/>
          </p:nvPr>
        </p:nvSpPr>
        <p:spPr>
          <a:xfrm>
            <a:off x="519112" y="1447799"/>
            <a:ext cx="11149013" cy="5146024"/>
          </a:xfrm>
        </p:spPr>
        <p:txBody>
          <a:bodyPr/>
          <a:lstStyle/>
          <a:p>
            <a:r>
              <a:rPr lang="en-US" dirty="0" smtClean="0"/>
              <a:t>What information does MBAM store?</a:t>
            </a:r>
          </a:p>
          <a:p>
            <a:pPr lvl="1"/>
            <a:r>
              <a:rPr lang="en-US" dirty="0" smtClean="0"/>
              <a:t>Computer hardware info (TPM details, make, model, </a:t>
            </a:r>
            <a:br>
              <a:rPr lang="en-US" dirty="0" smtClean="0"/>
            </a:br>
            <a:r>
              <a:rPr lang="en-US" dirty="0" smtClean="0"/>
              <a:t>HD size, </a:t>
            </a:r>
            <a:r>
              <a:rPr lang="en-US" dirty="0" err="1" smtClean="0"/>
              <a:t>etc</a:t>
            </a:r>
            <a:r>
              <a:rPr lang="en-US" dirty="0" smtClean="0"/>
              <a:t>)</a:t>
            </a:r>
          </a:p>
          <a:p>
            <a:pPr lvl="1"/>
            <a:r>
              <a:rPr lang="en-US" dirty="0" smtClean="0"/>
              <a:t>Computer usage info (who used, last contact)</a:t>
            </a:r>
          </a:p>
          <a:p>
            <a:pPr lvl="1"/>
            <a:r>
              <a:rPr lang="en-US" dirty="0" smtClean="0"/>
              <a:t>Computer </a:t>
            </a:r>
            <a:r>
              <a:rPr lang="en-US" dirty="0" err="1" smtClean="0"/>
              <a:t>BitLocker</a:t>
            </a:r>
            <a:r>
              <a:rPr lang="en-US" dirty="0" smtClean="0"/>
              <a:t> info (cipher strength, policy for volumes, </a:t>
            </a:r>
            <a:br>
              <a:rPr lang="en-US" dirty="0" smtClean="0"/>
            </a:br>
            <a:r>
              <a:rPr lang="en-US" dirty="0" smtClean="0"/>
              <a:t>h/w capable)</a:t>
            </a:r>
          </a:p>
          <a:p>
            <a:pPr lvl="1"/>
            <a:r>
              <a:rPr lang="en-US" dirty="0" smtClean="0"/>
              <a:t>Volume info (</a:t>
            </a:r>
            <a:r>
              <a:rPr lang="en-US" dirty="0" err="1" smtClean="0"/>
              <a:t>BitLocker</a:t>
            </a:r>
            <a:r>
              <a:rPr lang="en-US" dirty="0" smtClean="0"/>
              <a:t> state, protector, </a:t>
            </a:r>
            <a:r>
              <a:rPr lang="en-US" dirty="0" err="1" smtClean="0"/>
              <a:t>etc</a:t>
            </a:r>
            <a:r>
              <a:rPr lang="en-US" dirty="0" smtClean="0"/>
              <a:t>)</a:t>
            </a:r>
          </a:p>
          <a:p>
            <a:r>
              <a:rPr lang="en-US" dirty="0" smtClean="0"/>
              <a:t>Reports built on SSRS; IT can build additional reports</a:t>
            </a:r>
          </a:p>
          <a:p>
            <a:pPr lvl="1"/>
            <a:r>
              <a:rPr lang="en-US" dirty="0" smtClean="0"/>
              <a:t>Export to </a:t>
            </a:r>
            <a:r>
              <a:rPr lang="en-US" dirty="0" err="1" smtClean="0"/>
              <a:t>csv</a:t>
            </a:r>
            <a:r>
              <a:rPr lang="en-US" dirty="0" smtClean="0"/>
              <a:t>, html, </a:t>
            </a:r>
            <a:r>
              <a:rPr lang="en-US" dirty="0" err="1" smtClean="0"/>
              <a:t>pdf</a:t>
            </a:r>
            <a:endParaRPr lang="en-US" dirty="0" smtClean="0"/>
          </a:p>
          <a:p>
            <a:pPr lvl="1"/>
            <a:endParaRPr lang="en-US" dirty="0" smtClean="0"/>
          </a:p>
          <a:p>
            <a:endParaRPr lang="en-US" dirty="0" smtClean="0"/>
          </a:p>
        </p:txBody>
      </p:sp>
      <p:grpSp>
        <p:nvGrpSpPr>
          <p:cNvPr id="5" name="Group 4"/>
          <p:cNvGrpSpPr/>
          <p:nvPr/>
        </p:nvGrpSpPr>
        <p:grpSpPr>
          <a:xfrm>
            <a:off x="304721" y="5738284"/>
            <a:ext cx="946821" cy="914400"/>
            <a:chOff x="4166499" y="3290640"/>
            <a:chExt cx="710301" cy="685800"/>
          </a:xfrm>
        </p:grpSpPr>
        <p:pic>
          <p:nvPicPr>
            <p:cNvPr id="6" name="Picture 3" descr="\\SERVER3\InternalBin\Resource DVD\DVD_ART36\Artwork_Imagery\Icons - Illustrations\_ REAL VISTA STYLE\clipboard checklist inventory.png"/>
            <p:cNvPicPr>
              <a:picLocks noChangeAspect="1" noChangeArrowheads="1"/>
            </p:cNvPicPr>
            <p:nvPr/>
          </p:nvPicPr>
          <p:blipFill>
            <a:blip r:embed="rId3" cstate="email"/>
            <a:srcRect/>
            <a:stretch>
              <a:fillRect/>
            </a:stretch>
          </p:blipFill>
          <p:spPr bwMode="auto">
            <a:xfrm>
              <a:off x="4191000" y="3290640"/>
              <a:ext cx="685800" cy="685800"/>
            </a:xfrm>
            <a:prstGeom prst="rect">
              <a:avLst/>
            </a:prstGeom>
            <a:noFill/>
          </p:spPr>
        </p:pic>
        <p:pic>
          <p:nvPicPr>
            <p:cNvPr id="8" name="Picture 2" descr="\\SERVER3\InternalBin\Resource DVD\DVD_ART36\Artwork_Imagery\Icons - Illustrations\_ REAL VISTA STYLE\3d check mark green.png"/>
            <p:cNvPicPr>
              <a:picLocks noChangeAspect="1" noChangeArrowheads="1"/>
            </p:cNvPicPr>
            <p:nvPr/>
          </p:nvPicPr>
          <p:blipFill>
            <a:blip r:embed="rId4" cstate="email"/>
            <a:srcRect/>
            <a:stretch>
              <a:fillRect/>
            </a:stretch>
          </p:blipFill>
          <p:spPr bwMode="auto">
            <a:xfrm>
              <a:off x="4166499" y="3486150"/>
              <a:ext cx="405501" cy="405501"/>
            </a:xfrm>
            <a:prstGeom prst="rect">
              <a:avLst/>
            </a:prstGeom>
            <a:noFill/>
          </p:spPr>
        </p:pic>
      </p:grpSp>
    </p:spTree>
    <p:extLst>
      <p:ext uri="{BB962C8B-B14F-4D97-AF65-F5344CB8AC3E}">
        <p14:creationId xmlns:p14="http://schemas.microsoft.com/office/powerpoint/2010/main" val="191472512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idx="4294967295"/>
          </p:nvPr>
        </p:nvSpPr>
        <p:spPr>
          <a:xfrm>
            <a:off x="519113" y="581529"/>
            <a:ext cx="10360025" cy="609398"/>
          </a:xfrm>
        </p:spPr>
        <p:txBody>
          <a:bodyPr/>
          <a:lstStyle/>
          <a:p>
            <a:r>
              <a:rPr lang="en-US" dirty="0" smtClean="0"/>
              <a:t>Compliance Reporting</a:t>
            </a:r>
            <a:endParaRPr lang="en-US" dirty="0"/>
          </a:p>
        </p:txBody>
      </p:sp>
      <p:cxnSp>
        <p:nvCxnSpPr>
          <p:cNvPr id="43" name="Straight Arrow Connector 42"/>
          <p:cNvCxnSpPr/>
          <p:nvPr/>
        </p:nvCxnSpPr>
        <p:spPr>
          <a:xfrm rot="16200000" flipH="1">
            <a:off x="2216319" y="2429307"/>
            <a:ext cx="597591" cy="3"/>
          </a:xfrm>
          <a:prstGeom prst="straightConnector1">
            <a:avLst/>
          </a:prstGeom>
          <a:ln>
            <a:headEnd type="none" w="med" len="med"/>
            <a:tailEnd type="triangle" w="med" len="med"/>
          </a:ln>
        </p:spPr>
        <p:style>
          <a:lnRef idx="3">
            <a:schemeClr val="accent1"/>
          </a:lnRef>
          <a:fillRef idx="0">
            <a:schemeClr val="accent1"/>
          </a:fillRef>
          <a:effectRef idx="2">
            <a:schemeClr val="accent1"/>
          </a:effectRef>
          <a:fontRef idx="minor">
            <a:schemeClr val="tx1"/>
          </a:fontRef>
        </p:style>
      </p:cxnSp>
      <p:sp>
        <p:nvSpPr>
          <p:cNvPr id="45" name="TextBox 44"/>
          <p:cNvSpPr txBox="1"/>
          <p:nvPr/>
        </p:nvSpPr>
        <p:spPr>
          <a:xfrm>
            <a:off x="1662292" y="3791265"/>
            <a:ext cx="1132378" cy="492437"/>
          </a:xfrm>
          <a:prstGeom prst="rect">
            <a:avLst/>
          </a:prstGeom>
          <a:noFill/>
        </p:spPr>
        <p:txBody>
          <a:bodyPr wrap="square" lIns="121893" tIns="60947" rIns="121893" bIns="60947" rtlCol="0">
            <a:spAutoFit/>
          </a:bodyPr>
          <a:lstStyle/>
          <a:p>
            <a:pPr algn="ctr"/>
            <a:r>
              <a:rPr lang="en-CA" sz="1200" b="1" dirty="0">
                <a:cs typeface="Segoe"/>
              </a:rPr>
              <a:t>MBAM Client</a:t>
            </a:r>
          </a:p>
        </p:txBody>
      </p:sp>
      <p:sp>
        <p:nvSpPr>
          <p:cNvPr id="46" name="TextBox 45"/>
          <p:cNvSpPr txBox="1"/>
          <p:nvPr/>
        </p:nvSpPr>
        <p:spPr>
          <a:xfrm>
            <a:off x="1117309" y="1819119"/>
            <a:ext cx="1118241" cy="923303"/>
          </a:xfrm>
          <a:prstGeom prst="rect">
            <a:avLst/>
          </a:prstGeom>
          <a:noFill/>
        </p:spPr>
        <p:txBody>
          <a:bodyPr wrap="square" lIns="121893" tIns="60947" rIns="121893" bIns="60947" rtlCol="0">
            <a:spAutoFit/>
          </a:bodyPr>
          <a:lstStyle/>
          <a:p>
            <a:pPr algn="r"/>
            <a:r>
              <a:rPr lang="en-US" sz="1200" b="1" dirty="0">
                <a:cs typeface="Segoe"/>
              </a:rPr>
              <a:t>Group Policy: </a:t>
            </a:r>
            <a:br>
              <a:rPr lang="en-US" sz="1200" b="1" dirty="0">
                <a:cs typeface="Segoe"/>
              </a:rPr>
            </a:br>
            <a:r>
              <a:rPr lang="en-US" sz="1200" b="1" dirty="0">
                <a:cs typeface="Segoe"/>
              </a:rPr>
              <a:t>AD, AGPM</a:t>
            </a:r>
          </a:p>
          <a:p>
            <a:pPr algn="ctr"/>
            <a:endParaRPr lang="en-CA" sz="1600" b="1" dirty="0"/>
          </a:p>
        </p:txBody>
      </p:sp>
      <p:pic>
        <p:nvPicPr>
          <p:cNvPr id="50" name="Picture 49" descr="pc.png"/>
          <p:cNvPicPr>
            <a:picLocks noChangeAspect="1"/>
          </p:cNvPicPr>
          <p:nvPr/>
        </p:nvPicPr>
        <p:blipFill>
          <a:blip r:embed="rId3"/>
          <a:stretch>
            <a:fillRect/>
          </a:stretch>
        </p:blipFill>
        <p:spPr>
          <a:xfrm>
            <a:off x="1210499" y="2775615"/>
            <a:ext cx="1941453" cy="1015648"/>
          </a:xfrm>
          <a:prstGeom prst="rect">
            <a:avLst/>
          </a:prstGeom>
        </p:spPr>
      </p:pic>
      <p:pic>
        <p:nvPicPr>
          <p:cNvPr id="53" name="Picture 12" descr="C:\program files\Microsoft Resource DVD Artwork\DVD_ART\Artwork_Imagery\HARDWARE_IMAGERY\Illustration - Misc Hardware\Windows Vista Illustration Icons\Server.png"/>
          <p:cNvPicPr>
            <a:picLocks noChangeAspect="1" noChangeArrowheads="1"/>
          </p:cNvPicPr>
          <p:nvPr/>
        </p:nvPicPr>
        <p:blipFill>
          <a:blip r:embed="rId4" cstate="email"/>
          <a:srcRect/>
          <a:stretch>
            <a:fillRect/>
          </a:stretch>
        </p:blipFill>
        <p:spPr bwMode="auto">
          <a:xfrm>
            <a:off x="2235550" y="1588916"/>
            <a:ext cx="745494" cy="818236"/>
          </a:xfrm>
          <a:prstGeom prst="rect">
            <a:avLst/>
          </a:prstGeom>
          <a:noFill/>
        </p:spPr>
      </p:pic>
      <p:pic>
        <p:nvPicPr>
          <p:cNvPr id="54" name="Picture 53" descr="MEDV_Architecture_2of3.png"/>
          <p:cNvPicPr>
            <a:picLocks noChangeAspect="1"/>
          </p:cNvPicPr>
          <p:nvPr/>
        </p:nvPicPr>
        <p:blipFill rotWithShape="1">
          <a:blip r:embed="rId5" cstate="print"/>
          <a:srcRect l="9452" t="48784" r="77045" b="31405"/>
          <a:stretch/>
        </p:blipFill>
        <p:spPr>
          <a:xfrm>
            <a:off x="2794671" y="1874136"/>
            <a:ext cx="559121" cy="495187"/>
          </a:xfrm>
          <a:prstGeom prst="rect">
            <a:avLst/>
          </a:prstGeom>
        </p:spPr>
      </p:pic>
      <p:sp>
        <p:nvSpPr>
          <p:cNvPr id="79" name="TextBox 78"/>
          <p:cNvSpPr txBox="1"/>
          <p:nvPr/>
        </p:nvSpPr>
        <p:spPr>
          <a:xfrm>
            <a:off x="4100746" y="2631075"/>
            <a:ext cx="1625177" cy="307776"/>
          </a:xfrm>
          <a:prstGeom prst="rect">
            <a:avLst/>
          </a:prstGeom>
          <a:noFill/>
        </p:spPr>
        <p:txBody>
          <a:bodyPr wrap="square" lIns="121893" tIns="60947" rIns="121893" bIns="60947" rtlCol="0">
            <a:spAutoFit/>
          </a:bodyPr>
          <a:lstStyle/>
          <a:p>
            <a:r>
              <a:rPr lang="en-US" sz="1200" b="1" dirty="0">
                <a:solidFill>
                  <a:srgbClr val="FFFFFF"/>
                </a:solidFill>
                <a:cs typeface="Segoe"/>
              </a:rPr>
              <a:t>Compliance</a:t>
            </a:r>
            <a:r>
              <a:rPr lang="en-US" sz="1200" b="1" dirty="0">
                <a:solidFill>
                  <a:schemeClr val="tx2"/>
                </a:solidFill>
                <a:cs typeface="Segoe"/>
              </a:rPr>
              <a:t> </a:t>
            </a:r>
            <a:r>
              <a:rPr lang="en-US" sz="1200" b="1" dirty="0">
                <a:solidFill>
                  <a:srgbClr val="FFFFFF"/>
                </a:solidFill>
                <a:cs typeface="Segoe"/>
              </a:rPr>
              <a:t>Data</a:t>
            </a:r>
          </a:p>
        </p:txBody>
      </p:sp>
      <p:sp>
        <p:nvSpPr>
          <p:cNvPr id="80" name="TextBox 79"/>
          <p:cNvSpPr txBox="1"/>
          <p:nvPr/>
        </p:nvSpPr>
        <p:spPr>
          <a:xfrm>
            <a:off x="3186586" y="3164475"/>
            <a:ext cx="812590" cy="307771"/>
          </a:xfrm>
          <a:prstGeom prst="rect">
            <a:avLst/>
          </a:prstGeom>
          <a:noFill/>
        </p:spPr>
        <p:txBody>
          <a:bodyPr wrap="square" lIns="121893" tIns="60947" rIns="121893" bIns="60947" rtlCol="0">
            <a:spAutoFit/>
          </a:bodyPr>
          <a:lstStyle/>
          <a:p>
            <a:pPr algn="ctr"/>
            <a:r>
              <a:rPr lang="en-US" sz="1200" b="1" dirty="0">
                <a:solidFill>
                  <a:srgbClr val="FFFFFF"/>
                </a:solidFill>
                <a:cs typeface="Segoe"/>
              </a:rPr>
              <a:t>HTTPS</a:t>
            </a:r>
          </a:p>
        </p:txBody>
      </p:sp>
      <p:sp>
        <p:nvSpPr>
          <p:cNvPr id="81" name="Rectangle 80"/>
          <p:cNvSpPr/>
          <p:nvPr/>
        </p:nvSpPr>
        <p:spPr>
          <a:xfrm>
            <a:off x="9462702" y="2504075"/>
            <a:ext cx="1707715" cy="307776"/>
          </a:xfrm>
          <a:prstGeom prst="rect">
            <a:avLst/>
          </a:prstGeom>
        </p:spPr>
        <p:txBody>
          <a:bodyPr wrap="none" lIns="121893" tIns="60947" rIns="121893" bIns="60947">
            <a:spAutoFit/>
          </a:bodyPr>
          <a:lstStyle/>
          <a:p>
            <a:r>
              <a:rPr lang="en-US" sz="1200" b="1" dirty="0">
                <a:solidFill>
                  <a:srgbClr val="FFFFFF"/>
                </a:solidFill>
                <a:cs typeface="Segoe"/>
              </a:rPr>
              <a:t>Compliance</a:t>
            </a:r>
            <a:r>
              <a:rPr lang="en-US" sz="1200" b="1" dirty="0">
                <a:solidFill>
                  <a:srgbClr val="1F497D"/>
                </a:solidFill>
                <a:cs typeface="Segoe"/>
              </a:rPr>
              <a:t> </a:t>
            </a:r>
            <a:r>
              <a:rPr lang="en-US" sz="1200" b="1" dirty="0">
                <a:solidFill>
                  <a:srgbClr val="FFFFFF"/>
                </a:solidFill>
                <a:cs typeface="Segoe"/>
              </a:rPr>
              <a:t>Service</a:t>
            </a:r>
          </a:p>
        </p:txBody>
      </p:sp>
      <p:grpSp>
        <p:nvGrpSpPr>
          <p:cNvPr id="83" name="Group 82"/>
          <p:cNvGrpSpPr/>
          <p:nvPr/>
        </p:nvGrpSpPr>
        <p:grpSpPr>
          <a:xfrm>
            <a:off x="8823935" y="2283496"/>
            <a:ext cx="731396" cy="830180"/>
            <a:chOff x="6553200" y="2569868"/>
            <a:chExt cx="538861" cy="611482"/>
          </a:xfrm>
        </p:grpSpPr>
        <p:pic>
          <p:nvPicPr>
            <p:cNvPr id="84" name="Picture 12" descr="C:\program files\Microsoft Resource DVD Artwork\DVD_ART\Artwork_Imagery\HARDWARE_IMAGERY\Illustration - Misc Hardware\Windows Vista Illustration Icons\Server.png"/>
            <p:cNvPicPr>
              <a:picLocks noChangeAspect="1" noChangeArrowheads="1"/>
            </p:cNvPicPr>
            <p:nvPr/>
          </p:nvPicPr>
          <p:blipFill>
            <a:blip r:embed="rId4" cstate="email"/>
            <a:srcRect/>
            <a:stretch>
              <a:fillRect/>
            </a:stretch>
          </p:blipFill>
          <p:spPr bwMode="auto">
            <a:xfrm>
              <a:off x="6553200" y="2571750"/>
              <a:ext cx="478233" cy="609600"/>
            </a:xfrm>
            <a:prstGeom prst="rect">
              <a:avLst/>
            </a:prstGeom>
            <a:noFill/>
          </p:spPr>
        </p:pic>
        <p:pic>
          <p:nvPicPr>
            <p:cNvPr id="85" name="Picture 84" descr="gears cogwheels cog.png"/>
            <p:cNvPicPr>
              <a:picLocks noChangeAspect="1"/>
            </p:cNvPicPr>
            <p:nvPr/>
          </p:nvPicPr>
          <p:blipFill>
            <a:blip r:embed="rId6"/>
            <a:stretch>
              <a:fillRect/>
            </a:stretch>
          </p:blipFill>
          <p:spPr>
            <a:xfrm rot="16200000">
              <a:off x="6786320" y="2570809"/>
              <a:ext cx="306681" cy="304800"/>
            </a:xfrm>
            <a:prstGeom prst="rect">
              <a:avLst/>
            </a:prstGeom>
          </p:spPr>
        </p:pic>
      </p:grpSp>
      <p:grpSp>
        <p:nvGrpSpPr>
          <p:cNvPr id="86" name="Group 85"/>
          <p:cNvGrpSpPr/>
          <p:nvPr/>
        </p:nvGrpSpPr>
        <p:grpSpPr>
          <a:xfrm>
            <a:off x="5891266" y="3215275"/>
            <a:ext cx="5688118" cy="1320800"/>
            <a:chOff x="4419600" y="3257550"/>
            <a:chExt cx="4267200" cy="990600"/>
          </a:xfrm>
        </p:grpSpPr>
        <p:sp>
          <p:nvSpPr>
            <p:cNvPr id="92" name="Rounded Rectangle 91"/>
            <p:cNvSpPr/>
            <p:nvPr/>
          </p:nvSpPr>
          <p:spPr bwMode="auto">
            <a:xfrm>
              <a:off x="4419600" y="3257550"/>
              <a:ext cx="4267200" cy="990600"/>
            </a:xfrm>
            <a:prstGeom prst="roundRect">
              <a:avLst>
                <a:gd name="adj" fmla="val 14494"/>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88" name="Rectangle 87"/>
            <p:cNvSpPr/>
            <p:nvPr/>
          </p:nvSpPr>
          <p:spPr>
            <a:xfrm>
              <a:off x="7086600" y="3935964"/>
              <a:ext cx="1122102" cy="138499"/>
            </a:xfrm>
            <a:prstGeom prst="rect">
              <a:avLst/>
            </a:prstGeom>
          </p:spPr>
          <p:txBody>
            <a:bodyPr wrap="none" lIns="0" tIns="0" rIns="0" bIns="0">
              <a:spAutoFit/>
            </a:bodyPr>
            <a:lstStyle/>
            <a:p>
              <a:r>
                <a:rPr lang="en-US" sz="1200" b="1" dirty="0">
                  <a:solidFill>
                    <a:srgbClr val="FFFFFF"/>
                  </a:solidFill>
                  <a:cs typeface="Segoe"/>
                </a:rPr>
                <a:t>Compliance Reports</a:t>
              </a:r>
            </a:p>
          </p:txBody>
        </p:sp>
        <p:sp>
          <p:nvSpPr>
            <p:cNvPr id="89" name="Rectangle 88"/>
            <p:cNvSpPr/>
            <p:nvPr/>
          </p:nvSpPr>
          <p:spPr>
            <a:xfrm>
              <a:off x="4724400" y="3878817"/>
              <a:ext cx="1676400" cy="346249"/>
            </a:xfrm>
            <a:prstGeom prst="rect">
              <a:avLst/>
            </a:prstGeom>
          </p:spPr>
          <p:txBody>
            <a:bodyPr wrap="square">
              <a:spAutoFit/>
            </a:bodyPr>
            <a:lstStyle/>
            <a:p>
              <a:r>
                <a:rPr lang="en-US" sz="1200" b="1" dirty="0">
                  <a:solidFill>
                    <a:srgbClr val="FFFFFF"/>
                  </a:solidFill>
                  <a:cs typeface="Segoe"/>
                </a:rPr>
                <a:t>Central</a:t>
              </a:r>
              <a:r>
                <a:rPr lang="en-US" sz="1200" b="1" dirty="0">
                  <a:solidFill>
                    <a:schemeClr val="bg1"/>
                  </a:solidFill>
                  <a:cs typeface="Segoe"/>
                </a:rPr>
                <a:t> </a:t>
              </a:r>
              <a:r>
                <a:rPr lang="en-US" sz="1200" b="1" dirty="0">
                  <a:solidFill>
                    <a:srgbClr val="FFFFFF"/>
                  </a:solidFill>
                  <a:cs typeface="Segoe"/>
                </a:rPr>
                <a:t>Administration</a:t>
              </a:r>
              <a:r>
                <a:rPr lang="en-US" sz="1200" b="1" dirty="0">
                  <a:solidFill>
                    <a:schemeClr val="bg1"/>
                  </a:solidFill>
                  <a:cs typeface="Segoe"/>
                </a:rPr>
                <a:t/>
              </a:r>
              <a:br>
                <a:rPr lang="en-US" sz="1200" b="1" dirty="0">
                  <a:solidFill>
                    <a:schemeClr val="bg1"/>
                  </a:solidFill>
                  <a:cs typeface="Segoe"/>
                </a:rPr>
              </a:br>
              <a:endParaRPr lang="en-US" sz="1200" b="1" dirty="0">
                <a:solidFill>
                  <a:srgbClr val="376092"/>
                </a:solidFill>
                <a:cs typeface="Segoe"/>
              </a:endParaRPr>
            </a:p>
          </p:txBody>
        </p:sp>
        <p:pic>
          <p:nvPicPr>
            <p:cNvPr id="90" name="Picture 89" descr="3D Bar Graph chart.png"/>
            <p:cNvPicPr>
              <a:picLocks noChangeAspect="1"/>
            </p:cNvPicPr>
            <p:nvPr/>
          </p:nvPicPr>
          <p:blipFill>
            <a:blip r:embed="rId7"/>
            <a:stretch>
              <a:fillRect/>
            </a:stretch>
          </p:blipFill>
          <p:spPr>
            <a:xfrm>
              <a:off x="7391399" y="3409950"/>
              <a:ext cx="458225" cy="500616"/>
            </a:xfrm>
            <a:prstGeom prst="rect">
              <a:avLst/>
            </a:prstGeom>
          </p:spPr>
        </p:pic>
        <p:pic>
          <p:nvPicPr>
            <p:cNvPr id="91" name="Picture 90" descr="DownloadedFile.png"/>
            <p:cNvPicPr>
              <a:picLocks noChangeAspect="1"/>
            </p:cNvPicPr>
            <p:nvPr/>
          </p:nvPicPr>
          <p:blipFill>
            <a:blip r:embed="rId8"/>
            <a:stretch>
              <a:fillRect/>
            </a:stretch>
          </p:blipFill>
          <p:spPr>
            <a:xfrm>
              <a:off x="4953000" y="3341235"/>
              <a:ext cx="914400" cy="564078"/>
            </a:xfrm>
            <a:prstGeom prst="rect">
              <a:avLst/>
            </a:prstGeom>
          </p:spPr>
        </p:pic>
      </p:grpSp>
      <p:cxnSp>
        <p:nvCxnSpPr>
          <p:cNvPr id="96" name="Straight Arrow Connector 95"/>
          <p:cNvCxnSpPr/>
          <p:nvPr/>
        </p:nvCxnSpPr>
        <p:spPr>
          <a:xfrm>
            <a:off x="2945635" y="2935968"/>
            <a:ext cx="3224388" cy="1429"/>
          </a:xfrm>
          <a:prstGeom prst="straightConnector1">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pic>
        <p:nvPicPr>
          <p:cNvPr id="82" name="Picture 9" descr="\\SERVER3\InternalBin\Resource DVD\DVD_ART36\Artwork_Imagery\Icons - Illustrations\_ REAL VISTA STYLE\lock locked secure security.png"/>
          <p:cNvPicPr>
            <a:picLocks noChangeAspect="1" noChangeArrowheads="1"/>
          </p:cNvPicPr>
          <p:nvPr/>
        </p:nvPicPr>
        <p:blipFill>
          <a:blip r:embed="rId9" cstate="email"/>
          <a:stretch>
            <a:fillRect/>
          </a:stretch>
        </p:blipFill>
        <p:spPr bwMode="auto">
          <a:xfrm>
            <a:off x="3288158" y="2564236"/>
            <a:ext cx="711015" cy="582721"/>
          </a:xfrm>
          <a:prstGeom prst="rect">
            <a:avLst/>
          </a:prstGeom>
          <a:noFill/>
          <a:effectLst>
            <a:outerShdw blurRad="50800" dist="38100" dir="8100000" algn="tr" rotWithShape="0">
              <a:prstClr val="black">
                <a:alpha val="40000"/>
              </a:prstClr>
            </a:outerShdw>
          </a:effectLst>
          <a:scene3d>
            <a:camera prst="orthographicFront">
              <a:rot lat="20765849" lon="615924" rev="21145887"/>
            </a:camera>
            <a:lightRig rig="threePt" dir="t"/>
          </a:scene3d>
        </p:spPr>
      </p:pic>
      <p:sp>
        <p:nvSpPr>
          <p:cNvPr id="26" name="Text Placeholder 6"/>
          <p:cNvSpPr txBox="1">
            <a:spLocks/>
          </p:cNvSpPr>
          <p:nvPr/>
        </p:nvSpPr>
        <p:spPr>
          <a:xfrm>
            <a:off x="1065212" y="4876800"/>
            <a:ext cx="10242550" cy="1378644"/>
          </a:xfrm>
          <a:prstGeom prst="rect">
            <a:avLst/>
          </a:prstGeom>
        </p:spPr>
        <p:txBody>
          <a:bodyPr anchor="t" anchorCtr="0">
            <a:noAutofit/>
            <a:scene3d>
              <a:camera prst="orthographicFront"/>
              <a:lightRig rig="flat" dir="t"/>
            </a:scene3d>
            <a:sp3d>
              <a:contourClr>
                <a:schemeClr val="tx2"/>
              </a:contourClr>
            </a:sp3d>
          </a:bodyPr>
          <a:lstStyle>
            <a:lvl1pPr marL="0" indent="0" algn="r" defTabSz="914363" rtl="0" eaLnBrk="1" latinLnBrk="0" hangingPunct="1">
              <a:lnSpc>
                <a:spcPct val="90000"/>
              </a:lnSpc>
              <a:spcBef>
                <a:spcPct val="20000"/>
              </a:spcBef>
              <a:buSzPct val="90000"/>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vl2pPr marL="855663" indent="-395288" algn="l" defTabSz="914363" rtl="0" eaLnBrk="1" latinLnBrk="0" hangingPunct="1">
              <a:lnSpc>
                <a:spcPct val="90000"/>
              </a:lnSpc>
              <a:spcBef>
                <a:spcPct val="20000"/>
              </a:spcBef>
              <a:buSzPct val="90000"/>
              <a:buFontTx/>
              <a:buBlip>
                <a:blip r:embed="rId10"/>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10"/>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0"/>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0"/>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demo</a:t>
            </a:r>
            <a:endParaRPr lang="en-US" dirty="0"/>
          </a:p>
        </p:txBody>
      </p:sp>
    </p:spTree>
    <p:extLst>
      <p:ext uri="{BB962C8B-B14F-4D97-AF65-F5344CB8AC3E}">
        <p14:creationId xmlns:p14="http://schemas.microsoft.com/office/powerpoint/2010/main" val="27124417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fade">
                                      <p:cBhvr>
                                        <p:cTn id="10" dur="500"/>
                                        <p:tgtEl>
                                          <p:spTgt spid="80"/>
                                        </p:tgtEl>
                                      </p:cBhvr>
                                    </p:animEffect>
                                  </p:childTnLst>
                                </p:cTn>
                              </p:par>
                              <p:par>
                                <p:cTn id="11" presetID="10" presetClass="entr" presetSubtype="0" fill="hold" nodeType="with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500"/>
                                        <p:tgtEl>
                                          <p:spTgt spid="86"/>
                                        </p:tgtEl>
                                      </p:cBhvr>
                                    </p:animEffect>
                                  </p:childTnLst>
                                </p:cTn>
                              </p:par>
                              <p:par>
                                <p:cTn id="14" presetID="10" presetClass="entr" presetSubtype="0" fill="hold" nodeType="withEffect">
                                  <p:stCondLst>
                                    <p:cond delay="0"/>
                                  </p:stCondLst>
                                  <p:childTnLst>
                                    <p:set>
                                      <p:cBhvr>
                                        <p:cTn id="15" dur="1" fill="hold">
                                          <p:stCondLst>
                                            <p:cond delay="0"/>
                                          </p:stCondLst>
                                        </p:cTn>
                                        <p:tgtEl>
                                          <p:spTgt spid="96"/>
                                        </p:tgtEl>
                                        <p:attrNameLst>
                                          <p:attrName>style.visibility</p:attrName>
                                        </p:attrNameLst>
                                      </p:cBhvr>
                                      <p:to>
                                        <p:strVal val="visible"/>
                                      </p:to>
                                    </p:set>
                                    <p:animEffect transition="in" filter="fade">
                                      <p:cBhvr>
                                        <p:cTn id="16" dur="500"/>
                                        <p:tgtEl>
                                          <p:spTgt spid="96"/>
                                        </p:tgtEl>
                                      </p:cBhvr>
                                    </p:animEffect>
                                  </p:childTnLst>
                                </p:cTn>
                              </p:par>
                              <p:par>
                                <p:cTn id="17" presetID="10" presetClass="entr" presetSubtype="0" fill="hold" nodeType="with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fade">
                                      <p:cBhvr>
                                        <p:cTn id="19" dur="500"/>
                                        <p:tgtEl>
                                          <p:spTgt spid="82"/>
                                        </p:tgtEl>
                                      </p:cBhvr>
                                    </p:animEffect>
                                  </p:childTnLst>
                                </p:cTn>
                              </p:par>
                              <p:par>
                                <p:cTn id="20" presetID="10" presetClass="entr" presetSubtype="0" fill="hold"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fade">
                                      <p:cBhvr>
                                        <p:cTn id="22" dur="500"/>
                                        <p:tgtEl>
                                          <p:spTgt spid="8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fade">
                                      <p:cBhvr>
                                        <p:cTn id="25"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Reduce Support Costs</a:t>
            </a:r>
            <a:endParaRPr lang="en-US" dirty="0"/>
          </a:p>
        </p:txBody>
      </p:sp>
      <p:sp>
        <p:nvSpPr>
          <p:cNvPr id="3" name="Content Placeholder 2"/>
          <p:cNvSpPr>
            <a:spLocks noGrp="1"/>
          </p:cNvSpPr>
          <p:nvPr>
            <p:ph type="body" sz="quarter" idx="10"/>
          </p:nvPr>
        </p:nvSpPr>
        <p:spPr>
          <a:xfrm>
            <a:off x="519112" y="1447799"/>
            <a:ext cx="11149013" cy="2068259"/>
          </a:xfrm>
        </p:spPr>
        <p:txBody>
          <a:bodyPr/>
          <a:lstStyle/>
          <a:p>
            <a:r>
              <a:rPr lang="en-US" dirty="0" smtClean="0"/>
              <a:t>Central storage of Recovery Key</a:t>
            </a:r>
          </a:p>
          <a:p>
            <a:r>
              <a:rPr lang="en-US" dirty="0" smtClean="0"/>
              <a:t>Simplified UI for end users triggered by policy</a:t>
            </a:r>
          </a:p>
          <a:p>
            <a:r>
              <a:rPr lang="en-US" dirty="0" smtClean="0"/>
              <a:t>Single use Recovery Key</a:t>
            </a:r>
          </a:p>
          <a:p>
            <a:endParaRPr lang="en-US" dirty="0"/>
          </a:p>
        </p:txBody>
      </p:sp>
      <p:grpSp>
        <p:nvGrpSpPr>
          <p:cNvPr id="19" name="Group 18"/>
          <p:cNvGrpSpPr/>
          <p:nvPr/>
        </p:nvGrpSpPr>
        <p:grpSpPr>
          <a:xfrm>
            <a:off x="101574" y="5765799"/>
            <a:ext cx="1410836" cy="1191684"/>
            <a:chOff x="6541169" y="3105150"/>
            <a:chExt cx="1383631" cy="1168400"/>
          </a:xfrm>
        </p:grpSpPr>
        <p:pic>
          <p:nvPicPr>
            <p:cNvPr id="20" name="Picture 19" descr="ist2_12814849-green-dollar-sign.png"/>
            <p:cNvPicPr>
              <a:picLocks noChangeAspect="1"/>
            </p:cNvPicPr>
            <p:nvPr/>
          </p:nvPicPr>
          <p:blipFill>
            <a:blip r:embed="rId3"/>
            <a:stretch>
              <a:fillRect/>
            </a:stretch>
          </p:blipFill>
          <p:spPr>
            <a:xfrm>
              <a:off x="6541169" y="3105150"/>
              <a:ext cx="1383631" cy="1168400"/>
            </a:xfrm>
            <a:prstGeom prst="rect">
              <a:avLst/>
            </a:prstGeom>
          </p:spPr>
        </p:pic>
        <p:pic>
          <p:nvPicPr>
            <p:cNvPr id="21" name="Picture 20" descr="Down Green Arrow.png"/>
            <p:cNvPicPr>
              <a:picLocks noChangeAspect="1"/>
            </p:cNvPicPr>
            <p:nvPr/>
          </p:nvPicPr>
          <p:blipFill>
            <a:blip r:embed="rId4"/>
            <a:stretch>
              <a:fillRect/>
            </a:stretch>
          </p:blipFill>
          <p:spPr>
            <a:xfrm>
              <a:off x="6705600" y="3234182"/>
              <a:ext cx="419100" cy="480568"/>
            </a:xfrm>
            <a:prstGeom prst="rect">
              <a:avLst/>
            </a:prstGeom>
          </p:spPr>
        </p:pic>
      </p:grpSp>
    </p:spTree>
    <p:extLst>
      <p:ext uri="{BB962C8B-B14F-4D97-AF65-F5344CB8AC3E}">
        <p14:creationId xmlns:p14="http://schemas.microsoft.com/office/powerpoint/2010/main" val="53142376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Central Storage of Recovery Key</a:t>
            </a:r>
            <a:endParaRPr lang="en-US" dirty="0"/>
          </a:p>
        </p:txBody>
      </p:sp>
      <p:sp>
        <p:nvSpPr>
          <p:cNvPr id="5" name="Content Placeholder 4"/>
          <p:cNvSpPr>
            <a:spLocks noGrp="1"/>
          </p:cNvSpPr>
          <p:nvPr>
            <p:ph type="body" sz="quarter" idx="10"/>
          </p:nvPr>
        </p:nvSpPr>
        <p:spPr/>
        <p:txBody>
          <a:bodyPr/>
          <a:lstStyle/>
          <a:p>
            <a:r>
              <a:rPr lang="en-US" smtClean="0"/>
              <a:t>Recovery Key(s) Escrowed</a:t>
            </a:r>
          </a:p>
          <a:p>
            <a:pPr lvl="1"/>
            <a:r>
              <a:rPr lang="en-US" smtClean="0"/>
              <a:t>OS volume</a:t>
            </a:r>
          </a:p>
          <a:p>
            <a:pPr lvl="1"/>
            <a:r>
              <a:rPr lang="en-US" smtClean="0"/>
              <a:t>fixed data volumes</a:t>
            </a:r>
          </a:p>
          <a:p>
            <a:pPr lvl="1"/>
            <a:r>
              <a:rPr lang="en-US" smtClean="0"/>
              <a:t>Removable Data Volumes</a:t>
            </a:r>
          </a:p>
          <a:p>
            <a:pPr lvl="1"/>
            <a:r>
              <a:rPr lang="en-US" smtClean="0"/>
              <a:t>Stored outside of Microsoft Active Directory®</a:t>
            </a:r>
          </a:p>
          <a:p>
            <a:r>
              <a:rPr lang="en-US" smtClean="0"/>
              <a:t>3-Tier Architecture</a:t>
            </a:r>
          </a:p>
          <a:p>
            <a:pPr lvl="1"/>
            <a:r>
              <a:rPr lang="en-US" smtClean="0"/>
              <a:t>DB encrypted with SQL Server’s Transparent Data Encryption</a:t>
            </a:r>
          </a:p>
          <a:p>
            <a:pPr lvl="1"/>
            <a:r>
              <a:rPr lang="en-US" smtClean="0"/>
              <a:t>Web Service API to build org-specific solutions</a:t>
            </a:r>
          </a:p>
          <a:p>
            <a:pPr lvl="1"/>
            <a:r>
              <a:rPr lang="en-US" smtClean="0"/>
              <a:t>All logging and authorization are done at web service layer to ensure parity for custom apps</a:t>
            </a:r>
          </a:p>
          <a:p>
            <a:endParaRPr lang="en-US" dirty="0"/>
          </a:p>
        </p:txBody>
      </p:sp>
      <p:grpSp>
        <p:nvGrpSpPr>
          <p:cNvPr id="11" name="Group 10"/>
          <p:cNvGrpSpPr/>
          <p:nvPr/>
        </p:nvGrpSpPr>
        <p:grpSpPr>
          <a:xfrm>
            <a:off x="101574" y="5765799"/>
            <a:ext cx="1410836" cy="1191684"/>
            <a:chOff x="6541169" y="3105150"/>
            <a:chExt cx="1383631" cy="1168400"/>
          </a:xfrm>
        </p:grpSpPr>
        <p:pic>
          <p:nvPicPr>
            <p:cNvPr id="14" name="Picture 13" descr="ist2_12814849-green-dollar-sign.png"/>
            <p:cNvPicPr>
              <a:picLocks noChangeAspect="1"/>
            </p:cNvPicPr>
            <p:nvPr/>
          </p:nvPicPr>
          <p:blipFill>
            <a:blip r:embed="rId3"/>
            <a:stretch>
              <a:fillRect/>
            </a:stretch>
          </p:blipFill>
          <p:spPr>
            <a:xfrm>
              <a:off x="6541169" y="3105150"/>
              <a:ext cx="1383631" cy="1168400"/>
            </a:xfrm>
            <a:prstGeom prst="rect">
              <a:avLst/>
            </a:prstGeom>
          </p:spPr>
        </p:pic>
        <p:pic>
          <p:nvPicPr>
            <p:cNvPr id="15" name="Picture 14" descr="Down Green Arrow.png"/>
            <p:cNvPicPr>
              <a:picLocks noChangeAspect="1"/>
            </p:cNvPicPr>
            <p:nvPr/>
          </p:nvPicPr>
          <p:blipFill>
            <a:blip r:embed="rId4"/>
            <a:stretch>
              <a:fillRect/>
            </a:stretch>
          </p:blipFill>
          <p:spPr>
            <a:xfrm>
              <a:off x="6705600" y="3234182"/>
              <a:ext cx="419100" cy="480568"/>
            </a:xfrm>
            <a:prstGeom prst="rect">
              <a:avLst/>
            </a:prstGeom>
          </p:spPr>
        </p:pic>
      </p:grpSp>
    </p:spTree>
    <p:extLst>
      <p:ext uri="{BB962C8B-B14F-4D97-AF65-F5344CB8AC3E}">
        <p14:creationId xmlns:p14="http://schemas.microsoft.com/office/powerpoint/2010/main" val="398394000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Helpdesk Key Recovery UI</a:t>
            </a:r>
            <a:endParaRPr lang="en-US" dirty="0"/>
          </a:p>
        </p:txBody>
      </p:sp>
      <p:sp>
        <p:nvSpPr>
          <p:cNvPr id="5" name="Content Placeholder 4"/>
          <p:cNvSpPr>
            <a:spLocks noGrp="1"/>
          </p:cNvSpPr>
          <p:nvPr>
            <p:ph type="body" sz="quarter" idx="10"/>
          </p:nvPr>
        </p:nvSpPr>
        <p:spPr/>
        <p:txBody>
          <a:bodyPr/>
          <a:lstStyle/>
          <a:p>
            <a:r>
              <a:rPr lang="en-US" smtClean="0"/>
              <a:t>MBAM provides a web page for helpdesk functionality</a:t>
            </a:r>
          </a:p>
          <a:p>
            <a:pPr lvl="1"/>
            <a:r>
              <a:rPr lang="en-US" smtClean="0"/>
              <a:t>Provide BitLocker Recovery Key for authorized users</a:t>
            </a:r>
          </a:p>
          <a:p>
            <a:pPr lvl="1"/>
            <a:r>
              <a:rPr lang="en-US" smtClean="0"/>
              <a:t>Provide TPM unlock package for authorized users</a:t>
            </a:r>
          </a:p>
          <a:p>
            <a:pPr lvl="1"/>
            <a:r>
              <a:rPr lang="en-US" smtClean="0"/>
              <a:t>All requests (successful or not) are logged: who, when, which volume</a:t>
            </a:r>
          </a:p>
          <a:p>
            <a:r>
              <a:rPr lang="en-US" smtClean="0"/>
              <a:t>Role based authorization model to get recovery info</a:t>
            </a:r>
          </a:p>
          <a:p>
            <a:pPr lvl="1"/>
            <a:r>
              <a:rPr lang="en-US" smtClean="0"/>
              <a:t>Tier 1: Helpdesk needs to have person/key match</a:t>
            </a:r>
          </a:p>
          <a:p>
            <a:pPr lvl="1"/>
            <a:r>
              <a:rPr lang="en-US" smtClean="0"/>
              <a:t>Tier 2: Key ID is sufficient (limited role)</a:t>
            </a:r>
          </a:p>
          <a:p>
            <a:r>
              <a:rPr lang="en-US" smtClean="0"/>
              <a:t>Create your own custom page leveraging web service layer</a:t>
            </a:r>
          </a:p>
          <a:p>
            <a:endParaRPr lang="en-US" dirty="0"/>
          </a:p>
        </p:txBody>
      </p:sp>
      <p:grpSp>
        <p:nvGrpSpPr>
          <p:cNvPr id="2" name="Group 10"/>
          <p:cNvGrpSpPr/>
          <p:nvPr/>
        </p:nvGrpSpPr>
        <p:grpSpPr>
          <a:xfrm>
            <a:off x="101574" y="5765799"/>
            <a:ext cx="1410836" cy="1191684"/>
            <a:chOff x="6541169" y="3105150"/>
            <a:chExt cx="1383631" cy="1168400"/>
          </a:xfrm>
        </p:grpSpPr>
        <p:pic>
          <p:nvPicPr>
            <p:cNvPr id="14" name="Picture 13" descr="ist2_12814849-green-dollar-sign.png"/>
            <p:cNvPicPr>
              <a:picLocks noChangeAspect="1"/>
            </p:cNvPicPr>
            <p:nvPr/>
          </p:nvPicPr>
          <p:blipFill>
            <a:blip r:embed="rId3"/>
            <a:stretch>
              <a:fillRect/>
            </a:stretch>
          </p:blipFill>
          <p:spPr>
            <a:xfrm>
              <a:off x="6541169" y="3105150"/>
              <a:ext cx="1383631" cy="1168400"/>
            </a:xfrm>
            <a:prstGeom prst="rect">
              <a:avLst/>
            </a:prstGeom>
          </p:spPr>
        </p:pic>
        <p:pic>
          <p:nvPicPr>
            <p:cNvPr id="15" name="Picture 14" descr="Down Green Arrow.png"/>
            <p:cNvPicPr>
              <a:picLocks noChangeAspect="1"/>
            </p:cNvPicPr>
            <p:nvPr/>
          </p:nvPicPr>
          <p:blipFill>
            <a:blip r:embed="rId4"/>
            <a:stretch>
              <a:fillRect/>
            </a:stretch>
          </p:blipFill>
          <p:spPr>
            <a:xfrm>
              <a:off x="6705600" y="3234182"/>
              <a:ext cx="419100" cy="480568"/>
            </a:xfrm>
            <a:prstGeom prst="rect">
              <a:avLst/>
            </a:prstGeom>
          </p:spPr>
        </p:pic>
      </p:grpSp>
    </p:spTree>
    <p:extLst>
      <p:ext uri="{BB962C8B-B14F-4D97-AF65-F5344CB8AC3E}">
        <p14:creationId xmlns:p14="http://schemas.microsoft.com/office/powerpoint/2010/main" val="1318114395"/>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Single Use Recovery Keys</a:t>
            </a:r>
            <a:endParaRPr lang="en-US" dirty="0"/>
          </a:p>
        </p:txBody>
      </p:sp>
      <p:sp>
        <p:nvSpPr>
          <p:cNvPr id="7" name="Content Placeholder 6"/>
          <p:cNvSpPr>
            <a:spLocks noGrp="1"/>
          </p:cNvSpPr>
          <p:nvPr>
            <p:ph type="body" sz="quarter" idx="10"/>
          </p:nvPr>
        </p:nvSpPr>
        <p:spPr/>
        <p:txBody>
          <a:bodyPr/>
          <a:lstStyle/>
          <a:p>
            <a:r>
              <a:rPr lang="en-US" smtClean="0"/>
              <a:t>Once a BitLocker Recovery key has been exposed , the client will create a new one</a:t>
            </a:r>
          </a:p>
          <a:p>
            <a:pPr lvl="1"/>
            <a:r>
              <a:rPr lang="en-US" smtClean="0"/>
              <a:t>As part of regular client/server communication, client checks to </a:t>
            </a:r>
            <a:br>
              <a:rPr lang="en-US" smtClean="0"/>
            </a:br>
            <a:r>
              <a:rPr lang="en-US" smtClean="0"/>
              <a:t>see if Recovery Key has been exposed</a:t>
            </a:r>
          </a:p>
          <a:p>
            <a:pPr lvl="1"/>
            <a:r>
              <a:rPr lang="en-US" smtClean="0"/>
              <a:t>MBAM client will create new one</a:t>
            </a:r>
          </a:p>
          <a:p>
            <a:pPr lvl="1"/>
            <a:r>
              <a:rPr lang="en-US" smtClean="0"/>
              <a:t>Transparent to user</a:t>
            </a:r>
          </a:p>
          <a:p>
            <a:r>
              <a:rPr lang="en-US" smtClean="0"/>
              <a:t>Recovery Keys are created once a volume is unlocked</a:t>
            </a:r>
          </a:p>
          <a:p>
            <a:endParaRPr lang="en-US" smtClean="0"/>
          </a:p>
          <a:p>
            <a:pPr lvl="1"/>
            <a:endParaRPr lang="en-US" smtClean="0"/>
          </a:p>
          <a:p>
            <a:endParaRPr lang="en-US" dirty="0" smtClean="0"/>
          </a:p>
        </p:txBody>
      </p:sp>
    </p:spTree>
    <p:extLst>
      <p:ext uri="{BB962C8B-B14F-4D97-AF65-F5344CB8AC3E}">
        <p14:creationId xmlns:p14="http://schemas.microsoft.com/office/powerpoint/2010/main" val="231968155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4325" y="1143000"/>
            <a:ext cx="6480175"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lstStyle/>
          <a:p>
            <a:r>
              <a:rPr lang="en-US" smtClean="0"/>
              <a:t>Enable Windows Standard Users</a:t>
            </a:r>
            <a:endParaRPr lang="en-US" dirty="0"/>
          </a:p>
        </p:txBody>
      </p:sp>
      <p:sp>
        <p:nvSpPr>
          <p:cNvPr id="19" name="Rounded Rectangle 18"/>
          <p:cNvSpPr/>
          <p:nvPr/>
        </p:nvSpPr>
        <p:spPr bwMode="auto">
          <a:xfrm>
            <a:off x="5891265" y="1709468"/>
            <a:ext cx="4672383" cy="3624532"/>
          </a:xfrm>
          <a:prstGeom prst="roundRect">
            <a:avLst>
              <a:gd name="adj" fmla="val 7747"/>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24" name="Rounded Rectangle 23"/>
          <p:cNvSpPr/>
          <p:nvPr/>
        </p:nvSpPr>
        <p:spPr bwMode="auto">
          <a:xfrm>
            <a:off x="812588" y="1701800"/>
            <a:ext cx="4672383" cy="3632200"/>
          </a:xfrm>
          <a:prstGeom prst="roundRect">
            <a:avLst>
              <a:gd name="adj" fmla="val 7747"/>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12" name="Content Placeholder 4"/>
          <p:cNvSpPr txBox="1">
            <a:spLocks/>
          </p:cNvSpPr>
          <p:nvPr/>
        </p:nvSpPr>
        <p:spPr>
          <a:xfrm>
            <a:off x="5963637" y="1794921"/>
            <a:ext cx="4527638" cy="369331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85000"/>
              <a:buFontTx/>
              <a:buBlip>
                <a:blip r:embed="rId4"/>
              </a:buBlip>
              <a:defRPr lang="en-US" sz="3200" kern="1200">
                <a:gradFill>
                  <a:gsLst>
                    <a:gs pos="0">
                      <a:schemeClr val="tx1"/>
                    </a:gs>
                    <a:gs pos="86000">
                      <a:schemeClr val="tx1"/>
                    </a:gs>
                  </a:gsLst>
                  <a:lin ang="5400000" scaled="0"/>
                </a:gradFill>
                <a:latin typeface="+mn-lt"/>
                <a:ea typeface="+mn-ea"/>
                <a:cs typeface="Segoe"/>
              </a:defRPr>
            </a:lvl1pPr>
            <a:lvl2pPr marL="855663" indent="-395288" algn="l" defTabSz="914363" rtl="0" eaLnBrk="1" latinLnBrk="0" hangingPunct="1">
              <a:lnSpc>
                <a:spcPct val="90000"/>
              </a:lnSpc>
              <a:spcBef>
                <a:spcPct val="20000"/>
              </a:spcBef>
              <a:buSzPct val="85000"/>
              <a:buFontTx/>
              <a:buBlip>
                <a:blip r:embed="rId4"/>
              </a:buBlip>
              <a:defRPr lang="en-US" sz="2800" kern="1200">
                <a:gradFill>
                  <a:gsLst>
                    <a:gs pos="0">
                      <a:schemeClr val="tx1"/>
                    </a:gs>
                    <a:gs pos="86000">
                      <a:schemeClr val="tx1"/>
                    </a:gs>
                  </a:gsLst>
                  <a:lin ang="5400000" scaled="0"/>
                </a:gradFill>
                <a:latin typeface="+mn-lt"/>
                <a:ea typeface="+mn-ea"/>
                <a:cs typeface="Segoe"/>
              </a:defRPr>
            </a:lvl2pPr>
            <a:lvl3pPr marL="1258888" indent="-403225" algn="l" defTabSz="914363" rtl="0" eaLnBrk="1" latinLnBrk="0" hangingPunct="1">
              <a:lnSpc>
                <a:spcPct val="90000"/>
              </a:lnSpc>
              <a:spcBef>
                <a:spcPct val="20000"/>
              </a:spcBef>
              <a:buSzPct val="85000"/>
              <a:buFontTx/>
              <a:buBlip>
                <a:blip r:embed="rId4"/>
              </a:buBlip>
              <a:defRPr lang="en-US" sz="2400" kern="1200">
                <a:gradFill>
                  <a:gsLst>
                    <a:gs pos="0">
                      <a:schemeClr val="tx1"/>
                    </a:gs>
                    <a:gs pos="86000">
                      <a:schemeClr val="tx1"/>
                    </a:gs>
                  </a:gsLst>
                  <a:lin ang="5400000" scaled="0"/>
                </a:gradFill>
                <a:latin typeface="+mn-lt"/>
                <a:ea typeface="+mn-ea"/>
                <a:cs typeface="Segoe"/>
              </a:defRPr>
            </a:lvl3pPr>
            <a:lvl4pPr marL="1604963" indent="-346075" algn="l" defTabSz="914363" rtl="0" eaLnBrk="1" latinLnBrk="0" hangingPunct="1">
              <a:lnSpc>
                <a:spcPct val="90000"/>
              </a:lnSpc>
              <a:spcBef>
                <a:spcPct val="20000"/>
              </a:spcBef>
              <a:buSzPct val="85000"/>
              <a:buFontTx/>
              <a:buBlip>
                <a:blip r:embed="rId4"/>
              </a:buBlip>
              <a:defRPr lang="en-US" sz="2000" kern="1200">
                <a:gradFill>
                  <a:gsLst>
                    <a:gs pos="0">
                      <a:schemeClr val="tx1"/>
                    </a:gs>
                    <a:gs pos="86000">
                      <a:schemeClr val="tx1"/>
                    </a:gs>
                  </a:gsLst>
                  <a:lin ang="5400000" scaled="0"/>
                </a:gradFill>
                <a:latin typeface="+mn-lt"/>
                <a:ea typeface="+mn-ea"/>
                <a:cs typeface="Segoe"/>
              </a:defRPr>
            </a:lvl4pPr>
            <a:lvl5pPr marL="1941513" indent="-336550" algn="l" defTabSz="914363" rtl="0" eaLnBrk="1" latinLnBrk="0" hangingPunct="1">
              <a:lnSpc>
                <a:spcPct val="90000"/>
              </a:lnSpc>
              <a:spcBef>
                <a:spcPct val="20000"/>
              </a:spcBef>
              <a:buSzPct val="85000"/>
              <a:buFontTx/>
              <a:buBlip>
                <a:blip r:embed="rId4"/>
              </a:buBlip>
              <a:defRPr lang="en-US" sz="2000" kern="1200">
                <a:gradFill>
                  <a:gsLst>
                    <a:gs pos="0">
                      <a:schemeClr val="tx1"/>
                    </a:gs>
                    <a:gs pos="86000">
                      <a:schemeClr val="tx1"/>
                    </a:gs>
                  </a:gsLst>
                  <a:lin ang="5400000" scaled="0"/>
                </a:gradFill>
                <a:latin typeface="+mn-lt"/>
                <a:ea typeface="+mn-ea"/>
                <a:cs typeface="Segoe"/>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400" b="1" dirty="0" smtClean="0"/>
              <a:t>Hides </a:t>
            </a:r>
            <a:r>
              <a:rPr lang="en-US" sz="2400" b="1" dirty="0"/>
              <a:t>BitLocker Control Panel UI so admins have a more difficult time:</a:t>
            </a:r>
          </a:p>
          <a:p>
            <a:pPr>
              <a:buSzPct val="90000"/>
              <a:buBlip>
                <a:blip r:embed="rId5"/>
              </a:buBlip>
            </a:pPr>
            <a:r>
              <a:rPr lang="en-US" sz="2400" dirty="0"/>
              <a:t>Decrypting computers</a:t>
            </a:r>
          </a:p>
          <a:p>
            <a:pPr>
              <a:buSzPct val="90000"/>
              <a:buBlip>
                <a:blip r:embed="rId5"/>
              </a:buBlip>
            </a:pPr>
            <a:r>
              <a:rPr lang="en-US" sz="2400" dirty="0"/>
              <a:t>Suspending encryption</a:t>
            </a:r>
          </a:p>
          <a:p>
            <a:pPr>
              <a:buSzPct val="90000"/>
              <a:buBlip>
                <a:blip r:embed="rId5"/>
              </a:buBlip>
            </a:pPr>
            <a:r>
              <a:rPr lang="en-US" sz="2400" dirty="0"/>
              <a:t>Done through policy, so can be made visible if desired</a:t>
            </a:r>
          </a:p>
          <a:p>
            <a:pPr>
              <a:buSzPct val="90000"/>
              <a:buBlip>
                <a:blip r:embed="rId5"/>
              </a:buBlip>
            </a:pPr>
            <a:r>
              <a:rPr lang="en-US" sz="2400" dirty="0"/>
              <a:t>We cannot stop admins from doing this – they are Admins!</a:t>
            </a:r>
          </a:p>
          <a:p>
            <a:endParaRPr lang="en-US" sz="2400" dirty="0"/>
          </a:p>
        </p:txBody>
      </p:sp>
      <p:sp>
        <p:nvSpPr>
          <p:cNvPr id="11" name="Content Placeholder 4"/>
          <p:cNvSpPr>
            <a:spLocks noGrp="1"/>
          </p:cNvSpPr>
          <p:nvPr>
            <p:ph idx="4294967295"/>
          </p:nvPr>
        </p:nvSpPr>
        <p:spPr>
          <a:xfrm>
            <a:off x="880769" y="1989469"/>
            <a:ext cx="4529138" cy="1993900"/>
          </a:xfrm>
        </p:spPr>
        <p:txBody>
          <a:bodyPr/>
          <a:lstStyle/>
          <a:p>
            <a:pPr marL="0" indent="0" algn="ctr">
              <a:buNone/>
            </a:pPr>
            <a:r>
              <a:rPr lang="en-US" b="1" dirty="0" smtClean="0"/>
              <a:t>Standard users can:</a:t>
            </a:r>
          </a:p>
          <a:p>
            <a:r>
              <a:rPr lang="en-US" sz="2400" dirty="0" smtClean="0"/>
              <a:t>Encrypt computers</a:t>
            </a:r>
          </a:p>
          <a:p>
            <a:r>
              <a:rPr lang="en-US" sz="2400" dirty="0" smtClean="0"/>
              <a:t>Change PIN or passwords via MBAM Control Panel</a:t>
            </a:r>
          </a:p>
          <a:p>
            <a:r>
              <a:rPr lang="en-US" sz="2400" dirty="0" smtClean="0"/>
              <a:t>Right-Click access to MBAM</a:t>
            </a:r>
            <a:endParaRPr lang="en-US" sz="2400" dirty="0"/>
          </a:p>
        </p:txBody>
      </p:sp>
    </p:spTree>
    <p:extLst>
      <p:ext uri="{BB962C8B-B14F-4D97-AF65-F5344CB8AC3E}">
        <p14:creationId xmlns:p14="http://schemas.microsoft.com/office/powerpoint/2010/main" val="2661816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xEl>
                                              <p:pRg st="0" end="0"/>
                                            </p:txEl>
                                          </p:spTgt>
                                        </p:tgtEl>
                                        <p:attrNameLst>
                                          <p:attrName>style.visibility</p:attrName>
                                        </p:attrNameLst>
                                      </p:cBhvr>
                                      <p:to>
                                        <p:strVal val="visible"/>
                                      </p:to>
                                    </p:set>
                                    <p:animEffect transition="in" filter="fade">
                                      <p:cBhvr>
                                        <p:cTn id="10" dur="500"/>
                                        <p:tgtEl>
                                          <p:spTgt spid="11">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animEffect transition="in" filter="fade">
                                      <p:cBhvr>
                                        <p:cTn id="13" dur="500"/>
                                        <p:tgtEl>
                                          <p:spTgt spid="11">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xEl>
                                              <p:pRg st="2" end="2"/>
                                            </p:txEl>
                                          </p:spTgt>
                                        </p:tgtEl>
                                        <p:attrNameLst>
                                          <p:attrName>style.visibility</p:attrName>
                                        </p:attrNameLst>
                                      </p:cBhvr>
                                      <p:to>
                                        <p:strVal val="visible"/>
                                      </p:to>
                                    </p:set>
                                    <p:animEffect transition="in" filter="fade">
                                      <p:cBhvr>
                                        <p:cTn id="16" dur="500"/>
                                        <p:tgtEl>
                                          <p:spTgt spid="11">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animEffect transition="in" filter="fade">
                                      <p:cBhvr>
                                        <p:cTn id="19" dur="500"/>
                                        <p:tgtEl>
                                          <p:spTgt spid="11">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4"/>
                                        </p:tgtEl>
                                      </p:cBhvr>
                                    </p:animEffect>
                                    <p:set>
                                      <p:cBhvr>
                                        <p:cTn id="32" dur="1" fill="hold">
                                          <p:stCondLst>
                                            <p:cond delay="499"/>
                                          </p:stCondLst>
                                        </p:cTn>
                                        <p:tgtEl>
                                          <p:spTgt spid="2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1">
                                            <p:txEl>
                                              <p:pRg st="0" end="0"/>
                                            </p:txEl>
                                          </p:spTgt>
                                        </p:tgtEl>
                                      </p:cBhvr>
                                    </p:animEffect>
                                    <p:set>
                                      <p:cBhvr>
                                        <p:cTn id="35" dur="1" fill="hold">
                                          <p:stCondLst>
                                            <p:cond delay="499"/>
                                          </p:stCondLst>
                                        </p:cTn>
                                        <p:tgtEl>
                                          <p:spTgt spid="11">
                                            <p:txEl>
                                              <p:pRg st="0" end="0"/>
                                            </p:txEl>
                                          </p:spTgt>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1">
                                            <p:txEl>
                                              <p:pRg st="1" end="1"/>
                                            </p:txEl>
                                          </p:spTgt>
                                        </p:tgtEl>
                                      </p:cBhvr>
                                    </p:animEffect>
                                    <p:set>
                                      <p:cBhvr>
                                        <p:cTn id="38" dur="1" fill="hold">
                                          <p:stCondLst>
                                            <p:cond delay="499"/>
                                          </p:stCondLst>
                                        </p:cTn>
                                        <p:tgtEl>
                                          <p:spTgt spid="11">
                                            <p:txEl>
                                              <p:pRg st="1" end="1"/>
                                            </p:txEl>
                                          </p:spTgt>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1">
                                            <p:txEl>
                                              <p:pRg st="2" end="2"/>
                                            </p:txEl>
                                          </p:spTgt>
                                        </p:tgtEl>
                                      </p:cBhvr>
                                    </p:animEffect>
                                    <p:set>
                                      <p:cBhvr>
                                        <p:cTn id="41" dur="1" fill="hold">
                                          <p:stCondLst>
                                            <p:cond delay="499"/>
                                          </p:stCondLst>
                                        </p:cTn>
                                        <p:tgtEl>
                                          <p:spTgt spid="11">
                                            <p:txEl>
                                              <p:pRg st="2" end="2"/>
                                            </p:txEl>
                                          </p:spTgt>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1">
                                            <p:txEl>
                                              <p:pRg st="3" end="3"/>
                                            </p:txEl>
                                          </p:spTgt>
                                        </p:tgtEl>
                                      </p:cBhvr>
                                    </p:animEffect>
                                    <p:set>
                                      <p:cBhvr>
                                        <p:cTn id="44" dur="1" fill="hold">
                                          <p:stCondLst>
                                            <p:cond delay="499"/>
                                          </p:stCondLst>
                                        </p:cTn>
                                        <p:tgtEl>
                                          <p:spTgt spid="11">
                                            <p:txEl>
                                              <p:pRg st="3" end="3"/>
                                            </p:txEl>
                                          </p:spTgt>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9"/>
                                        </p:tgtEl>
                                      </p:cBhvr>
                                    </p:animEffect>
                                    <p:set>
                                      <p:cBhvr>
                                        <p:cTn id="47" dur="1" fill="hold">
                                          <p:stCondLst>
                                            <p:cond delay="499"/>
                                          </p:stCondLst>
                                        </p:cTn>
                                        <p:tgtEl>
                                          <p:spTgt spid="19"/>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2"/>
                                        </p:tgtEl>
                                      </p:cBhvr>
                                    </p:animEffect>
                                    <p:set>
                                      <p:cBhvr>
                                        <p:cTn id="50" dur="1" fill="hold">
                                          <p:stCondLst>
                                            <p:cond delay="499"/>
                                          </p:stCondLst>
                                        </p:cTn>
                                        <p:tgtEl>
                                          <p:spTgt spid="12"/>
                                        </p:tgtEl>
                                        <p:attrNameLst>
                                          <p:attrName>style.visibility</p:attrName>
                                        </p:attrNameLst>
                                      </p:cBhvr>
                                      <p:to>
                                        <p:strVal val="hidden"/>
                                      </p:to>
                                    </p:set>
                                  </p:childTnLst>
                                </p:cTn>
                              </p:par>
                            </p:childTnLst>
                          </p:cTn>
                        </p:par>
                        <p:par>
                          <p:cTn id="51" fill="hold">
                            <p:stCondLst>
                              <p:cond delay="500"/>
                            </p:stCondLst>
                            <p:childTnLst>
                              <p:par>
                                <p:cTn id="52" presetID="10" presetClass="entr" presetSubtype="0" fill="hold" nodeType="afterEffect">
                                  <p:stCondLst>
                                    <p:cond delay="0"/>
                                  </p:stCondLst>
                                  <p:childTnLst>
                                    <p:set>
                                      <p:cBhvr>
                                        <p:cTn id="53" dur="1" fill="hold">
                                          <p:stCondLst>
                                            <p:cond delay="0"/>
                                          </p:stCondLst>
                                        </p:cTn>
                                        <p:tgtEl>
                                          <p:spTgt spid="1026"/>
                                        </p:tgtEl>
                                        <p:attrNameLst>
                                          <p:attrName>style.visibility</p:attrName>
                                        </p:attrNameLst>
                                      </p:cBhvr>
                                      <p:to>
                                        <p:strVal val="visible"/>
                                      </p:to>
                                    </p:set>
                                    <p:animEffect transition="in" filter="fade">
                                      <p:cBhvr>
                                        <p:cTn id="54"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4" grpId="0" animBg="1"/>
      <p:bldP spid="24" grpId="1" animBg="1"/>
      <p:bldP spid="12" grpId="0"/>
      <p:bldP spid="12" grpId="1"/>
      <p:bldP spid="11" grpId="0" uiExpand="1" build="p"/>
      <p:bldP spid="11" grpId="1"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453501" y="1651350"/>
            <a:ext cx="2336191" cy="307776"/>
          </a:xfrm>
          <a:prstGeom prst="rect">
            <a:avLst/>
          </a:prstGeom>
          <a:noFill/>
        </p:spPr>
        <p:txBody>
          <a:bodyPr wrap="square" lIns="121893" tIns="60947" rIns="121893" bIns="60947" rtlCol="0">
            <a:spAutoFit/>
          </a:bodyPr>
          <a:lstStyle/>
          <a:p>
            <a:r>
              <a:rPr lang="en-US" sz="1200" b="1" dirty="0">
                <a:cs typeface="Segoe"/>
              </a:rPr>
              <a:t>Recovery Password Data</a:t>
            </a:r>
          </a:p>
        </p:txBody>
      </p:sp>
      <p:sp>
        <p:nvSpPr>
          <p:cNvPr id="37" name="TextBox 36"/>
          <p:cNvSpPr txBox="1"/>
          <p:nvPr/>
        </p:nvSpPr>
        <p:spPr>
          <a:xfrm>
            <a:off x="3859794" y="3022950"/>
            <a:ext cx="1625177" cy="307776"/>
          </a:xfrm>
          <a:prstGeom prst="rect">
            <a:avLst/>
          </a:prstGeom>
          <a:noFill/>
        </p:spPr>
        <p:txBody>
          <a:bodyPr wrap="square" lIns="121893" tIns="60947" rIns="121893" bIns="60947" rtlCol="0">
            <a:spAutoFit/>
          </a:bodyPr>
          <a:lstStyle/>
          <a:p>
            <a:r>
              <a:rPr lang="en-US" sz="1200" b="1" dirty="0">
                <a:cs typeface="Segoe"/>
              </a:rPr>
              <a:t>Compliance Data</a:t>
            </a:r>
          </a:p>
        </p:txBody>
      </p:sp>
      <p:cxnSp>
        <p:nvCxnSpPr>
          <p:cNvPr id="38" name="Straight Arrow Connector 37"/>
          <p:cNvCxnSpPr/>
          <p:nvPr/>
        </p:nvCxnSpPr>
        <p:spPr>
          <a:xfrm rot="16200000" flipH="1">
            <a:off x="1653132" y="2517606"/>
            <a:ext cx="756685" cy="3"/>
          </a:xfrm>
          <a:prstGeom prst="straightConnector1">
            <a:avLst/>
          </a:prstGeom>
          <a:ln>
            <a:headEnd type="none" w="med" len="med"/>
            <a:tailEnd type="triangle" w="med" len="med"/>
          </a:ln>
        </p:spPr>
        <p:style>
          <a:lnRef idx="3">
            <a:schemeClr val="accent1"/>
          </a:lnRef>
          <a:fillRef idx="0">
            <a:schemeClr val="accent1"/>
          </a:fillRef>
          <a:effectRef idx="2">
            <a:schemeClr val="accent1"/>
          </a:effectRef>
          <a:fontRef idx="minor">
            <a:schemeClr val="tx1"/>
          </a:fontRef>
        </p:style>
      </p:cxnSp>
      <p:sp>
        <p:nvSpPr>
          <p:cNvPr id="39" name="TextBox 38"/>
          <p:cNvSpPr txBox="1"/>
          <p:nvPr/>
        </p:nvSpPr>
        <p:spPr>
          <a:xfrm>
            <a:off x="2945635" y="3556350"/>
            <a:ext cx="812590" cy="307771"/>
          </a:xfrm>
          <a:prstGeom prst="rect">
            <a:avLst/>
          </a:prstGeom>
          <a:noFill/>
        </p:spPr>
        <p:txBody>
          <a:bodyPr wrap="square" lIns="121893" tIns="60947" rIns="121893" bIns="60947" rtlCol="0">
            <a:spAutoFit/>
          </a:bodyPr>
          <a:lstStyle/>
          <a:p>
            <a:pPr algn="ctr"/>
            <a:r>
              <a:rPr lang="en-US" sz="1200" b="1" dirty="0">
                <a:cs typeface="Segoe"/>
              </a:rPr>
              <a:t>HTTPS</a:t>
            </a:r>
          </a:p>
        </p:txBody>
      </p:sp>
      <p:sp>
        <p:nvSpPr>
          <p:cNvPr id="48" name="TextBox 47"/>
          <p:cNvSpPr txBox="1"/>
          <p:nvPr/>
        </p:nvSpPr>
        <p:spPr>
          <a:xfrm>
            <a:off x="1101900" y="4242150"/>
            <a:ext cx="1132721" cy="492416"/>
          </a:xfrm>
          <a:prstGeom prst="rect">
            <a:avLst/>
          </a:prstGeom>
          <a:noFill/>
        </p:spPr>
        <p:txBody>
          <a:bodyPr wrap="square" lIns="121893" tIns="60947" rIns="121893" bIns="60947" rtlCol="0">
            <a:spAutoFit/>
          </a:bodyPr>
          <a:lstStyle/>
          <a:p>
            <a:pPr algn="ctr"/>
            <a:r>
              <a:rPr lang="en-CA" sz="1200" b="1" dirty="0" smtClean="0">
                <a:cs typeface="Segoe"/>
              </a:rPr>
              <a:t>MBAM Client</a:t>
            </a:r>
            <a:endParaRPr lang="en-CA" sz="1200" b="1" dirty="0">
              <a:cs typeface="Segoe"/>
            </a:endParaRPr>
          </a:p>
        </p:txBody>
      </p:sp>
      <p:sp>
        <p:nvSpPr>
          <p:cNvPr id="69" name="TextBox 68"/>
          <p:cNvSpPr txBox="1"/>
          <p:nvPr/>
        </p:nvSpPr>
        <p:spPr>
          <a:xfrm>
            <a:off x="507867" y="1965510"/>
            <a:ext cx="1218883" cy="738659"/>
          </a:xfrm>
          <a:prstGeom prst="rect">
            <a:avLst/>
          </a:prstGeom>
          <a:noFill/>
        </p:spPr>
        <p:txBody>
          <a:bodyPr wrap="square" lIns="121893" tIns="60947" rIns="121893" bIns="60947" rtlCol="0">
            <a:spAutoFit/>
          </a:bodyPr>
          <a:lstStyle/>
          <a:p>
            <a:pPr algn="r"/>
            <a:r>
              <a:rPr lang="en-US" sz="1200" b="1" dirty="0">
                <a:cs typeface="Segoe"/>
              </a:rPr>
              <a:t>Group Policy: </a:t>
            </a:r>
            <a:br>
              <a:rPr lang="en-US" sz="1200" b="1" dirty="0">
                <a:cs typeface="Segoe"/>
              </a:rPr>
            </a:br>
            <a:r>
              <a:rPr lang="en-US" sz="1200" b="1" dirty="0">
                <a:cs typeface="Segoe"/>
              </a:rPr>
              <a:t>AD, AGPM</a:t>
            </a:r>
          </a:p>
          <a:p>
            <a:pPr algn="ctr"/>
            <a:endParaRPr lang="en-CA" sz="1600" b="1" dirty="0"/>
          </a:p>
        </p:txBody>
      </p:sp>
      <p:sp>
        <p:nvSpPr>
          <p:cNvPr id="70" name="Rectangle 69"/>
          <p:cNvSpPr/>
          <p:nvPr/>
        </p:nvSpPr>
        <p:spPr>
          <a:xfrm>
            <a:off x="9462702" y="2895950"/>
            <a:ext cx="1707715" cy="307776"/>
          </a:xfrm>
          <a:prstGeom prst="rect">
            <a:avLst/>
          </a:prstGeom>
        </p:spPr>
        <p:txBody>
          <a:bodyPr wrap="none" lIns="121893" tIns="60947" rIns="121893" bIns="60947">
            <a:spAutoFit/>
          </a:bodyPr>
          <a:lstStyle/>
          <a:p>
            <a:r>
              <a:rPr lang="en-US" sz="1200" b="1" dirty="0">
                <a:cs typeface="Segoe"/>
              </a:rPr>
              <a:t>Compliance Service</a:t>
            </a:r>
          </a:p>
        </p:txBody>
      </p:sp>
      <p:cxnSp>
        <p:nvCxnSpPr>
          <p:cNvPr id="72" name="Elbow Connector 71"/>
          <p:cNvCxnSpPr/>
          <p:nvPr/>
        </p:nvCxnSpPr>
        <p:spPr>
          <a:xfrm flipV="1">
            <a:off x="2336191" y="1956152"/>
            <a:ext cx="3351927" cy="1371759"/>
          </a:xfrm>
          <a:prstGeom prst="bentConnector3">
            <a:avLst>
              <a:gd name="adj1" fmla="val 31818"/>
            </a:avLst>
          </a:prstGeom>
          <a:ln>
            <a:headEnd type="none" w="med" len="med"/>
            <a:tailEnd type="triangle" w="med" len="med"/>
          </a:ln>
        </p:spPr>
        <p:style>
          <a:lnRef idx="3">
            <a:schemeClr val="accent1"/>
          </a:lnRef>
          <a:fillRef idx="0">
            <a:schemeClr val="accent1"/>
          </a:fillRef>
          <a:effectRef idx="2">
            <a:schemeClr val="accent1"/>
          </a:effectRef>
          <a:fontRef idx="minor">
            <a:schemeClr val="tx1"/>
          </a:fontRef>
        </p:style>
      </p:cxnSp>
      <p:cxnSp>
        <p:nvCxnSpPr>
          <p:cNvPr id="73" name="Straight Arrow Connector 72"/>
          <p:cNvCxnSpPr/>
          <p:nvPr/>
        </p:nvCxnSpPr>
        <p:spPr>
          <a:xfrm flipV="1">
            <a:off x="2539338" y="3329339"/>
            <a:ext cx="3148780" cy="1387"/>
          </a:xfrm>
          <a:prstGeom prst="straightConnector1">
            <a:avLst/>
          </a:prstGeom>
          <a:ln>
            <a:headEnd type="none" w="med" len="med"/>
            <a:tailEnd type="triangle" w="med" len="med"/>
          </a:ln>
        </p:spPr>
        <p:style>
          <a:lnRef idx="3">
            <a:schemeClr val="accent1"/>
          </a:lnRef>
          <a:fillRef idx="0">
            <a:schemeClr val="accent1"/>
          </a:fillRef>
          <a:effectRef idx="2">
            <a:schemeClr val="accent1"/>
          </a:effectRef>
          <a:fontRef idx="minor">
            <a:schemeClr val="tx1"/>
          </a:fontRef>
        </p:style>
      </p:cxnSp>
      <p:pic>
        <p:nvPicPr>
          <p:cNvPr id="74" name="Picture 9" descr="\\SERVER3\InternalBin\Resource DVD\DVD_ART36\Artwork_Imagery\Icons - Illustrations\_ REAL VISTA STYLE\lock locked secure security.png"/>
          <p:cNvPicPr>
            <a:picLocks noChangeAspect="1" noChangeArrowheads="1"/>
          </p:cNvPicPr>
          <p:nvPr/>
        </p:nvPicPr>
        <p:blipFill>
          <a:blip r:embed="rId3" cstate="email"/>
          <a:stretch>
            <a:fillRect/>
          </a:stretch>
        </p:blipFill>
        <p:spPr bwMode="auto">
          <a:xfrm>
            <a:off x="3047206" y="2956111"/>
            <a:ext cx="711015" cy="582721"/>
          </a:xfrm>
          <a:prstGeom prst="rect">
            <a:avLst/>
          </a:prstGeom>
          <a:noFill/>
          <a:effectLst>
            <a:outerShdw blurRad="50800" dist="38100" dir="8100000" algn="tr" rotWithShape="0">
              <a:prstClr val="black">
                <a:alpha val="40000"/>
              </a:prstClr>
            </a:outerShdw>
          </a:effectLst>
          <a:scene3d>
            <a:camera prst="orthographicFront">
              <a:rot lat="20765849" lon="615924" rev="21145887"/>
            </a:camera>
            <a:lightRig rig="threePt" dir="t"/>
          </a:scene3d>
        </p:spPr>
      </p:pic>
      <p:pic>
        <p:nvPicPr>
          <p:cNvPr id="75" name="Picture 74" descr="pc.png"/>
          <p:cNvPicPr>
            <a:picLocks noChangeAspect="1"/>
          </p:cNvPicPr>
          <p:nvPr/>
        </p:nvPicPr>
        <p:blipFill>
          <a:blip r:embed="rId4"/>
          <a:stretch>
            <a:fillRect/>
          </a:stretch>
        </p:blipFill>
        <p:spPr>
          <a:xfrm>
            <a:off x="609445" y="2956110"/>
            <a:ext cx="2116183" cy="1286040"/>
          </a:xfrm>
          <a:prstGeom prst="rect">
            <a:avLst/>
          </a:prstGeom>
        </p:spPr>
      </p:pic>
      <p:pic>
        <p:nvPicPr>
          <p:cNvPr id="76" name="Picture 12" descr="C:\program files\Microsoft Resource DVD Artwork\DVD_ART\Artwork_Imagery\HARDWARE_IMAGERY\Illustration - Misc Hardware\Windows Vista Illustration Icons\Server.png"/>
          <p:cNvPicPr>
            <a:picLocks noChangeAspect="1" noChangeArrowheads="1"/>
          </p:cNvPicPr>
          <p:nvPr/>
        </p:nvPicPr>
        <p:blipFill>
          <a:blip r:embed="rId5" cstate="email"/>
          <a:srcRect/>
          <a:stretch>
            <a:fillRect/>
          </a:stretch>
        </p:blipFill>
        <p:spPr bwMode="auto">
          <a:xfrm>
            <a:off x="1726750" y="1453480"/>
            <a:ext cx="812588" cy="1036071"/>
          </a:xfrm>
          <a:prstGeom prst="rect">
            <a:avLst/>
          </a:prstGeom>
          <a:noFill/>
        </p:spPr>
      </p:pic>
      <p:pic>
        <p:nvPicPr>
          <p:cNvPr id="77" name="Picture 76" descr="MEDV_Architecture_2of3.png"/>
          <p:cNvPicPr>
            <a:picLocks noChangeAspect="1"/>
          </p:cNvPicPr>
          <p:nvPr/>
        </p:nvPicPr>
        <p:blipFill rotWithShape="1">
          <a:blip r:embed="rId6" cstate="print"/>
          <a:srcRect l="9452" t="48784" r="77045" b="31405"/>
          <a:stretch/>
        </p:blipFill>
        <p:spPr>
          <a:xfrm>
            <a:off x="2336192" y="1814635"/>
            <a:ext cx="609441" cy="627017"/>
          </a:xfrm>
          <a:prstGeom prst="rect">
            <a:avLst/>
          </a:prstGeom>
        </p:spPr>
      </p:pic>
      <p:grpSp>
        <p:nvGrpSpPr>
          <p:cNvPr id="78" name="Group 77"/>
          <p:cNvGrpSpPr/>
          <p:nvPr/>
        </p:nvGrpSpPr>
        <p:grpSpPr>
          <a:xfrm>
            <a:off x="8823935" y="2675371"/>
            <a:ext cx="731396" cy="830180"/>
            <a:chOff x="6553200" y="2569868"/>
            <a:chExt cx="538861" cy="611482"/>
          </a:xfrm>
        </p:grpSpPr>
        <p:pic>
          <p:nvPicPr>
            <p:cNvPr id="79" name="Picture 12" descr="C:\program files\Microsoft Resource DVD Artwork\DVD_ART\Artwork_Imagery\HARDWARE_IMAGERY\Illustration - Misc Hardware\Windows Vista Illustration Icons\Server.png"/>
            <p:cNvPicPr>
              <a:picLocks noChangeAspect="1" noChangeArrowheads="1"/>
            </p:cNvPicPr>
            <p:nvPr/>
          </p:nvPicPr>
          <p:blipFill>
            <a:blip r:embed="rId5" cstate="email"/>
            <a:srcRect/>
            <a:stretch>
              <a:fillRect/>
            </a:stretch>
          </p:blipFill>
          <p:spPr bwMode="auto">
            <a:xfrm>
              <a:off x="6553200" y="2571750"/>
              <a:ext cx="478233" cy="609600"/>
            </a:xfrm>
            <a:prstGeom prst="rect">
              <a:avLst/>
            </a:prstGeom>
            <a:noFill/>
          </p:spPr>
        </p:pic>
        <p:pic>
          <p:nvPicPr>
            <p:cNvPr id="80" name="Picture 79" descr="gears cogwheels cog.png"/>
            <p:cNvPicPr>
              <a:picLocks noChangeAspect="1"/>
            </p:cNvPicPr>
            <p:nvPr/>
          </p:nvPicPr>
          <p:blipFill>
            <a:blip r:embed="rId7"/>
            <a:stretch>
              <a:fillRect/>
            </a:stretch>
          </p:blipFill>
          <p:spPr>
            <a:xfrm rot="16200000">
              <a:off x="6786320" y="2570809"/>
              <a:ext cx="306681" cy="304800"/>
            </a:xfrm>
            <a:prstGeom prst="rect">
              <a:avLst/>
            </a:prstGeom>
          </p:spPr>
        </p:pic>
      </p:grpSp>
      <p:grpSp>
        <p:nvGrpSpPr>
          <p:cNvPr id="81" name="Group 80"/>
          <p:cNvGrpSpPr/>
          <p:nvPr/>
        </p:nvGrpSpPr>
        <p:grpSpPr>
          <a:xfrm>
            <a:off x="5891266" y="1168750"/>
            <a:ext cx="5688118" cy="1320800"/>
            <a:chOff x="4419600" y="1428750"/>
            <a:chExt cx="4267200" cy="990600"/>
          </a:xfrm>
        </p:grpSpPr>
        <p:grpSp>
          <p:nvGrpSpPr>
            <p:cNvPr id="82" name="Group 81"/>
            <p:cNvGrpSpPr/>
            <p:nvPr/>
          </p:nvGrpSpPr>
          <p:grpSpPr>
            <a:xfrm>
              <a:off x="4419600" y="1428750"/>
              <a:ext cx="4267200" cy="990600"/>
              <a:chOff x="4419600" y="1352550"/>
              <a:chExt cx="4267200" cy="990600"/>
            </a:xfrm>
          </p:grpSpPr>
          <p:sp>
            <p:nvSpPr>
              <p:cNvPr id="88" name="Rounded Rectangle 87"/>
              <p:cNvSpPr/>
              <p:nvPr/>
            </p:nvSpPr>
            <p:spPr bwMode="auto">
              <a:xfrm>
                <a:off x="4419600" y="1352550"/>
                <a:ext cx="4267200" cy="990600"/>
              </a:xfrm>
              <a:prstGeom prst="roundRect">
                <a:avLst>
                  <a:gd name="adj" fmla="val 1156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solidFill>
                    <a:schemeClr val="tx1"/>
                  </a:solidFill>
                </a:endParaRPr>
              </a:p>
            </p:txBody>
          </p:sp>
          <p:sp>
            <p:nvSpPr>
              <p:cNvPr id="89" name="Rectangle 88"/>
              <p:cNvSpPr/>
              <p:nvPr/>
            </p:nvSpPr>
            <p:spPr>
              <a:xfrm>
                <a:off x="5486400" y="1733550"/>
                <a:ext cx="914400" cy="346246"/>
              </a:xfrm>
              <a:prstGeom prst="rect">
                <a:avLst/>
              </a:prstGeom>
            </p:spPr>
            <p:txBody>
              <a:bodyPr wrap="square" lIns="91436" tIns="45718" rIns="91436" bIns="45718">
                <a:spAutoFit/>
              </a:bodyPr>
              <a:lstStyle/>
              <a:p>
                <a:r>
                  <a:rPr lang="en-US" sz="1200" b="1" dirty="0">
                    <a:cs typeface="Segoe"/>
                  </a:rPr>
                  <a:t>Key Recovery Service</a:t>
                </a:r>
              </a:p>
            </p:txBody>
          </p:sp>
          <p:sp>
            <p:nvSpPr>
              <p:cNvPr id="90" name="Rectangle 89"/>
              <p:cNvSpPr/>
              <p:nvPr/>
            </p:nvSpPr>
            <p:spPr>
              <a:xfrm>
                <a:off x="7696201" y="1606719"/>
                <a:ext cx="838200" cy="484745"/>
              </a:xfrm>
              <a:prstGeom prst="rect">
                <a:avLst/>
              </a:prstGeom>
            </p:spPr>
            <p:txBody>
              <a:bodyPr wrap="square" lIns="91436" tIns="45718" rIns="91436" bIns="45718">
                <a:spAutoFit/>
              </a:bodyPr>
              <a:lstStyle/>
              <a:p>
                <a:r>
                  <a:rPr lang="en-US" sz="1200" b="1" dirty="0">
                    <a:cs typeface="Segoe"/>
                  </a:rPr>
                  <a:t>Helpdesk UX for Key Recovery</a:t>
                </a:r>
              </a:p>
            </p:txBody>
          </p:sp>
        </p:grpSp>
        <p:grpSp>
          <p:nvGrpSpPr>
            <p:cNvPr id="83" name="Group 82"/>
            <p:cNvGrpSpPr/>
            <p:nvPr/>
          </p:nvGrpSpPr>
          <p:grpSpPr>
            <a:xfrm>
              <a:off x="4648200" y="1581152"/>
              <a:ext cx="838200" cy="685798"/>
              <a:chOff x="4607937" y="1472009"/>
              <a:chExt cx="878463" cy="718741"/>
            </a:xfrm>
          </p:grpSpPr>
          <p:pic>
            <p:nvPicPr>
              <p:cNvPr id="86" name="Picture 85" descr="gears cogwheels cog.png"/>
              <p:cNvPicPr>
                <a:picLocks noChangeAspect="1"/>
              </p:cNvPicPr>
              <p:nvPr/>
            </p:nvPicPr>
            <p:blipFill>
              <a:blip r:embed="rId7"/>
              <a:stretch>
                <a:fillRect/>
              </a:stretch>
            </p:blipFill>
            <p:spPr>
              <a:xfrm rot="10800000">
                <a:off x="4607937" y="1472009"/>
                <a:ext cx="616117" cy="612337"/>
              </a:xfrm>
              <a:prstGeom prst="rect">
                <a:avLst/>
              </a:prstGeom>
            </p:spPr>
          </p:pic>
          <p:pic>
            <p:nvPicPr>
              <p:cNvPr id="87" name="Picture 2" descr="\\server3\restrict\FTP_Root\Clients\White_Whale\8-20224_ChanelChambers\Working\Icons-01-07-10\PNGs\Data protection and compliance_v02.png"/>
              <p:cNvPicPr>
                <a:picLocks noChangeAspect="1" noChangeArrowheads="1"/>
              </p:cNvPicPr>
              <p:nvPr/>
            </p:nvPicPr>
            <p:blipFill>
              <a:blip r:embed="rId8" cstate="email"/>
              <a:srcRect/>
              <a:stretch>
                <a:fillRect/>
              </a:stretch>
            </p:blipFill>
            <p:spPr bwMode="auto">
              <a:xfrm>
                <a:off x="4988937" y="1725339"/>
                <a:ext cx="497463" cy="465411"/>
              </a:xfrm>
              <a:prstGeom prst="rect">
                <a:avLst/>
              </a:prstGeom>
              <a:noFill/>
            </p:spPr>
          </p:pic>
        </p:grpSp>
        <p:pic>
          <p:nvPicPr>
            <p:cNvPr id="84" name="Picture 83" descr="Computer Management tools toolbox.png"/>
            <p:cNvPicPr>
              <a:picLocks noChangeAspect="1"/>
            </p:cNvPicPr>
            <p:nvPr/>
          </p:nvPicPr>
          <p:blipFill>
            <a:blip r:embed="rId9"/>
            <a:stretch>
              <a:fillRect/>
            </a:stretch>
          </p:blipFill>
          <p:spPr>
            <a:xfrm>
              <a:off x="7010400" y="1581150"/>
              <a:ext cx="635000" cy="635000"/>
            </a:xfrm>
            <a:prstGeom prst="rect">
              <a:avLst/>
            </a:prstGeom>
          </p:spPr>
        </p:pic>
        <p:pic>
          <p:nvPicPr>
            <p:cNvPr id="85" name="Picture 84" descr="user man person people.png"/>
            <p:cNvPicPr>
              <a:picLocks noChangeAspect="1"/>
            </p:cNvPicPr>
            <p:nvPr/>
          </p:nvPicPr>
          <p:blipFill>
            <a:blip r:embed="rId10"/>
            <a:stretch>
              <a:fillRect/>
            </a:stretch>
          </p:blipFill>
          <p:spPr>
            <a:xfrm>
              <a:off x="7391400" y="1587500"/>
              <a:ext cx="387320" cy="527050"/>
            </a:xfrm>
            <a:prstGeom prst="rect">
              <a:avLst/>
            </a:prstGeom>
          </p:spPr>
        </p:pic>
      </p:grpSp>
      <p:grpSp>
        <p:nvGrpSpPr>
          <p:cNvPr id="91" name="Group 90"/>
          <p:cNvGrpSpPr/>
          <p:nvPr/>
        </p:nvGrpSpPr>
        <p:grpSpPr>
          <a:xfrm>
            <a:off x="5891266" y="3607150"/>
            <a:ext cx="5688118" cy="1320800"/>
            <a:chOff x="4419600" y="3257550"/>
            <a:chExt cx="4267200" cy="990600"/>
          </a:xfrm>
        </p:grpSpPr>
        <p:sp>
          <p:nvSpPr>
            <p:cNvPr id="97" name="Rounded Rectangle 96"/>
            <p:cNvSpPr/>
            <p:nvPr/>
          </p:nvSpPr>
          <p:spPr bwMode="auto">
            <a:xfrm>
              <a:off x="4419600" y="3257550"/>
              <a:ext cx="4267200" cy="990600"/>
            </a:xfrm>
            <a:prstGeom prst="roundRect">
              <a:avLst>
                <a:gd name="adj" fmla="val 14494"/>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93" name="Rectangle 92"/>
            <p:cNvSpPr/>
            <p:nvPr/>
          </p:nvSpPr>
          <p:spPr>
            <a:xfrm>
              <a:off x="7086600" y="3935964"/>
              <a:ext cx="1122102" cy="138499"/>
            </a:xfrm>
            <a:prstGeom prst="rect">
              <a:avLst/>
            </a:prstGeom>
          </p:spPr>
          <p:txBody>
            <a:bodyPr wrap="none" lIns="0" tIns="0" rIns="0" bIns="0">
              <a:spAutoFit/>
            </a:bodyPr>
            <a:lstStyle/>
            <a:p>
              <a:r>
                <a:rPr lang="en-US" sz="1200" b="1" dirty="0">
                  <a:cs typeface="Segoe"/>
                </a:rPr>
                <a:t>Compliance Reports</a:t>
              </a:r>
            </a:p>
          </p:txBody>
        </p:sp>
        <p:sp>
          <p:nvSpPr>
            <p:cNvPr id="94" name="Rectangle 93"/>
            <p:cNvSpPr/>
            <p:nvPr/>
          </p:nvSpPr>
          <p:spPr>
            <a:xfrm>
              <a:off x="4724400" y="3878817"/>
              <a:ext cx="1676400" cy="346249"/>
            </a:xfrm>
            <a:prstGeom prst="rect">
              <a:avLst/>
            </a:prstGeom>
          </p:spPr>
          <p:txBody>
            <a:bodyPr wrap="square">
              <a:spAutoFit/>
            </a:bodyPr>
            <a:lstStyle/>
            <a:p>
              <a:r>
                <a:rPr lang="en-US" sz="1200" b="1" dirty="0">
                  <a:cs typeface="Segoe"/>
                </a:rPr>
                <a:t>Central Administration</a:t>
              </a:r>
              <a:br>
                <a:rPr lang="en-US" sz="1200" b="1" dirty="0">
                  <a:cs typeface="Segoe"/>
                </a:rPr>
              </a:br>
              <a:endParaRPr lang="en-US" sz="1200" b="1" dirty="0">
                <a:cs typeface="Segoe"/>
              </a:endParaRPr>
            </a:p>
          </p:txBody>
        </p:sp>
        <p:pic>
          <p:nvPicPr>
            <p:cNvPr id="95" name="Picture 94" descr="3D Bar Graph chart.png"/>
            <p:cNvPicPr>
              <a:picLocks noChangeAspect="1"/>
            </p:cNvPicPr>
            <p:nvPr/>
          </p:nvPicPr>
          <p:blipFill>
            <a:blip r:embed="rId11"/>
            <a:stretch>
              <a:fillRect/>
            </a:stretch>
          </p:blipFill>
          <p:spPr>
            <a:xfrm>
              <a:off x="7391399" y="3409950"/>
              <a:ext cx="458225" cy="500616"/>
            </a:xfrm>
            <a:prstGeom prst="rect">
              <a:avLst/>
            </a:prstGeom>
          </p:spPr>
        </p:pic>
        <p:pic>
          <p:nvPicPr>
            <p:cNvPr id="96" name="Picture 95" descr="DownloadedFile.png"/>
            <p:cNvPicPr>
              <a:picLocks noChangeAspect="1"/>
            </p:cNvPicPr>
            <p:nvPr/>
          </p:nvPicPr>
          <p:blipFill>
            <a:blip r:embed="rId12"/>
            <a:stretch>
              <a:fillRect/>
            </a:stretch>
          </p:blipFill>
          <p:spPr>
            <a:xfrm>
              <a:off x="4953000" y="3341235"/>
              <a:ext cx="914400" cy="564078"/>
            </a:xfrm>
            <a:prstGeom prst="rect">
              <a:avLst/>
            </a:prstGeom>
          </p:spPr>
        </p:pic>
      </p:grpSp>
      <p:sp>
        <p:nvSpPr>
          <p:cNvPr id="40" name="Title 4"/>
          <p:cNvSpPr txBox="1">
            <a:spLocks/>
          </p:cNvSpPr>
          <p:nvPr/>
        </p:nvSpPr>
        <p:spPr>
          <a:xfrm>
            <a:off x="519113" y="581529"/>
            <a:ext cx="10360025" cy="6093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dirty="0"/>
              <a:t>MBAM Helpdesk Tools</a:t>
            </a:r>
          </a:p>
        </p:txBody>
      </p:sp>
      <p:sp>
        <p:nvSpPr>
          <p:cNvPr id="41" name="Text Placeholder 6"/>
          <p:cNvSpPr txBox="1">
            <a:spLocks/>
          </p:cNvSpPr>
          <p:nvPr/>
        </p:nvSpPr>
        <p:spPr>
          <a:xfrm>
            <a:off x="1065212" y="4876800"/>
            <a:ext cx="10242550" cy="1378644"/>
          </a:xfrm>
          <a:prstGeom prst="rect">
            <a:avLst/>
          </a:prstGeom>
        </p:spPr>
        <p:txBody>
          <a:bodyPr anchor="t" anchorCtr="0">
            <a:noAutofit/>
            <a:scene3d>
              <a:camera prst="orthographicFront"/>
              <a:lightRig rig="flat" dir="t"/>
            </a:scene3d>
            <a:sp3d>
              <a:contourClr>
                <a:schemeClr val="tx2"/>
              </a:contourClr>
            </a:sp3d>
          </a:bodyPr>
          <a:lstStyle>
            <a:lvl1pPr marL="0" indent="0" algn="r" defTabSz="914363" rtl="0" eaLnBrk="1" latinLnBrk="0" hangingPunct="1">
              <a:lnSpc>
                <a:spcPct val="90000"/>
              </a:lnSpc>
              <a:spcBef>
                <a:spcPct val="20000"/>
              </a:spcBef>
              <a:buSzPct val="90000"/>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vl2pPr marL="855663" indent="-395288" algn="l" defTabSz="914363" rtl="0" eaLnBrk="1" latinLnBrk="0" hangingPunct="1">
              <a:lnSpc>
                <a:spcPct val="90000"/>
              </a:lnSpc>
              <a:spcBef>
                <a:spcPct val="20000"/>
              </a:spcBef>
              <a:buSzPct val="90000"/>
              <a:buFontTx/>
              <a:buBlip>
                <a:blip r:embed="rId1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1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demo</a:t>
            </a:r>
            <a:endParaRPr lang="en-US" dirty="0"/>
          </a:p>
        </p:txBody>
      </p:sp>
    </p:spTree>
    <p:extLst>
      <p:ext uri="{BB962C8B-B14F-4D97-AF65-F5344CB8AC3E}">
        <p14:creationId xmlns:p14="http://schemas.microsoft.com/office/powerpoint/2010/main" val="41905172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500"/>
                                        <p:tgtEl>
                                          <p:spTgt spid="72"/>
                                        </p:tgtEl>
                                      </p:cBhvr>
                                    </p:animEffect>
                                  </p:childTnLst>
                                </p:cTn>
                              </p:par>
                              <p:par>
                                <p:cTn id="11" presetID="10" presetClass="entr" presetSubtype="0" fill="hold" nodeType="with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fade">
                                      <p:cBhvr>
                                        <p:cTn id="13"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Software and Hardware Requirements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931102316"/>
              </p:ext>
            </p:extLst>
          </p:nvPr>
        </p:nvGraphicFramePr>
        <p:xfrm>
          <a:off x="914162" y="1498600"/>
          <a:ext cx="10360502" cy="2748509"/>
        </p:xfrm>
        <a:graphic>
          <a:graphicData uri="http://schemas.openxmlformats.org/drawingml/2006/table">
            <a:tbl>
              <a:tblPr firstRow="1" bandRow="1">
                <a:tableStyleId>{93296810-A885-4BE3-A3E7-6D5BEEA58F35}</a:tableStyleId>
              </a:tblPr>
              <a:tblGrid>
                <a:gridCol w="5180251"/>
                <a:gridCol w="5180251"/>
              </a:tblGrid>
              <a:tr h="340589">
                <a:tc gridSpan="2">
                  <a:txBody>
                    <a:bodyPr/>
                    <a:lstStyle/>
                    <a:p>
                      <a:r>
                        <a:rPr lang="en-US" sz="1600" dirty="0" smtClean="0"/>
                        <a:t>Server Requirements</a:t>
                      </a:r>
                      <a:endParaRPr lang="en-US" sz="1600" dirty="0"/>
                    </a:p>
                  </a:txBody>
                  <a:tcPr marL="121888" marR="121888"/>
                </a:tc>
                <a:tc hMerge="1">
                  <a:txBody>
                    <a:bodyPr/>
                    <a:lstStyle/>
                    <a:p>
                      <a:endParaRPr lang="en-US" dirty="0"/>
                    </a:p>
                  </a:txBody>
                  <a:tcPr/>
                </a:tc>
              </a:tr>
              <a:tr h="2245360">
                <a:tc>
                  <a:txBody>
                    <a:bodyPr/>
                    <a:lstStyle/>
                    <a:p>
                      <a:pPr lvl="0"/>
                      <a:r>
                        <a:rPr lang="en-US" sz="1600" dirty="0" smtClean="0"/>
                        <a:t>Administration Website &amp; Web Services</a:t>
                      </a:r>
                    </a:p>
                    <a:p>
                      <a:pPr marL="171450" lvl="0" indent="-171450">
                        <a:buFont typeface="Arial" pitchFamily="34" charset="0"/>
                        <a:buChar char="•"/>
                      </a:pPr>
                      <a:r>
                        <a:rPr lang="en-US" sz="1300" kern="900" spc="-60" dirty="0" smtClean="0"/>
                        <a:t>Windows 2008 Server w/ SP2; Windows 2008 Server R2; (x64|x86) </a:t>
                      </a:r>
                    </a:p>
                    <a:p>
                      <a:pPr marL="171450" lvl="0" indent="-171450">
                        <a:buFont typeface="Arial" pitchFamily="34" charset="0"/>
                        <a:buChar char="•"/>
                      </a:pPr>
                      <a:r>
                        <a:rPr lang="en-US" sz="1300" spc="-60" dirty="0" smtClean="0"/>
                        <a:t>Windows SKU’s:  Standard, Enterprise, Data Center, or Web Server</a:t>
                      </a:r>
                    </a:p>
                    <a:p>
                      <a:pPr marL="171450" lvl="0" indent="-171450">
                        <a:buFont typeface="Arial" pitchFamily="34" charset="0"/>
                        <a:buChar char="•"/>
                      </a:pPr>
                      <a:r>
                        <a:rPr lang="en-US" sz="1300" dirty="0" smtClean="0"/>
                        <a:t>Web Server Role (Internet Information Services (IIS))</a:t>
                      </a:r>
                    </a:p>
                    <a:p>
                      <a:pPr marL="171450" lvl="0" indent="-171450">
                        <a:buFont typeface="Arial" pitchFamily="34" charset="0"/>
                        <a:buChar char="•"/>
                      </a:pPr>
                      <a:r>
                        <a:rPr lang="en-US" sz="1300" dirty="0" smtClean="0"/>
                        <a:t>Application Server Role (ASP.NET, etc.)</a:t>
                      </a:r>
                    </a:p>
                    <a:p>
                      <a:pPr marL="171450" lvl="0" indent="-171450">
                        <a:buFont typeface="Arial" pitchFamily="34" charset="0"/>
                        <a:buChar char="•"/>
                      </a:pPr>
                      <a:r>
                        <a:rPr lang="en-US" sz="1300" dirty="0" smtClean="0"/>
                        <a:t>Microsoft .NET Framework version 3.5 SP1</a:t>
                      </a:r>
                    </a:p>
                    <a:p>
                      <a:pPr marL="0" lvl="0" algn="l" defTabSz="914400" rtl="0" eaLnBrk="1" latinLnBrk="0" hangingPunct="1"/>
                      <a:endParaRPr lang="en-US" sz="1600" kern="1200" dirty="0" smtClean="0"/>
                    </a:p>
                    <a:p>
                      <a:pPr marL="0" lvl="0" algn="l" defTabSz="914400" rtl="0" eaLnBrk="1" latinLnBrk="0" hangingPunct="1"/>
                      <a:r>
                        <a:rPr lang="en-US" sz="1600" kern="1200" dirty="0" smtClean="0"/>
                        <a:t>Database Server</a:t>
                      </a:r>
                    </a:p>
                    <a:p>
                      <a:pPr marL="171450" lvl="0" indent="-171450" algn="l" defTabSz="914400" rtl="0" eaLnBrk="1" latinLnBrk="0" hangingPunct="1">
                        <a:buFont typeface="Arial" pitchFamily="34" charset="0"/>
                        <a:buChar char="•"/>
                      </a:pPr>
                      <a:r>
                        <a:rPr lang="en-US" sz="1300" kern="900" spc="-60" dirty="0" smtClean="0"/>
                        <a:t>SQL Server 2008; SQL Server 2008 R2 (Standard, Enterprise,  Datacenter)</a:t>
                      </a:r>
                    </a:p>
                    <a:p>
                      <a:pPr marL="171450" lvl="0" indent="-171450" algn="l" defTabSz="914400" rtl="0" eaLnBrk="1" latinLnBrk="0" hangingPunct="1">
                        <a:buFont typeface="Arial" pitchFamily="34" charset="0"/>
                        <a:buChar char="•"/>
                      </a:pPr>
                      <a:r>
                        <a:rPr lang="en-US" sz="1300" kern="900" spc="-60" dirty="0" smtClean="0"/>
                        <a:t>Encrypted Database (TDE) requires Enterprise or  Datacenter</a:t>
                      </a:r>
                      <a:endParaRPr lang="en-US" sz="1300" kern="900" spc="-60" dirty="0" smtClean="0">
                        <a:solidFill>
                          <a:srgbClr val="404040"/>
                        </a:solidFill>
                        <a:latin typeface="+mn-lt"/>
                        <a:ea typeface="+mn-ea"/>
                        <a:cs typeface="+mn-cs"/>
                      </a:endParaRPr>
                    </a:p>
                  </a:txBody>
                  <a:tcPr marL="121888" marR="121888"/>
                </a:tc>
                <a:tc>
                  <a:txBody>
                    <a:bodyPr/>
                    <a:lstStyle/>
                    <a:p>
                      <a:pPr marL="0" lvl="0" algn="l" defTabSz="914400" rtl="0" eaLnBrk="1" latinLnBrk="0" hangingPunct="1"/>
                      <a:r>
                        <a:rPr lang="en-US" sz="1600" kern="1200" dirty="0" smtClean="0"/>
                        <a:t>Hardware</a:t>
                      </a:r>
                      <a:r>
                        <a:rPr lang="en-US" sz="1600" kern="1200" baseline="0" dirty="0" smtClean="0"/>
                        <a:t> Requirements</a:t>
                      </a:r>
                      <a:endParaRPr lang="en-US" sz="1600" kern="1200" dirty="0" smtClean="0"/>
                    </a:p>
                    <a:p>
                      <a:pPr marL="171450" lvl="0" indent="-171450">
                        <a:buFont typeface="Arial" pitchFamily="34" charset="0"/>
                        <a:buChar char="•"/>
                      </a:pPr>
                      <a:r>
                        <a:rPr lang="en-US" sz="1300" dirty="0" smtClean="0"/>
                        <a:t>Min requirements for Windows and SQL Server will be satisfactory</a:t>
                      </a:r>
                      <a:r>
                        <a:rPr lang="en-US" sz="1300" baseline="0" dirty="0" smtClean="0"/>
                        <a:t>  for all components</a:t>
                      </a:r>
                    </a:p>
                    <a:p>
                      <a:pPr marL="171450" lvl="0" indent="-171450">
                        <a:buFont typeface="Arial" pitchFamily="34" charset="0"/>
                        <a:buChar char="•"/>
                      </a:pPr>
                      <a:r>
                        <a:rPr lang="en-US" sz="1300" baseline="0" dirty="0" smtClean="0"/>
                        <a:t>Disk Foot Print: &lt; 10MB on Server and Client Roles</a:t>
                      </a:r>
                    </a:p>
                    <a:p>
                      <a:pPr marL="171450" lvl="0" indent="-171450">
                        <a:buFont typeface="Arial" pitchFamily="34" charset="0"/>
                        <a:buChar char="•"/>
                      </a:pPr>
                      <a:r>
                        <a:rPr lang="en-US" sz="1300" baseline="0" dirty="0" smtClean="0"/>
                        <a:t>Performance: Minimal over time on Server and Client Roles; + BitLocker</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300" dirty="0" smtClean="0"/>
                        <a:t>Final hardware requirements to be determined</a:t>
                      </a:r>
                      <a:endParaRPr lang="en-US" sz="1300" dirty="0" smtClean="0">
                        <a:solidFill>
                          <a:srgbClr val="404040"/>
                        </a:solidFill>
                      </a:endParaRPr>
                    </a:p>
                  </a:txBody>
                  <a:tcPr marL="121888" marR="121888"/>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526430446"/>
              </p:ext>
            </p:extLst>
          </p:nvPr>
        </p:nvGraphicFramePr>
        <p:xfrm>
          <a:off x="914162" y="4325876"/>
          <a:ext cx="10360502" cy="1016000"/>
        </p:xfrm>
        <a:graphic>
          <a:graphicData uri="http://schemas.openxmlformats.org/drawingml/2006/table">
            <a:tbl>
              <a:tblPr firstRow="1" bandRow="1">
                <a:tableStyleId>{93296810-A885-4BE3-A3E7-6D5BEEA58F35}</a:tableStyleId>
              </a:tblPr>
              <a:tblGrid>
                <a:gridCol w="5180251"/>
                <a:gridCol w="5180251"/>
              </a:tblGrid>
              <a:tr h="335280">
                <a:tc gridSpan="2">
                  <a:txBody>
                    <a:bodyPr/>
                    <a:lstStyle/>
                    <a:p>
                      <a:r>
                        <a:rPr lang="en-US" sz="1600" dirty="0" smtClean="0"/>
                        <a:t>Client Requirements</a:t>
                      </a:r>
                      <a:endParaRPr lang="en-US" sz="1600" dirty="0"/>
                    </a:p>
                  </a:txBody>
                  <a:tcPr marL="121888" marR="121888"/>
                </a:tc>
                <a:tc hMerge="1">
                  <a:txBody>
                    <a:bodyPr/>
                    <a:lstStyle/>
                    <a:p>
                      <a:endParaRPr lang="en-US" dirty="0"/>
                    </a:p>
                  </a:txBody>
                  <a:tcPr/>
                </a:tc>
              </a:tr>
              <a:tr h="680720">
                <a:tc>
                  <a:txBody>
                    <a:bodyPr/>
                    <a:lstStyle/>
                    <a:p>
                      <a:pPr marL="171450" lvl="0" indent="-171450">
                        <a:buFont typeface="Arial" pitchFamily="34" charset="0"/>
                        <a:buChar char="•"/>
                      </a:pPr>
                      <a:r>
                        <a:rPr lang="en-US" sz="1300" kern="1200" dirty="0" smtClean="0"/>
                        <a:t>Windows 7 Enterprise or Ultimate</a:t>
                      </a:r>
                      <a:endParaRPr lang="en-US" sz="1300" kern="900" spc="-60" dirty="0" smtClean="0">
                        <a:solidFill>
                          <a:srgbClr val="404040"/>
                        </a:solidFill>
                        <a:latin typeface="+mn-lt"/>
                        <a:ea typeface="+mn-ea"/>
                        <a:cs typeface="+mn-cs"/>
                      </a:endParaRPr>
                    </a:p>
                  </a:txBody>
                  <a:tcPr marL="121888" marR="121888"/>
                </a:tc>
                <a:tc>
                  <a:txBody>
                    <a:bodyPr/>
                    <a:lstStyle/>
                    <a:p>
                      <a:pPr marL="0" lvl="0" algn="l" defTabSz="914400" rtl="0" eaLnBrk="1" latinLnBrk="0" hangingPunct="1"/>
                      <a:r>
                        <a:rPr lang="en-US" sz="1600" kern="1200" dirty="0" smtClean="0"/>
                        <a:t>Hardware</a:t>
                      </a:r>
                      <a:r>
                        <a:rPr lang="en-US" sz="1600" kern="1200" baseline="0" dirty="0" smtClean="0"/>
                        <a:t> Requirements</a:t>
                      </a:r>
                    </a:p>
                    <a:p>
                      <a:pPr marL="171450" lvl="0" indent="-171450" algn="l" defTabSz="914400" rtl="0" eaLnBrk="1" latinLnBrk="0" hangingPunct="1">
                        <a:buFont typeface="Arial" pitchFamily="34" charset="0"/>
                        <a:buChar char="•"/>
                      </a:pPr>
                      <a:r>
                        <a:rPr lang="en-US" sz="1300" kern="1200" dirty="0" smtClean="0"/>
                        <a:t>TPM v1.2 for O/S encryption</a:t>
                      </a:r>
                      <a:endParaRPr lang="en-US" sz="1300" kern="1200" dirty="0" smtClean="0">
                        <a:solidFill>
                          <a:srgbClr val="404040"/>
                        </a:solidFill>
                        <a:latin typeface="+mn-lt"/>
                        <a:ea typeface="+mn-ea"/>
                        <a:cs typeface="+mn-cs"/>
                      </a:endParaRPr>
                    </a:p>
                  </a:txBody>
                  <a:tcPr marL="121888" marR="121888"/>
                </a:tc>
              </a:tr>
            </a:tbl>
          </a:graphicData>
        </a:graphic>
      </p:graphicFrame>
      <p:sp>
        <p:nvSpPr>
          <p:cNvPr id="2" name="TextBox 1"/>
          <p:cNvSpPr txBox="1"/>
          <p:nvPr/>
        </p:nvSpPr>
        <p:spPr>
          <a:xfrm>
            <a:off x="912812" y="5562600"/>
            <a:ext cx="10287000" cy="1107996"/>
          </a:xfrm>
          <a:prstGeom prst="rect">
            <a:avLst/>
          </a:prstGeom>
          <a:noFill/>
        </p:spPr>
        <p:txBody>
          <a:bodyPr wrap="square" lIns="0" tIns="0" rIns="0" bIns="0" rtlCol="0">
            <a:spAutoFit/>
          </a:bodyPr>
          <a:lstStyle/>
          <a:p>
            <a:r>
              <a:rPr lang="en-US" sz="3600" dirty="0">
                <a:gradFill>
                  <a:gsLst>
                    <a:gs pos="0">
                      <a:schemeClr val="tx1"/>
                    </a:gs>
                    <a:gs pos="86000">
                      <a:schemeClr val="tx1"/>
                    </a:gs>
                  </a:gsLst>
                  <a:lin ang="5400000" scaled="0"/>
                </a:gradFill>
              </a:rPr>
              <a:t>Beta download at: </a:t>
            </a:r>
            <a:r>
              <a:rPr lang="en-US" sz="3600" dirty="0">
                <a:gradFill>
                  <a:gsLst>
                    <a:gs pos="0">
                      <a:schemeClr val="tx1"/>
                    </a:gs>
                    <a:gs pos="86000">
                      <a:schemeClr val="tx1"/>
                    </a:gs>
                  </a:gsLst>
                  <a:lin ang="5400000" scaled="0"/>
                </a:gradFill>
                <a:hlinkClick r:id="rId3"/>
              </a:rPr>
              <a:t>http://go.microsoft.com/fwlink/?</a:t>
            </a:r>
            <a:r>
              <a:rPr lang="en-US" sz="3600" dirty="0" smtClean="0">
                <a:gradFill>
                  <a:gsLst>
                    <a:gs pos="0">
                      <a:schemeClr val="tx1"/>
                    </a:gs>
                    <a:gs pos="86000">
                      <a:schemeClr val="tx1"/>
                    </a:gs>
                  </a:gsLst>
                  <a:lin ang="5400000" scaled="0"/>
                </a:gradFill>
                <a:hlinkClick r:id="rId3"/>
              </a:rPr>
              <a:t>LinkID=208999</a:t>
            </a:r>
            <a:endParaRPr lang="en-US" sz="3600" dirty="0" smtClean="0">
              <a:gradFill>
                <a:gsLst>
                  <a:gs pos="0">
                    <a:schemeClr val="tx1"/>
                  </a:gs>
                  <a:gs pos="86000">
                    <a:schemeClr val="tx1"/>
                  </a:gs>
                </a:gsLst>
                <a:lin ang="5400000" scaled="0"/>
              </a:gradFill>
            </a:endParaRPr>
          </a:p>
        </p:txBody>
      </p:sp>
    </p:spTree>
    <p:extLst>
      <p:ext uri="{BB962C8B-B14F-4D97-AF65-F5344CB8AC3E}">
        <p14:creationId xmlns:p14="http://schemas.microsoft.com/office/powerpoint/2010/main" val="190582452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138241"/>
          <p:cNvSpPr>
            <a:spLocks noGrp="1" noChangeArrowheads="1"/>
          </p:cNvSpPr>
          <p:nvPr>
            <p:ph type="title"/>
          </p:nvPr>
        </p:nvSpPr>
        <p:spPr/>
        <p:txBody>
          <a:bodyPr/>
          <a:lstStyle/>
          <a:p>
            <a:r>
              <a:rPr lang="en-US" smtClean="0"/>
              <a:t>Caveats</a:t>
            </a:r>
            <a:endParaRPr lang="en-US" dirty="0"/>
          </a:p>
        </p:txBody>
      </p:sp>
      <p:sp>
        <p:nvSpPr>
          <p:cNvPr id="5" name="Content Placeholder 4"/>
          <p:cNvSpPr>
            <a:spLocks noGrp="1"/>
          </p:cNvSpPr>
          <p:nvPr>
            <p:ph type="body" sz="quarter" idx="10"/>
          </p:nvPr>
        </p:nvSpPr>
        <p:spPr>
          <a:xfrm>
            <a:off x="519112" y="1447799"/>
            <a:ext cx="11149013" cy="886397"/>
          </a:xfrm>
        </p:spPr>
        <p:txBody>
          <a:bodyPr/>
          <a:lstStyle/>
          <a:p>
            <a:r>
              <a:rPr lang="en-US" dirty="0" smtClean="0"/>
              <a:t>Dates and capabilities of Microsoft </a:t>
            </a:r>
            <a:r>
              <a:rPr lang="en-US" dirty="0" err="1" smtClean="0"/>
              <a:t>BitLocker</a:t>
            </a:r>
            <a:r>
              <a:rPr lang="en-US" baseline="30000" dirty="0" smtClean="0"/>
              <a:t>®</a:t>
            </a:r>
            <a:r>
              <a:rPr lang="en-US" dirty="0" smtClean="0"/>
              <a:t> Administration and Monitoring are subject to change</a:t>
            </a:r>
            <a:endParaRPr lang="en-US" dirty="0"/>
          </a:p>
        </p:txBody>
      </p:sp>
      <p:sp>
        <p:nvSpPr>
          <p:cNvPr id="5124" name="TextBox 138243"/>
          <p:cNvSpPr txBox="1">
            <a:spLocks noChangeArrowheads="1"/>
          </p:cNvSpPr>
          <p:nvPr/>
        </p:nvSpPr>
        <p:spPr bwMode="auto">
          <a:xfrm>
            <a:off x="507868" y="3022600"/>
            <a:ext cx="11257734" cy="3324000"/>
          </a:xfrm>
          <a:prstGeom prst="rect">
            <a:avLst/>
          </a:prstGeom>
          <a:noFill/>
          <a:ln w="9525" algn="ctr">
            <a:noFill/>
            <a:miter lim="800000"/>
            <a:headEnd/>
            <a:tailEnd/>
          </a:ln>
        </p:spPr>
        <p:txBody>
          <a:bodyPr wrap="square" lIns="91436" tIns="45719" rIns="91436" bIns="45719">
            <a:spAutoFit/>
          </a:bodyPr>
          <a:lstStyle/>
          <a:p>
            <a:pPr eaLnBrk="0" hangingPunct="0">
              <a:buClr>
                <a:schemeClr val="tx2"/>
              </a:buClr>
              <a:buFont typeface="Wingdings" pitchFamily="2" charset="2"/>
              <a:buNone/>
            </a:pPr>
            <a:r>
              <a:rPr lang="en-US" sz="1400" b="1" i="1" dirty="0">
                <a:solidFill>
                  <a:srgbClr val="FFFFFF"/>
                </a:solidFill>
              </a:rPr>
              <a:t>Disclaimer</a:t>
            </a:r>
          </a:p>
          <a:p>
            <a:pPr eaLnBrk="0" hangingPunct="0">
              <a:buClr>
                <a:schemeClr val="tx2"/>
              </a:buClr>
              <a:buFont typeface="Wingdings" pitchFamily="2" charset="2"/>
              <a:buNone/>
            </a:pPr>
            <a:r>
              <a:rPr lang="en-US" sz="1400" i="1" dirty="0">
                <a:solidFill>
                  <a:srgbClr val="FFFFFF"/>
                </a:solidFill>
              </a:rPr>
              <a:t>The information in this presentation relates to a pre-released product which may be substantially modified before it’s commercially released.</a:t>
            </a:r>
            <a:br>
              <a:rPr lang="en-US" sz="1400" i="1" dirty="0">
                <a:solidFill>
                  <a:srgbClr val="FFFFFF"/>
                </a:solidFill>
              </a:rPr>
            </a:br>
            <a:r>
              <a:rPr lang="en-US" sz="1400" i="1" dirty="0">
                <a:solidFill>
                  <a:srgbClr val="FFFFFF"/>
                </a:solidFill>
              </a:rPr>
              <a:t/>
            </a:r>
            <a:br>
              <a:rPr lang="en-US" sz="1400" i="1" dirty="0">
                <a:solidFill>
                  <a:srgbClr val="FFFFFF"/>
                </a:solidFill>
              </a:rPr>
            </a:br>
            <a:r>
              <a:rPr lang="en-US" sz="1400" i="1" dirty="0">
                <a:solidFill>
                  <a:srgbClr val="FFFFFF"/>
                </a:solidFill>
              </a:rPr>
              <a:t>The information contained represents the current view of Microsoft Corporation on the issues discussed as of the date of the presentation.  Because Microsoft must respond to changing market conditions, it should not be interpreted to be a commitment on the part of Microsoft, and Microsoft cannot guarantee the accuracy of any information presented after the date of the presentation.</a:t>
            </a:r>
            <a:br>
              <a:rPr lang="en-US" sz="1400" i="1" dirty="0">
                <a:solidFill>
                  <a:srgbClr val="FFFFFF"/>
                </a:solidFill>
              </a:rPr>
            </a:br>
            <a:r>
              <a:rPr lang="en-US" sz="1400" i="1" dirty="0">
                <a:solidFill>
                  <a:srgbClr val="FFFFFF"/>
                </a:solidFill>
              </a:rPr>
              <a:t/>
            </a:r>
            <a:br>
              <a:rPr lang="en-US" sz="1400" i="1" dirty="0">
                <a:solidFill>
                  <a:srgbClr val="FFFFFF"/>
                </a:solidFill>
              </a:rPr>
            </a:br>
            <a:r>
              <a:rPr lang="en-US" sz="1400" i="1" dirty="0">
                <a:solidFill>
                  <a:srgbClr val="FFFFFF"/>
                </a:solidFill>
              </a:rPr>
              <a:t>This presentation is for informational purposes only.  MICROSOFT MAKES NO WARRANTIES, EXPRESS, IMPLIED OR STATUTORY, AS TO THE INFORMATION IN THIS PRESENTATION.</a:t>
            </a:r>
            <a:br>
              <a:rPr lang="en-US" sz="1400" i="1" dirty="0">
                <a:solidFill>
                  <a:srgbClr val="FFFFFF"/>
                </a:solidFill>
              </a:rPr>
            </a:br>
            <a:r>
              <a:rPr lang="en-US" sz="1400" i="1" dirty="0">
                <a:solidFill>
                  <a:srgbClr val="FFFFFF"/>
                </a:solidFill>
              </a:rPr>
              <a:t/>
            </a:r>
            <a:br>
              <a:rPr lang="en-US" sz="1400" i="1" dirty="0">
                <a:solidFill>
                  <a:srgbClr val="FFFFFF"/>
                </a:solidFill>
              </a:rPr>
            </a:br>
            <a:r>
              <a:rPr lang="en-US" sz="1400" i="1" dirty="0">
                <a:solidFill>
                  <a:srgbClr val="FFFFFF"/>
                </a:solidFill>
              </a:rPr>
              <a:t>Microsoft may have patents, patent applications, trademarks, copyrights, or other intellectual property rights covering subject matter in this presentation.  Except as expressly provided in any written license agreement from Microsoft, the furnishing of this information does not give you any license to these patents, trademarks, copyrights, or other intellectual property.</a:t>
            </a:r>
            <a:br>
              <a:rPr lang="en-US" sz="1400" i="1" dirty="0">
                <a:solidFill>
                  <a:srgbClr val="FFFFFF"/>
                </a:solidFill>
              </a:rPr>
            </a:br>
            <a:r>
              <a:rPr lang="en-US" sz="1400" i="1" dirty="0">
                <a:solidFill>
                  <a:srgbClr val="FFFFFF"/>
                </a:solidFill>
              </a:rPr>
              <a:t/>
            </a:r>
            <a:br>
              <a:rPr lang="en-US" sz="1400" i="1" dirty="0">
                <a:solidFill>
                  <a:srgbClr val="FFFFFF"/>
                </a:solidFill>
              </a:rPr>
            </a:br>
            <a:r>
              <a:rPr lang="en-US" sz="1400" i="1" dirty="0">
                <a:solidFill>
                  <a:srgbClr val="FFFFFF"/>
                </a:solidFill>
              </a:rPr>
              <a:t>© 2010 Microsoft Corporation.  All rights reserved.</a:t>
            </a:r>
          </a:p>
        </p:txBody>
      </p:sp>
    </p:spTree>
    <p:extLst>
      <p:ext uri="{BB962C8B-B14F-4D97-AF65-F5344CB8AC3E}">
        <p14:creationId xmlns:p14="http://schemas.microsoft.com/office/powerpoint/2010/main" val="350428738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a:xfrm>
            <a:off x="519112" y="228600"/>
            <a:ext cx="11149013" cy="1107996"/>
          </a:xfrm>
        </p:spPr>
        <p:txBody>
          <a:bodyPr/>
          <a:lstStyle/>
          <a:p>
            <a:r>
              <a:rPr lang="en-US" dirty="0"/>
              <a:t>Microsoft Desktop Optimization Pack</a:t>
            </a:r>
            <a:br>
              <a:rPr lang="en-US" dirty="0"/>
            </a:br>
            <a:r>
              <a:rPr lang="en-US" sz="3600" dirty="0">
                <a:gradFill>
                  <a:gsLst>
                    <a:gs pos="0">
                      <a:schemeClr val="accent1"/>
                    </a:gs>
                    <a:gs pos="100000">
                      <a:schemeClr val="accent1"/>
                    </a:gs>
                  </a:gsLst>
                  <a:lin ang="5400000" scaled="0"/>
                </a:gradFill>
              </a:rPr>
              <a:t>What you need to know about MDOP </a:t>
            </a:r>
            <a:r>
              <a:rPr lang="en-US" sz="3600" dirty="0" smtClean="0">
                <a:gradFill>
                  <a:gsLst>
                    <a:gs pos="0">
                      <a:schemeClr val="accent1"/>
                    </a:gs>
                    <a:gs pos="100000">
                      <a:schemeClr val="accent1"/>
                    </a:gs>
                  </a:gsLst>
                  <a:lin ang="5400000" scaled="0"/>
                </a:gradFill>
              </a:rPr>
              <a:t>2011</a:t>
            </a:r>
            <a:endParaRPr lang="en-US" dirty="0">
              <a:gradFill>
                <a:gsLst>
                  <a:gs pos="0">
                    <a:schemeClr val="accent1"/>
                  </a:gs>
                  <a:gs pos="100000">
                    <a:schemeClr val="accent1"/>
                  </a:gs>
                </a:gsLst>
                <a:lin ang="5400000" scaled="0"/>
              </a:gradFill>
            </a:endParaRPr>
          </a:p>
        </p:txBody>
      </p:sp>
      <p:pic>
        <p:nvPicPr>
          <p:cNvPr id="38" name="Picture 37" descr="LRG_MDOP_Graphic.png"/>
          <p:cNvPicPr>
            <a:picLocks noChangeAspect="1"/>
          </p:cNvPicPr>
          <p:nvPr/>
        </p:nvPicPr>
        <p:blipFill>
          <a:blip r:embed="rId3"/>
          <a:stretch>
            <a:fillRect/>
          </a:stretch>
        </p:blipFill>
        <p:spPr>
          <a:xfrm>
            <a:off x="2844060" y="1483624"/>
            <a:ext cx="6399132" cy="4695339"/>
          </a:xfrm>
          <a:prstGeom prst="rect">
            <a:avLst/>
          </a:prstGeom>
        </p:spPr>
      </p:pic>
      <p:sp>
        <p:nvSpPr>
          <p:cNvPr id="39" name="TextBox 38"/>
          <p:cNvSpPr txBox="1"/>
          <p:nvPr/>
        </p:nvSpPr>
        <p:spPr>
          <a:xfrm>
            <a:off x="5329607" y="3726007"/>
            <a:ext cx="1331168" cy="538587"/>
          </a:xfrm>
          <a:prstGeom prst="rect">
            <a:avLst/>
          </a:prstGeom>
          <a:noFill/>
        </p:spPr>
        <p:txBody>
          <a:bodyPr wrap="square" lIns="121899" tIns="60949" rIns="121899" bIns="60949" rtlCol="0">
            <a:spAutoFit/>
          </a:bodyPr>
          <a:lstStyle/>
          <a:p>
            <a:pPr algn="ctr"/>
            <a:r>
              <a:rPr lang="en-US" sz="2700" spc="-93" dirty="0">
                <a:latin typeface="Segoe UI Semibold" pitchFamily="34" charset="0"/>
                <a:cs typeface="Seoge"/>
              </a:rPr>
              <a:t>MDOP</a:t>
            </a:r>
          </a:p>
        </p:txBody>
      </p:sp>
      <p:sp>
        <p:nvSpPr>
          <p:cNvPr id="40" name="TextBox 39"/>
          <p:cNvSpPr txBox="1"/>
          <p:nvPr/>
        </p:nvSpPr>
        <p:spPr>
          <a:xfrm>
            <a:off x="1879111" y="3040287"/>
            <a:ext cx="2640912" cy="738664"/>
          </a:xfrm>
          <a:prstGeom prst="rect">
            <a:avLst/>
          </a:prstGeom>
          <a:noFill/>
        </p:spPr>
        <p:txBody>
          <a:bodyPr wrap="square" lIns="121899" tIns="60949" rIns="121899" bIns="60949" rtlCol="0">
            <a:spAutoFit/>
          </a:bodyPr>
          <a:lstStyle/>
          <a:p>
            <a:pPr algn="ctr"/>
            <a:r>
              <a:rPr lang="en-US" sz="2000" dirty="0">
                <a:latin typeface="Segoe UI Semibold" pitchFamily="34" charset="0"/>
                <a:cs typeface="Seoge"/>
              </a:rPr>
              <a:t>Compatibility </a:t>
            </a:r>
            <a:br>
              <a:rPr lang="en-US" sz="2000" dirty="0">
                <a:latin typeface="Segoe UI Semibold" pitchFamily="34" charset="0"/>
                <a:cs typeface="Seoge"/>
              </a:rPr>
            </a:br>
            <a:r>
              <a:rPr lang="en-US" sz="2000" dirty="0">
                <a:latin typeface="Segoe UI Semibold" pitchFamily="34" charset="0"/>
                <a:cs typeface="Seoge"/>
              </a:rPr>
              <a:t>&amp; Management</a:t>
            </a:r>
          </a:p>
        </p:txBody>
      </p:sp>
      <p:grpSp>
        <p:nvGrpSpPr>
          <p:cNvPr id="27" name="Group 26"/>
          <p:cNvGrpSpPr/>
          <p:nvPr/>
        </p:nvGrpSpPr>
        <p:grpSpPr>
          <a:xfrm>
            <a:off x="1625177" y="3751487"/>
            <a:ext cx="3148780" cy="1128515"/>
            <a:chOff x="1143000" y="2800350"/>
            <a:chExt cx="2362200" cy="846386"/>
          </a:xfrm>
        </p:grpSpPr>
        <p:sp>
          <p:nvSpPr>
            <p:cNvPr id="41" name="TextBox 40"/>
            <p:cNvSpPr txBox="1"/>
            <p:nvPr/>
          </p:nvSpPr>
          <p:spPr>
            <a:xfrm>
              <a:off x="1143000" y="2800350"/>
              <a:ext cx="2362200" cy="846386"/>
            </a:xfrm>
            <a:prstGeom prst="rect">
              <a:avLst/>
            </a:prstGeom>
            <a:noFill/>
          </p:spPr>
          <p:txBody>
            <a:bodyPr wrap="square" rtlCol="0">
              <a:spAutoFit/>
            </a:bodyPr>
            <a:lstStyle/>
            <a:p>
              <a:pPr algn="ctr">
                <a:spcAft>
                  <a:spcPts val="800"/>
                </a:spcAft>
              </a:pPr>
              <a:r>
                <a:rPr lang="en-US" sz="1500" dirty="0">
                  <a:latin typeface="Segoe UI" pitchFamily="34" charset="0"/>
                  <a:ea typeface="Segoe UI" pitchFamily="34" charset="0"/>
                  <a:cs typeface="Segoe UI" pitchFamily="34" charset="0"/>
                </a:rPr>
                <a:t>Microsoft Application Virtualization (App-V)</a:t>
              </a:r>
            </a:p>
            <a:p>
              <a:pPr algn="ctr"/>
              <a:r>
                <a:rPr lang="en-US" sz="1500" dirty="0">
                  <a:latin typeface="Segoe UI" pitchFamily="34" charset="0"/>
                  <a:ea typeface="Segoe UI" pitchFamily="34" charset="0"/>
                  <a:cs typeface="Segoe UI" pitchFamily="34" charset="0"/>
                </a:rPr>
                <a:t>Microsoft Enterprise Desktop Virtualization (MED-V)</a:t>
              </a:r>
            </a:p>
          </p:txBody>
        </p:sp>
        <p:cxnSp>
          <p:nvCxnSpPr>
            <p:cNvPr id="44" name="Straight Connector 43"/>
            <p:cNvCxnSpPr/>
            <p:nvPr/>
          </p:nvCxnSpPr>
          <p:spPr>
            <a:xfrm>
              <a:off x="1371600" y="2807352"/>
              <a:ext cx="1905000" cy="1191"/>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grpSp>
      <p:sp>
        <p:nvSpPr>
          <p:cNvPr id="47" name="TextBox 46"/>
          <p:cNvSpPr txBox="1"/>
          <p:nvPr/>
        </p:nvSpPr>
        <p:spPr>
          <a:xfrm>
            <a:off x="7313295" y="3325810"/>
            <a:ext cx="3047206" cy="430887"/>
          </a:xfrm>
          <a:prstGeom prst="rect">
            <a:avLst/>
          </a:prstGeom>
          <a:noFill/>
        </p:spPr>
        <p:txBody>
          <a:bodyPr wrap="square" lIns="121899" tIns="60949" rIns="121899" bIns="60949" rtlCol="0">
            <a:spAutoFit/>
          </a:bodyPr>
          <a:lstStyle/>
          <a:p>
            <a:pPr algn="ctr"/>
            <a:r>
              <a:rPr lang="en-US" sz="2000" dirty="0">
                <a:latin typeface="Segoe UI Semibold" pitchFamily="34" charset="0"/>
                <a:cs typeface="Seoge"/>
              </a:rPr>
              <a:t>Reduce Support Costs</a:t>
            </a:r>
          </a:p>
        </p:txBody>
      </p:sp>
      <p:grpSp>
        <p:nvGrpSpPr>
          <p:cNvPr id="25" name="Group 24"/>
          <p:cNvGrpSpPr/>
          <p:nvPr/>
        </p:nvGrpSpPr>
        <p:grpSpPr>
          <a:xfrm>
            <a:off x="7211721" y="3751487"/>
            <a:ext cx="3148780" cy="1128515"/>
            <a:chOff x="5486400" y="2800350"/>
            <a:chExt cx="2362200" cy="846386"/>
          </a:xfrm>
        </p:grpSpPr>
        <p:sp>
          <p:nvSpPr>
            <p:cNvPr id="48" name="TextBox 47"/>
            <p:cNvSpPr txBox="1"/>
            <p:nvPr/>
          </p:nvSpPr>
          <p:spPr>
            <a:xfrm>
              <a:off x="5486400" y="2800350"/>
              <a:ext cx="2362200" cy="846386"/>
            </a:xfrm>
            <a:prstGeom prst="rect">
              <a:avLst/>
            </a:prstGeom>
            <a:noFill/>
          </p:spPr>
          <p:txBody>
            <a:bodyPr wrap="square" rtlCol="0">
              <a:spAutoFit/>
            </a:bodyPr>
            <a:lstStyle/>
            <a:p>
              <a:pPr algn="ctr">
                <a:spcAft>
                  <a:spcPts val="800"/>
                </a:spcAft>
              </a:pPr>
              <a:r>
                <a:rPr lang="en-US" sz="1500" dirty="0">
                  <a:latin typeface="Segoe UI" pitchFamily="34" charset="0"/>
                  <a:ea typeface="Segoe UI" pitchFamily="34" charset="0"/>
                  <a:cs typeface="Segoe UI" pitchFamily="34" charset="0"/>
                </a:rPr>
                <a:t>Microsoft System Center</a:t>
              </a:r>
              <a:br>
                <a:rPr lang="en-US" sz="1500" dirty="0">
                  <a:latin typeface="Segoe UI" pitchFamily="34" charset="0"/>
                  <a:ea typeface="Segoe UI" pitchFamily="34" charset="0"/>
                  <a:cs typeface="Segoe UI" pitchFamily="34" charset="0"/>
                </a:rPr>
              </a:br>
              <a:r>
                <a:rPr lang="en-US" sz="1500" dirty="0">
                  <a:latin typeface="Segoe UI" pitchFamily="34" charset="0"/>
                  <a:ea typeface="Segoe UI" pitchFamily="34" charset="0"/>
                  <a:cs typeface="Segoe UI" pitchFamily="34" charset="0"/>
                </a:rPr>
                <a:t>Desktop Error Monitoring (DEM)</a:t>
              </a:r>
            </a:p>
            <a:p>
              <a:pPr algn="ctr"/>
              <a:r>
                <a:rPr lang="en-US" sz="1500" dirty="0">
                  <a:latin typeface="Segoe UI" pitchFamily="34" charset="0"/>
                  <a:ea typeface="Segoe UI" pitchFamily="34" charset="0"/>
                  <a:cs typeface="Segoe UI" pitchFamily="34" charset="0"/>
                </a:rPr>
                <a:t>Microsoft Diagnostics and Recovery Toolset (</a:t>
              </a:r>
              <a:r>
                <a:rPr lang="en-US" sz="1500" dirty="0" err="1">
                  <a:latin typeface="Segoe UI" pitchFamily="34" charset="0"/>
                  <a:ea typeface="Segoe UI" pitchFamily="34" charset="0"/>
                  <a:cs typeface="Segoe UI" pitchFamily="34" charset="0"/>
                </a:rPr>
                <a:t>DaRT</a:t>
              </a:r>
              <a:r>
                <a:rPr lang="en-US" sz="1500" dirty="0">
                  <a:latin typeface="Segoe UI" pitchFamily="34" charset="0"/>
                  <a:ea typeface="Segoe UI" pitchFamily="34" charset="0"/>
                  <a:cs typeface="Segoe UI" pitchFamily="34" charset="0"/>
                </a:rPr>
                <a:t>)</a:t>
              </a:r>
            </a:p>
          </p:txBody>
        </p:sp>
        <p:cxnSp>
          <p:nvCxnSpPr>
            <p:cNvPr id="49" name="Straight Connector 48"/>
            <p:cNvCxnSpPr/>
            <p:nvPr/>
          </p:nvCxnSpPr>
          <p:spPr>
            <a:xfrm>
              <a:off x="5715000" y="2800350"/>
              <a:ext cx="1981200" cy="1588"/>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grpSp>
      <p:sp>
        <p:nvSpPr>
          <p:cNvPr id="50" name="TextBox 49"/>
          <p:cNvSpPr txBox="1"/>
          <p:nvPr/>
        </p:nvSpPr>
        <p:spPr>
          <a:xfrm>
            <a:off x="4621596" y="1671912"/>
            <a:ext cx="2640912" cy="738664"/>
          </a:xfrm>
          <a:prstGeom prst="rect">
            <a:avLst/>
          </a:prstGeom>
          <a:noFill/>
        </p:spPr>
        <p:txBody>
          <a:bodyPr wrap="square" lIns="121899" tIns="60949" rIns="121899" bIns="60949" rtlCol="0">
            <a:spAutoFit/>
          </a:bodyPr>
          <a:lstStyle/>
          <a:p>
            <a:pPr algn="ctr"/>
            <a:r>
              <a:rPr lang="en-US" sz="2000" dirty="0">
                <a:latin typeface="Segoe UI Semibold" pitchFamily="34" charset="0"/>
                <a:cs typeface="Seoge"/>
              </a:rPr>
              <a:t>Improve Asset Management</a:t>
            </a:r>
          </a:p>
        </p:txBody>
      </p:sp>
      <p:grpSp>
        <p:nvGrpSpPr>
          <p:cNvPr id="24" name="Group 23"/>
          <p:cNvGrpSpPr/>
          <p:nvPr/>
        </p:nvGrpSpPr>
        <p:grpSpPr>
          <a:xfrm>
            <a:off x="4367662" y="2417848"/>
            <a:ext cx="3148780" cy="604752"/>
            <a:chOff x="3276600" y="1800121"/>
            <a:chExt cx="2362200" cy="453564"/>
          </a:xfrm>
        </p:grpSpPr>
        <p:sp>
          <p:nvSpPr>
            <p:cNvPr id="51" name="TextBox 50"/>
            <p:cNvSpPr txBox="1"/>
            <p:nvPr/>
          </p:nvSpPr>
          <p:spPr>
            <a:xfrm>
              <a:off x="3276600" y="1822798"/>
              <a:ext cx="2362200" cy="430887"/>
            </a:xfrm>
            <a:prstGeom prst="rect">
              <a:avLst/>
            </a:prstGeom>
            <a:noFill/>
          </p:spPr>
          <p:txBody>
            <a:bodyPr wrap="square" rtlCol="0">
              <a:spAutoFit/>
            </a:bodyPr>
            <a:lstStyle/>
            <a:p>
              <a:pPr algn="ctr">
                <a:spcAft>
                  <a:spcPts val="800"/>
                </a:spcAft>
              </a:pPr>
              <a:r>
                <a:rPr lang="en-US" sz="1500" dirty="0">
                  <a:latin typeface="Segoe UI" pitchFamily="34" charset="0"/>
                  <a:ea typeface="Segoe UI" pitchFamily="34" charset="0"/>
                  <a:cs typeface="Segoe UI" pitchFamily="34" charset="0"/>
                </a:rPr>
                <a:t>Microsoft Asset Inventory </a:t>
              </a:r>
              <a:br>
                <a:rPr lang="en-US" sz="1500" dirty="0">
                  <a:latin typeface="Segoe UI" pitchFamily="34" charset="0"/>
                  <a:ea typeface="Segoe UI" pitchFamily="34" charset="0"/>
                  <a:cs typeface="Segoe UI" pitchFamily="34" charset="0"/>
                </a:rPr>
              </a:br>
              <a:r>
                <a:rPr lang="en-US" sz="1500" dirty="0">
                  <a:latin typeface="Segoe UI" pitchFamily="34" charset="0"/>
                  <a:ea typeface="Segoe UI" pitchFamily="34" charset="0"/>
                  <a:cs typeface="Segoe UI" pitchFamily="34" charset="0"/>
                </a:rPr>
                <a:t>Service (AIS)</a:t>
              </a:r>
            </a:p>
          </p:txBody>
        </p:sp>
        <p:cxnSp>
          <p:nvCxnSpPr>
            <p:cNvPr id="52" name="Straight Connector 51"/>
            <p:cNvCxnSpPr/>
            <p:nvPr/>
          </p:nvCxnSpPr>
          <p:spPr>
            <a:xfrm>
              <a:off x="3505200" y="1800121"/>
              <a:ext cx="1905000" cy="1191"/>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grpSp>
      <p:sp>
        <p:nvSpPr>
          <p:cNvPr id="53" name="TextBox 52"/>
          <p:cNvSpPr txBox="1"/>
          <p:nvPr/>
        </p:nvSpPr>
        <p:spPr>
          <a:xfrm>
            <a:off x="4621596" y="4869087"/>
            <a:ext cx="2640912" cy="738664"/>
          </a:xfrm>
          <a:prstGeom prst="rect">
            <a:avLst/>
          </a:prstGeom>
          <a:noFill/>
        </p:spPr>
        <p:txBody>
          <a:bodyPr wrap="square" lIns="121899" tIns="60949" rIns="121899" bIns="60949" rtlCol="0">
            <a:spAutoFit/>
          </a:bodyPr>
          <a:lstStyle/>
          <a:p>
            <a:pPr algn="ctr"/>
            <a:r>
              <a:rPr lang="en-US" sz="2000" dirty="0">
                <a:latin typeface="Segoe UI Semibold" pitchFamily="34" charset="0"/>
                <a:cs typeface="Seoge"/>
              </a:rPr>
              <a:t>Improve </a:t>
            </a:r>
            <a:br>
              <a:rPr lang="en-US" sz="2000" dirty="0">
                <a:latin typeface="Segoe UI Semibold" pitchFamily="34" charset="0"/>
                <a:cs typeface="Seoge"/>
              </a:rPr>
            </a:br>
            <a:r>
              <a:rPr lang="en-US" sz="2000" dirty="0">
                <a:latin typeface="Segoe UI Semibold" pitchFamily="34" charset="0"/>
                <a:cs typeface="Seoge"/>
              </a:rPr>
              <a:t>Policy Control</a:t>
            </a:r>
          </a:p>
        </p:txBody>
      </p:sp>
      <p:grpSp>
        <p:nvGrpSpPr>
          <p:cNvPr id="26" name="Group 25"/>
          <p:cNvGrpSpPr/>
          <p:nvPr/>
        </p:nvGrpSpPr>
        <p:grpSpPr>
          <a:xfrm>
            <a:off x="4367662" y="5615371"/>
            <a:ext cx="3148780" cy="574516"/>
            <a:chOff x="3276600" y="4198263"/>
            <a:chExt cx="2362200" cy="430887"/>
          </a:xfrm>
        </p:grpSpPr>
        <p:sp>
          <p:nvSpPr>
            <p:cNvPr id="54" name="TextBox 53"/>
            <p:cNvSpPr txBox="1"/>
            <p:nvPr/>
          </p:nvSpPr>
          <p:spPr>
            <a:xfrm>
              <a:off x="3276600" y="4198263"/>
              <a:ext cx="2362200" cy="430887"/>
            </a:xfrm>
            <a:prstGeom prst="rect">
              <a:avLst/>
            </a:prstGeom>
            <a:noFill/>
          </p:spPr>
          <p:txBody>
            <a:bodyPr wrap="square" rtlCol="0">
              <a:spAutoFit/>
            </a:bodyPr>
            <a:lstStyle/>
            <a:p>
              <a:pPr algn="ctr">
                <a:spcAft>
                  <a:spcPts val="800"/>
                </a:spcAft>
              </a:pPr>
              <a:r>
                <a:rPr lang="en-US" sz="1500" dirty="0">
                  <a:latin typeface="Segoe UI" pitchFamily="34" charset="0"/>
                  <a:ea typeface="Segoe UI" pitchFamily="34" charset="0"/>
                  <a:cs typeface="Segoe UI" pitchFamily="34" charset="0"/>
                </a:rPr>
                <a:t>Microsoft Advanced Group Policy Management (AGPM)</a:t>
              </a:r>
            </a:p>
          </p:txBody>
        </p:sp>
        <p:cxnSp>
          <p:nvCxnSpPr>
            <p:cNvPr id="55" name="Straight Connector 54"/>
            <p:cNvCxnSpPr/>
            <p:nvPr/>
          </p:nvCxnSpPr>
          <p:spPr>
            <a:xfrm>
              <a:off x="3505200" y="4199193"/>
              <a:ext cx="1905000" cy="1191"/>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605829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Track Resources</a:t>
            </a:r>
            <a:endParaRPr lang="en-US" dirty="0"/>
          </a:p>
        </p:txBody>
      </p:sp>
      <p:sp>
        <p:nvSpPr>
          <p:cNvPr id="13" name="Rectangle 12"/>
          <p:cNvSpPr/>
          <p:nvPr/>
        </p:nvSpPr>
        <p:spPr bwMode="auto">
          <a:xfrm>
            <a:off x="507868" y="1447800"/>
            <a:ext cx="11160257" cy="963341"/>
          </a:xfrm>
          <a:prstGeom prst="rect">
            <a:avLst/>
          </a:prstGeom>
          <a:no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t" anchorCtr="0" compatLnSpc="1">
            <a:prstTxWarp prst="textNoShape">
              <a:avLst/>
            </a:prstTxWarp>
            <a:spAutoFit/>
          </a:bodyPr>
          <a:lstStyle/>
          <a:p>
            <a:pPr lvl="0">
              <a:lnSpc>
                <a:spcPct val="90000"/>
              </a:lnSpc>
              <a:spcAft>
                <a:spcPts val="600"/>
              </a:spcAft>
              <a:buSzPct val="100000"/>
            </a:pPr>
            <a:r>
              <a:rPr lang="en-US" sz="2000" spc="-30" dirty="0">
                <a:gradFill>
                  <a:gsLst>
                    <a:gs pos="0">
                      <a:srgbClr val="FFFFFF"/>
                    </a:gs>
                    <a:gs pos="86000">
                      <a:srgbClr val="FFFFFF"/>
                    </a:gs>
                  </a:gsLst>
                  <a:lin ang="0" scaled="0"/>
                </a:gradFill>
              </a:rPr>
              <a:t>Don’t forget to visit the </a:t>
            </a:r>
            <a:r>
              <a:rPr lang="en-US" sz="2000" spc="-30" dirty="0" smtClean="0">
                <a:gradFill>
                  <a:gsLst>
                    <a:gs pos="0">
                      <a:srgbClr val="FFFFFF"/>
                    </a:gs>
                    <a:gs pos="86000">
                      <a:srgbClr val="FFFFFF"/>
                    </a:gs>
                  </a:gsLst>
                  <a:lin ang="0" scaled="0"/>
                </a:gradFill>
              </a:rPr>
              <a:t>Cloud Power area within the TLC (</a:t>
            </a:r>
            <a:r>
              <a:rPr lang="en-US" sz="2000" spc="-30" dirty="0" smtClean="0">
                <a:solidFill>
                  <a:schemeClr val="tx2">
                    <a:lumMod val="60000"/>
                    <a:lumOff val="40000"/>
                  </a:schemeClr>
                </a:solidFill>
              </a:rPr>
              <a:t>Blue </a:t>
            </a:r>
            <a:r>
              <a:rPr lang="en-US" sz="2000" spc="-30" dirty="0">
                <a:solidFill>
                  <a:schemeClr val="tx2">
                    <a:lumMod val="60000"/>
                    <a:lumOff val="40000"/>
                  </a:schemeClr>
                </a:solidFill>
              </a:rPr>
              <a:t>Section</a:t>
            </a:r>
            <a:r>
              <a:rPr lang="en-US" sz="2000" spc="-30" dirty="0">
                <a:gradFill>
                  <a:gsLst>
                    <a:gs pos="0">
                      <a:srgbClr val="FFFFFF"/>
                    </a:gs>
                    <a:gs pos="86000">
                      <a:srgbClr val="FFFFFF"/>
                    </a:gs>
                  </a:gsLst>
                  <a:lin ang="0" scaled="0"/>
                </a:gradFill>
              </a:rPr>
              <a:t>) </a:t>
            </a:r>
            <a:r>
              <a:rPr lang="en-US" sz="2000" spc="-30" dirty="0" smtClean="0">
                <a:gradFill>
                  <a:gsLst>
                    <a:gs pos="0">
                      <a:srgbClr val="FFFFFF"/>
                    </a:gs>
                    <a:gs pos="86000">
                      <a:srgbClr val="FFFFFF"/>
                    </a:gs>
                  </a:gsLst>
                  <a:lin ang="0" scaled="0"/>
                </a:gradFill>
              </a:rPr>
              <a:t>to see product </a:t>
            </a:r>
            <a:r>
              <a:rPr lang="en-US" sz="2000" spc="-30" dirty="0">
                <a:gradFill>
                  <a:gsLst>
                    <a:gs pos="0">
                      <a:srgbClr val="FFFFFF"/>
                    </a:gs>
                    <a:gs pos="86000">
                      <a:srgbClr val="FFFFFF"/>
                    </a:gs>
                  </a:gsLst>
                  <a:lin ang="0" scaled="0"/>
                </a:gradFill>
              </a:rPr>
              <a:t>demos and speak with experts about the </a:t>
            </a:r>
            <a:r>
              <a:rPr lang="en-US" sz="2000" spc="-30" dirty="0" smtClean="0">
                <a:gradFill>
                  <a:gsLst>
                    <a:gs pos="0">
                      <a:srgbClr val="FFFFFF"/>
                    </a:gs>
                    <a:gs pos="86000">
                      <a:srgbClr val="FFFFFF"/>
                    </a:gs>
                  </a:gsLst>
                  <a:lin ang="0" scaled="0"/>
                </a:gradFill>
              </a:rPr>
              <a:t>Server &amp; Cloud Platform solutions that help drive your business forward.</a:t>
            </a:r>
            <a:endParaRPr lang="en-US" sz="2000" spc="-30" dirty="0">
              <a:gradFill>
                <a:gsLst>
                  <a:gs pos="0">
                    <a:srgbClr val="FFFFFF"/>
                  </a:gs>
                  <a:gs pos="86000">
                    <a:srgbClr val="FFFFFF"/>
                  </a:gs>
                </a:gsLst>
                <a:lin ang="0" scaled="0"/>
              </a:gradFill>
            </a:endParaRPr>
          </a:p>
          <a:p>
            <a:pPr lvl="0">
              <a:lnSpc>
                <a:spcPct val="90000"/>
              </a:lnSpc>
              <a:buSzPct val="100000"/>
            </a:pPr>
            <a:r>
              <a:rPr lang="en-US" sz="2000" spc="-30" dirty="0" smtClean="0">
                <a:gradFill>
                  <a:gsLst>
                    <a:gs pos="0">
                      <a:srgbClr val="FFFFFF"/>
                    </a:gs>
                    <a:gs pos="86000">
                      <a:srgbClr val="FFFFFF"/>
                    </a:gs>
                  </a:gsLst>
                  <a:lin ang="0" scaled="0"/>
                </a:gradFill>
              </a:rPr>
              <a:t>You </a:t>
            </a:r>
            <a:r>
              <a:rPr lang="en-US" sz="2000" spc="-30" dirty="0">
                <a:gradFill>
                  <a:gsLst>
                    <a:gs pos="0">
                      <a:srgbClr val="FFFFFF"/>
                    </a:gs>
                    <a:gs pos="86000">
                      <a:srgbClr val="FFFFFF"/>
                    </a:gs>
                  </a:gsLst>
                  <a:lin ang="0" scaled="0"/>
                </a:gradFill>
              </a:rPr>
              <a:t>can also find the latest information about </a:t>
            </a:r>
            <a:r>
              <a:rPr lang="en-US" sz="2000" spc="-30" dirty="0" smtClean="0">
                <a:gradFill>
                  <a:gsLst>
                    <a:gs pos="0">
                      <a:srgbClr val="FFFFFF"/>
                    </a:gs>
                    <a:gs pos="86000">
                      <a:srgbClr val="FFFFFF"/>
                    </a:gs>
                  </a:gsLst>
                  <a:lin ang="0" scaled="0"/>
                </a:gradFill>
              </a:rPr>
              <a:t>our products </a:t>
            </a:r>
            <a:r>
              <a:rPr lang="en-US" sz="2000" spc="-30" dirty="0">
                <a:gradFill>
                  <a:gsLst>
                    <a:gs pos="0">
                      <a:srgbClr val="FFFFFF"/>
                    </a:gs>
                    <a:gs pos="86000">
                      <a:srgbClr val="FFFFFF"/>
                    </a:gs>
                  </a:gsLst>
                  <a:lin ang="0" scaled="0"/>
                </a:gradFill>
              </a:rPr>
              <a:t>at the following links:</a:t>
            </a:r>
            <a:r>
              <a:rPr lang="en-US" sz="2400" spc="-30" dirty="0">
                <a:gradFill>
                  <a:gsLst>
                    <a:gs pos="0">
                      <a:srgbClr val="FFFFFF"/>
                    </a:gs>
                    <a:gs pos="86000">
                      <a:srgbClr val="FFFFFF"/>
                    </a:gs>
                  </a:gsLst>
                  <a:lin ang="0" scaled="0"/>
                </a:gradFill>
              </a:rPr>
              <a:t> </a:t>
            </a:r>
          </a:p>
        </p:txBody>
      </p:sp>
      <p:sp>
        <p:nvSpPr>
          <p:cNvPr id="14" name="Rectangle 13"/>
          <p:cNvSpPr/>
          <p:nvPr/>
        </p:nvSpPr>
        <p:spPr bwMode="auto">
          <a:xfrm>
            <a:off x="504676" y="4639503"/>
            <a:ext cx="11163449"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Windows Azure - </a:t>
            </a:r>
            <a:r>
              <a:rPr lang="en-US" sz="2000" u="sng" dirty="0">
                <a:hlinkClick r:id="rId4"/>
              </a:rPr>
              <a:t>http://www.microsoft.com/windowsazure/</a:t>
            </a:r>
            <a:endParaRPr lang="en-US" sz="2000" dirty="0">
              <a:gradFill>
                <a:gsLst>
                  <a:gs pos="0">
                    <a:schemeClr val="tx1"/>
                  </a:gs>
                  <a:gs pos="100000">
                    <a:schemeClr val="tx1"/>
                  </a:gs>
                </a:gsLst>
                <a:lin ang="5400000" scaled="0"/>
              </a:gradFill>
            </a:endParaRPr>
          </a:p>
        </p:txBody>
      </p:sp>
      <p:sp>
        <p:nvSpPr>
          <p:cNvPr id="15" name="Rectangle 14"/>
          <p:cNvSpPr/>
          <p:nvPr/>
        </p:nvSpPr>
        <p:spPr bwMode="auto">
          <a:xfrm>
            <a:off x="501933" y="5316128"/>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Microsoft System Center - </a:t>
            </a:r>
            <a:r>
              <a:rPr lang="en-US" sz="2000" u="sng" dirty="0">
                <a:hlinkClick r:id="rId5"/>
              </a:rPr>
              <a:t>http://www.microsoft.com/systemcenter/</a:t>
            </a:r>
            <a:endParaRPr lang="en-US" sz="2000" dirty="0">
              <a:gradFill>
                <a:gsLst>
                  <a:gs pos="0">
                    <a:schemeClr val="tx1"/>
                  </a:gs>
                  <a:gs pos="100000">
                    <a:schemeClr val="tx1"/>
                  </a:gs>
                </a:gsLst>
                <a:lin ang="5400000" scaled="0"/>
              </a:gradFill>
            </a:endParaRPr>
          </a:p>
        </p:txBody>
      </p:sp>
      <p:sp>
        <p:nvSpPr>
          <p:cNvPr id="17" name="Rectangle 16"/>
          <p:cNvSpPr/>
          <p:nvPr/>
        </p:nvSpPr>
        <p:spPr bwMode="auto">
          <a:xfrm>
            <a:off x="508964" y="5992755"/>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Microsoft Forefront - </a:t>
            </a:r>
            <a:r>
              <a:rPr lang="en-US" sz="2000" u="sng" dirty="0">
                <a:hlinkClick r:id="rId6"/>
              </a:rPr>
              <a:t>http://www.microsoft.com/forefront/</a:t>
            </a:r>
            <a:endParaRPr lang="en-US" sz="2000" dirty="0">
              <a:gradFill>
                <a:gsLst>
                  <a:gs pos="0">
                    <a:schemeClr val="tx1"/>
                  </a:gs>
                  <a:gs pos="100000">
                    <a:schemeClr val="tx1"/>
                  </a:gs>
                </a:gsLst>
                <a:lin ang="5400000" scaled="0"/>
              </a:gradFill>
            </a:endParaRPr>
          </a:p>
        </p:txBody>
      </p:sp>
      <p:sp>
        <p:nvSpPr>
          <p:cNvPr id="9" name="Rectangle 8"/>
          <p:cNvSpPr/>
          <p:nvPr/>
        </p:nvSpPr>
        <p:spPr bwMode="auto">
          <a:xfrm>
            <a:off x="507868" y="396287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Windows Server - </a:t>
            </a:r>
            <a:r>
              <a:rPr lang="en-US" sz="2000" u="sng" dirty="0">
                <a:hlinkClick r:id="rId7"/>
              </a:rPr>
              <a:t>http://www.microsoft.com/windowsserver/</a:t>
            </a:r>
            <a:r>
              <a:rPr lang="en-US" sz="2000" dirty="0"/>
              <a:t> </a:t>
            </a:r>
            <a:endParaRPr lang="en-US" sz="2000" dirty="0">
              <a:gradFill>
                <a:gsLst>
                  <a:gs pos="0">
                    <a:schemeClr val="tx1"/>
                  </a:gs>
                  <a:gs pos="100000">
                    <a:schemeClr val="tx1"/>
                  </a:gs>
                </a:gsLst>
                <a:lin ang="5400000" scaled="0"/>
              </a:gradFill>
            </a:endParaRPr>
          </a:p>
        </p:txBody>
      </p:sp>
      <p:sp>
        <p:nvSpPr>
          <p:cNvPr id="10" name="Rectangle 9"/>
          <p:cNvSpPr/>
          <p:nvPr/>
        </p:nvSpPr>
        <p:spPr bwMode="auto">
          <a:xfrm>
            <a:off x="507868" y="260962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Cloud Power - </a:t>
            </a:r>
            <a:r>
              <a:rPr lang="en-US" sz="2000" u="sng" dirty="0">
                <a:hlinkClick r:id="rId8"/>
              </a:rPr>
              <a:t>http://</a:t>
            </a:r>
            <a:r>
              <a:rPr lang="en-US" sz="2000" u="sng" dirty="0" smtClean="0">
                <a:hlinkClick r:id="rId8"/>
              </a:rPr>
              <a:t>www.microsoft.com/cloud/</a:t>
            </a:r>
            <a:r>
              <a:rPr lang="en-US" sz="2000" u="sng" dirty="0" smtClean="0"/>
              <a:t>   </a:t>
            </a:r>
            <a:r>
              <a:rPr lang="en-US" sz="2000" dirty="0" smtClean="0"/>
              <a:t> </a:t>
            </a:r>
            <a:endParaRPr lang="en-US" sz="2000" dirty="0">
              <a:gradFill>
                <a:gsLst>
                  <a:gs pos="0">
                    <a:schemeClr val="tx1"/>
                  </a:gs>
                  <a:gs pos="100000">
                    <a:schemeClr val="tx1"/>
                  </a:gs>
                </a:gsLst>
                <a:lin ang="5400000" scaled="0"/>
              </a:gradFill>
            </a:endParaRPr>
          </a:p>
        </p:txBody>
      </p:sp>
      <p:sp>
        <p:nvSpPr>
          <p:cNvPr id="11" name="Rectangle 10"/>
          <p:cNvSpPr/>
          <p:nvPr/>
        </p:nvSpPr>
        <p:spPr bwMode="auto">
          <a:xfrm>
            <a:off x="507868" y="3286253"/>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Private Cloud - </a:t>
            </a:r>
            <a:r>
              <a:rPr lang="en-US" sz="2000" u="sng" dirty="0">
                <a:hlinkClick r:id="rId7"/>
              </a:rPr>
              <a:t>http://</a:t>
            </a:r>
            <a:r>
              <a:rPr lang="en-US" sz="2000" u="sng" dirty="0" smtClean="0">
                <a:hlinkClick r:id="rId7"/>
              </a:rPr>
              <a:t>www.microsoft.com/privatecloud/</a:t>
            </a:r>
            <a:r>
              <a:rPr lang="en-US" sz="2000" dirty="0" smtClean="0"/>
              <a:t> </a:t>
            </a:r>
            <a:endParaRPr lang="en-US" sz="20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106672797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2563136240"/>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3777477"/>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866841736"/>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70363633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ounded Rectangle 51"/>
          <p:cNvSpPr/>
          <p:nvPr/>
        </p:nvSpPr>
        <p:spPr bwMode="auto">
          <a:xfrm>
            <a:off x="6321558" y="3022602"/>
            <a:ext cx="5257826" cy="1485900"/>
          </a:xfrm>
          <a:prstGeom prst="roundRect">
            <a:avLst>
              <a:gd name="adj" fmla="val 15604"/>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1340885" tIns="121899" rIns="243797" bIns="121899" numCol="1" rtlCol="0" anchor="ctr" anchorCtr="0" compatLnSpc="1">
            <a:prstTxWarp prst="textNoShape">
              <a:avLst/>
            </a:prstTxWarp>
          </a:bodyPr>
          <a:lstStyle/>
          <a:p>
            <a:pPr indent="-457121" defTabSz="914211">
              <a:lnSpc>
                <a:spcPct val="90000"/>
              </a:lnSpc>
              <a:spcBef>
                <a:spcPct val="20000"/>
              </a:spcBef>
              <a:buSzPct val="90000"/>
              <a:buFont typeface="Arial" pitchFamily="34" charset="0"/>
              <a:buChar char="•"/>
              <a:defRPr/>
            </a:pPr>
            <a:endParaRPr lang="en-US" altLang="zh-CN" sz="2000" spc="-151" dirty="0">
              <a:gradFill>
                <a:gsLst>
                  <a:gs pos="0">
                    <a:srgbClr val="FFFFFF"/>
                  </a:gs>
                  <a:gs pos="100000">
                    <a:srgbClr val="FFFFFF"/>
                  </a:gs>
                </a:gsLst>
                <a:lin ang="16200000" scaled="1"/>
              </a:gradFill>
            </a:endParaRPr>
          </a:p>
        </p:txBody>
      </p:sp>
      <p:sp>
        <p:nvSpPr>
          <p:cNvPr id="4" name="Title 3"/>
          <p:cNvSpPr>
            <a:spLocks noGrp="1"/>
          </p:cNvSpPr>
          <p:nvPr>
            <p:ph type="title"/>
          </p:nvPr>
        </p:nvSpPr>
        <p:spPr/>
        <p:txBody>
          <a:bodyPr/>
          <a:lstStyle/>
          <a:p>
            <a:r>
              <a:rPr lang="en-US" smtClean="0"/>
              <a:t>Implementing Your Desktop Strategy</a:t>
            </a:r>
            <a:endParaRPr lang="en-US" dirty="0"/>
          </a:p>
        </p:txBody>
      </p:sp>
      <p:sp>
        <p:nvSpPr>
          <p:cNvPr id="7" name="Rounded Rectangle 6"/>
          <p:cNvSpPr/>
          <p:nvPr/>
        </p:nvSpPr>
        <p:spPr bwMode="auto">
          <a:xfrm>
            <a:off x="563694" y="1397001"/>
            <a:ext cx="5556250" cy="4671191"/>
          </a:xfrm>
          <a:prstGeom prst="roundRect">
            <a:avLst>
              <a:gd name="adj" fmla="val 4625"/>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1005757" tIns="91432" rIns="182864" bIns="91432"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grpSp>
        <p:nvGrpSpPr>
          <p:cNvPr id="8" name="Group 29"/>
          <p:cNvGrpSpPr/>
          <p:nvPr/>
        </p:nvGrpSpPr>
        <p:grpSpPr>
          <a:xfrm>
            <a:off x="1021990" y="3150109"/>
            <a:ext cx="4058639" cy="888492"/>
            <a:chOff x="1026997" y="2705582"/>
            <a:chExt cx="4058638" cy="888492"/>
          </a:xfrm>
        </p:grpSpPr>
        <p:pic>
          <p:nvPicPr>
            <p:cNvPr id="9" name="Picture 9" descr="\\SERVER3\InternalBin\Resource DVD\DVD_ART36\Artwork_Imagery\Icons - Illustrations\_ REAL VISTA STYLE\lock locked secure security.png"/>
            <p:cNvPicPr>
              <a:picLocks noChangeAspect="1" noChangeArrowheads="1"/>
            </p:cNvPicPr>
            <p:nvPr/>
          </p:nvPicPr>
          <p:blipFill>
            <a:blip r:embed="rId3" cstate="email"/>
            <a:stretch>
              <a:fillRect/>
            </a:stretch>
          </p:blipFill>
          <p:spPr bwMode="auto">
            <a:xfrm>
              <a:off x="1026997" y="2705582"/>
              <a:ext cx="888492" cy="888492"/>
            </a:xfrm>
            <a:prstGeom prst="rect">
              <a:avLst/>
            </a:prstGeom>
            <a:noFill/>
            <a:scene3d>
              <a:camera prst="orthographicFront">
                <a:rot lat="20765849" lon="615924" rev="21145887"/>
              </a:camera>
              <a:lightRig rig="threePt" dir="t"/>
            </a:scene3d>
          </p:spPr>
        </p:pic>
        <p:sp>
          <p:nvSpPr>
            <p:cNvPr id="10" name="TextBox 9"/>
            <p:cNvSpPr txBox="1"/>
            <p:nvPr/>
          </p:nvSpPr>
          <p:spPr>
            <a:xfrm>
              <a:off x="2270442" y="2726145"/>
              <a:ext cx="2815193" cy="784830"/>
            </a:xfrm>
            <a:prstGeom prst="rect">
              <a:avLst/>
            </a:prstGeom>
            <a:noFill/>
          </p:spPr>
          <p:txBody>
            <a:bodyPr wrap="none" rtlCol="0">
              <a:spAutoFit/>
            </a:bodyPr>
            <a:lstStyle/>
            <a:p>
              <a:pPr indent="-457121" defTabSz="914211">
                <a:lnSpc>
                  <a:spcPct val="90000"/>
                </a:lnSpc>
                <a:spcBef>
                  <a:spcPct val="20000"/>
                </a:spcBef>
                <a:buSzPct val="90000"/>
                <a:defRPr/>
              </a:pPr>
              <a:r>
                <a:rPr lang="en-US" altLang="zh-CN" sz="2500" dirty="0"/>
                <a:t>Manage Risks with</a:t>
              </a:r>
              <a:br>
                <a:rPr lang="en-US" altLang="zh-CN" sz="2500" dirty="0"/>
              </a:br>
              <a:r>
                <a:rPr lang="en-US" altLang="zh-CN" sz="2500" dirty="0"/>
                <a:t>Enhanced Security</a:t>
              </a:r>
            </a:p>
          </p:txBody>
        </p:sp>
      </p:grpSp>
      <p:grpSp>
        <p:nvGrpSpPr>
          <p:cNvPr id="11" name="Group 32"/>
          <p:cNvGrpSpPr/>
          <p:nvPr/>
        </p:nvGrpSpPr>
        <p:grpSpPr>
          <a:xfrm>
            <a:off x="918683" y="1681776"/>
            <a:ext cx="4520312" cy="832824"/>
            <a:chOff x="932570" y="4412683"/>
            <a:chExt cx="4520310" cy="832823"/>
          </a:xfrm>
        </p:grpSpPr>
        <p:pic>
          <p:nvPicPr>
            <p:cNvPr id="12" name="Picture 3" descr="\\SERVER3\InternalBin\Resource DVD\DVD_ART36\Artwork_Imagery\Shapes\Arrows\Curved\seamless computing arrows blue.png"/>
            <p:cNvPicPr>
              <a:picLocks noChangeAspect="1" noChangeArrowheads="1"/>
            </p:cNvPicPr>
            <p:nvPr/>
          </p:nvPicPr>
          <p:blipFill>
            <a:blip r:embed="rId4" cstate="email"/>
            <a:srcRect/>
            <a:stretch>
              <a:fillRect/>
            </a:stretch>
          </p:blipFill>
          <p:spPr bwMode="auto">
            <a:xfrm>
              <a:off x="932570" y="4478195"/>
              <a:ext cx="1178417" cy="767311"/>
            </a:xfrm>
            <a:prstGeom prst="rect">
              <a:avLst/>
            </a:prstGeom>
            <a:noFill/>
            <a:effectLst>
              <a:outerShdw blurRad="76200" dir="18900000" sy="23000" kx="-1200000" algn="bl" rotWithShape="0">
                <a:prstClr val="black">
                  <a:alpha val="20000"/>
                </a:prstClr>
              </a:outerShdw>
            </a:effectLst>
          </p:spPr>
        </p:pic>
        <p:sp>
          <p:nvSpPr>
            <p:cNvPr id="13" name="TextBox 12"/>
            <p:cNvSpPr txBox="1"/>
            <p:nvPr/>
          </p:nvSpPr>
          <p:spPr>
            <a:xfrm>
              <a:off x="2279320" y="4412683"/>
              <a:ext cx="3173560" cy="784829"/>
            </a:xfrm>
            <a:prstGeom prst="rect">
              <a:avLst/>
            </a:prstGeom>
            <a:noFill/>
          </p:spPr>
          <p:txBody>
            <a:bodyPr wrap="none" rtlCol="0">
              <a:spAutoFit/>
            </a:bodyPr>
            <a:lstStyle/>
            <a:p>
              <a:pPr indent="-457121" defTabSz="914211">
                <a:lnSpc>
                  <a:spcPct val="90000"/>
                </a:lnSpc>
                <a:spcBef>
                  <a:spcPct val="20000"/>
                </a:spcBef>
                <a:buSzPct val="90000"/>
                <a:defRPr/>
              </a:pPr>
              <a:r>
                <a:rPr lang="en-US" altLang="zh-CN" sz="2500" dirty="0"/>
                <a:t>Make People</a:t>
              </a:r>
              <a:br>
                <a:rPr lang="en-US" altLang="zh-CN" sz="2500" dirty="0"/>
              </a:br>
              <a:r>
                <a:rPr lang="en-US" altLang="zh-CN" sz="2500" dirty="0"/>
                <a:t>Productive Anywhere</a:t>
              </a:r>
            </a:p>
          </p:txBody>
        </p:sp>
      </p:grpSp>
      <p:grpSp>
        <p:nvGrpSpPr>
          <p:cNvPr id="14" name="Group 45"/>
          <p:cNvGrpSpPr/>
          <p:nvPr/>
        </p:nvGrpSpPr>
        <p:grpSpPr>
          <a:xfrm>
            <a:off x="903232" y="4583597"/>
            <a:ext cx="4480166" cy="1131079"/>
            <a:chOff x="908240" y="4736595"/>
            <a:chExt cx="4480165" cy="1131079"/>
          </a:xfrm>
        </p:grpSpPr>
        <p:sp>
          <p:nvSpPr>
            <p:cNvPr id="15" name="TextBox 14"/>
            <p:cNvSpPr txBox="1"/>
            <p:nvPr/>
          </p:nvSpPr>
          <p:spPr>
            <a:xfrm>
              <a:off x="2270442" y="4736595"/>
              <a:ext cx="3117963" cy="1131079"/>
            </a:xfrm>
            <a:prstGeom prst="rect">
              <a:avLst/>
            </a:prstGeom>
            <a:noFill/>
          </p:spPr>
          <p:txBody>
            <a:bodyPr wrap="square" rtlCol="0">
              <a:spAutoFit/>
            </a:bodyPr>
            <a:lstStyle/>
            <a:p>
              <a:pPr defTabSz="914211">
                <a:lnSpc>
                  <a:spcPct val="90000"/>
                </a:lnSpc>
                <a:spcBef>
                  <a:spcPct val="20000"/>
                </a:spcBef>
                <a:buSzPct val="90000"/>
                <a:defRPr/>
              </a:pPr>
              <a:r>
                <a:rPr lang="en-US" altLang="zh-CN" sz="2500" dirty="0"/>
                <a:t>Reduce Costs</a:t>
              </a:r>
              <a:br>
                <a:rPr lang="en-US" altLang="zh-CN" sz="2500" dirty="0"/>
              </a:br>
              <a:r>
                <a:rPr lang="en-US" altLang="zh-CN" sz="2500" dirty="0"/>
                <a:t>by Streamlining</a:t>
              </a:r>
              <a:br>
                <a:rPr lang="en-US" altLang="zh-CN" sz="2500" dirty="0"/>
              </a:br>
              <a:r>
                <a:rPr lang="en-US" altLang="zh-CN" sz="2500" dirty="0"/>
                <a:t>PC Management</a:t>
              </a:r>
            </a:p>
          </p:txBody>
        </p:sp>
        <p:grpSp>
          <p:nvGrpSpPr>
            <p:cNvPr id="16" name="Group 22"/>
            <p:cNvGrpSpPr/>
            <p:nvPr/>
          </p:nvGrpSpPr>
          <p:grpSpPr>
            <a:xfrm>
              <a:off x="908240" y="4888194"/>
              <a:ext cx="1169708" cy="725805"/>
              <a:chOff x="1001651" y="4935694"/>
              <a:chExt cx="1169708" cy="725805"/>
            </a:xfrm>
          </p:grpSpPr>
          <p:pic>
            <p:nvPicPr>
              <p:cNvPr id="17" name="Picture 2" descr="\\server3\restrict\ftp_root\clients\white_whale\8-20224_ChanelChambers\Working\Icons-01-07-10\Scratch\Green_Arrow_rendered.png"/>
              <p:cNvPicPr>
                <a:picLocks noChangeAspect="1" noChangeArrowheads="1"/>
              </p:cNvPicPr>
              <p:nvPr/>
            </p:nvPicPr>
            <p:blipFill>
              <a:blip r:embed="rId5" cstate="email"/>
              <a:srcRect/>
              <a:stretch>
                <a:fillRect/>
              </a:stretch>
            </p:blipFill>
            <p:spPr bwMode="auto">
              <a:xfrm>
                <a:off x="1001651" y="5302270"/>
                <a:ext cx="1169708" cy="359229"/>
              </a:xfrm>
              <a:prstGeom prst="rect">
                <a:avLst/>
              </a:prstGeom>
              <a:noFill/>
            </p:spPr>
          </p:pic>
          <p:pic>
            <p:nvPicPr>
              <p:cNvPr id="18" name="Picture 3" descr="\\SERVER3\InternalBin\Resource DVD\DVD_ART36\Artwork_Imagery\Icons - Illustrations\_ REAL VISTA STYLE\clipboard checklist inventory.png"/>
              <p:cNvPicPr>
                <a:picLocks noChangeAspect="1" noChangeArrowheads="1"/>
              </p:cNvPicPr>
              <p:nvPr/>
            </p:nvPicPr>
            <p:blipFill>
              <a:blip r:embed="rId6" cstate="email"/>
              <a:srcRect/>
              <a:stretch>
                <a:fillRect/>
              </a:stretch>
            </p:blipFill>
            <p:spPr bwMode="auto">
              <a:xfrm>
                <a:off x="1269001" y="4935694"/>
                <a:ext cx="642690" cy="642690"/>
              </a:xfrm>
              <a:prstGeom prst="rect">
                <a:avLst/>
              </a:prstGeom>
              <a:noFill/>
            </p:spPr>
          </p:pic>
        </p:grpSp>
      </p:grpSp>
      <p:grpSp>
        <p:nvGrpSpPr>
          <p:cNvPr id="19" name="Group 18"/>
          <p:cNvGrpSpPr/>
          <p:nvPr/>
        </p:nvGrpSpPr>
        <p:grpSpPr>
          <a:xfrm>
            <a:off x="6321558" y="4648200"/>
            <a:ext cx="5257826" cy="1422400"/>
            <a:chOff x="6296026" y="1838453"/>
            <a:chExt cx="5359400" cy="1422400"/>
          </a:xfrm>
        </p:grpSpPr>
        <p:sp>
          <p:nvSpPr>
            <p:cNvPr id="20" name="Rounded Rectangle 19"/>
            <p:cNvSpPr/>
            <p:nvPr/>
          </p:nvSpPr>
          <p:spPr bwMode="auto">
            <a:xfrm>
              <a:off x="6296026" y="1838453"/>
              <a:ext cx="5359400" cy="1422400"/>
            </a:xfrm>
            <a:prstGeom prst="roundRect">
              <a:avLst>
                <a:gd name="adj" fmla="val 15604"/>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1005840" tIns="91440" rIns="182880" bIns="91440" numCol="1" rtlCol="0" anchor="ctr" anchorCtr="0" compatLnSpc="1">
              <a:prstTxWarp prst="textNoShape">
                <a:avLst/>
              </a:prstTxWarp>
            </a:bodyPr>
            <a:lstStyle/>
            <a:p>
              <a:pPr indent="-457121" defTabSz="914211">
                <a:lnSpc>
                  <a:spcPct val="90000"/>
                </a:lnSpc>
                <a:spcBef>
                  <a:spcPct val="20000"/>
                </a:spcBef>
                <a:buSzPct val="90000"/>
                <a:buFont typeface="Arial" pitchFamily="34" charset="0"/>
                <a:buChar char="•"/>
                <a:defRPr/>
              </a:pPr>
              <a:endParaRPr lang="en-US" altLang="zh-CN" sz="2000" spc="-151" dirty="0">
                <a:gradFill>
                  <a:gsLst>
                    <a:gs pos="0">
                      <a:srgbClr val="FFFFFF"/>
                    </a:gs>
                    <a:gs pos="100000">
                      <a:srgbClr val="FFFFFF"/>
                    </a:gs>
                  </a:gsLst>
                  <a:lin ang="16200000" scaled="1"/>
                </a:gradFill>
              </a:endParaRPr>
            </a:p>
          </p:txBody>
        </p:sp>
        <p:grpSp>
          <p:nvGrpSpPr>
            <p:cNvPr id="21" name="Group 11"/>
            <p:cNvGrpSpPr/>
            <p:nvPr/>
          </p:nvGrpSpPr>
          <p:grpSpPr>
            <a:xfrm>
              <a:off x="7261112" y="1940053"/>
              <a:ext cx="4285355" cy="1076734"/>
              <a:chOff x="7356362" y="1758700"/>
              <a:chExt cx="4285355" cy="1076734"/>
            </a:xfrm>
          </p:grpSpPr>
          <p:sp>
            <p:nvSpPr>
              <p:cNvPr id="25" name="TextBox 24"/>
              <p:cNvSpPr txBox="1"/>
              <p:nvPr/>
            </p:nvSpPr>
            <p:spPr>
              <a:xfrm>
                <a:off x="7356362" y="2452252"/>
                <a:ext cx="3845321" cy="383182"/>
              </a:xfrm>
              <a:prstGeom prst="rect">
                <a:avLst/>
              </a:prstGeom>
              <a:noFill/>
            </p:spPr>
            <p:txBody>
              <a:bodyPr wrap="none" rtlCol="0">
                <a:spAutoFit/>
              </a:bodyPr>
              <a:lstStyle/>
              <a:p>
                <a:pPr>
                  <a:lnSpc>
                    <a:spcPct val="90000"/>
                  </a:lnSpc>
                  <a:spcBef>
                    <a:spcPct val="20000"/>
                  </a:spcBef>
                  <a:buSzPct val="90000"/>
                  <a:defRPr/>
                </a:pPr>
                <a:r>
                  <a:rPr lang="en-US" altLang="zh-CN" sz="2100" dirty="0"/>
                  <a:t>Unified Lifecycle Management</a:t>
                </a:r>
              </a:p>
            </p:txBody>
          </p:sp>
          <p:sp>
            <p:nvSpPr>
              <p:cNvPr id="26" name="TextBox 25"/>
              <p:cNvSpPr txBox="1"/>
              <p:nvPr/>
            </p:nvSpPr>
            <p:spPr>
              <a:xfrm>
                <a:off x="7356363" y="1758700"/>
                <a:ext cx="4285354" cy="383182"/>
              </a:xfrm>
              <a:prstGeom prst="rect">
                <a:avLst/>
              </a:prstGeom>
              <a:noFill/>
            </p:spPr>
            <p:txBody>
              <a:bodyPr wrap="square" rtlCol="0">
                <a:spAutoFit/>
              </a:bodyPr>
              <a:lstStyle/>
              <a:p>
                <a:pPr>
                  <a:lnSpc>
                    <a:spcPct val="90000"/>
                  </a:lnSpc>
                  <a:spcBef>
                    <a:spcPct val="20000"/>
                  </a:spcBef>
                  <a:buSzPct val="90000"/>
                  <a:defRPr/>
                </a:pPr>
                <a:r>
                  <a:rPr lang="en-US" altLang="zh-CN" sz="2100" dirty="0"/>
                  <a:t>Streamlined Application Delivery</a:t>
                </a:r>
              </a:p>
            </p:txBody>
          </p:sp>
        </p:grpSp>
        <p:pic>
          <p:nvPicPr>
            <p:cNvPr id="23" name="Picture 8" descr="\\server3\restrict\FTP_Root\Clients\White_Whale\8-20294_DarrellWest\Art\AnywhereAccessIcon.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6582171" y="1981412"/>
              <a:ext cx="596653" cy="46664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2"/>
            <p:cNvPicPr>
              <a:picLocks noChangeAspect="1" noChangeArrowheads="1"/>
            </p:cNvPicPr>
            <p:nvPr/>
          </p:nvPicPr>
          <p:blipFill>
            <a:blip r:embed="rId8" cstate="print">
              <a:extLst>
                <a:ext uri="{28A0092B-C50C-407E-A947-70E740481C1C}">
                  <a14:useLocalDpi xmlns:a14="http://schemas.microsoft.com/office/drawing/2010/main"/>
                </a:ext>
              </a:extLst>
            </a:blip>
            <a:stretch>
              <a:fillRect/>
            </a:stretch>
          </p:blipFill>
          <p:spPr bwMode="auto">
            <a:xfrm>
              <a:off x="6582172" y="2651253"/>
              <a:ext cx="582984" cy="47506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7" name="Group 26"/>
          <p:cNvGrpSpPr/>
          <p:nvPr/>
        </p:nvGrpSpPr>
        <p:grpSpPr>
          <a:xfrm>
            <a:off x="6508629" y="3022601"/>
            <a:ext cx="5063367" cy="1329797"/>
            <a:chOff x="6483099" y="3239708"/>
            <a:chExt cx="5063368" cy="1329798"/>
          </a:xfrm>
        </p:grpSpPr>
        <p:pic>
          <p:nvPicPr>
            <p:cNvPr id="28" name="Picture 10" descr="C:\David's_Local_Data\Pictures\DVD_ART35\Artwork_Imagery\Icons - Illustrations\_WINDOWS VISTA ICONS\Defender wall secure security.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6686296" y="3239708"/>
              <a:ext cx="539312" cy="539313"/>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Group 2"/>
            <p:cNvGrpSpPr/>
            <p:nvPr/>
          </p:nvGrpSpPr>
          <p:grpSpPr>
            <a:xfrm>
              <a:off x="6483099" y="3341305"/>
              <a:ext cx="5063368" cy="1228201"/>
              <a:chOff x="6483099" y="3341305"/>
              <a:chExt cx="5063368" cy="1228201"/>
            </a:xfrm>
          </p:grpSpPr>
          <p:sp>
            <p:nvSpPr>
              <p:cNvPr id="31" name="TextBox 30"/>
              <p:cNvSpPr txBox="1"/>
              <p:nvPr/>
            </p:nvSpPr>
            <p:spPr>
              <a:xfrm>
                <a:off x="7261112" y="3341305"/>
                <a:ext cx="4285355" cy="383182"/>
              </a:xfrm>
              <a:prstGeom prst="rect">
                <a:avLst/>
              </a:prstGeom>
              <a:noFill/>
            </p:spPr>
            <p:txBody>
              <a:bodyPr wrap="square" rtlCol="0">
                <a:spAutoFit/>
              </a:bodyPr>
              <a:lstStyle/>
              <a:p>
                <a:pPr>
                  <a:lnSpc>
                    <a:spcPct val="90000"/>
                  </a:lnSpc>
                  <a:spcBef>
                    <a:spcPct val="20000"/>
                  </a:spcBef>
                  <a:buSzPct val="90000"/>
                  <a:defRPr/>
                </a:pPr>
                <a:r>
                  <a:rPr lang="en-US" altLang="zh-CN" sz="2100" spc="-27" dirty="0"/>
                  <a:t>Enhanced Security and Protection</a:t>
                </a:r>
              </a:p>
            </p:txBody>
          </p:sp>
          <p:sp>
            <p:nvSpPr>
              <p:cNvPr id="32" name="TextBox 31"/>
              <p:cNvSpPr txBox="1"/>
              <p:nvPr/>
            </p:nvSpPr>
            <p:spPr>
              <a:xfrm>
                <a:off x="7261112" y="3849308"/>
                <a:ext cx="4285355" cy="720198"/>
              </a:xfrm>
              <a:prstGeom prst="rect">
                <a:avLst/>
              </a:prstGeom>
              <a:noFill/>
            </p:spPr>
            <p:txBody>
              <a:bodyPr wrap="square" tIns="91440" rtlCol="0">
                <a:spAutoFit/>
              </a:bodyPr>
              <a:lstStyle/>
              <a:p>
                <a:pPr>
                  <a:lnSpc>
                    <a:spcPct val="90000"/>
                  </a:lnSpc>
                  <a:spcBef>
                    <a:spcPct val="20000"/>
                  </a:spcBef>
                  <a:buSzPct val="90000"/>
                  <a:defRPr/>
                </a:pPr>
                <a:r>
                  <a:rPr lang="en-US" altLang="zh-CN" sz="2100" spc="-93" dirty="0"/>
                  <a:t>Centralized Data Control </a:t>
                </a:r>
                <a:br>
                  <a:rPr lang="en-US" altLang="zh-CN" sz="2100" spc="-93" dirty="0"/>
                </a:br>
                <a:r>
                  <a:rPr lang="en-US" altLang="zh-CN" sz="2100" spc="-93" dirty="0"/>
                  <a:t>and Compliance</a:t>
                </a:r>
              </a:p>
            </p:txBody>
          </p:sp>
          <p:pic>
            <p:nvPicPr>
              <p:cNvPr id="34" name="Picture 9" descr="\\server3\restrict\FTP_Root\Clients\White_Whale\8-20294_DarrellWest\Art\Compliance.png"/>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550622" y="4003914"/>
                <a:ext cx="583603" cy="545784"/>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1" descr="C:\David's_Local_Data\Pictures\DVD_ART34\Artwork_Imagery\Icons - Illustrations\_WINDOWS VISTA ICONS\Security windows secure safe.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483099" y="3393208"/>
                <a:ext cx="457033" cy="457034"/>
              </a:xfrm>
              <a:prstGeom prst="rect">
                <a:avLst/>
              </a:prstGeom>
              <a:noFill/>
              <a:extLst>
                <a:ext uri="{909E8E84-426E-40DD-AFC4-6F175D3DCCD1}">
                  <a14:hiddenFill xmlns:a14="http://schemas.microsoft.com/office/drawing/2010/main">
                    <a:solidFill>
                      <a:srgbClr val="FFFFFF"/>
                    </a:solidFill>
                  </a14:hiddenFill>
                </a:ext>
              </a:extLst>
            </p:spPr>
          </p:pic>
        </p:grpSp>
      </p:grpSp>
      <p:cxnSp>
        <p:nvCxnSpPr>
          <p:cNvPr id="36" name="Straight Connector 35"/>
          <p:cNvCxnSpPr/>
          <p:nvPr/>
        </p:nvCxnSpPr>
        <p:spPr>
          <a:xfrm>
            <a:off x="615489" y="2819400"/>
            <a:ext cx="5430881" cy="0"/>
          </a:xfrm>
          <a:prstGeom prst="line">
            <a:avLst/>
          </a:prstGeom>
          <a:ln w="19050">
            <a:gradFill flip="none" rotWithShape="1">
              <a:gsLst>
                <a:gs pos="12000">
                  <a:schemeClr val="accent1">
                    <a:tint val="66000"/>
                    <a:satMod val="160000"/>
                    <a:alpha val="0"/>
                  </a:schemeClr>
                </a:gs>
                <a:gs pos="20000">
                  <a:schemeClr val="tx1"/>
                </a:gs>
                <a:gs pos="79000">
                  <a:schemeClr val="tx1"/>
                </a:gs>
                <a:gs pos="88000">
                  <a:schemeClr val="accent1">
                    <a:tint val="23500"/>
                    <a:satMod val="16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15489" y="4419988"/>
            <a:ext cx="5430881" cy="0"/>
          </a:xfrm>
          <a:prstGeom prst="line">
            <a:avLst/>
          </a:prstGeom>
          <a:ln w="19050">
            <a:gradFill flip="none" rotWithShape="1">
              <a:gsLst>
                <a:gs pos="12000">
                  <a:schemeClr val="accent1">
                    <a:tint val="66000"/>
                    <a:satMod val="160000"/>
                    <a:alpha val="0"/>
                  </a:schemeClr>
                </a:gs>
                <a:gs pos="20000">
                  <a:schemeClr val="tx1"/>
                </a:gs>
                <a:gs pos="80000">
                  <a:schemeClr val="tx1"/>
                </a:gs>
                <a:gs pos="88000">
                  <a:schemeClr val="accent1">
                    <a:tint val="23500"/>
                    <a:satMod val="16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9" name="Isosceles Triangle 38"/>
          <p:cNvSpPr/>
          <p:nvPr/>
        </p:nvSpPr>
        <p:spPr bwMode="auto">
          <a:xfrm rot="5400000">
            <a:off x="5977348" y="4999556"/>
            <a:ext cx="506027" cy="554590"/>
          </a:xfrm>
          <a:prstGeom prst="triangl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3947"/>
            <a:endParaRPr lang="en-US" dirty="0">
              <a:solidFill>
                <a:srgbClr val="FFFFFF"/>
              </a:solidFill>
              <a:effectLst>
                <a:outerShdw blurRad="38100" dist="38100" dir="2700000" algn="tl">
                  <a:srgbClr val="000000">
                    <a:alpha val="43137"/>
                  </a:srgbClr>
                </a:outerShdw>
              </a:effectLst>
              <a:latin typeface="Segoe" pitchFamily="34" charset="0"/>
            </a:endParaRPr>
          </a:p>
        </p:txBody>
      </p:sp>
      <p:sp>
        <p:nvSpPr>
          <p:cNvPr id="40" name="Isosceles Triangle 39"/>
          <p:cNvSpPr/>
          <p:nvPr/>
        </p:nvSpPr>
        <p:spPr bwMode="auto">
          <a:xfrm rot="5400000">
            <a:off x="5977348" y="3406692"/>
            <a:ext cx="506027" cy="554590"/>
          </a:xfrm>
          <a:prstGeom prst="triangl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3947"/>
            <a:endParaRPr lang="en-US" dirty="0">
              <a:solidFill>
                <a:schemeClr val="tx1"/>
              </a:solidFill>
              <a:effectLst>
                <a:outerShdw blurRad="38100" dist="38100" dir="2700000" algn="tl">
                  <a:srgbClr val="000000">
                    <a:alpha val="43137"/>
                  </a:srgbClr>
                </a:outerShdw>
              </a:effectLst>
              <a:latin typeface="Segoe" pitchFamily="34" charset="0"/>
            </a:endParaRPr>
          </a:p>
        </p:txBody>
      </p:sp>
      <p:grpSp>
        <p:nvGrpSpPr>
          <p:cNvPr id="41" name="Group 40"/>
          <p:cNvGrpSpPr/>
          <p:nvPr/>
        </p:nvGrpSpPr>
        <p:grpSpPr>
          <a:xfrm>
            <a:off x="6321558" y="1397001"/>
            <a:ext cx="5359400" cy="1485900"/>
            <a:chOff x="6296026" y="1410906"/>
            <a:chExt cx="5359400" cy="1485900"/>
          </a:xfrm>
        </p:grpSpPr>
        <p:sp>
          <p:nvSpPr>
            <p:cNvPr id="42" name="Rounded Rectangle 41"/>
            <p:cNvSpPr/>
            <p:nvPr/>
          </p:nvSpPr>
          <p:spPr bwMode="auto">
            <a:xfrm>
              <a:off x="6296026" y="1410906"/>
              <a:ext cx="5257826" cy="1485900"/>
            </a:xfrm>
            <a:prstGeom prst="roundRect">
              <a:avLst>
                <a:gd name="adj" fmla="val 15604"/>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1005840" tIns="91440" rIns="182880" bIns="91440" numCol="1" rtlCol="0" anchor="ctr" anchorCtr="0" compatLnSpc="1">
              <a:prstTxWarp prst="textNoShape">
                <a:avLst/>
              </a:prstTxWarp>
            </a:bodyPr>
            <a:lstStyle/>
            <a:p>
              <a:pPr indent="-457121" defTabSz="914211">
                <a:lnSpc>
                  <a:spcPct val="90000"/>
                </a:lnSpc>
                <a:spcBef>
                  <a:spcPct val="20000"/>
                </a:spcBef>
                <a:buSzPct val="90000"/>
                <a:buFont typeface="Arial" pitchFamily="34" charset="0"/>
                <a:buChar char="•"/>
                <a:defRPr/>
              </a:pPr>
              <a:endParaRPr lang="en-US" altLang="zh-CN" sz="2000" spc="-151" dirty="0">
                <a:gradFill>
                  <a:gsLst>
                    <a:gs pos="0">
                      <a:srgbClr val="FFFFFF"/>
                    </a:gs>
                    <a:gs pos="100000">
                      <a:srgbClr val="FFFFFF"/>
                    </a:gs>
                  </a:gsLst>
                  <a:lin ang="16200000" scaled="1"/>
                </a:gradFill>
              </a:endParaRPr>
            </a:p>
          </p:txBody>
        </p:sp>
        <p:grpSp>
          <p:nvGrpSpPr>
            <p:cNvPr id="43" name="Group 16"/>
            <p:cNvGrpSpPr/>
            <p:nvPr/>
          </p:nvGrpSpPr>
          <p:grpSpPr>
            <a:xfrm>
              <a:off x="7261112" y="1607430"/>
              <a:ext cx="3580724" cy="1094382"/>
              <a:chOff x="7356362" y="4938881"/>
              <a:chExt cx="3580724" cy="1094382"/>
            </a:xfrm>
          </p:grpSpPr>
          <p:sp>
            <p:nvSpPr>
              <p:cNvPr id="48" name="TextBox 47"/>
              <p:cNvSpPr txBox="1"/>
              <p:nvPr/>
            </p:nvSpPr>
            <p:spPr>
              <a:xfrm>
                <a:off x="7383014" y="5650081"/>
                <a:ext cx="2836995" cy="383182"/>
              </a:xfrm>
              <a:prstGeom prst="rect">
                <a:avLst/>
              </a:prstGeom>
              <a:noFill/>
            </p:spPr>
            <p:txBody>
              <a:bodyPr wrap="none" rtlCol="0">
                <a:spAutoFit/>
              </a:bodyPr>
              <a:lstStyle/>
              <a:p>
                <a:pPr>
                  <a:lnSpc>
                    <a:spcPct val="90000"/>
                  </a:lnSpc>
                  <a:spcBef>
                    <a:spcPct val="20000"/>
                  </a:spcBef>
                  <a:buSzPct val="90000"/>
                  <a:defRPr/>
                </a:pPr>
                <a:r>
                  <a:rPr lang="en-US" altLang="zh-CN" sz="2100" dirty="0"/>
                  <a:t>Anywhere Productivity</a:t>
                </a:r>
              </a:p>
            </p:txBody>
          </p:sp>
          <p:sp>
            <p:nvSpPr>
              <p:cNvPr id="49" name="TextBox 48"/>
              <p:cNvSpPr txBox="1"/>
              <p:nvPr/>
            </p:nvSpPr>
            <p:spPr>
              <a:xfrm>
                <a:off x="7356362" y="4938881"/>
                <a:ext cx="3580724" cy="451406"/>
              </a:xfrm>
              <a:prstGeom prst="rect">
                <a:avLst/>
              </a:prstGeom>
              <a:noFill/>
            </p:spPr>
            <p:txBody>
              <a:bodyPr wrap="none" rtlCol="0">
                <a:spAutoFit/>
              </a:bodyPr>
              <a:lstStyle/>
              <a:p>
                <a:pPr>
                  <a:lnSpc>
                    <a:spcPts val="1413"/>
                  </a:lnSpc>
                  <a:spcBef>
                    <a:spcPct val="20000"/>
                  </a:spcBef>
                  <a:buSzPct val="90000"/>
                  <a:defRPr/>
                </a:pPr>
                <a:r>
                  <a:rPr lang="en-US" altLang="zh-CN" sz="2100" dirty="0"/>
                  <a:t>Flexible Modern PC</a:t>
                </a:r>
                <a:r>
                  <a:rPr lang="en-US" altLang="zh-CN" dirty="0" smtClean="0"/>
                  <a:t/>
                </a:r>
                <a:br>
                  <a:rPr lang="en-US" altLang="zh-CN" dirty="0" smtClean="0"/>
                </a:br>
                <a:r>
                  <a:rPr lang="en-US" sz="1500" i="1" dirty="0"/>
                  <a:t>(</a:t>
                </a:r>
                <a:r>
                  <a:rPr lang="en-US" sz="1300" i="1" dirty="0"/>
                  <a:t>Virtualization for PC with local apps and data)</a:t>
                </a:r>
                <a:endParaRPr lang="en-US" altLang="zh-CN" sz="1300" i="1" dirty="0"/>
              </a:p>
            </p:txBody>
          </p:sp>
        </p:grpSp>
        <p:cxnSp>
          <p:nvCxnSpPr>
            <p:cNvPr id="44" name="Straight Connector 43"/>
            <p:cNvCxnSpPr/>
            <p:nvPr/>
          </p:nvCxnSpPr>
          <p:spPr>
            <a:xfrm flipH="1">
              <a:off x="6296026" y="2217030"/>
              <a:ext cx="5359400" cy="0"/>
            </a:xfrm>
            <a:prstGeom prst="line">
              <a:avLst/>
            </a:prstGeom>
            <a:ln w="19050">
              <a:gradFill flip="none" rotWithShape="1">
                <a:gsLst>
                  <a:gs pos="12000">
                    <a:schemeClr val="accent1">
                      <a:tint val="66000"/>
                      <a:satMod val="160000"/>
                      <a:alpha val="0"/>
                    </a:schemeClr>
                  </a:gs>
                  <a:gs pos="20000">
                    <a:schemeClr val="tx1"/>
                  </a:gs>
                  <a:gs pos="80000">
                    <a:schemeClr val="tx1"/>
                  </a:gs>
                  <a:gs pos="88000">
                    <a:schemeClr val="accent1">
                      <a:tint val="23500"/>
                      <a:satMod val="16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45" name="Picture 2" descr="\\server3\restrict\FTP_Root\Clients\White_Whale\8-20224_ChanelChambers\Working\Icons-01-07-10\PNGs\Provide access across different environments_v02.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6576749" y="2318630"/>
              <a:ext cx="522954" cy="514676"/>
            </a:xfrm>
            <a:prstGeom prst="rect">
              <a:avLst/>
            </a:prstGeom>
            <a:noFill/>
          </p:spPr>
        </p:pic>
        <p:pic>
          <p:nvPicPr>
            <p:cNvPr id="46" name="Picture 3" descr="C:\David's_Local_Data\Pictures\DVD_ART36\Artwork_Imagery\Icons - Illustrations\_ WINDOWS VISTA ICONS\Laptop notebook mobility pc.png"/>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6475175" y="1502389"/>
              <a:ext cx="613039" cy="613041"/>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13" descr="C:\David's_Local_Data\Pictures\DVD_ART35\Artwork_Imagery\Icons - Illustrations\_VIRTUALIZATION ICONS\Application Virtual.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6779896" y="1638729"/>
              <a:ext cx="153019" cy="171901"/>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Isosceles Triangle 37"/>
          <p:cNvSpPr/>
          <p:nvPr/>
        </p:nvSpPr>
        <p:spPr bwMode="auto">
          <a:xfrm rot="5400000">
            <a:off x="5967448" y="1925830"/>
            <a:ext cx="506027" cy="554590"/>
          </a:xfrm>
          <a:prstGeom prst="triangl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3947"/>
            <a:endParaRPr lang="en-US" dirty="0" smtClean="0">
              <a:solidFill>
                <a:srgbClr val="FFFFFF"/>
              </a:solidFill>
              <a:effectLst>
                <a:outerShdw blurRad="38100" dist="38100" dir="2700000" algn="tl">
                  <a:srgbClr val="000000">
                    <a:alpha val="43137"/>
                  </a:srgbClr>
                </a:outerShdw>
              </a:effectLst>
              <a:latin typeface="Segoe" pitchFamily="34" charset="0"/>
            </a:endParaRPr>
          </a:p>
        </p:txBody>
      </p:sp>
      <p:cxnSp>
        <p:nvCxnSpPr>
          <p:cNvPr id="50" name="Straight Connector 49"/>
          <p:cNvCxnSpPr/>
          <p:nvPr/>
        </p:nvCxnSpPr>
        <p:spPr>
          <a:xfrm flipH="1">
            <a:off x="6445874" y="3621044"/>
            <a:ext cx="5359400" cy="0"/>
          </a:xfrm>
          <a:prstGeom prst="line">
            <a:avLst/>
          </a:prstGeom>
          <a:ln w="19050">
            <a:gradFill flip="none" rotWithShape="1">
              <a:gsLst>
                <a:gs pos="12000">
                  <a:schemeClr val="accent1">
                    <a:tint val="66000"/>
                    <a:satMod val="160000"/>
                    <a:alpha val="0"/>
                  </a:schemeClr>
                </a:gs>
                <a:gs pos="20000">
                  <a:schemeClr val="tx1"/>
                </a:gs>
                <a:gs pos="80000">
                  <a:schemeClr val="tx1"/>
                </a:gs>
                <a:gs pos="88000">
                  <a:schemeClr val="accent1">
                    <a:tint val="23500"/>
                    <a:satMod val="16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6508629" y="5257800"/>
            <a:ext cx="5359400" cy="0"/>
          </a:xfrm>
          <a:prstGeom prst="line">
            <a:avLst/>
          </a:prstGeom>
          <a:ln w="19050">
            <a:gradFill flip="none" rotWithShape="1">
              <a:gsLst>
                <a:gs pos="12000">
                  <a:schemeClr val="accent1">
                    <a:tint val="66000"/>
                    <a:satMod val="160000"/>
                    <a:alpha val="0"/>
                  </a:schemeClr>
                </a:gs>
                <a:gs pos="20000">
                  <a:schemeClr val="tx1"/>
                </a:gs>
                <a:gs pos="80000">
                  <a:schemeClr val="tx1"/>
                </a:gs>
                <a:gs pos="88000">
                  <a:schemeClr val="accent1">
                    <a:tint val="23500"/>
                    <a:satMod val="16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435011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112" y="228600"/>
            <a:ext cx="11149013" cy="1994392"/>
          </a:xfrm>
        </p:spPr>
        <p:txBody>
          <a:bodyPr/>
          <a:lstStyle/>
          <a:p>
            <a:r>
              <a:rPr lang="en-US" dirty="0"/>
              <a:t>Enhanced Security and Protection</a:t>
            </a:r>
            <a:br>
              <a:rPr lang="en-US" dirty="0"/>
            </a:br>
            <a:r>
              <a:rPr lang="en-US" sz="3600" dirty="0">
                <a:gradFill>
                  <a:gsLst>
                    <a:gs pos="0">
                      <a:schemeClr val="accent1"/>
                    </a:gs>
                    <a:gs pos="100000">
                      <a:schemeClr val="accent1"/>
                    </a:gs>
                  </a:gsLst>
                  <a:lin ang="5400000" scaled="0"/>
                </a:gradFill>
              </a:rPr>
              <a:t>What are the key areas of investment?</a:t>
            </a:r>
            <a:r>
              <a:rPr lang="en-US" dirty="0"/>
              <a:t/>
            </a:r>
            <a:br>
              <a:rPr lang="en-US" dirty="0"/>
            </a:br>
            <a:r>
              <a:rPr lang="en-US" sz="2000" i="1" kern="1400" dirty="0">
                <a:solidFill>
                  <a:schemeClr val="tx1"/>
                </a:solidFill>
              </a:rPr>
              <a:t/>
            </a:r>
            <a:br>
              <a:rPr lang="en-US" sz="2000" i="1" kern="1400" dirty="0">
                <a:solidFill>
                  <a:schemeClr val="tx1"/>
                </a:solidFill>
              </a:rPr>
            </a:br>
            <a:endParaRPr lang="en-US" dirty="0"/>
          </a:p>
        </p:txBody>
      </p:sp>
      <p:sp>
        <p:nvSpPr>
          <p:cNvPr id="7" name="Rounded Rectangle 6"/>
          <p:cNvSpPr/>
          <p:nvPr/>
        </p:nvSpPr>
        <p:spPr bwMode="auto">
          <a:xfrm>
            <a:off x="563693" y="1498600"/>
            <a:ext cx="11320411" cy="3556000"/>
          </a:xfrm>
          <a:prstGeom prst="roundRect">
            <a:avLst>
              <a:gd name="adj" fmla="val 7747"/>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1005757" tIns="91432" rIns="182864" bIns="91432"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grpSp>
        <p:nvGrpSpPr>
          <p:cNvPr id="57" name="Group 56"/>
          <p:cNvGrpSpPr/>
          <p:nvPr/>
        </p:nvGrpSpPr>
        <p:grpSpPr>
          <a:xfrm>
            <a:off x="557663" y="1575714"/>
            <a:ext cx="3810000" cy="2914461"/>
            <a:chOff x="455612" y="1582003"/>
            <a:chExt cx="3810000" cy="2914462"/>
          </a:xfrm>
        </p:grpSpPr>
        <p:sp>
          <p:nvSpPr>
            <p:cNvPr id="58" name="TextBox 57"/>
            <p:cNvSpPr txBox="1"/>
            <p:nvPr/>
          </p:nvSpPr>
          <p:spPr>
            <a:xfrm>
              <a:off x="455612" y="1582003"/>
              <a:ext cx="3810000" cy="384721"/>
            </a:xfrm>
            <a:prstGeom prst="rect">
              <a:avLst/>
            </a:prstGeom>
            <a:noFill/>
          </p:spPr>
          <p:txBody>
            <a:bodyPr wrap="square" rtlCol="0">
              <a:spAutoFit/>
            </a:bodyPr>
            <a:lstStyle/>
            <a:p>
              <a:pPr algn="ctr"/>
              <a:r>
                <a:rPr lang="en-US" sz="1900" b="1" dirty="0"/>
                <a:t>Protect and manage threats</a:t>
              </a:r>
            </a:p>
          </p:txBody>
        </p:sp>
        <p:grpSp>
          <p:nvGrpSpPr>
            <p:cNvPr id="59" name="Group 85"/>
            <p:cNvGrpSpPr/>
            <p:nvPr/>
          </p:nvGrpSpPr>
          <p:grpSpPr>
            <a:xfrm>
              <a:off x="1486874" y="2102402"/>
              <a:ext cx="1559854" cy="1044896"/>
              <a:chOff x="5231120" y="2248642"/>
              <a:chExt cx="1559854" cy="1044896"/>
            </a:xfrm>
          </p:grpSpPr>
          <p:pic>
            <p:nvPicPr>
              <p:cNvPr id="61" name="Picture 5" descr="\\eventsql\dvd27\Clip_Installer\DVD_ART\Artwork_Imagery\HARDWARE_IMAGERY\Illustration - Misc Hardware\Windows Vista Illustration Icons\Server.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32444" y="2267186"/>
                <a:ext cx="784129" cy="804975"/>
              </a:xfrm>
              <a:prstGeom prst="rect">
                <a:avLst/>
              </a:prstGeom>
              <a:noFill/>
              <a:ln w="9525">
                <a:noFill/>
                <a:miter lim="800000"/>
                <a:headEnd/>
                <a:tailEnd/>
              </a:ln>
            </p:spPr>
          </p:pic>
          <p:grpSp>
            <p:nvGrpSpPr>
              <p:cNvPr id="62" name="Group 146"/>
              <p:cNvGrpSpPr/>
              <p:nvPr/>
            </p:nvGrpSpPr>
            <p:grpSpPr>
              <a:xfrm>
                <a:off x="6284684" y="2480738"/>
                <a:ext cx="506290" cy="345945"/>
                <a:chOff x="6536597" y="785983"/>
                <a:chExt cx="578647" cy="702001"/>
              </a:xfrm>
            </p:grpSpPr>
            <p:pic>
              <p:nvPicPr>
                <p:cNvPr id="66" name="Picture 65" descr="server.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36597" y="919268"/>
                  <a:ext cx="293740" cy="390915"/>
                </a:xfrm>
                <a:prstGeom prst="rect">
                  <a:avLst/>
                </a:prstGeom>
              </p:spPr>
            </p:pic>
            <p:pic>
              <p:nvPicPr>
                <p:cNvPr id="67" name="Picture 66" descr="server.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21504" y="785983"/>
                  <a:ext cx="293740" cy="390918"/>
                </a:xfrm>
                <a:prstGeom prst="rect">
                  <a:avLst/>
                </a:prstGeom>
              </p:spPr>
            </p:pic>
            <p:pic>
              <p:nvPicPr>
                <p:cNvPr id="68" name="Picture 67" descr="server.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14398" y="1097069"/>
                  <a:ext cx="293740" cy="390915"/>
                </a:xfrm>
                <a:prstGeom prst="rect">
                  <a:avLst/>
                </a:prstGeom>
              </p:spPr>
            </p:pic>
          </p:grpSp>
          <p:pic>
            <p:nvPicPr>
              <p:cNvPr id="63" name="Picture 2" descr="M:\PPT Resources\RESOURCE DVD 35\Artwork_Imagery\Shapes\Arrows\White Collection 25 percent opaque - soft shadow\curved arrow 3.png"/>
              <p:cNvPicPr>
                <a:picLocks noChangeAspect="1" noChangeArrowheads="1"/>
              </p:cNvPicPr>
              <p:nvPr/>
            </p:nvPicPr>
            <p:blipFill>
              <a:blip r:embed="rId5" cstate="email">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bwMode="auto">
              <a:xfrm rot="7869389">
                <a:off x="5633433" y="2129788"/>
                <a:ext cx="548983" cy="786691"/>
              </a:xfrm>
              <a:prstGeom prst="rect">
                <a:avLst/>
              </a:prstGeom>
              <a:noFill/>
            </p:spPr>
          </p:pic>
          <p:pic>
            <p:nvPicPr>
              <p:cNvPr id="64" name="Picture 63" descr="112.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5231120" y="2524735"/>
                <a:ext cx="831392" cy="678464"/>
              </a:xfrm>
              <a:prstGeom prst="rect">
                <a:avLst/>
              </a:prstGeom>
              <a:noFill/>
              <a:effectLst>
                <a:outerShdw blurRad="76200" dir="18900000" sy="23000" kx="-1200000" algn="bl" rotWithShape="0">
                  <a:prstClr val="black">
                    <a:alpha val="20000"/>
                  </a:prstClr>
                </a:outerShdw>
              </a:effectLst>
            </p:spPr>
          </p:pic>
          <p:pic>
            <p:nvPicPr>
              <p:cNvPr id="65" name="Picture 2" descr="\\eventsql\dvd\Online_ART\DVD_ART36\Logos\Internet Explorer 8\Internet Explorer 8 IE logo v r.png"/>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a:stretch/>
            </p:blipFill>
            <p:spPr bwMode="auto">
              <a:xfrm>
                <a:off x="6188074" y="2916214"/>
                <a:ext cx="401357" cy="377324"/>
              </a:xfrm>
              <a:prstGeom prst="rect">
                <a:avLst/>
              </a:prstGeom>
              <a:extLst/>
            </p:spPr>
          </p:pic>
        </p:grpSp>
        <p:sp>
          <p:nvSpPr>
            <p:cNvPr id="60" name="TextBox 59"/>
            <p:cNvSpPr txBox="1"/>
            <p:nvPr/>
          </p:nvSpPr>
          <p:spPr>
            <a:xfrm>
              <a:off x="736903" y="3219192"/>
              <a:ext cx="3247418" cy="127727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sz="1300" i="1" dirty="0">
                  <a:solidFill>
                    <a:schemeClr val="tx1"/>
                  </a:solidFill>
                </a:rPr>
                <a:t>“</a:t>
              </a:r>
              <a:r>
                <a:rPr lang="en-US" sz="1300" i="1" kern="1400" dirty="0">
                  <a:solidFill>
                    <a:schemeClr val="tx1"/>
                  </a:solidFill>
                </a:rPr>
                <a:t>Complete protection requires investments in both prevention </a:t>
              </a:r>
              <a:br>
                <a:rPr lang="en-US" sz="1300" i="1" kern="1400" dirty="0">
                  <a:solidFill>
                    <a:schemeClr val="tx1"/>
                  </a:solidFill>
                </a:rPr>
              </a:br>
              <a:r>
                <a:rPr lang="en-US" sz="1300" i="1" kern="1400" dirty="0">
                  <a:solidFill>
                    <a:schemeClr val="tx1"/>
                  </a:solidFill>
                </a:rPr>
                <a:t>and detection” </a:t>
              </a:r>
              <a:br>
                <a:rPr lang="en-US" sz="1300" i="1" kern="1400" dirty="0">
                  <a:solidFill>
                    <a:schemeClr val="tx1"/>
                  </a:solidFill>
                </a:rPr>
              </a:br>
              <a:r>
                <a:rPr lang="en-US" sz="1300" i="1" u="sng" dirty="0">
                  <a:solidFill>
                    <a:schemeClr val="accent1"/>
                  </a:solidFill>
                  <a:hlinkClick r:id="rId8"/>
                </a:rPr>
                <a:t>Gartner </a:t>
              </a:r>
              <a:r>
                <a:rPr lang="en-US" sz="1300" i="1" kern="1400" dirty="0">
                  <a:solidFill>
                    <a:schemeClr val="bg1"/>
                  </a:solidFill>
                  <a:hlinkClick r:id="rId8"/>
                </a:rPr>
                <a:t>Network</a:t>
              </a:r>
              <a:r>
                <a:rPr lang="en-US" sz="1300" i="1" u="sng" dirty="0">
                  <a:solidFill>
                    <a:schemeClr val="accent1"/>
                  </a:solidFill>
                  <a:hlinkClick r:id="rId8"/>
                </a:rPr>
                <a:t> Blog</a:t>
              </a:r>
              <a:r>
                <a:rPr lang="en-US" sz="1300" i="1" dirty="0">
                  <a:solidFill>
                    <a:schemeClr val="accent1"/>
                  </a:solidFill>
                </a:rPr>
                <a:t>, </a:t>
              </a:r>
              <a:r>
                <a:rPr lang="en-US" sz="1300" i="1" kern="1400" dirty="0">
                  <a:solidFill>
                    <a:schemeClr val="tx1"/>
                  </a:solidFill>
                </a:rPr>
                <a:t>7/15/2010</a:t>
              </a:r>
            </a:p>
            <a:p>
              <a:pPr algn="ctr"/>
              <a:endParaRPr lang="en-US" sz="1300" i="1" dirty="0"/>
            </a:p>
            <a:p>
              <a:pPr algn="ctr"/>
              <a:endParaRPr lang="en-US" sz="1200" dirty="0"/>
            </a:p>
          </p:txBody>
        </p:sp>
      </p:grpSp>
      <p:grpSp>
        <p:nvGrpSpPr>
          <p:cNvPr id="69" name="Group 68"/>
          <p:cNvGrpSpPr/>
          <p:nvPr/>
        </p:nvGrpSpPr>
        <p:grpSpPr>
          <a:xfrm>
            <a:off x="4062943" y="1575714"/>
            <a:ext cx="3860272" cy="3269396"/>
            <a:chOff x="4062941" y="1582003"/>
            <a:chExt cx="3860272" cy="3269396"/>
          </a:xfrm>
        </p:grpSpPr>
        <p:sp>
          <p:nvSpPr>
            <p:cNvPr id="70" name="TextBox 69"/>
            <p:cNvSpPr txBox="1"/>
            <p:nvPr/>
          </p:nvSpPr>
          <p:spPr>
            <a:xfrm>
              <a:off x="4608923" y="1582003"/>
              <a:ext cx="2894778" cy="384721"/>
            </a:xfrm>
            <a:prstGeom prst="rect">
              <a:avLst/>
            </a:prstGeom>
            <a:noFill/>
          </p:spPr>
          <p:txBody>
            <a:bodyPr wrap="square" rtlCol="0">
              <a:spAutoFit/>
            </a:bodyPr>
            <a:lstStyle/>
            <a:p>
              <a:pPr algn="ctr"/>
              <a:r>
                <a:rPr lang="en-US" sz="1900" b="1" dirty="0"/>
                <a:t>Protect sensitive data</a:t>
              </a:r>
            </a:p>
          </p:txBody>
        </p:sp>
        <p:grpSp>
          <p:nvGrpSpPr>
            <p:cNvPr id="71" name="Group 77"/>
            <p:cNvGrpSpPr/>
            <p:nvPr/>
          </p:nvGrpSpPr>
          <p:grpSpPr>
            <a:xfrm>
              <a:off x="4746807" y="2102688"/>
              <a:ext cx="2619011" cy="1123111"/>
              <a:chOff x="960801" y="2180006"/>
              <a:chExt cx="2619011" cy="1123111"/>
            </a:xfrm>
          </p:grpSpPr>
          <p:grpSp>
            <p:nvGrpSpPr>
              <p:cNvPr id="73" name="Group 82"/>
              <p:cNvGrpSpPr/>
              <p:nvPr/>
            </p:nvGrpSpPr>
            <p:grpSpPr>
              <a:xfrm>
                <a:off x="960801" y="2180006"/>
                <a:ext cx="1293989" cy="1123111"/>
                <a:chOff x="7155366" y="2334184"/>
                <a:chExt cx="1121634" cy="1042786"/>
              </a:xfrm>
              <a:effectLst>
                <a:outerShdw blurRad="50800" dist="38100" dir="5400000" algn="t" rotWithShape="0">
                  <a:prstClr val="black">
                    <a:alpha val="40000"/>
                  </a:prstClr>
                </a:outerShdw>
              </a:effectLst>
            </p:grpSpPr>
            <p:pic>
              <p:nvPicPr>
                <p:cNvPr id="79" name="Picture 6" descr="C:\Users\aheaton\AppData\Local\Microsoft\Windows\Temporary Internet Files\Content.IE5\U60ZBJ5U\MCj04315710000[1].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155366" y="2334184"/>
                  <a:ext cx="1121634" cy="1042786"/>
                </a:xfrm>
                <a:prstGeom prst="rect">
                  <a:avLst/>
                </a:prstGeom>
                <a:noFill/>
              </p:spPr>
            </p:pic>
            <p:pic>
              <p:nvPicPr>
                <p:cNvPr id="80" name="Picture 2" descr="\\eventsql\dvd\Online_ART\DVD_ART34\Artwork_Imagery\Icons - Illustrations\_WINDOWS VISTA ICONS\Keys secure security.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612566" y="2562785"/>
                  <a:ext cx="457199" cy="457201"/>
                </a:xfrm>
                <a:prstGeom prst="rect">
                  <a:avLst/>
                </a:prstGeom>
                <a:noFill/>
              </p:spPr>
            </p:pic>
          </p:grpSp>
          <p:grpSp>
            <p:nvGrpSpPr>
              <p:cNvPr id="74" name="Group 81"/>
              <p:cNvGrpSpPr/>
              <p:nvPr/>
            </p:nvGrpSpPr>
            <p:grpSpPr>
              <a:xfrm>
                <a:off x="2154491" y="2180010"/>
                <a:ext cx="1425321" cy="994503"/>
                <a:chOff x="703293" y="5355568"/>
                <a:chExt cx="808181" cy="645259"/>
              </a:xfrm>
            </p:grpSpPr>
            <p:pic>
              <p:nvPicPr>
                <p:cNvPr id="77" name="Picture 3" descr="C:\Program Files\Microsoft Resource DVD Artwork\DVD_ART\Artwork_Imagery\HARDWARE_IMAGERY\Photos - OEM Hardware\Computer\Vista Laptop\Gateway M680 laptop Vista Business.png"/>
                <p:cNvPicPr>
                  <a:picLocks noChangeAspect="1" noChangeArrowheads="1"/>
                </p:cNvPicPr>
                <p:nvPr/>
              </p:nvPicPr>
              <p:blipFill>
                <a:blip r:embed="rId11" cstate="print">
                  <a:extLst>
                    <a:ext uri="{28A0092B-C50C-407E-A947-70E740481C1C}">
                      <a14:useLocalDpi xmlns:a14="http://schemas.microsoft.com/office/drawing/2010/main"/>
                    </a:ext>
                  </a:extLst>
                </a:blip>
                <a:srcRect r="-600" b="-6222"/>
                <a:stretch>
                  <a:fillRect/>
                </a:stretch>
              </p:blipFill>
              <p:spPr bwMode="auto">
                <a:xfrm>
                  <a:off x="703293" y="5362137"/>
                  <a:ext cx="808181" cy="638690"/>
                </a:xfrm>
                <a:prstGeom prst="rect">
                  <a:avLst/>
                </a:prstGeom>
                <a:noFill/>
                <a:effectLst>
                  <a:outerShdw blurRad="50800" dist="38100" dir="2700000" algn="tl" rotWithShape="0">
                    <a:prstClr val="black">
                      <a:alpha val="40000"/>
                    </a:prstClr>
                  </a:outerShdw>
                </a:effectLst>
              </p:spPr>
            </p:pic>
            <p:pic>
              <p:nvPicPr>
                <p:cNvPr id="78" name="Picture 77" descr="futuristic_screen.png"/>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a:xfrm>
                  <a:off x="703517" y="5355568"/>
                  <a:ext cx="558032" cy="433496"/>
                </a:xfrm>
                <a:prstGeom prst="rect">
                  <a:avLst/>
                </a:prstGeom>
              </p:spPr>
            </p:pic>
          </p:grpSp>
          <p:pic>
            <p:nvPicPr>
              <p:cNvPr id="75" name="Picture 4" descr="image004"/>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2484801" y="2363491"/>
                <a:ext cx="408787" cy="406619"/>
              </a:xfrm>
              <a:prstGeom prst="rect">
                <a:avLst/>
              </a:prstGeom>
              <a:noFill/>
              <a:ln>
                <a:noFill/>
              </a:ln>
            </p:spPr>
          </p:pic>
          <p:pic>
            <p:nvPicPr>
              <p:cNvPr id="76" name="Picture 2" descr="\\eventsql\dvd\Online_ART\DVD_ART34\Artwork_Imagery\Icons - Illustrations\_WINDOWS VISTA ICONS\Keys secure security.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2858755" y="2466710"/>
                <a:ext cx="539459" cy="490875"/>
              </a:xfrm>
              <a:prstGeom prst="rect">
                <a:avLst/>
              </a:prstGeom>
              <a:noFill/>
            </p:spPr>
          </p:pic>
        </p:grpSp>
        <p:sp>
          <p:nvSpPr>
            <p:cNvPr id="72" name="TextBox 71"/>
            <p:cNvSpPr txBox="1"/>
            <p:nvPr/>
          </p:nvSpPr>
          <p:spPr>
            <a:xfrm>
              <a:off x="4062941" y="3220754"/>
              <a:ext cx="3860272" cy="163064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lnSpc>
                  <a:spcPts val="1466"/>
                </a:lnSpc>
              </a:pPr>
              <a:r>
                <a:rPr lang="en-US" sz="1300" i="1" kern="1400" dirty="0">
                  <a:solidFill>
                    <a:schemeClr val="tx1"/>
                  </a:solidFill>
                </a:rPr>
                <a:t>“One of the most serious security threats … </a:t>
              </a:r>
              <a:br>
                <a:rPr lang="en-US" sz="1300" i="1" kern="1400" dirty="0">
                  <a:solidFill>
                    <a:schemeClr val="tx1"/>
                  </a:solidFill>
                </a:rPr>
              </a:br>
              <a:r>
                <a:rPr lang="en-US" sz="1300" i="1" kern="1400" dirty="0">
                  <a:solidFill>
                    <a:schemeClr val="tx1"/>
                  </a:solidFill>
                </a:rPr>
                <a:t>is the loss of a mobile asset containing confidential corporate information”</a:t>
              </a:r>
              <a:r>
                <a:rPr lang="en-US" sz="1300" i="1" kern="1400" dirty="0">
                  <a:solidFill>
                    <a:schemeClr val="bg1"/>
                  </a:solidFill>
                </a:rPr>
                <a:t/>
              </a:r>
              <a:br>
                <a:rPr lang="en-US" sz="1300" i="1" kern="1400" dirty="0">
                  <a:solidFill>
                    <a:schemeClr val="bg1"/>
                  </a:solidFill>
                </a:rPr>
              </a:br>
              <a:r>
                <a:rPr lang="en-US" sz="1300" i="1" dirty="0">
                  <a:solidFill>
                    <a:srgbClr val="1F497D"/>
                  </a:solidFill>
                </a:rPr>
                <a:t> </a:t>
              </a:r>
              <a:r>
                <a:rPr lang="en-US" sz="1300" i="1" u="sng" dirty="0">
                  <a:solidFill>
                    <a:srgbClr val="1F497D"/>
                  </a:solidFill>
                  <a:hlinkClick r:id="rId15"/>
                </a:rPr>
                <a:t>Computerworld,</a:t>
              </a:r>
              <a:r>
                <a:rPr lang="en-US" sz="1300" i="1" dirty="0">
                  <a:solidFill>
                    <a:srgbClr val="1F497D"/>
                  </a:solidFill>
                </a:rPr>
                <a:t> </a:t>
              </a:r>
              <a:r>
                <a:rPr lang="en-US" sz="1300" i="1" kern="1400" dirty="0">
                  <a:solidFill>
                    <a:schemeClr val="tx1"/>
                  </a:solidFill>
                </a:rPr>
                <a:t>8/4/10</a:t>
              </a:r>
            </a:p>
            <a:p>
              <a:pPr algn="ctr">
                <a:lnSpc>
                  <a:spcPts val="1466"/>
                </a:lnSpc>
              </a:pPr>
              <a:endParaRPr lang="en-US" sz="1300" i="1" dirty="0">
                <a:solidFill>
                  <a:srgbClr val="1F497D"/>
                </a:solidFill>
              </a:endParaRPr>
            </a:p>
            <a:p>
              <a:pPr algn="ctr">
                <a:lnSpc>
                  <a:spcPts val="1466"/>
                </a:lnSpc>
              </a:pPr>
              <a:r>
                <a:rPr lang="en-US" sz="1300" i="1" kern="1400" dirty="0">
                  <a:solidFill>
                    <a:schemeClr val="tx1"/>
                  </a:solidFill>
                </a:rPr>
                <a:t>Over 40% of security breaches reported Jan-Jun 2010 are from stolen and lost equipment.</a:t>
              </a:r>
              <a:r>
                <a:rPr lang="en-US" sz="1300" i="1" kern="1400" dirty="0">
                  <a:solidFill>
                    <a:schemeClr val="bg1"/>
                  </a:solidFill>
                </a:rPr>
                <a:t/>
              </a:r>
              <a:br>
                <a:rPr lang="en-US" sz="1300" i="1" kern="1400" dirty="0">
                  <a:solidFill>
                    <a:schemeClr val="bg1"/>
                  </a:solidFill>
                </a:rPr>
              </a:br>
              <a:r>
                <a:rPr lang="en-US" sz="1300" i="1" dirty="0">
                  <a:solidFill>
                    <a:srgbClr val="1F497D"/>
                  </a:solidFill>
                </a:rPr>
                <a:t> </a:t>
              </a:r>
              <a:r>
                <a:rPr lang="en-US" sz="1300" i="1" dirty="0">
                  <a:solidFill>
                    <a:srgbClr val="1F497D"/>
                  </a:solidFill>
                  <a:hlinkClick r:id="rId16"/>
                </a:rPr>
                <a:t>Microsoft Security Intelligence Report</a:t>
              </a:r>
              <a:r>
                <a:rPr lang="en-US" sz="1300" i="1" dirty="0">
                  <a:solidFill>
                    <a:srgbClr val="1F497D"/>
                  </a:solidFill>
                </a:rPr>
                <a:t>, </a:t>
              </a:r>
              <a:r>
                <a:rPr lang="en-US" sz="1300" i="1" kern="1400" dirty="0">
                  <a:solidFill>
                    <a:schemeClr val="tx1"/>
                  </a:solidFill>
                </a:rPr>
                <a:t>10/13/10</a:t>
              </a:r>
            </a:p>
          </p:txBody>
        </p:sp>
      </p:grpSp>
      <p:grpSp>
        <p:nvGrpSpPr>
          <p:cNvPr id="81" name="Group 80"/>
          <p:cNvGrpSpPr/>
          <p:nvPr/>
        </p:nvGrpSpPr>
        <p:grpSpPr>
          <a:xfrm>
            <a:off x="8151812" y="1575714"/>
            <a:ext cx="3505200" cy="3142403"/>
            <a:chOff x="8151812" y="1575713"/>
            <a:chExt cx="3505200" cy="3142402"/>
          </a:xfrm>
        </p:grpSpPr>
        <p:sp>
          <p:nvSpPr>
            <p:cNvPr id="82" name="TextBox 81"/>
            <p:cNvSpPr txBox="1"/>
            <p:nvPr/>
          </p:nvSpPr>
          <p:spPr>
            <a:xfrm>
              <a:off x="8151812" y="1575713"/>
              <a:ext cx="3505200" cy="384721"/>
            </a:xfrm>
            <a:prstGeom prst="rect">
              <a:avLst/>
            </a:prstGeom>
            <a:noFill/>
          </p:spPr>
          <p:txBody>
            <a:bodyPr wrap="square" rtlCol="0">
              <a:spAutoFit/>
            </a:bodyPr>
            <a:lstStyle/>
            <a:p>
              <a:pPr algn="ctr"/>
              <a:r>
                <a:rPr lang="en-US" sz="1900" b="1" dirty="0"/>
                <a:t>Secure access to resources </a:t>
              </a:r>
            </a:p>
          </p:txBody>
        </p:sp>
        <p:grpSp>
          <p:nvGrpSpPr>
            <p:cNvPr id="83" name="Group 47"/>
            <p:cNvGrpSpPr/>
            <p:nvPr/>
          </p:nvGrpSpPr>
          <p:grpSpPr>
            <a:xfrm>
              <a:off x="9045902" y="2019853"/>
              <a:ext cx="1783522" cy="1143000"/>
              <a:chOff x="9068541" y="2019853"/>
              <a:chExt cx="1783522" cy="1143000"/>
            </a:xfrm>
          </p:grpSpPr>
          <p:grpSp>
            <p:nvGrpSpPr>
              <p:cNvPr id="85" name="Group 76"/>
              <p:cNvGrpSpPr/>
              <p:nvPr/>
            </p:nvGrpSpPr>
            <p:grpSpPr>
              <a:xfrm>
                <a:off x="9068541" y="2019853"/>
                <a:ext cx="1783522" cy="1143000"/>
                <a:chOff x="8759405" y="1901809"/>
                <a:chExt cx="2476441" cy="1587070"/>
              </a:xfrm>
            </p:grpSpPr>
            <p:pic>
              <p:nvPicPr>
                <p:cNvPr id="87" name="Picture 86" descr="radio waves wireless signals.png"/>
                <p:cNvPicPr>
                  <a:picLocks noChangeAspect="1"/>
                </p:cNvPicPr>
                <p:nvPr/>
              </p:nvPicPr>
              <p:blipFill>
                <a:blip r:embed="rId17"/>
                <a:stretch>
                  <a:fillRect/>
                </a:stretch>
              </p:blipFill>
              <p:spPr>
                <a:xfrm rot="21351436">
                  <a:off x="8759405" y="1901809"/>
                  <a:ext cx="2476441" cy="1587070"/>
                </a:xfrm>
                <a:prstGeom prst="rect">
                  <a:avLst/>
                </a:prstGeom>
              </p:spPr>
            </p:pic>
            <p:pic>
              <p:nvPicPr>
                <p:cNvPr id="88" name="Picture 4" descr="\\eventsql\dvd\Online_ART\DVD_ART36\Artwork_Imagery\Icons - Illustrations\_ REAL VISTA STYLE\world globe map.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9238713" y="1962976"/>
                  <a:ext cx="1453584" cy="1453588"/>
                </a:xfrm>
                <a:prstGeom prst="rect">
                  <a:avLst/>
                </a:prstGeom>
                <a:extLst>
                  <a:ext uri="{909E8E84-426E-40DD-AFC4-6F175D3DCCD1}">
                    <a14:hiddenFill xmlns:a14="http://schemas.microsoft.com/office/drawing/2010/main">
                      <a:solidFill>
                        <a:srgbClr val="FFFFFF"/>
                      </a:solidFill>
                    </a14:hiddenFill>
                  </a:ext>
                  <a:ext uri="{53640926-AAD7-44D8-BBD7-CCE9431645EC}">
                    <a14:shadowObscured xmlns:a14="http://schemas.microsoft.com/office/drawing/2010/main" val="1"/>
                  </a:ext>
                </a:extLst>
              </p:spPr>
            </p:pic>
            <p:pic>
              <p:nvPicPr>
                <p:cNvPr id="89" name="Picture 9" descr="\\SERVER3\InternalBin\Resource DVD\DVD_ART36\Artwork_Imagery\Icons - Illustrations\_ REAL VISTA STYLE\lock locked secure security.png"/>
                <p:cNvPicPr>
                  <a:picLocks noChangeAspect="1" noChangeArrowheads="1"/>
                </p:cNvPicPr>
                <p:nvPr/>
              </p:nvPicPr>
              <p:blipFill>
                <a:blip r:embed="rId19" cstate="email"/>
                <a:stretch>
                  <a:fillRect/>
                </a:stretch>
              </p:blipFill>
              <p:spPr bwMode="auto">
                <a:xfrm>
                  <a:off x="9041673" y="2545216"/>
                  <a:ext cx="837858" cy="837856"/>
                </a:xfrm>
                <a:prstGeom prst="rect">
                  <a:avLst/>
                </a:prstGeom>
                <a:noFill/>
                <a:scene3d>
                  <a:camera prst="orthographicFront">
                    <a:rot lat="20765849" lon="615924" rev="21145887"/>
                  </a:camera>
                  <a:lightRig rig="threePt" dir="t"/>
                </a:scene3d>
              </p:spPr>
            </p:pic>
          </p:grpSp>
          <p:pic>
            <p:nvPicPr>
              <p:cNvPr id="86" name="Picture 3" descr="\\eventsql\dvd\Online_ART\DVD_ART36\Artwork_Imagery\Icons - Illustrations\_ REAL VISTA STYLE\people three icon users.png"/>
              <p:cNvPicPr>
                <a:picLocks noChangeAspect="1" noChangeArrowheads="1"/>
              </p:cNvPicPr>
              <p:nvPr/>
            </p:nvPicPr>
            <p:blipFill>
              <a:blip r:embed="rId20" cstate="email"/>
              <a:stretch>
                <a:fillRect/>
              </a:stretch>
            </p:blipFill>
            <p:spPr bwMode="auto">
              <a:xfrm>
                <a:off x="10013863" y="2629452"/>
                <a:ext cx="511548" cy="450412"/>
              </a:xfrm>
              <a:prstGeom prst="rect">
                <a:avLst/>
              </a:prstGeom>
              <a:noFill/>
              <a:ln>
                <a:noFill/>
              </a:ln>
              <a:extLst>
                <a:ext uri="{909E8E84-426E-40DD-AFC4-6F175D3DCCD1}">
                  <a14:hiddenFill xmlns:a14="http://schemas.microsoft.com/office/drawing/2010/main">
                    <a:solidFill>
                      <a:srgbClr val="FFFFFF"/>
                    </a:solidFill>
                  </a14:hiddenFill>
                </a:ext>
              </a:extLst>
            </p:spPr>
          </p:pic>
        </p:grpSp>
        <p:sp>
          <p:nvSpPr>
            <p:cNvPr id="84" name="TextBox 83"/>
            <p:cNvSpPr txBox="1"/>
            <p:nvPr/>
          </p:nvSpPr>
          <p:spPr>
            <a:xfrm>
              <a:off x="8227458" y="3227963"/>
              <a:ext cx="3376310" cy="149015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lnSpc>
                  <a:spcPts val="1333"/>
                </a:lnSpc>
              </a:pPr>
              <a:r>
                <a:rPr lang="en-US" sz="1300" i="1" kern="1400" dirty="0">
                  <a:solidFill>
                    <a:schemeClr val="tx1"/>
                  </a:solidFill>
                </a:rPr>
                <a:t>“The majority of organizations consider roaming workers to be the weakest link ... 65% reported … employees circumventing security features on their laptops.</a:t>
              </a:r>
            </a:p>
            <a:p>
              <a:pPr algn="ctr">
                <a:lnSpc>
                  <a:spcPts val="1333"/>
                </a:lnSpc>
              </a:pPr>
              <a:r>
                <a:rPr lang="en-US" sz="1300" i="1" kern="1400" dirty="0">
                  <a:solidFill>
                    <a:schemeClr val="tx1"/>
                  </a:solidFill>
                </a:rPr>
                <a:t>45% reported ... a security threat as a direct consequence of a roaming worker.“</a:t>
              </a:r>
            </a:p>
            <a:p>
              <a:pPr algn="ctr">
                <a:lnSpc>
                  <a:spcPts val="1333"/>
                </a:lnSpc>
                <a:spcBef>
                  <a:spcPts val="500"/>
                </a:spcBef>
              </a:pPr>
              <a:r>
                <a:rPr lang="en-US" sz="1300" i="1" dirty="0">
                  <a:solidFill>
                    <a:srgbClr val="1F497D"/>
                  </a:solidFill>
                </a:rPr>
                <a:t> </a:t>
              </a:r>
              <a:r>
                <a:rPr lang="en-US" sz="1300" i="1" u="sng" dirty="0" err="1">
                  <a:solidFill>
                    <a:srgbClr val="1F497D"/>
                  </a:solidFill>
                  <a:hlinkClick r:id="rId21"/>
                </a:rPr>
                <a:t>ScanSafe</a:t>
              </a:r>
              <a:r>
                <a:rPr lang="en-US" sz="1300" i="1" u="sng" dirty="0">
                  <a:solidFill>
                    <a:srgbClr val="1F497D"/>
                  </a:solidFill>
                  <a:hlinkClick r:id="rId21"/>
                </a:rPr>
                <a:t> Roaming Security Survey</a:t>
              </a:r>
              <a:r>
                <a:rPr lang="en-US" sz="1300" i="1" dirty="0">
                  <a:solidFill>
                    <a:srgbClr val="1F497D"/>
                  </a:solidFill>
                </a:rPr>
                <a:t>, </a:t>
              </a:r>
              <a:r>
                <a:rPr lang="en-US" sz="1300" i="1" kern="1400" dirty="0">
                  <a:solidFill>
                    <a:schemeClr val="tx1"/>
                  </a:solidFill>
                </a:rPr>
                <a:t>4/10</a:t>
              </a:r>
            </a:p>
            <a:p>
              <a:pPr algn="ctr">
                <a:lnSpc>
                  <a:spcPts val="1333"/>
                </a:lnSpc>
              </a:pPr>
              <a:endParaRPr lang="en-US" sz="1200" dirty="0">
                <a:solidFill>
                  <a:srgbClr val="1F497D"/>
                </a:solidFill>
              </a:endParaRPr>
            </a:p>
          </p:txBody>
        </p:sp>
      </p:grpSp>
      <p:grpSp>
        <p:nvGrpSpPr>
          <p:cNvPr id="46" name="Group 45"/>
          <p:cNvGrpSpPr/>
          <p:nvPr/>
        </p:nvGrpSpPr>
        <p:grpSpPr>
          <a:xfrm>
            <a:off x="526495" y="5156200"/>
            <a:ext cx="11357610" cy="1422400"/>
            <a:chOff x="394974" y="3867150"/>
            <a:chExt cx="8520426" cy="1066800"/>
          </a:xfrm>
        </p:grpSpPr>
        <p:grpSp>
          <p:nvGrpSpPr>
            <p:cNvPr id="94" name="Group 93"/>
            <p:cNvGrpSpPr/>
            <p:nvPr/>
          </p:nvGrpSpPr>
          <p:grpSpPr>
            <a:xfrm>
              <a:off x="394974" y="3867150"/>
              <a:ext cx="8520426" cy="1066800"/>
              <a:chOff x="394974" y="3867150"/>
              <a:chExt cx="8520426" cy="1066800"/>
            </a:xfrm>
          </p:grpSpPr>
          <p:sp>
            <p:nvSpPr>
              <p:cNvPr id="55" name="Rounded Rectangle 54"/>
              <p:cNvSpPr/>
              <p:nvPr/>
            </p:nvSpPr>
            <p:spPr bwMode="auto">
              <a:xfrm>
                <a:off x="422880" y="3867150"/>
                <a:ext cx="8492520" cy="1066800"/>
              </a:xfrm>
              <a:prstGeom prst="roundRect">
                <a:avLst>
                  <a:gd name="adj" fmla="val 16783"/>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754450" tIns="68586" rIns="137172" bIns="68586"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90" name="TextBox 89"/>
              <p:cNvSpPr txBox="1"/>
              <p:nvPr/>
            </p:nvSpPr>
            <p:spPr>
              <a:xfrm>
                <a:off x="4724400" y="4171950"/>
                <a:ext cx="4191000" cy="519373"/>
              </a:xfrm>
              <a:prstGeom prst="rect">
                <a:avLst/>
              </a:prstGeom>
              <a:noFill/>
            </p:spPr>
            <p:txBody>
              <a:bodyPr wrap="square" rtlCol="0">
                <a:spAutoFit/>
              </a:bodyPr>
              <a:lstStyle/>
              <a:p>
                <a:pPr algn="ctr">
                  <a:spcBef>
                    <a:spcPts val="1200"/>
                  </a:spcBef>
                </a:pPr>
                <a:r>
                  <a:rPr lang="en-US" sz="1300" i="1" kern="1400" dirty="0"/>
                  <a:t>“…</a:t>
                </a:r>
                <a:r>
                  <a:rPr lang="en-US" sz="1300" i="1" kern="1400" dirty="0" err="1"/>
                  <a:t>misconfigurations</a:t>
                </a:r>
                <a:r>
                  <a:rPr lang="en-US" sz="1300" i="1" kern="1400" dirty="0"/>
                  <a:t> continue to be a larger source of attack </a:t>
                </a:r>
                <a:br>
                  <a:rPr lang="en-US" sz="1300" i="1" kern="1400" dirty="0"/>
                </a:br>
                <a:r>
                  <a:rPr lang="en-US" sz="1300" i="1" kern="1400" dirty="0"/>
                  <a:t>openings than actual software vulnerabilities” </a:t>
                </a:r>
              </a:p>
              <a:p>
                <a:pPr algn="ctr"/>
                <a:r>
                  <a:rPr lang="en-US" sz="1300" i="1" kern="1400" dirty="0">
                    <a:solidFill>
                      <a:srgbClr val="8EB4E3"/>
                    </a:solidFill>
                  </a:rPr>
                  <a:t>John </a:t>
                </a:r>
                <a:r>
                  <a:rPr lang="en-US" sz="1300" i="1" kern="1400" dirty="0" err="1">
                    <a:solidFill>
                      <a:srgbClr val="8EB4E3"/>
                    </a:solidFill>
                  </a:rPr>
                  <a:t>Pescatore</a:t>
                </a:r>
                <a:r>
                  <a:rPr lang="en-US" sz="1300" i="1" kern="1400" dirty="0">
                    <a:solidFill>
                      <a:srgbClr val="8EB4E3"/>
                    </a:solidFill>
                  </a:rPr>
                  <a:t>, Gartner Network Blog 9/1/10</a:t>
                </a:r>
              </a:p>
            </p:txBody>
          </p:sp>
          <p:sp>
            <p:nvSpPr>
              <p:cNvPr id="92" name="Rectangle 91"/>
              <p:cNvSpPr/>
              <p:nvPr/>
            </p:nvSpPr>
            <p:spPr>
              <a:xfrm>
                <a:off x="394974" y="4196111"/>
                <a:ext cx="4329426" cy="609398"/>
              </a:xfrm>
              <a:prstGeom prst="rect">
                <a:avLst/>
              </a:prstGeom>
            </p:spPr>
            <p:txBody>
              <a:bodyPr wrap="square">
                <a:spAutoFit/>
              </a:bodyPr>
              <a:lstStyle/>
              <a:p>
                <a:pPr marL="0" lvl="1" algn="ctr" defTabSz="914023">
                  <a:lnSpc>
                    <a:spcPct val="90000"/>
                  </a:lnSpc>
                  <a:spcBef>
                    <a:spcPts val="300"/>
                  </a:spcBef>
                  <a:spcAft>
                    <a:spcPts val="300"/>
                  </a:spcAft>
                  <a:buClr>
                    <a:srgbClr val="FFA514">
                      <a:lumMod val="50000"/>
                    </a:srgbClr>
                  </a:buClr>
                  <a:buSzPct val="120000"/>
                  <a:defRPr/>
                </a:pPr>
                <a:r>
                  <a:rPr lang="en-US" sz="1300" i="1" kern="1400" dirty="0"/>
                  <a:t>“We will have more granular control over identity and access, </a:t>
                </a:r>
                <a:br>
                  <a:rPr lang="en-US" sz="1300" i="1" kern="1400" dirty="0"/>
                </a:br>
                <a:r>
                  <a:rPr lang="en-US" sz="1300" i="1" kern="1400" dirty="0"/>
                  <a:t>so we can start providing users with self-service capabilities </a:t>
                </a:r>
                <a:br>
                  <a:rPr lang="en-US" sz="1300" i="1" kern="1400" dirty="0"/>
                </a:br>
                <a:r>
                  <a:rPr lang="en-US" sz="1300" i="1" kern="1400" dirty="0"/>
                  <a:t>and extend secure collaboration to our partners.“ </a:t>
                </a:r>
                <a:r>
                  <a:rPr lang="en-US" sz="1300" i="1" kern="1400" dirty="0">
                    <a:solidFill>
                      <a:schemeClr val="bg1"/>
                    </a:solidFill>
                  </a:rPr>
                  <a:t/>
                </a:r>
                <a:br>
                  <a:rPr lang="en-US" sz="1300" i="1" kern="1400" dirty="0">
                    <a:solidFill>
                      <a:schemeClr val="bg1"/>
                    </a:solidFill>
                  </a:rPr>
                </a:br>
                <a:r>
                  <a:rPr lang="en-US" sz="1300" i="1" kern="1400" dirty="0">
                    <a:solidFill>
                      <a:srgbClr val="8EB4E3"/>
                    </a:solidFill>
                  </a:rPr>
                  <a:t>Armand Martin, Enterprise Architect, Security, Dow Corning</a:t>
                </a:r>
              </a:p>
            </p:txBody>
          </p:sp>
          <p:sp>
            <p:nvSpPr>
              <p:cNvPr id="91" name="TextBox 90"/>
              <p:cNvSpPr txBox="1"/>
              <p:nvPr/>
            </p:nvSpPr>
            <p:spPr>
              <a:xfrm>
                <a:off x="454997" y="3867150"/>
                <a:ext cx="8460403" cy="288541"/>
              </a:xfrm>
              <a:prstGeom prst="rect">
                <a:avLst/>
              </a:prstGeom>
              <a:noFill/>
            </p:spPr>
            <p:txBody>
              <a:bodyPr wrap="square" rtlCol="0">
                <a:spAutoFit/>
              </a:bodyPr>
              <a:lstStyle/>
              <a:p>
                <a:pPr algn="ctr"/>
                <a:r>
                  <a:rPr lang="en-US" sz="1900" b="1" dirty="0"/>
                  <a:t>Identity and configuration management </a:t>
                </a:r>
              </a:p>
            </p:txBody>
          </p:sp>
        </p:grpSp>
        <p:cxnSp>
          <p:nvCxnSpPr>
            <p:cNvPr id="45" name="Straight Connector 44"/>
            <p:cNvCxnSpPr/>
            <p:nvPr/>
          </p:nvCxnSpPr>
          <p:spPr>
            <a:xfrm rot="5400000">
              <a:off x="4419600" y="4476750"/>
              <a:ext cx="609600" cy="1588"/>
            </a:xfrm>
            <a:prstGeom prst="line">
              <a:avLst/>
            </a:prstGeom>
            <a:ln w="15875" cap="flat" cmpd="sng" algn="ctr">
              <a:solidFill>
                <a:schemeClr val="bg1">
                  <a:alpha val="62000"/>
                </a:schemeClr>
              </a:solidFill>
              <a:prstDash val="solid"/>
              <a:round/>
              <a:headEnd type="none" w="med" len="med"/>
              <a:tailEnd type="none" w="med" len="med"/>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61520192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ounded Rectangle 44"/>
          <p:cNvSpPr/>
          <p:nvPr/>
        </p:nvSpPr>
        <p:spPr bwMode="auto">
          <a:xfrm>
            <a:off x="335426" y="1598429"/>
            <a:ext cx="3555074" cy="5010009"/>
          </a:xfrm>
          <a:prstGeom prst="roundRect">
            <a:avLst>
              <a:gd name="adj" fmla="val 7747"/>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1005757" tIns="91432" rIns="182864" bIns="91432"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43" name="Rounded Rectangle 42"/>
          <p:cNvSpPr/>
          <p:nvPr/>
        </p:nvSpPr>
        <p:spPr bwMode="auto">
          <a:xfrm>
            <a:off x="8326672" y="1598430"/>
            <a:ext cx="3555074" cy="5010009"/>
          </a:xfrm>
          <a:prstGeom prst="roundRect">
            <a:avLst>
              <a:gd name="adj" fmla="val 7747"/>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1005757" tIns="91432" rIns="182864" bIns="91432"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4" name="Title 3"/>
          <p:cNvSpPr>
            <a:spLocks noGrp="1"/>
          </p:cNvSpPr>
          <p:nvPr>
            <p:ph type="title"/>
          </p:nvPr>
        </p:nvSpPr>
        <p:spPr>
          <a:xfrm>
            <a:off x="519112" y="228600"/>
            <a:ext cx="11149013" cy="1052596"/>
          </a:xfrm>
        </p:spPr>
        <p:txBody>
          <a:bodyPr/>
          <a:lstStyle/>
          <a:p>
            <a:r>
              <a:rPr lang="en-US" sz="4000" spc="-133" dirty="0" smtClean="0"/>
              <a:t>Windows 7 </a:t>
            </a:r>
            <a:br>
              <a:rPr lang="en-US" sz="4000" spc="-133" dirty="0" smtClean="0"/>
            </a:br>
            <a:r>
              <a:rPr lang="en-US" sz="3600" dirty="0">
                <a:gradFill>
                  <a:gsLst>
                    <a:gs pos="0">
                      <a:schemeClr val="accent1"/>
                    </a:gs>
                    <a:gs pos="100000">
                      <a:schemeClr val="accent1"/>
                    </a:gs>
                  </a:gsLst>
                  <a:lin ang="5400000" scaled="0"/>
                </a:gradFill>
              </a:rPr>
              <a:t>BitLocker™ </a:t>
            </a:r>
            <a:r>
              <a:rPr lang="en-US" sz="3600" dirty="0" smtClean="0">
                <a:gradFill>
                  <a:gsLst>
                    <a:gs pos="0">
                      <a:schemeClr val="accent1"/>
                    </a:gs>
                    <a:gs pos="100000">
                      <a:schemeClr val="accent1"/>
                    </a:gs>
                  </a:gsLst>
                  <a:lin ang="5400000" scaled="0"/>
                </a:gradFill>
              </a:rPr>
              <a:t>and </a:t>
            </a:r>
            <a:r>
              <a:rPr lang="en-US" sz="3600" dirty="0">
                <a:gradFill>
                  <a:gsLst>
                    <a:gs pos="0">
                      <a:schemeClr val="accent1"/>
                    </a:gs>
                    <a:gs pos="100000">
                      <a:schemeClr val="accent1"/>
                    </a:gs>
                  </a:gsLst>
                  <a:lin ang="5400000" scaled="0"/>
                </a:gradFill>
              </a:rPr>
              <a:t>BitLocker To Go™ Overview</a:t>
            </a:r>
          </a:p>
        </p:txBody>
      </p:sp>
      <p:sp>
        <p:nvSpPr>
          <p:cNvPr id="32" name="Content Placeholder 41"/>
          <p:cNvSpPr>
            <a:spLocks noGrp="1"/>
          </p:cNvSpPr>
          <p:nvPr>
            <p:ph type="body" idx="4294967295"/>
          </p:nvPr>
        </p:nvSpPr>
        <p:spPr>
          <a:xfrm>
            <a:off x="0" y="1762125"/>
            <a:ext cx="3149600" cy="487363"/>
          </a:xfrm>
        </p:spPr>
        <p:txBody>
          <a:bodyPr>
            <a:noAutofit/>
          </a:bodyPr>
          <a:lstStyle/>
          <a:p>
            <a:pPr algn="ctr">
              <a:lnSpc>
                <a:spcPts val="2533"/>
              </a:lnSpc>
            </a:pPr>
            <a:r>
              <a:rPr lang="en-US" sz="2700" b="1" smtClean="0">
                <a:solidFill>
                  <a:schemeClr val="tx1"/>
                </a:solidFill>
              </a:rPr>
              <a:t>Operating System Volume</a:t>
            </a:r>
            <a:endParaRPr lang="en-US" sz="2700" b="1" dirty="0">
              <a:solidFill>
                <a:schemeClr val="tx1"/>
              </a:solidFill>
            </a:endParaRPr>
          </a:p>
        </p:txBody>
      </p:sp>
      <p:sp>
        <p:nvSpPr>
          <p:cNvPr id="14" name="Content Placeholder 41"/>
          <p:cNvSpPr txBox="1">
            <a:spLocks/>
          </p:cNvSpPr>
          <p:nvPr/>
        </p:nvSpPr>
        <p:spPr>
          <a:xfrm>
            <a:off x="335426" y="2341471"/>
            <a:ext cx="3422794" cy="4231019"/>
          </a:xfrm>
          <a:prstGeom prst="rect">
            <a:avLst/>
          </a:prstGeom>
        </p:spPr>
        <p:txBody>
          <a:bodyPr vert="horz" lIns="121899" tIns="60949" rIns="121899" bIns="60949" rtlCol="0">
            <a:noAutofit/>
          </a:bodyPr>
          <a:lstStyle/>
          <a:p>
            <a:pPr marL="398481" indent="-395288">
              <a:spcBef>
                <a:spcPct val="20000"/>
              </a:spcBef>
              <a:buSzPct val="90000"/>
              <a:buBlip>
                <a:blip r:embed="rId3"/>
              </a:buBlip>
            </a:pPr>
            <a:r>
              <a:rPr lang="en-US" sz="1900" dirty="0">
                <a:gradFill>
                  <a:gsLst>
                    <a:gs pos="0">
                      <a:schemeClr val="tx1"/>
                    </a:gs>
                    <a:gs pos="86000">
                      <a:schemeClr val="tx1"/>
                    </a:gs>
                  </a:gsLst>
                  <a:lin ang="5400000" scaled="0"/>
                </a:gradFill>
              </a:rPr>
              <a:t>Designed to utilize a Trusted Platform Module (TPM) v1.2</a:t>
            </a:r>
          </a:p>
          <a:p>
            <a:pPr marL="855663" lvl="1" indent="-395288">
              <a:spcBef>
                <a:spcPct val="20000"/>
              </a:spcBef>
              <a:buSzPct val="90000"/>
              <a:buBlip>
                <a:blip r:embed="rId3"/>
              </a:buBlip>
            </a:pPr>
            <a:r>
              <a:rPr lang="en-US" sz="1900" dirty="0">
                <a:gradFill>
                  <a:gsLst>
                    <a:gs pos="0">
                      <a:schemeClr val="tx1"/>
                    </a:gs>
                    <a:gs pos="86000">
                      <a:schemeClr val="tx1"/>
                    </a:gs>
                  </a:gsLst>
                  <a:lin ang="5400000" scaled="0"/>
                </a:gradFill>
              </a:rPr>
              <a:t>Secure key storage</a:t>
            </a:r>
          </a:p>
          <a:p>
            <a:pPr marL="855663" lvl="1" indent="-395288">
              <a:spcBef>
                <a:spcPct val="20000"/>
              </a:spcBef>
              <a:buSzPct val="90000"/>
              <a:buBlip>
                <a:blip r:embed="rId3"/>
              </a:buBlip>
            </a:pPr>
            <a:r>
              <a:rPr lang="en-US" sz="1900" dirty="0">
                <a:gradFill>
                  <a:gsLst>
                    <a:gs pos="0">
                      <a:schemeClr val="tx1"/>
                    </a:gs>
                    <a:gs pos="86000">
                      <a:schemeClr val="tx1"/>
                    </a:gs>
                  </a:gsLst>
                  <a:lin ang="5400000" scaled="0"/>
                </a:gradFill>
              </a:rPr>
              <a:t>Boot integrity</a:t>
            </a:r>
          </a:p>
          <a:p>
            <a:pPr marL="398481" indent="-395288">
              <a:spcBef>
                <a:spcPct val="20000"/>
              </a:spcBef>
              <a:buSzPct val="90000"/>
              <a:buBlip>
                <a:blip r:embed="rId3"/>
              </a:buBlip>
            </a:pPr>
            <a:r>
              <a:rPr lang="en-US" sz="1900" dirty="0">
                <a:gradFill>
                  <a:gsLst>
                    <a:gs pos="0">
                      <a:schemeClr val="tx1"/>
                    </a:gs>
                    <a:gs pos="86000">
                      <a:schemeClr val="tx1"/>
                    </a:gs>
                  </a:gsLst>
                  <a:lin ang="5400000" scaled="0"/>
                </a:gradFill>
              </a:rPr>
              <a:t>Popular Key Protectors</a:t>
            </a:r>
          </a:p>
          <a:p>
            <a:pPr marL="855663" lvl="1" indent="-395288">
              <a:spcBef>
                <a:spcPct val="20000"/>
              </a:spcBef>
              <a:buSzPct val="90000"/>
              <a:buBlip>
                <a:blip r:embed="rId3"/>
              </a:buBlip>
            </a:pPr>
            <a:r>
              <a:rPr lang="en-US" sz="1900" dirty="0">
                <a:gradFill>
                  <a:gsLst>
                    <a:gs pos="0">
                      <a:schemeClr val="tx1"/>
                    </a:gs>
                    <a:gs pos="86000">
                      <a:schemeClr val="tx1"/>
                    </a:gs>
                  </a:gsLst>
                  <a:lin ang="5400000" scaled="0"/>
                </a:gradFill>
              </a:rPr>
              <a:t>TPM</a:t>
            </a:r>
          </a:p>
          <a:p>
            <a:pPr marL="855663" lvl="1" indent="-395288">
              <a:spcBef>
                <a:spcPct val="20000"/>
              </a:spcBef>
              <a:buSzPct val="90000"/>
              <a:buBlip>
                <a:blip r:embed="rId3"/>
              </a:buBlip>
            </a:pPr>
            <a:r>
              <a:rPr lang="en-US" sz="1900" dirty="0">
                <a:gradFill>
                  <a:gsLst>
                    <a:gs pos="0">
                      <a:schemeClr val="tx1"/>
                    </a:gs>
                    <a:gs pos="86000">
                      <a:schemeClr val="tx1"/>
                    </a:gs>
                  </a:gsLst>
                  <a:lin ang="5400000" scaled="0"/>
                </a:gradFill>
              </a:rPr>
              <a:t>TPM+PIN</a:t>
            </a:r>
          </a:p>
          <a:p>
            <a:pPr marL="855663" lvl="1" indent="-395288">
              <a:spcBef>
                <a:spcPct val="20000"/>
              </a:spcBef>
              <a:buSzPct val="90000"/>
              <a:buBlip>
                <a:blip r:embed="rId3"/>
              </a:buBlip>
            </a:pPr>
            <a:r>
              <a:rPr lang="en-US" sz="1900" dirty="0">
                <a:gradFill>
                  <a:gsLst>
                    <a:gs pos="0">
                      <a:schemeClr val="tx1"/>
                    </a:gs>
                    <a:gs pos="86000">
                      <a:schemeClr val="tx1"/>
                    </a:gs>
                  </a:gsLst>
                  <a:lin ang="5400000" scaled="0"/>
                </a:gradFill>
              </a:rPr>
              <a:t>Data Recovery Agent</a:t>
            </a:r>
          </a:p>
          <a:p>
            <a:pPr marL="855663" lvl="1" indent="-395288">
              <a:spcBef>
                <a:spcPct val="20000"/>
              </a:spcBef>
              <a:buSzPct val="90000"/>
              <a:buBlip>
                <a:blip r:embed="rId3"/>
              </a:buBlip>
            </a:pPr>
            <a:r>
              <a:rPr lang="en-US" sz="1900" dirty="0">
                <a:gradFill>
                  <a:gsLst>
                    <a:gs pos="0">
                      <a:schemeClr val="tx1"/>
                    </a:gs>
                    <a:gs pos="86000">
                      <a:schemeClr val="tx1"/>
                    </a:gs>
                  </a:gsLst>
                  <a:lin ang="5400000" scaled="0"/>
                </a:gradFill>
              </a:rPr>
              <a:t>Recovery Key</a:t>
            </a:r>
          </a:p>
        </p:txBody>
      </p:sp>
      <p:sp>
        <p:nvSpPr>
          <p:cNvPr id="40" name="Content Placeholder 41"/>
          <p:cNvSpPr txBox="1">
            <a:spLocks/>
          </p:cNvSpPr>
          <p:nvPr/>
        </p:nvSpPr>
        <p:spPr>
          <a:xfrm>
            <a:off x="8500292" y="1743673"/>
            <a:ext cx="3207834" cy="487363"/>
          </a:xfrm>
          <a:prstGeom prst="rect">
            <a:avLst/>
          </a:prstGeom>
        </p:spPr>
        <p:txBody>
          <a:bodyPr vert="horz" lIns="121899" tIns="60949" rIns="121899" bIns="60949" rtlCol="0" anchor="t">
            <a:noAutofit/>
          </a:bodyPr>
          <a:lstStyle>
            <a:lvl1pPr marL="0" indent="0" algn="l" defTabSz="914400" rtl="0" eaLnBrk="1" latinLnBrk="0" hangingPunct="1">
              <a:spcBef>
                <a:spcPct val="20000"/>
              </a:spcBef>
              <a:buSzPct val="90000"/>
              <a:buFontTx/>
              <a:buNone/>
              <a:defRPr sz="2300" b="0" kern="1200">
                <a:solidFill>
                  <a:schemeClr val="accent1"/>
                </a:solidFill>
                <a:latin typeface="+mn-lt"/>
                <a:ea typeface="Segoe UI" pitchFamily="34" charset="0"/>
                <a:cs typeface="Segoe UI" pitchFamily="34" charset="0"/>
              </a:defRPr>
            </a:lvl1pPr>
            <a:lvl2pPr marL="457200" indent="0" algn="l" defTabSz="914400" rtl="0" eaLnBrk="1" latinLnBrk="0" hangingPunct="1">
              <a:spcBef>
                <a:spcPts val="0"/>
              </a:spcBef>
              <a:buClr>
                <a:schemeClr val="accent1"/>
              </a:buClr>
              <a:buFont typeface="Courier New"/>
              <a:buNone/>
              <a:defRPr sz="2000" b="1" kern="1200">
                <a:solidFill>
                  <a:schemeClr val="tx1">
                    <a:lumMod val="75000"/>
                    <a:lumOff val="25000"/>
                  </a:schemeClr>
                </a:solidFill>
                <a:latin typeface="+mn-lt"/>
                <a:ea typeface="Segoe UI" pitchFamily="34" charset="0"/>
                <a:cs typeface="Segoe UI" pitchFamily="34" charset="0"/>
              </a:defRPr>
            </a:lvl2pPr>
            <a:lvl3pPr marL="914400" indent="0" algn="l" defTabSz="914400" rtl="0" eaLnBrk="1" latinLnBrk="0" hangingPunct="1">
              <a:spcBef>
                <a:spcPct val="20000"/>
              </a:spcBef>
              <a:buClr>
                <a:schemeClr val="accent1"/>
              </a:buClr>
              <a:buFont typeface="Segoe" pitchFamily="34" charset="0"/>
              <a:buNone/>
              <a:defRPr sz="1800" b="1" kern="1200">
                <a:solidFill>
                  <a:schemeClr val="tx1">
                    <a:lumMod val="75000"/>
                    <a:lumOff val="25000"/>
                  </a:schemeClr>
                </a:solidFill>
                <a:latin typeface="+mn-lt"/>
                <a:ea typeface="+mn-ea"/>
                <a:cs typeface="Segoe"/>
              </a:defRPr>
            </a:lvl3pPr>
            <a:lvl4pPr marL="1371600" indent="0" algn="l" defTabSz="914400" rtl="0" eaLnBrk="1" latinLnBrk="0" hangingPunct="1">
              <a:spcBef>
                <a:spcPct val="20000"/>
              </a:spcBef>
              <a:buClr>
                <a:schemeClr val="accent1"/>
              </a:buClr>
              <a:buFont typeface="Arial" pitchFamily="34" charset="0"/>
              <a:buNone/>
              <a:defRPr sz="1600" b="1" kern="1200">
                <a:solidFill>
                  <a:schemeClr val="tx1">
                    <a:lumMod val="75000"/>
                    <a:lumOff val="25000"/>
                  </a:schemeClr>
                </a:solidFill>
                <a:latin typeface="+mn-lt"/>
                <a:ea typeface="Segoe UI" pitchFamily="34" charset="0"/>
                <a:cs typeface="Segoe UI" pitchFamily="34" charset="0"/>
              </a:defRPr>
            </a:lvl4pPr>
            <a:lvl5pPr marL="1828800" indent="0" algn="l" defTabSz="914400" rtl="0" eaLnBrk="1" latinLnBrk="0" hangingPunct="1">
              <a:spcBef>
                <a:spcPct val="20000"/>
              </a:spcBef>
              <a:buClr>
                <a:schemeClr val="accent1"/>
              </a:buClr>
              <a:buFont typeface="Arial" pitchFamily="34" charset="0"/>
              <a:buNone/>
              <a:defRPr sz="1600" b="1" kern="1200">
                <a:solidFill>
                  <a:schemeClr val="tx1">
                    <a:lumMod val="75000"/>
                    <a:lumOff val="25000"/>
                  </a:schemeClr>
                </a:solidFill>
                <a:latin typeface="+mj-lt"/>
                <a:ea typeface="Segoe UI" pitchFamily="34" charset="0"/>
                <a:cs typeface="Segoe UI" pitchFamily="34" charset="0"/>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ctr">
              <a:lnSpc>
                <a:spcPts val="2533"/>
              </a:lnSpc>
            </a:pPr>
            <a:r>
              <a:rPr lang="en-US" sz="2700" b="1" dirty="0">
                <a:solidFill>
                  <a:schemeClr val="tx1"/>
                </a:solidFill>
              </a:rPr>
              <a:t>Removable Data Volumes</a:t>
            </a:r>
          </a:p>
        </p:txBody>
      </p:sp>
      <p:sp>
        <p:nvSpPr>
          <p:cNvPr id="44" name="Rounded Rectangle 43"/>
          <p:cNvSpPr/>
          <p:nvPr/>
        </p:nvSpPr>
        <p:spPr bwMode="auto">
          <a:xfrm>
            <a:off x="4336957" y="1636234"/>
            <a:ext cx="3555074" cy="5010009"/>
          </a:xfrm>
          <a:prstGeom prst="roundRect">
            <a:avLst>
              <a:gd name="adj" fmla="val 7747"/>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1005757" tIns="91432" rIns="182864" bIns="91432" numCol="1" rtlCol="0" anchor="ctr" anchorCtr="0" compatLnSpc="1">
            <a:prstTxWarp prst="textNoShape">
              <a:avLst/>
            </a:prstTxWarp>
          </a:bodyPr>
          <a:lstStyle/>
          <a:p>
            <a:pPr indent="-457121" defTabSz="914211">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46" name="Content Placeholder 41"/>
          <p:cNvSpPr txBox="1">
            <a:spLocks/>
          </p:cNvSpPr>
          <p:nvPr/>
        </p:nvSpPr>
        <p:spPr>
          <a:xfrm>
            <a:off x="4510577" y="1762509"/>
            <a:ext cx="3207834" cy="487363"/>
          </a:xfrm>
          <a:prstGeom prst="rect">
            <a:avLst/>
          </a:prstGeom>
        </p:spPr>
        <p:txBody>
          <a:bodyPr vert="horz" lIns="121899" tIns="60949" rIns="121899" bIns="60949" rtlCol="0" anchor="t">
            <a:noAutofit/>
          </a:bodyPr>
          <a:lstStyle>
            <a:lvl1pPr marL="0" indent="0" algn="l" defTabSz="914400" rtl="0" eaLnBrk="1" latinLnBrk="0" hangingPunct="1">
              <a:spcBef>
                <a:spcPct val="20000"/>
              </a:spcBef>
              <a:buSzPct val="90000"/>
              <a:buFontTx/>
              <a:buNone/>
              <a:defRPr sz="2300" b="0" kern="1200">
                <a:solidFill>
                  <a:schemeClr val="accent1"/>
                </a:solidFill>
                <a:latin typeface="+mn-lt"/>
                <a:ea typeface="Segoe UI" pitchFamily="34" charset="0"/>
                <a:cs typeface="Segoe UI" pitchFamily="34" charset="0"/>
              </a:defRPr>
            </a:lvl1pPr>
            <a:lvl2pPr marL="457200" indent="0" algn="l" defTabSz="914400" rtl="0" eaLnBrk="1" latinLnBrk="0" hangingPunct="1">
              <a:spcBef>
                <a:spcPts val="0"/>
              </a:spcBef>
              <a:buClr>
                <a:schemeClr val="accent1"/>
              </a:buClr>
              <a:buFont typeface="Courier New"/>
              <a:buNone/>
              <a:defRPr sz="2000" b="1" kern="1200">
                <a:solidFill>
                  <a:schemeClr val="tx1">
                    <a:lumMod val="75000"/>
                    <a:lumOff val="25000"/>
                  </a:schemeClr>
                </a:solidFill>
                <a:latin typeface="+mn-lt"/>
                <a:ea typeface="Segoe UI" pitchFamily="34" charset="0"/>
                <a:cs typeface="Segoe UI" pitchFamily="34" charset="0"/>
              </a:defRPr>
            </a:lvl2pPr>
            <a:lvl3pPr marL="914400" indent="0" algn="l" defTabSz="914400" rtl="0" eaLnBrk="1" latinLnBrk="0" hangingPunct="1">
              <a:spcBef>
                <a:spcPct val="20000"/>
              </a:spcBef>
              <a:buClr>
                <a:schemeClr val="accent1"/>
              </a:buClr>
              <a:buFont typeface="Segoe" pitchFamily="34" charset="0"/>
              <a:buNone/>
              <a:defRPr sz="1800" b="1" kern="1200">
                <a:solidFill>
                  <a:schemeClr val="tx1">
                    <a:lumMod val="75000"/>
                    <a:lumOff val="25000"/>
                  </a:schemeClr>
                </a:solidFill>
                <a:latin typeface="+mn-lt"/>
                <a:ea typeface="+mn-ea"/>
                <a:cs typeface="Segoe"/>
              </a:defRPr>
            </a:lvl3pPr>
            <a:lvl4pPr marL="1371600" indent="0" algn="l" defTabSz="914400" rtl="0" eaLnBrk="1" latinLnBrk="0" hangingPunct="1">
              <a:spcBef>
                <a:spcPct val="20000"/>
              </a:spcBef>
              <a:buClr>
                <a:schemeClr val="accent1"/>
              </a:buClr>
              <a:buFont typeface="Arial" pitchFamily="34" charset="0"/>
              <a:buNone/>
              <a:defRPr sz="1600" b="1" kern="1200">
                <a:solidFill>
                  <a:schemeClr val="tx1">
                    <a:lumMod val="75000"/>
                    <a:lumOff val="25000"/>
                  </a:schemeClr>
                </a:solidFill>
                <a:latin typeface="+mn-lt"/>
                <a:ea typeface="Segoe UI" pitchFamily="34" charset="0"/>
                <a:cs typeface="Segoe UI" pitchFamily="34" charset="0"/>
              </a:defRPr>
            </a:lvl4pPr>
            <a:lvl5pPr marL="1828800" indent="0" algn="l" defTabSz="914400" rtl="0" eaLnBrk="1" latinLnBrk="0" hangingPunct="1">
              <a:spcBef>
                <a:spcPct val="20000"/>
              </a:spcBef>
              <a:buClr>
                <a:schemeClr val="accent1"/>
              </a:buClr>
              <a:buFont typeface="Arial" pitchFamily="34" charset="0"/>
              <a:buNone/>
              <a:defRPr sz="1600" b="1" kern="1200">
                <a:solidFill>
                  <a:schemeClr val="tx1">
                    <a:lumMod val="75000"/>
                    <a:lumOff val="25000"/>
                  </a:schemeClr>
                </a:solidFill>
                <a:latin typeface="+mj-lt"/>
                <a:ea typeface="Segoe UI" pitchFamily="34" charset="0"/>
                <a:cs typeface="Segoe UI" pitchFamily="34" charset="0"/>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ctr">
              <a:lnSpc>
                <a:spcPts val="2533"/>
              </a:lnSpc>
            </a:pPr>
            <a:r>
              <a:rPr lang="en-US" sz="2700" b="1" dirty="0">
                <a:solidFill>
                  <a:schemeClr val="tx1"/>
                </a:solidFill>
              </a:rPr>
              <a:t>Fixed Data Volumes</a:t>
            </a:r>
          </a:p>
        </p:txBody>
      </p:sp>
      <p:sp>
        <p:nvSpPr>
          <p:cNvPr id="16" name="Content Placeholder 41"/>
          <p:cNvSpPr txBox="1">
            <a:spLocks/>
          </p:cNvSpPr>
          <p:nvPr/>
        </p:nvSpPr>
        <p:spPr>
          <a:xfrm>
            <a:off x="4600337" y="2415224"/>
            <a:ext cx="3118074" cy="4231019"/>
          </a:xfrm>
          <a:prstGeom prst="rect">
            <a:avLst/>
          </a:prstGeom>
        </p:spPr>
        <p:txBody>
          <a:bodyPr vert="horz" lIns="121899" tIns="60949" rIns="121899" bIns="60949" rtlCol="0">
            <a:noAutofit/>
          </a:bodyPr>
          <a:lstStyle/>
          <a:p>
            <a:pPr marL="398481" indent="-395288">
              <a:spcBef>
                <a:spcPct val="20000"/>
              </a:spcBef>
              <a:buSzPct val="90000"/>
              <a:buBlip>
                <a:blip r:embed="rId3"/>
              </a:buBlip>
            </a:pPr>
            <a:r>
              <a:rPr lang="en-US" sz="1900" dirty="0">
                <a:gradFill>
                  <a:gsLst>
                    <a:gs pos="0">
                      <a:schemeClr val="tx1"/>
                    </a:gs>
                    <a:gs pos="86000">
                      <a:schemeClr val="tx1"/>
                    </a:gs>
                  </a:gsLst>
                  <a:lin ang="5400000" scaled="0"/>
                </a:gradFill>
              </a:rPr>
              <a:t>The drive must be formatted </a:t>
            </a:r>
            <a:r>
              <a:rPr lang="en-US" sz="1900" dirty="0" err="1">
                <a:gradFill>
                  <a:gsLst>
                    <a:gs pos="0">
                      <a:schemeClr val="tx1"/>
                    </a:gs>
                    <a:gs pos="86000">
                      <a:schemeClr val="tx1"/>
                    </a:gs>
                  </a:gsLst>
                  <a:lin ang="5400000" scaled="0"/>
                </a:gradFill>
              </a:rPr>
              <a:t>exFAT</a:t>
            </a:r>
            <a:r>
              <a:rPr lang="en-US" sz="1900" dirty="0">
                <a:gradFill>
                  <a:gsLst>
                    <a:gs pos="0">
                      <a:schemeClr val="tx1"/>
                    </a:gs>
                    <a:gs pos="86000">
                      <a:schemeClr val="tx1"/>
                    </a:gs>
                  </a:gsLst>
                  <a:lin ang="5400000" scaled="0"/>
                </a:gradFill>
              </a:rPr>
              <a:t>, FAT16, FAT32, or NTFS file system.</a:t>
            </a:r>
          </a:p>
          <a:p>
            <a:pPr marL="398481" indent="-395288">
              <a:spcBef>
                <a:spcPct val="20000"/>
              </a:spcBef>
              <a:buSzPct val="90000"/>
              <a:buBlip>
                <a:blip r:embed="rId3"/>
              </a:buBlip>
            </a:pPr>
            <a:r>
              <a:rPr lang="en-US" sz="1900" dirty="0">
                <a:gradFill>
                  <a:gsLst>
                    <a:gs pos="0">
                      <a:schemeClr val="tx1"/>
                    </a:gs>
                    <a:gs pos="86000">
                      <a:schemeClr val="tx1"/>
                    </a:gs>
                  </a:gsLst>
                  <a:lin ang="5400000" scaled="0"/>
                </a:gradFill>
              </a:rPr>
              <a:t>Can automatically unlock if the operating system drive is protected.</a:t>
            </a:r>
          </a:p>
        </p:txBody>
      </p:sp>
      <p:sp>
        <p:nvSpPr>
          <p:cNvPr id="17" name="Content Placeholder 41"/>
          <p:cNvSpPr txBox="1">
            <a:spLocks/>
          </p:cNvSpPr>
          <p:nvPr/>
        </p:nvSpPr>
        <p:spPr>
          <a:xfrm>
            <a:off x="8545172" y="2423359"/>
            <a:ext cx="3118074" cy="4231019"/>
          </a:xfrm>
          <a:prstGeom prst="rect">
            <a:avLst/>
          </a:prstGeom>
        </p:spPr>
        <p:txBody>
          <a:bodyPr vert="horz" lIns="121899" tIns="60949" rIns="121899" bIns="60949" rtlCol="0">
            <a:noAutofit/>
          </a:bodyPr>
          <a:lstStyle/>
          <a:p>
            <a:pPr marL="398481" lvl="0" indent="-395288">
              <a:spcBef>
                <a:spcPct val="20000"/>
              </a:spcBef>
              <a:buSzPct val="90000"/>
              <a:buBlip>
                <a:blip r:embed="rId3"/>
              </a:buBlip>
            </a:pPr>
            <a:r>
              <a:rPr lang="en-US" sz="1900" dirty="0">
                <a:gradFill>
                  <a:gsLst>
                    <a:gs pos="0">
                      <a:schemeClr val="tx1"/>
                    </a:gs>
                    <a:gs pos="86000">
                      <a:schemeClr val="tx1"/>
                    </a:gs>
                  </a:gsLst>
                  <a:lin ang="5400000" scaled="0"/>
                </a:gradFill>
              </a:rPr>
              <a:t>Similar to fixed data volumes</a:t>
            </a:r>
          </a:p>
          <a:p>
            <a:pPr marL="398481" lvl="0" indent="-395288">
              <a:spcBef>
                <a:spcPct val="20000"/>
              </a:spcBef>
              <a:buSzPct val="90000"/>
              <a:buBlip>
                <a:blip r:embed="rId3"/>
              </a:buBlip>
            </a:pPr>
            <a:r>
              <a:rPr lang="en-US" sz="1900" dirty="0">
                <a:gradFill>
                  <a:gsLst>
                    <a:gs pos="0">
                      <a:schemeClr val="tx1"/>
                    </a:gs>
                    <a:gs pos="86000">
                      <a:schemeClr val="tx1"/>
                    </a:gs>
                  </a:gsLst>
                  <a:lin ang="5400000" scaled="0"/>
                </a:gradFill>
              </a:rPr>
              <a:t>The drive must have at least 64 MB of available disk space.</a:t>
            </a:r>
          </a:p>
          <a:p>
            <a:pPr marL="398481" lvl="0" indent="-395288">
              <a:spcBef>
                <a:spcPct val="20000"/>
              </a:spcBef>
              <a:buSzPct val="90000"/>
              <a:buBlip>
                <a:blip r:embed="rId3"/>
              </a:buBlip>
            </a:pPr>
            <a:r>
              <a:rPr lang="en-US" sz="1900" dirty="0">
                <a:gradFill>
                  <a:gsLst>
                    <a:gs pos="0">
                      <a:schemeClr val="tx1"/>
                    </a:gs>
                    <a:gs pos="86000">
                      <a:schemeClr val="tx1"/>
                    </a:gs>
                  </a:gsLst>
                  <a:lin ang="5400000" scaled="0"/>
                </a:gradFill>
              </a:rPr>
              <a:t>Read-only access on Windows Vista and Windows XP.</a:t>
            </a:r>
          </a:p>
        </p:txBody>
      </p:sp>
    </p:spTree>
    <p:extLst>
      <p:ext uri="{BB962C8B-B14F-4D97-AF65-F5344CB8AC3E}">
        <p14:creationId xmlns:p14="http://schemas.microsoft.com/office/powerpoint/2010/main" val="202813080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BitLocker Feedback from Enterprises</a:t>
            </a:r>
            <a:endParaRPr lang="en-US" dirty="0"/>
          </a:p>
        </p:txBody>
      </p:sp>
      <p:pic>
        <p:nvPicPr>
          <p:cNvPr id="25" name="Picture 7" descr="\\SERVER3\InternalBin\Resource DVD\DVD_ART36\Artwork_Imagery\Icons - Illustrations\_ REAL VISTA STYLE\people man suit icon user.png"/>
          <p:cNvPicPr>
            <a:picLocks noChangeAspect="1" noChangeArrowheads="1"/>
          </p:cNvPicPr>
          <p:nvPr/>
        </p:nvPicPr>
        <p:blipFill>
          <a:blip r:embed="rId3" cstate="email"/>
          <a:stretch>
            <a:fillRect/>
          </a:stretch>
        </p:blipFill>
        <p:spPr bwMode="auto">
          <a:xfrm>
            <a:off x="3961368" y="3266651"/>
            <a:ext cx="3559284" cy="3591349"/>
          </a:xfrm>
          <a:prstGeom prst="rect">
            <a:avLst/>
          </a:prstGeom>
          <a:ln w="12700">
            <a:noFill/>
          </a:ln>
        </p:spPr>
      </p:pic>
      <p:grpSp>
        <p:nvGrpSpPr>
          <p:cNvPr id="45" name="Group 44"/>
          <p:cNvGrpSpPr/>
          <p:nvPr/>
        </p:nvGrpSpPr>
        <p:grpSpPr>
          <a:xfrm>
            <a:off x="609441" y="4140200"/>
            <a:ext cx="4164515" cy="1422400"/>
            <a:chOff x="457200" y="3181350"/>
            <a:chExt cx="3124200" cy="1066800"/>
          </a:xfrm>
        </p:grpSpPr>
        <p:sp>
          <p:nvSpPr>
            <p:cNvPr id="37" name="Rounded Rectangular Callout 36"/>
            <p:cNvSpPr/>
            <p:nvPr/>
          </p:nvSpPr>
          <p:spPr bwMode="auto">
            <a:xfrm>
              <a:off x="457200" y="3181350"/>
              <a:ext cx="3124200" cy="1066800"/>
            </a:xfrm>
            <a:prstGeom prst="wedgeRoundRectCallout">
              <a:avLst>
                <a:gd name="adj1" fmla="val 44505"/>
                <a:gd name="adj2" fmla="val 65020"/>
                <a:gd name="adj3" fmla="val 1666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754450" tIns="68586" rIns="137172" bIns="68586" numCol="1" rtlCol="0" anchor="ctr" anchorCtr="0" compatLnSpc="1">
              <a:prstTxWarp prst="textNoShape">
                <a:avLst/>
              </a:prstTxWarp>
            </a:bodyPr>
            <a:lstStyle/>
            <a:p>
              <a:pPr indent="-457121" algn="ctr" defTabSz="914211">
                <a:lnSpc>
                  <a:spcPct val="90000"/>
                </a:lnSpc>
                <a:spcBef>
                  <a:spcPct val="20000"/>
                </a:spcBef>
                <a:buSzPct val="90000"/>
              </a:pPr>
              <a:endParaRPr lang="en-US" sz="2800" spc="-151" dirty="0">
                <a:gradFill>
                  <a:gsLst>
                    <a:gs pos="0">
                      <a:srgbClr val="FFFFFF"/>
                    </a:gs>
                    <a:gs pos="100000">
                      <a:srgbClr val="FFFFFF"/>
                    </a:gs>
                  </a:gsLst>
                  <a:lin ang="16200000" scaled="1"/>
                </a:gradFill>
              </a:endParaRPr>
            </a:p>
          </p:txBody>
        </p:sp>
        <p:sp>
          <p:nvSpPr>
            <p:cNvPr id="27" name="Rectangle 26"/>
            <p:cNvSpPr/>
            <p:nvPr/>
          </p:nvSpPr>
          <p:spPr>
            <a:xfrm>
              <a:off x="533400" y="3253208"/>
              <a:ext cx="2743200" cy="838695"/>
            </a:xfrm>
            <a:prstGeom prst="rect">
              <a:avLst/>
            </a:prstGeom>
          </p:spPr>
          <p:txBody>
            <a:bodyPr wrap="square" lIns="68583" tIns="34292" rIns="68583" bIns="34292">
              <a:spAutoFit/>
            </a:bodyPr>
            <a:lstStyle/>
            <a:p>
              <a:pPr defTabSz="914249">
                <a:lnSpc>
                  <a:spcPts val="1973"/>
                </a:lnSpc>
              </a:pPr>
              <a:r>
                <a:rPr lang="en-US" sz="1900" spc="-40" dirty="0">
                  <a:solidFill>
                    <a:srgbClr val="1F497D"/>
                  </a:solidFill>
                </a:rPr>
                <a:t>When a device gets lost, we </a:t>
              </a:r>
              <a:br>
                <a:rPr lang="en-US" sz="1900" spc="-40" dirty="0">
                  <a:solidFill>
                    <a:srgbClr val="1F497D"/>
                  </a:solidFill>
                </a:rPr>
              </a:br>
              <a:r>
                <a:rPr lang="en-US" sz="1900" spc="-40" dirty="0">
                  <a:solidFill>
                    <a:srgbClr val="1F497D"/>
                  </a:solidFill>
                </a:rPr>
                <a:t>need to report whether the </a:t>
              </a:r>
              <a:br>
                <a:rPr lang="en-US" sz="1900" spc="-40" dirty="0">
                  <a:solidFill>
                    <a:srgbClr val="1F497D"/>
                  </a:solidFill>
                </a:rPr>
              </a:br>
              <a:r>
                <a:rPr lang="en-US" sz="1900" spc="-40" dirty="0">
                  <a:solidFill>
                    <a:srgbClr val="1F497D"/>
                  </a:solidFill>
                </a:rPr>
                <a:t>data was encrypted. </a:t>
              </a:r>
              <a:br>
                <a:rPr lang="en-US" sz="1900" spc="-40" dirty="0">
                  <a:solidFill>
                    <a:srgbClr val="1F497D"/>
                  </a:solidFill>
                </a:rPr>
              </a:br>
              <a:r>
                <a:rPr lang="en-US" sz="1900" b="1" i="1" spc="-40" dirty="0">
                  <a:solidFill>
                    <a:srgbClr val="1F497D"/>
                  </a:solidFill>
                </a:rPr>
                <a:t>I need a simple way to check.</a:t>
              </a:r>
            </a:p>
          </p:txBody>
        </p:sp>
        <p:grpSp>
          <p:nvGrpSpPr>
            <p:cNvPr id="38" name="Group 37"/>
            <p:cNvGrpSpPr/>
            <p:nvPr/>
          </p:nvGrpSpPr>
          <p:grpSpPr>
            <a:xfrm>
              <a:off x="2837839" y="3390545"/>
              <a:ext cx="667362" cy="663592"/>
              <a:chOff x="2713055" y="3294320"/>
              <a:chExt cx="691780" cy="687872"/>
            </a:xfrm>
          </p:grpSpPr>
          <p:pic>
            <p:nvPicPr>
              <p:cNvPr id="31" name="Picture 3" descr="D:\DVD_ART36\Artwork_Imagery\Hardware Photos\OEM HW\COMPUTERS - PC\Windows 7\Toshiba Portege R500 Front with windows 7.png"/>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2713055" y="3294320"/>
                <a:ext cx="691780" cy="500051"/>
              </a:xfrm>
              <a:prstGeom prst="rect">
                <a:avLst/>
              </a:prstGeom>
              <a:noFill/>
              <a:effectLst>
                <a:outerShdw blurRad="50800" dist="38100" algn="l" rotWithShape="0">
                  <a:prstClr val="black">
                    <a:alpha val="40000"/>
                  </a:prstClr>
                </a:outerShdw>
              </a:effectLst>
            </p:spPr>
          </p:pic>
          <p:pic>
            <p:nvPicPr>
              <p:cNvPr id="32" name="Picture 4" descr="E:\BR_ARCHIVE\Assets_2\Icons_2\IS_supervista_general_05237209110372902907002\png\NORMAL\256\help_25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90449" y="3709738"/>
                <a:ext cx="272524" cy="272454"/>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82" name="Group 81"/>
          <p:cNvGrpSpPr/>
          <p:nvPr/>
        </p:nvGrpSpPr>
        <p:grpSpPr>
          <a:xfrm>
            <a:off x="6909720" y="4546600"/>
            <a:ext cx="4359746" cy="1320800"/>
            <a:chOff x="5181600" y="3409950"/>
            <a:chExt cx="3270661" cy="990600"/>
          </a:xfrm>
        </p:grpSpPr>
        <p:grpSp>
          <p:nvGrpSpPr>
            <p:cNvPr id="66" name="Group 65"/>
            <p:cNvGrpSpPr/>
            <p:nvPr/>
          </p:nvGrpSpPr>
          <p:grpSpPr>
            <a:xfrm>
              <a:off x="5181600" y="3409950"/>
              <a:ext cx="3270661" cy="990600"/>
              <a:chOff x="615538" y="1657350"/>
              <a:chExt cx="3270661" cy="990600"/>
            </a:xfrm>
          </p:grpSpPr>
          <p:sp>
            <p:nvSpPr>
              <p:cNvPr id="68" name="Rounded Rectangular Callout 67"/>
              <p:cNvSpPr/>
              <p:nvPr/>
            </p:nvSpPr>
            <p:spPr bwMode="auto">
              <a:xfrm>
                <a:off x="615538" y="1657350"/>
                <a:ext cx="3270661" cy="990600"/>
              </a:xfrm>
              <a:prstGeom prst="wedgeRoundRectCallout">
                <a:avLst>
                  <a:gd name="adj1" fmla="val -43010"/>
                  <a:gd name="adj2" fmla="val 66870"/>
                  <a:gd name="adj3" fmla="val 1666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754450" tIns="68586" rIns="137172" bIns="68586" numCol="1" rtlCol="0" anchor="ctr" anchorCtr="0" compatLnSpc="1">
                <a:prstTxWarp prst="textNoShape">
                  <a:avLst/>
                </a:prstTxWarp>
              </a:bodyPr>
              <a:lstStyle/>
              <a:p>
                <a:pPr indent="-457121" algn="ctr" defTabSz="914211">
                  <a:lnSpc>
                    <a:spcPct val="90000"/>
                  </a:lnSpc>
                  <a:spcBef>
                    <a:spcPct val="20000"/>
                  </a:spcBef>
                  <a:buSzPct val="90000"/>
                </a:pPr>
                <a:endParaRPr lang="en-US" sz="2800" spc="-151" dirty="0">
                  <a:gradFill>
                    <a:gsLst>
                      <a:gs pos="0">
                        <a:srgbClr val="FFFFFF"/>
                      </a:gs>
                      <a:gs pos="100000">
                        <a:srgbClr val="FFFFFF"/>
                      </a:gs>
                    </a:gsLst>
                    <a:lin ang="16200000" scaled="1"/>
                  </a:gradFill>
                </a:endParaRPr>
              </a:p>
            </p:txBody>
          </p:sp>
          <p:sp>
            <p:nvSpPr>
              <p:cNvPr id="69" name="Rectangle 68"/>
              <p:cNvSpPr/>
              <p:nvPr/>
            </p:nvSpPr>
            <p:spPr>
              <a:xfrm>
                <a:off x="744289" y="1733550"/>
                <a:ext cx="2766850" cy="744437"/>
              </a:xfrm>
              <a:prstGeom prst="rect">
                <a:avLst/>
              </a:prstGeom>
            </p:spPr>
            <p:txBody>
              <a:bodyPr wrap="square" lIns="68583" tIns="34292" rIns="68583" bIns="34292">
                <a:spAutoFit/>
              </a:bodyPr>
              <a:lstStyle/>
              <a:p>
                <a:pPr marL="7937" indent="-15875" defTabSz="914249">
                  <a:lnSpc>
                    <a:spcPts val="1840"/>
                  </a:lnSpc>
                </a:pPr>
                <a:r>
                  <a:rPr lang="en-US" sz="1900" spc="-40" dirty="0">
                    <a:solidFill>
                      <a:srgbClr val="1F497D"/>
                    </a:solidFill>
                  </a:rPr>
                  <a:t>The process of encrypting </a:t>
                </a:r>
                <a:br>
                  <a:rPr lang="en-US" sz="1900" spc="-40" dirty="0">
                    <a:solidFill>
                      <a:srgbClr val="1F497D"/>
                    </a:solidFill>
                  </a:rPr>
                </a:br>
                <a:r>
                  <a:rPr lang="en-US" sz="1900" spc="-40" dirty="0">
                    <a:solidFill>
                      <a:srgbClr val="1F497D"/>
                    </a:solidFill>
                  </a:rPr>
                  <a:t>assets with </a:t>
                </a:r>
                <a:r>
                  <a:rPr lang="en-US" sz="1900" spc="-40" dirty="0" err="1">
                    <a:solidFill>
                      <a:srgbClr val="1F497D"/>
                    </a:solidFill>
                  </a:rPr>
                  <a:t>BitLocker</a:t>
                </a:r>
                <a:r>
                  <a:rPr lang="en-US" sz="1900" spc="-40" dirty="0">
                    <a:solidFill>
                      <a:srgbClr val="1F497D"/>
                    </a:solidFill>
                  </a:rPr>
                  <a:t> can be difficult. </a:t>
                </a:r>
                <a:r>
                  <a:rPr lang="en-US" sz="1900" b="1" i="1" spc="-40" dirty="0">
                    <a:solidFill>
                      <a:srgbClr val="1F497D"/>
                    </a:solidFill>
                  </a:rPr>
                  <a:t>I need a simpler </a:t>
                </a:r>
                <a:br>
                  <a:rPr lang="en-US" sz="1900" b="1" i="1" spc="-40" dirty="0">
                    <a:solidFill>
                      <a:srgbClr val="1F497D"/>
                    </a:solidFill>
                  </a:rPr>
                </a:br>
                <a:r>
                  <a:rPr lang="en-US" sz="1900" b="1" i="1" spc="-40" dirty="0">
                    <a:solidFill>
                      <a:srgbClr val="1F497D"/>
                    </a:solidFill>
                  </a:rPr>
                  <a:t>way to make it happen</a:t>
                </a:r>
                <a:r>
                  <a:rPr lang="en-US" sz="1900" b="1" i="1" dirty="0">
                    <a:solidFill>
                      <a:schemeClr val="tx2"/>
                    </a:solidFill>
                  </a:rPr>
                  <a:t>.</a:t>
                </a:r>
              </a:p>
            </p:txBody>
          </p:sp>
        </p:grpSp>
        <p:grpSp>
          <p:nvGrpSpPr>
            <p:cNvPr id="64" name="Group 63"/>
            <p:cNvGrpSpPr/>
            <p:nvPr/>
          </p:nvGrpSpPr>
          <p:grpSpPr>
            <a:xfrm>
              <a:off x="7691453" y="3486150"/>
              <a:ext cx="614347" cy="752677"/>
              <a:chOff x="5326386" y="3588439"/>
              <a:chExt cx="614347" cy="752677"/>
            </a:xfrm>
          </p:grpSpPr>
          <p:pic>
            <p:nvPicPr>
              <p:cNvPr id="33" name="Picture 6" descr="E:\BR_ARCHIVE\Assets_2\Icons_2\IS_supervista_general_05237209110372902907002\png\NORMAL\256\gear_256.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26386" y="3588439"/>
                <a:ext cx="603661" cy="60350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5" descr="E:\BR_ARCHIVE\Assets_2\Icons_2\IS_supervista_general_05237209110372902907002\png\NORMAL\256\lock_256.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629756" y="4030220"/>
                <a:ext cx="310977" cy="31089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72" name="Group 71"/>
          <p:cNvGrpSpPr/>
          <p:nvPr/>
        </p:nvGrpSpPr>
        <p:grpSpPr>
          <a:xfrm>
            <a:off x="812588" y="2209800"/>
            <a:ext cx="4164515" cy="1422400"/>
            <a:chOff x="609600" y="1657350"/>
            <a:chExt cx="3124200" cy="1066800"/>
          </a:xfrm>
        </p:grpSpPr>
        <p:grpSp>
          <p:nvGrpSpPr>
            <p:cNvPr id="44" name="Group 43"/>
            <p:cNvGrpSpPr/>
            <p:nvPr/>
          </p:nvGrpSpPr>
          <p:grpSpPr>
            <a:xfrm>
              <a:off x="609600" y="1657350"/>
              <a:ext cx="3124200" cy="1066800"/>
              <a:chOff x="457200" y="1581150"/>
              <a:chExt cx="3124200" cy="1066800"/>
            </a:xfrm>
          </p:grpSpPr>
          <p:sp>
            <p:nvSpPr>
              <p:cNvPr id="36" name="Rounded Rectangular Callout 35"/>
              <p:cNvSpPr/>
              <p:nvPr/>
            </p:nvSpPr>
            <p:spPr bwMode="auto">
              <a:xfrm>
                <a:off x="457200" y="1581150"/>
                <a:ext cx="3124200" cy="1066800"/>
              </a:xfrm>
              <a:prstGeom prst="wedgeRoundRectCallout">
                <a:avLst>
                  <a:gd name="adj1" fmla="val 47747"/>
                  <a:gd name="adj2" fmla="val 75196"/>
                  <a:gd name="adj3" fmla="val 1666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754450" tIns="68586" rIns="137172" bIns="68586" numCol="1" rtlCol="0" anchor="ctr" anchorCtr="0" compatLnSpc="1">
                <a:prstTxWarp prst="textNoShape">
                  <a:avLst/>
                </a:prstTxWarp>
              </a:bodyPr>
              <a:lstStyle/>
              <a:p>
                <a:pPr indent="-457121" algn="ctr" defTabSz="914211">
                  <a:lnSpc>
                    <a:spcPct val="90000"/>
                  </a:lnSpc>
                  <a:spcBef>
                    <a:spcPct val="20000"/>
                  </a:spcBef>
                  <a:buSzPct val="90000"/>
                </a:pPr>
                <a:endParaRPr lang="en-US" sz="2800" spc="-151" dirty="0">
                  <a:gradFill>
                    <a:gsLst>
                      <a:gs pos="0">
                        <a:srgbClr val="FFFFFF"/>
                      </a:gs>
                      <a:gs pos="100000">
                        <a:srgbClr val="FFFFFF"/>
                      </a:gs>
                    </a:gsLst>
                    <a:lin ang="16200000" scaled="1"/>
                  </a:gradFill>
                </a:endParaRPr>
              </a:p>
            </p:txBody>
          </p:sp>
          <p:sp>
            <p:nvSpPr>
              <p:cNvPr id="26" name="Rectangle 25"/>
              <p:cNvSpPr/>
              <p:nvPr/>
            </p:nvSpPr>
            <p:spPr>
              <a:xfrm>
                <a:off x="585950" y="1657350"/>
                <a:ext cx="2766850" cy="838695"/>
              </a:xfrm>
              <a:prstGeom prst="rect">
                <a:avLst/>
              </a:prstGeom>
            </p:spPr>
            <p:txBody>
              <a:bodyPr wrap="square" lIns="68583" tIns="34292" rIns="68583" bIns="34292">
                <a:spAutoFit/>
              </a:bodyPr>
              <a:lstStyle/>
              <a:p>
                <a:pPr marL="7937" indent="-15875" defTabSz="914249">
                  <a:lnSpc>
                    <a:spcPts val="1973"/>
                  </a:lnSpc>
                </a:pPr>
                <a:r>
                  <a:rPr lang="en-US" sz="1900" spc="-40" dirty="0">
                    <a:solidFill>
                      <a:srgbClr val="1F497D"/>
                    </a:solidFill>
                  </a:rPr>
                  <a:t>Determining compliance can </a:t>
                </a:r>
                <a:br>
                  <a:rPr lang="en-US" sz="1900" spc="-40" dirty="0">
                    <a:solidFill>
                      <a:srgbClr val="1F497D"/>
                    </a:solidFill>
                  </a:rPr>
                </a:br>
                <a:r>
                  <a:rPr lang="en-US" sz="1900" spc="-40" dirty="0">
                    <a:solidFill>
                      <a:srgbClr val="1F497D"/>
                    </a:solidFill>
                  </a:rPr>
                  <a:t>be difficult</a:t>
                </a:r>
                <a:r>
                  <a:rPr lang="en-US" sz="1900" dirty="0">
                    <a:solidFill>
                      <a:schemeClr val="tx2"/>
                    </a:solidFill>
                  </a:rPr>
                  <a:t>. </a:t>
                </a:r>
                <a:r>
                  <a:rPr lang="en-US" sz="1900" b="1" i="1" spc="-40" dirty="0">
                    <a:solidFill>
                      <a:srgbClr val="1F497D"/>
                    </a:solidFill>
                  </a:rPr>
                  <a:t>I need an </a:t>
                </a:r>
                <a:br>
                  <a:rPr lang="en-US" sz="1900" b="1" i="1" spc="-40" dirty="0">
                    <a:solidFill>
                      <a:srgbClr val="1F497D"/>
                    </a:solidFill>
                  </a:rPr>
                </a:br>
                <a:r>
                  <a:rPr lang="en-US" sz="1900" b="1" i="1" spc="-40" dirty="0">
                    <a:solidFill>
                      <a:srgbClr val="1F497D"/>
                    </a:solidFill>
                  </a:rPr>
                  <a:t>easy way to determine </a:t>
                </a:r>
                <a:br>
                  <a:rPr lang="en-US" sz="1900" b="1" i="1" spc="-40" dirty="0">
                    <a:solidFill>
                      <a:srgbClr val="1F497D"/>
                    </a:solidFill>
                  </a:rPr>
                </a:br>
                <a:r>
                  <a:rPr lang="en-US" sz="1900" b="1" i="1" spc="-40" dirty="0">
                    <a:solidFill>
                      <a:srgbClr val="1F497D"/>
                    </a:solidFill>
                  </a:rPr>
                  <a:t>organizational compliance</a:t>
                </a:r>
                <a:r>
                  <a:rPr lang="en-US" sz="1900" b="1" i="1" dirty="0">
                    <a:solidFill>
                      <a:schemeClr val="tx2"/>
                    </a:solidFill>
                  </a:rPr>
                  <a:t>.</a:t>
                </a:r>
                <a:r>
                  <a:rPr lang="en-US" sz="1900" i="1" dirty="0">
                    <a:solidFill>
                      <a:schemeClr val="tx2"/>
                    </a:solidFill>
                  </a:rPr>
                  <a:t> </a:t>
                </a:r>
              </a:p>
            </p:txBody>
          </p:sp>
        </p:grpSp>
        <p:pic>
          <p:nvPicPr>
            <p:cNvPr id="71" name="Picture 3" descr="\\SERVER3\InternalBin\Resource DVD\DVD_ART36\Artwork_Imagery\Icons - Illustrations\_ REAL VISTA STYLE\clipboard checklist inventory.png"/>
            <p:cNvPicPr>
              <a:picLocks noChangeAspect="1" noChangeArrowheads="1"/>
            </p:cNvPicPr>
            <p:nvPr/>
          </p:nvPicPr>
          <p:blipFill>
            <a:blip r:embed="rId8" cstate="email"/>
            <a:srcRect/>
            <a:stretch>
              <a:fillRect/>
            </a:stretch>
          </p:blipFill>
          <p:spPr bwMode="auto">
            <a:xfrm>
              <a:off x="2971800" y="1809750"/>
              <a:ext cx="685800" cy="685800"/>
            </a:xfrm>
            <a:prstGeom prst="rect">
              <a:avLst/>
            </a:prstGeom>
            <a:noFill/>
          </p:spPr>
        </p:pic>
      </p:grpSp>
      <p:grpSp>
        <p:nvGrpSpPr>
          <p:cNvPr id="81" name="Group 80"/>
          <p:cNvGrpSpPr/>
          <p:nvPr/>
        </p:nvGrpSpPr>
        <p:grpSpPr>
          <a:xfrm>
            <a:off x="7219639" y="2921000"/>
            <a:ext cx="4359746" cy="1320800"/>
            <a:chOff x="5416139" y="2190750"/>
            <a:chExt cx="3270661" cy="990600"/>
          </a:xfrm>
        </p:grpSpPr>
        <p:grpSp>
          <p:nvGrpSpPr>
            <p:cNvPr id="56" name="Group 55"/>
            <p:cNvGrpSpPr/>
            <p:nvPr/>
          </p:nvGrpSpPr>
          <p:grpSpPr>
            <a:xfrm>
              <a:off x="5416139" y="2190750"/>
              <a:ext cx="3270661" cy="990600"/>
              <a:chOff x="615538" y="1657350"/>
              <a:chExt cx="3270661" cy="990600"/>
            </a:xfrm>
          </p:grpSpPr>
          <p:sp>
            <p:nvSpPr>
              <p:cNvPr id="57" name="Rounded Rectangular Callout 56"/>
              <p:cNvSpPr/>
              <p:nvPr/>
            </p:nvSpPr>
            <p:spPr bwMode="auto">
              <a:xfrm>
                <a:off x="615538" y="1657350"/>
                <a:ext cx="3270661" cy="990600"/>
              </a:xfrm>
              <a:prstGeom prst="wedgeRoundRectCallout">
                <a:avLst>
                  <a:gd name="adj1" fmla="val -43010"/>
                  <a:gd name="adj2" fmla="val 66870"/>
                  <a:gd name="adj3" fmla="val 1666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754450" tIns="68586" rIns="137172" bIns="68586" numCol="1" rtlCol="0" anchor="ctr" anchorCtr="0" compatLnSpc="1">
                <a:prstTxWarp prst="textNoShape">
                  <a:avLst/>
                </a:prstTxWarp>
              </a:bodyPr>
              <a:lstStyle/>
              <a:p>
                <a:pPr indent="-457121" algn="ctr" defTabSz="914211">
                  <a:lnSpc>
                    <a:spcPct val="90000"/>
                  </a:lnSpc>
                  <a:spcBef>
                    <a:spcPct val="20000"/>
                  </a:spcBef>
                  <a:buSzPct val="90000"/>
                </a:pPr>
                <a:endParaRPr lang="en-US" sz="2800" spc="-151" dirty="0">
                  <a:gradFill>
                    <a:gsLst>
                      <a:gs pos="0">
                        <a:srgbClr val="FFFFFF"/>
                      </a:gs>
                      <a:gs pos="100000">
                        <a:srgbClr val="FFFFFF"/>
                      </a:gs>
                    </a:gsLst>
                    <a:lin ang="16200000" scaled="1"/>
                  </a:gradFill>
                </a:endParaRPr>
              </a:p>
            </p:txBody>
          </p:sp>
          <p:sp>
            <p:nvSpPr>
              <p:cNvPr id="58" name="Rectangle 57"/>
              <p:cNvSpPr/>
              <p:nvPr/>
            </p:nvSpPr>
            <p:spPr>
              <a:xfrm>
                <a:off x="744289" y="1733550"/>
                <a:ext cx="2390219" cy="744437"/>
              </a:xfrm>
              <a:prstGeom prst="rect">
                <a:avLst/>
              </a:prstGeom>
            </p:spPr>
            <p:txBody>
              <a:bodyPr wrap="square" lIns="68583" tIns="34292" rIns="68583" bIns="34292">
                <a:spAutoFit/>
              </a:bodyPr>
              <a:lstStyle/>
              <a:p>
                <a:pPr marL="7937" indent="-15875" defTabSz="914249">
                  <a:lnSpc>
                    <a:spcPts val="1840"/>
                  </a:lnSpc>
                </a:pPr>
                <a:r>
                  <a:rPr lang="en-US" sz="1900" spc="-40" dirty="0">
                    <a:solidFill>
                      <a:srgbClr val="1F497D"/>
                    </a:solidFill>
                  </a:rPr>
                  <a:t>When users lose keys to </a:t>
                </a:r>
                <a:br>
                  <a:rPr lang="en-US" sz="1900" spc="-40" dirty="0">
                    <a:solidFill>
                      <a:srgbClr val="1F497D"/>
                    </a:solidFill>
                  </a:rPr>
                </a:br>
                <a:r>
                  <a:rPr lang="en-US" sz="1900" spc="-40" dirty="0">
                    <a:solidFill>
                      <a:srgbClr val="1F497D"/>
                    </a:solidFill>
                  </a:rPr>
                  <a:t>secured volumes, their productivity is blocked. </a:t>
                </a:r>
                <a:r>
                  <a:rPr lang="en-US" sz="1900" b="1" i="1" spc="-40" dirty="0">
                    <a:solidFill>
                      <a:srgbClr val="1F497D"/>
                    </a:solidFill>
                  </a:rPr>
                  <a:t>We </a:t>
                </a:r>
                <a:r>
                  <a:rPr lang="en-US" sz="1900" b="1" i="1" spc="-40" dirty="0" smtClean="0">
                    <a:solidFill>
                      <a:srgbClr val="1F497D"/>
                    </a:solidFill>
                  </a:rPr>
                  <a:t>need </a:t>
                </a:r>
                <a:r>
                  <a:rPr lang="en-US" sz="1900" b="1" i="1" spc="-40" dirty="0">
                    <a:solidFill>
                      <a:srgbClr val="1F497D"/>
                    </a:solidFill>
                  </a:rPr>
                  <a:t>a key recovery process</a:t>
                </a:r>
                <a:r>
                  <a:rPr lang="en-US" sz="1900" i="1" dirty="0">
                    <a:solidFill>
                      <a:schemeClr val="tx2"/>
                    </a:solidFill>
                  </a:rPr>
                  <a:t>.</a:t>
                </a:r>
              </a:p>
            </p:txBody>
          </p:sp>
        </p:grpSp>
        <p:grpSp>
          <p:nvGrpSpPr>
            <p:cNvPr id="76" name="Group 75"/>
            <p:cNvGrpSpPr/>
            <p:nvPr/>
          </p:nvGrpSpPr>
          <p:grpSpPr>
            <a:xfrm>
              <a:off x="7848600" y="2343150"/>
              <a:ext cx="762000" cy="721017"/>
              <a:chOff x="7740298" y="2266950"/>
              <a:chExt cx="810901" cy="767288"/>
            </a:xfrm>
          </p:grpSpPr>
          <p:pic>
            <p:nvPicPr>
              <p:cNvPr id="75" name="Picture 74" descr="Keys Key secure lock security.png"/>
              <p:cNvPicPr>
                <a:picLocks noChangeAspect="1"/>
              </p:cNvPicPr>
              <p:nvPr/>
            </p:nvPicPr>
            <p:blipFill>
              <a:blip r:embed="rId9"/>
              <a:stretch>
                <a:fillRect/>
              </a:stretch>
            </p:blipFill>
            <p:spPr>
              <a:xfrm rot="1106859">
                <a:off x="7924800" y="2348438"/>
                <a:ext cx="626399" cy="685800"/>
              </a:xfrm>
              <a:prstGeom prst="rect">
                <a:avLst/>
              </a:prstGeom>
            </p:spPr>
          </p:pic>
          <p:pic>
            <p:nvPicPr>
              <p:cNvPr id="74" name="Picture 73" descr="112.png"/>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740298" y="2266950"/>
                <a:ext cx="413102" cy="337028"/>
              </a:xfrm>
              <a:prstGeom prst="rect">
                <a:avLst/>
              </a:prstGeom>
              <a:noFill/>
              <a:effectLst>
                <a:outerShdw blurRad="76200" dir="18900000" sy="23000" kx="-1200000" algn="bl" rotWithShape="0">
                  <a:prstClr val="black">
                    <a:alpha val="20000"/>
                  </a:prstClr>
                </a:outerShdw>
              </a:effectLst>
            </p:spPr>
          </p:pic>
        </p:grpSp>
      </p:grpSp>
      <p:grpSp>
        <p:nvGrpSpPr>
          <p:cNvPr id="48" name="Group 47"/>
          <p:cNvGrpSpPr/>
          <p:nvPr/>
        </p:nvGrpSpPr>
        <p:grpSpPr>
          <a:xfrm>
            <a:off x="5180251" y="1295400"/>
            <a:ext cx="4570809" cy="1422400"/>
            <a:chOff x="3886200" y="971550"/>
            <a:chExt cx="3429000" cy="1066800"/>
          </a:xfrm>
        </p:grpSpPr>
        <p:grpSp>
          <p:nvGrpSpPr>
            <p:cNvPr id="50" name="Group 49"/>
            <p:cNvGrpSpPr/>
            <p:nvPr/>
          </p:nvGrpSpPr>
          <p:grpSpPr>
            <a:xfrm>
              <a:off x="3886200" y="971550"/>
              <a:ext cx="3429000" cy="1066800"/>
              <a:chOff x="457200" y="1581150"/>
              <a:chExt cx="3429000" cy="1066800"/>
            </a:xfrm>
          </p:grpSpPr>
          <p:sp>
            <p:nvSpPr>
              <p:cNvPr id="51" name="Rounded Rectangular Callout 50"/>
              <p:cNvSpPr/>
              <p:nvPr/>
            </p:nvSpPr>
            <p:spPr bwMode="auto">
              <a:xfrm>
                <a:off x="457200" y="1581150"/>
                <a:ext cx="3429000" cy="1066800"/>
              </a:xfrm>
              <a:prstGeom prst="wedgeRoundRectCallout">
                <a:avLst>
                  <a:gd name="adj1" fmla="val -34112"/>
                  <a:gd name="adj2" fmla="val 69061"/>
                  <a:gd name="adj3" fmla="val 1666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754450" tIns="68586" rIns="137172" bIns="68586" numCol="1" rtlCol="0" anchor="ctr" anchorCtr="0" compatLnSpc="1">
                <a:prstTxWarp prst="textNoShape">
                  <a:avLst/>
                </a:prstTxWarp>
              </a:bodyPr>
              <a:lstStyle/>
              <a:p>
                <a:pPr indent="-457121" algn="ctr" defTabSz="914211">
                  <a:lnSpc>
                    <a:spcPct val="90000"/>
                  </a:lnSpc>
                  <a:spcBef>
                    <a:spcPct val="20000"/>
                  </a:spcBef>
                  <a:buSzPct val="90000"/>
                </a:pPr>
                <a:endParaRPr lang="en-US" sz="2800" spc="-151" dirty="0">
                  <a:gradFill>
                    <a:gsLst>
                      <a:gs pos="0">
                        <a:srgbClr val="FFFFFF"/>
                      </a:gs>
                      <a:gs pos="100000">
                        <a:srgbClr val="FFFFFF"/>
                      </a:gs>
                    </a:gsLst>
                    <a:lin ang="16200000" scaled="1"/>
                  </a:gradFill>
                </a:endParaRPr>
              </a:p>
            </p:txBody>
          </p:sp>
          <p:sp>
            <p:nvSpPr>
              <p:cNvPr id="53" name="Rectangle 52"/>
              <p:cNvSpPr/>
              <p:nvPr/>
            </p:nvSpPr>
            <p:spPr>
              <a:xfrm>
                <a:off x="585950" y="1657350"/>
                <a:ext cx="2766850" cy="842542"/>
              </a:xfrm>
              <a:prstGeom prst="rect">
                <a:avLst/>
              </a:prstGeom>
            </p:spPr>
            <p:txBody>
              <a:bodyPr wrap="square" lIns="68583" tIns="34292" rIns="68583" bIns="34292">
                <a:spAutoFit/>
              </a:bodyPr>
              <a:lstStyle/>
              <a:p>
                <a:pPr marL="7937" indent="-15875" defTabSz="914249">
                  <a:lnSpc>
                    <a:spcPts val="1973"/>
                  </a:lnSpc>
                </a:pPr>
                <a:r>
                  <a:rPr lang="en-US" sz="1900" spc="-40" dirty="0">
                    <a:solidFill>
                      <a:srgbClr val="1F497D"/>
                    </a:solidFill>
                  </a:rPr>
                  <a:t>There is a large set of policy options for </a:t>
                </a:r>
                <a:r>
                  <a:rPr lang="en-US" sz="1900" spc="-40" dirty="0" err="1">
                    <a:solidFill>
                      <a:srgbClr val="1F497D"/>
                    </a:solidFill>
                  </a:rPr>
                  <a:t>BitLocker</a:t>
                </a:r>
                <a:r>
                  <a:rPr lang="en-US" sz="1900" spc="-40" dirty="0">
                    <a:solidFill>
                      <a:srgbClr val="1F497D"/>
                    </a:solidFill>
                  </a:rPr>
                  <a:t>. </a:t>
                </a:r>
                <a:r>
                  <a:rPr lang="en-US" sz="1900" b="1" i="1" spc="-40" dirty="0">
                    <a:solidFill>
                      <a:srgbClr val="1F497D"/>
                    </a:solidFill>
                  </a:rPr>
                  <a:t>I’d like a simplified means to make the right choices</a:t>
                </a:r>
                <a:r>
                  <a:rPr lang="en-US" sz="1900" b="1" i="1" dirty="0">
                    <a:solidFill>
                      <a:schemeClr val="tx2"/>
                    </a:solidFill>
                  </a:rPr>
                  <a:t>.</a:t>
                </a:r>
              </a:p>
            </p:txBody>
          </p:sp>
        </p:grpSp>
        <p:grpSp>
          <p:nvGrpSpPr>
            <p:cNvPr id="47" name="Group 46"/>
            <p:cNvGrpSpPr/>
            <p:nvPr/>
          </p:nvGrpSpPr>
          <p:grpSpPr>
            <a:xfrm>
              <a:off x="6551341" y="1157404"/>
              <a:ext cx="611459" cy="652346"/>
              <a:chOff x="5019673" y="-533399"/>
              <a:chExt cx="3133727" cy="3343274"/>
            </a:xfrm>
          </p:grpSpPr>
          <p:pic>
            <p:nvPicPr>
              <p:cNvPr id="42" name="Picture 41" descr="Folder file Closed.png"/>
              <p:cNvPicPr>
                <a:picLocks noChangeAspect="1"/>
              </p:cNvPicPr>
              <p:nvPr/>
            </p:nvPicPr>
            <p:blipFill>
              <a:blip r:embed="rId11"/>
              <a:stretch>
                <a:fillRect/>
              </a:stretch>
            </p:blipFill>
            <p:spPr>
              <a:xfrm>
                <a:off x="5715002" y="-533399"/>
                <a:ext cx="2438398" cy="2171699"/>
              </a:xfrm>
              <a:prstGeom prst="rect">
                <a:avLst/>
              </a:prstGeom>
            </p:spPr>
          </p:pic>
          <p:pic>
            <p:nvPicPr>
              <p:cNvPr id="40" name="Picture 39" descr="Folder file Closed.png"/>
              <p:cNvPicPr>
                <a:picLocks noChangeAspect="1"/>
              </p:cNvPicPr>
              <p:nvPr/>
            </p:nvPicPr>
            <p:blipFill>
              <a:blip r:embed="rId11"/>
              <a:stretch>
                <a:fillRect/>
              </a:stretch>
            </p:blipFill>
            <p:spPr>
              <a:xfrm>
                <a:off x="5486400" y="-57150"/>
                <a:ext cx="2438400" cy="2171700"/>
              </a:xfrm>
              <a:prstGeom prst="rect">
                <a:avLst/>
              </a:prstGeom>
            </p:spPr>
          </p:pic>
          <p:pic>
            <p:nvPicPr>
              <p:cNvPr id="41" name="Picture 40" descr="Virtual Folder file open.png"/>
              <p:cNvPicPr>
                <a:picLocks noChangeAspect="1"/>
              </p:cNvPicPr>
              <p:nvPr/>
            </p:nvPicPr>
            <p:blipFill>
              <a:blip r:embed="rId12"/>
              <a:stretch>
                <a:fillRect/>
              </a:stretch>
            </p:blipFill>
            <p:spPr>
              <a:xfrm>
                <a:off x="5019673" y="523873"/>
                <a:ext cx="2743202" cy="2286002"/>
              </a:xfrm>
              <a:prstGeom prst="rect">
                <a:avLst/>
              </a:prstGeom>
            </p:spPr>
          </p:pic>
        </p:grpSp>
      </p:grpSp>
    </p:spTree>
    <p:extLst>
      <p:ext uri="{BB962C8B-B14F-4D97-AF65-F5344CB8AC3E}">
        <p14:creationId xmlns:p14="http://schemas.microsoft.com/office/powerpoint/2010/main" val="112015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500"/>
                                        <p:tgtEl>
                                          <p:spTgt spid="7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500"/>
                                        <p:tgtEl>
                                          <p:spTgt spid="4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1"/>
                                        </p:tgtEl>
                                        <p:attrNameLst>
                                          <p:attrName>style.visibility</p:attrName>
                                        </p:attrNameLst>
                                      </p:cBhvr>
                                      <p:to>
                                        <p:strVal val="visible"/>
                                      </p:to>
                                    </p:set>
                                    <p:animEffect transition="in" filter="fade">
                                      <p:cBhvr>
                                        <p:cTn id="22" dur="500"/>
                                        <p:tgtEl>
                                          <p:spTgt spid="8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What is Microsoft BitLocker Administration </a:t>
            </a:r>
            <a:br>
              <a:rPr lang="en-US" smtClean="0"/>
            </a:br>
            <a:r>
              <a:rPr lang="en-US" smtClean="0"/>
              <a:t>and Monitoring (MBAM)?</a:t>
            </a:r>
            <a:endParaRPr lang="en-US" dirty="0"/>
          </a:p>
        </p:txBody>
      </p:sp>
      <p:sp>
        <p:nvSpPr>
          <p:cNvPr id="30" name="Content Placeholder 29"/>
          <p:cNvSpPr>
            <a:spLocks noGrp="1"/>
          </p:cNvSpPr>
          <p:nvPr>
            <p:ph type="body" sz="quarter" idx="10"/>
          </p:nvPr>
        </p:nvSpPr>
        <p:spPr>
          <a:xfrm>
            <a:off x="519906" y="1905000"/>
            <a:ext cx="11149013" cy="1569660"/>
          </a:xfrm>
        </p:spPr>
        <p:txBody>
          <a:bodyPr/>
          <a:lstStyle/>
          <a:p>
            <a:r>
              <a:rPr lang="en-US" sz="2800" dirty="0" smtClean="0"/>
              <a:t>MBAM builds on the </a:t>
            </a:r>
            <a:r>
              <a:rPr lang="en-US" sz="2800" dirty="0" err="1" smtClean="0"/>
              <a:t>BitLocker</a:t>
            </a:r>
            <a:r>
              <a:rPr lang="en-US" sz="2800" dirty="0" smtClean="0"/>
              <a:t> data protection offering in Windows 7 by providing IT professionals with an enterprise-grade solution for </a:t>
            </a:r>
            <a:r>
              <a:rPr lang="en-US" sz="2800" dirty="0" err="1" smtClean="0"/>
              <a:t>BitLocker</a:t>
            </a:r>
            <a:r>
              <a:rPr lang="en-US" sz="2800" dirty="0" smtClean="0"/>
              <a:t> provisioning, monitoring, and key recovery.</a:t>
            </a:r>
          </a:p>
          <a:p>
            <a:pPr lvl="1"/>
            <a:r>
              <a:rPr lang="en-US" sz="2400" dirty="0" smtClean="0"/>
              <a:t>Will be made available as part of the Microsoft Desktop Optimization Pack</a:t>
            </a:r>
            <a:endParaRPr lang="en-US" sz="2400" dirty="0"/>
          </a:p>
        </p:txBody>
      </p:sp>
      <p:sp>
        <p:nvSpPr>
          <p:cNvPr id="49" name="Rounded Rectangle 48"/>
          <p:cNvSpPr/>
          <p:nvPr/>
        </p:nvSpPr>
        <p:spPr bwMode="auto">
          <a:xfrm>
            <a:off x="711015" y="3648736"/>
            <a:ext cx="10812544" cy="2463880"/>
          </a:xfrm>
          <a:prstGeom prst="roundRect">
            <a:avLst>
              <a:gd name="adj" fmla="val 16783"/>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1005757" tIns="91432" rIns="182864" bIns="91432" numCol="1" rtlCol="0" anchor="ctr" anchorCtr="0" compatLnSpc="1">
            <a:prstTxWarp prst="textNoShape">
              <a:avLst/>
            </a:prstTxWarp>
          </a:bodyPr>
          <a:lstStyle/>
          <a:p>
            <a:pPr indent="-457121" defTabSz="914211">
              <a:lnSpc>
                <a:spcPct val="90000"/>
              </a:lnSpc>
              <a:spcBef>
                <a:spcPct val="20000"/>
              </a:spcBef>
              <a:buSzPct val="90000"/>
              <a:defRPr/>
            </a:pPr>
            <a:endParaRPr lang="en-US" altLang="zh-CN" sz="2800" spc="-151" dirty="0">
              <a:gradFill>
                <a:gsLst>
                  <a:gs pos="0">
                    <a:srgbClr val="FFFFFF"/>
                  </a:gs>
                  <a:gs pos="100000">
                    <a:srgbClr val="FFFFFF"/>
                  </a:gs>
                </a:gsLst>
                <a:lin ang="16200000" scaled="1"/>
              </a:gradFill>
            </a:endParaRPr>
          </a:p>
        </p:txBody>
      </p:sp>
      <p:sp>
        <p:nvSpPr>
          <p:cNvPr id="52" name="TextBox 51"/>
          <p:cNvSpPr txBox="1"/>
          <p:nvPr/>
        </p:nvSpPr>
        <p:spPr>
          <a:xfrm>
            <a:off x="753827" y="3648736"/>
            <a:ext cx="10769732" cy="533480"/>
          </a:xfrm>
          <a:prstGeom prst="rect">
            <a:avLst/>
          </a:prstGeom>
          <a:noFill/>
        </p:spPr>
        <p:txBody>
          <a:bodyPr wrap="square" lIns="121899" tIns="60949" rIns="121899" bIns="60949" rtlCol="0">
            <a:spAutoFit/>
          </a:bodyPr>
          <a:lstStyle/>
          <a:p>
            <a:pPr algn="ctr"/>
            <a:r>
              <a:rPr lang="en-US" sz="2700" b="1" dirty="0">
                <a:latin typeface="Segoe UI (Body)"/>
                <a:cs typeface="Segoe UI (Body)"/>
              </a:rPr>
              <a:t>Goals are:</a:t>
            </a:r>
          </a:p>
        </p:txBody>
      </p:sp>
      <p:grpSp>
        <p:nvGrpSpPr>
          <p:cNvPr id="64" name="Group 63"/>
          <p:cNvGrpSpPr/>
          <p:nvPr/>
        </p:nvGrpSpPr>
        <p:grpSpPr>
          <a:xfrm>
            <a:off x="4311837" y="3750337"/>
            <a:ext cx="3555074" cy="2261740"/>
            <a:chOff x="3124200" y="3105151"/>
            <a:chExt cx="2667000" cy="1524794"/>
          </a:xfrm>
        </p:grpSpPr>
        <p:cxnSp>
          <p:nvCxnSpPr>
            <p:cNvPr id="56" name="Straight Connector 55"/>
            <p:cNvCxnSpPr/>
            <p:nvPr/>
          </p:nvCxnSpPr>
          <p:spPr>
            <a:xfrm rot="5400000">
              <a:off x="2362201" y="3867150"/>
              <a:ext cx="1524792" cy="793"/>
            </a:xfrm>
            <a:prstGeom prst="line">
              <a:avLst/>
            </a:prstGeom>
            <a:ln w="19050">
              <a:gradFill flip="none" rotWithShape="1">
                <a:gsLst>
                  <a:gs pos="3000">
                    <a:schemeClr val="accent1">
                      <a:tint val="66000"/>
                      <a:satMod val="160000"/>
                      <a:alpha val="0"/>
                    </a:schemeClr>
                  </a:gs>
                  <a:gs pos="13000">
                    <a:schemeClr val="accent1">
                      <a:alpha val="65000"/>
                    </a:schemeClr>
                  </a:gs>
                  <a:gs pos="86000">
                    <a:schemeClr val="accent1">
                      <a:alpha val="65000"/>
                    </a:schemeClr>
                  </a:gs>
                  <a:gs pos="97000">
                    <a:schemeClr val="accent1">
                      <a:tint val="23500"/>
                      <a:satMod val="16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5028408" y="3867152"/>
              <a:ext cx="1524792" cy="793"/>
            </a:xfrm>
            <a:prstGeom prst="line">
              <a:avLst/>
            </a:prstGeom>
            <a:ln w="19050">
              <a:gradFill flip="none" rotWithShape="1">
                <a:gsLst>
                  <a:gs pos="3000">
                    <a:schemeClr val="accent1">
                      <a:tint val="66000"/>
                      <a:satMod val="160000"/>
                      <a:alpha val="0"/>
                    </a:schemeClr>
                  </a:gs>
                  <a:gs pos="13000">
                    <a:schemeClr val="accent1">
                      <a:alpha val="65000"/>
                    </a:schemeClr>
                  </a:gs>
                  <a:gs pos="86000">
                    <a:schemeClr val="accent1">
                      <a:alpha val="65000"/>
                    </a:schemeClr>
                  </a:gs>
                  <a:gs pos="97000">
                    <a:schemeClr val="accent1">
                      <a:tint val="23500"/>
                      <a:satMod val="16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83" name="Group 82"/>
          <p:cNvGrpSpPr/>
          <p:nvPr/>
        </p:nvGrpSpPr>
        <p:grpSpPr>
          <a:xfrm>
            <a:off x="858337" y="5071136"/>
            <a:ext cx="609441" cy="609600"/>
            <a:chOff x="1295400" y="3352860"/>
            <a:chExt cx="533400" cy="533400"/>
          </a:xfrm>
        </p:grpSpPr>
        <p:pic>
          <p:nvPicPr>
            <p:cNvPr id="66" name="Picture 65" descr="bullet.png"/>
            <p:cNvPicPr>
              <a:picLocks noChangeAspect="1"/>
            </p:cNvPicPr>
            <p:nvPr/>
          </p:nvPicPr>
          <p:blipFill>
            <a:blip r:embed="rId3"/>
            <a:stretch>
              <a:fillRect/>
            </a:stretch>
          </p:blipFill>
          <p:spPr>
            <a:xfrm>
              <a:off x="1295400" y="3352860"/>
              <a:ext cx="533400" cy="533400"/>
            </a:xfrm>
            <a:prstGeom prst="rect">
              <a:avLst/>
            </a:prstGeom>
          </p:spPr>
        </p:pic>
        <p:sp>
          <p:nvSpPr>
            <p:cNvPr id="73" name="TextBox 72"/>
            <p:cNvSpPr txBox="1"/>
            <p:nvPr/>
          </p:nvSpPr>
          <p:spPr>
            <a:xfrm>
              <a:off x="1371600" y="3469456"/>
              <a:ext cx="381000" cy="242374"/>
            </a:xfrm>
            <a:prstGeom prst="rect">
              <a:avLst/>
            </a:prstGeom>
            <a:noFill/>
          </p:spPr>
          <p:txBody>
            <a:bodyPr wrap="square" tIns="0" bIns="0" rtlCol="0" anchor="ctr">
              <a:spAutoFit/>
            </a:bodyPr>
            <a:lstStyle/>
            <a:p>
              <a:pPr algn="ctr"/>
              <a:r>
                <a:rPr lang="en-US" dirty="0" smtClean="0"/>
                <a:t>1</a:t>
              </a:r>
              <a:endParaRPr lang="en-US" dirty="0"/>
            </a:p>
          </p:txBody>
        </p:sp>
      </p:grpSp>
      <p:sp>
        <p:nvSpPr>
          <p:cNvPr id="76" name="TextBox 75"/>
          <p:cNvSpPr txBox="1"/>
          <p:nvPr/>
        </p:nvSpPr>
        <p:spPr>
          <a:xfrm>
            <a:off x="1467777" y="5040253"/>
            <a:ext cx="2742486" cy="742084"/>
          </a:xfrm>
          <a:prstGeom prst="rect">
            <a:avLst/>
          </a:prstGeom>
          <a:noFill/>
        </p:spPr>
        <p:txBody>
          <a:bodyPr wrap="square" lIns="121899" tIns="60949" rIns="121899" bIns="60949" rtlCol="0">
            <a:spAutoFit/>
          </a:bodyPr>
          <a:lstStyle/>
          <a:p>
            <a:pPr marL="0" lvl="1">
              <a:lnSpc>
                <a:spcPts val="2426"/>
              </a:lnSpc>
            </a:pPr>
            <a:r>
              <a:rPr lang="en-US" sz="2100" dirty="0">
                <a:solidFill>
                  <a:schemeClr val="tx1">
                    <a:lumMod val="75000"/>
                    <a:lumOff val="25000"/>
                  </a:schemeClr>
                </a:solidFill>
              </a:rPr>
              <a:t>Simplify provisioning </a:t>
            </a:r>
            <a:br>
              <a:rPr lang="en-US" sz="2100" dirty="0">
                <a:solidFill>
                  <a:schemeClr val="tx1">
                    <a:lumMod val="75000"/>
                    <a:lumOff val="25000"/>
                  </a:schemeClr>
                </a:solidFill>
              </a:rPr>
            </a:br>
            <a:r>
              <a:rPr lang="en-US" sz="2100" dirty="0">
                <a:solidFill>
                  <a:schemeClr val="tx1">
                    <a:lumMod val="75000"/>
                    <a:lumOff val="25000"/>
                  </a:schemeClr>
                </a:solidFill>
              </a:rPr>
              <a:t>and deployment</a:t>
            </a:r>
            <a:endParaRPr lang="en-US" dirty="0"/>
          </a:p>
        </p:txBody>
      </p:sp>
      <p:grpSp>
        <p:nvGrpSpPr>
          <p:cNvPr id="92" name="Group 91"/>
          <p:cNvGrpSpPr/>
          <p:nvPr/>
        </p:nvGrpSpPr>
        <p:grpSpPr>
          <a:xfrm>
            <a:off x="4413411" y="5071136"/>
            <a:ext cx="609441" cy="609600"/>
            <a:chOff x="1295400" y="3352860"/>
            <a:chExt cx="533400" cy="533400"/>
          </a:xfrm>
        </p:grpSpPr>
        <p:pic>
          <p:nvPicPr>
            <p:cNvPr id="93" name="Picture 92" descr="bullet.png"/>
            <p:cNvPicPr>
              <a:picLocks noChangeAspect="1"/>
            </p:cNvPicPr>
            <p:nvPr/>
          </p:nvPicPr>
          <p:blipFill>
            <a:blip r:embed="rId3"/>
            <a:stretch>
              <a:fillRect/>
            </a:stretch>
          </p:blipFill>
          <p:spPr>
            <a:xfrm>
              <a:off x="1295400" y="3352860"/>
              <a:ext cx="533400" cy="533400"/>
            </a:xfrm>
            <a:prstGeom prst="rect">
              <a:avLst/>
            </a:prstGeom>
          </p:spPr>
        </p:pic>
        <p:sp>
          <p:nvSpPr>
            <p:cNvPr id="94" name="TextBox 93"/>
            <p:cNvSpPr txBox="1"/>
            <p:nvPr/>
          </p:nvSpPr>
          <p:spPr>
            <a:xfrm>
              <a:off x="1371600" y="3469456"/>
              <a:ext cx="381000" cy="242374"/>
            </a:xfrm>
            <a:prstGeom prst="rect">
              <a:avLst/>
            </a:prstGeom>
            <a:noFill/>
          </p:spPr>
          <p:txBody>
            <a:bodyPr wrap="square" tIns="0" bIns="0" rtlCol="0" anchor="ctr">
              <a:spAutoFit/>
            </a:bodyPr>
            <a:lstStyle/>
            <a:p>
              <a:pPr algn="ctr"/>
              <a:r>
                <a:rPr lang="en-US" dirty="0" smtClean="0"/>
                <a:t>2</a:t>
              </a:r>
              <a:endParaRPr lang="en-US" dirty="0"/>
            </a:p>
          </p:txBody>
        </p:sp>
      </p:grpSp>
      <p:sp>
        <p:nvSpPr>
          <p:cNvPr id="95" name="TextBox 94"/>
          <p:cNvSpPr txBox="1"/>
          <p:nvPr/>
        </p:nvSpPr>
        <p:spPr>
          <a:xfrm>
            <a:off x="5022851" y="5040253"/>
            <a:ext cx="2742486" cy="742084"/>
          </a:xfrm>
          <a:prstGeom prst="rect">
            <a:avLst/>
          </a:prstGeom>
          <a:noFill/>
        </p:spPr>
        <p:txBody>
          <a:bodyPr wrap="square" lIns="121899" tIns="60949" rIns="121899" bIns="60949" rtlCol="0">
            <a:spAutoFit/>
          </a:bodyPr>
          <a:lstStyle/>
          <a:p>
            <a:pPr marL="0" lvl="1">
              <a:lnSpc>
                <a:spcPts val="2426"/>
              </a:lnSpc>
            </a:pPr>
            <a:r>
              <a:rPr lang="en-US" sz="2100" dirty="0">
                <a:solidFill>
                  <a:schemeClr val="tx1">
                    <a:lumMod val="75000"/>
                    <a:lumOff val="25000"/>
                  </a:schemeClr>
                </a:solidFill>
              </a:rPr>
              <a:t>Improve compliance and reporting</a:t>
            </a:r>
            <a:endParaRPr lang="en-US" dirty="0"/>
          </a:p>
        </p:txBody>
      </p:sp>
      <p:grpSp>
        <p:nvGrpSpPr>
          <p:cNvPr id="102" name="Group 101"/>
          <p:cNvGrpSpPr/>
          <p:nvPr/>
        </p:nvGrpSpPr>
        <p:grpSpPr>
          <a:xfrm>
            <a:off x="7968484" y="5071136"/>
            <a:ext cx="609441" cy="609600"/>
            <a:chOff x="1295400" y="3352860"/>
            <a:chExt cx="533400" cy="533400"/>
          </a:xfrm>
        </p:grpSpPr>
        <p:pic>
          <p:nvPicPr>
            <p:cNvPr id="103" name="Picture 102" descr="bullet.png"/>
            <p:cNvPicPr>
              <a:picLocks noChangeAspect="1"/>
            </p:cNvPicPr>
            <p:nvPr/>
          </p:nvPicPr>
          <p:blipFill>
            <a:blip r:embed="rId3"/>
            <a:stretch>
              <a:fillRect/>
            </a:stretch>
          </p:blipFill>
          <p:spPr>
            <a:xfrm>
              <a:off x="1295400" y="3352860"/>
              <a:ext cx="533400" cy="533400"/>
            </a:xfrm>
            <a:prstGeom prst="rect">
              <a:avLst/>
            </a:prstGeom>
          </p:spPr>
        </p:pic>
        <p:sp>
          <p:nvSpPr>
            <p:cNvPr id="104" name="TextBox 103"/>
            <p:cNvSpPr txBox="1"/>
            <p:nvPr/>
          </p:nvSpPr>
          <p:spPr>
            <a:xfrm>
              <a:off x="1371600" y="3469456"/>
              <a:ext cx="381000" cy="242374"/>
            </a:xfrm>
            <a:prstGeom prst="rect">
              <a:avLst/>
            </a:prstGeom>
            <a:noFill/>
          </p:spPr>
          <p:txBody>
            <a:bodyPr wrap="square" tIns="0" bIns="0" rtlCol="0" anchor="ctr">
              <a:spAutoFit/>
            </a:bodyPr>
            <a:lstStyle/>
            <a:p>
              <a:pPr algn="ctr"/>
              <a:r>
                <a:rPr lang="en-US" dirty="0" smtClean="0"/>
                <a:t>3</a:t>
              </a:r>
              <a:endParaRPr lang="en-US" dirty="0"/>
            </a:p>
          </p:txBody>
        </p:sp>
      </p:grpSp>
      <p:sp>
        <p:nvSpPr>
          <p:cNvPr id="105" name="TextBox 104"/>
          <p:cNvSpPr txBox="1"/>
          <p:nvPr/>
        </p:nvSpPr>
        <p:spPr>
          <a:xfrm>
            <a:off x="8577925" y="5172736"/>
            <a:ext cx="2742486" cy="434307"/>
          </a:xfrm>
          <a:prstGeom prst="rect">
            <a:avLst/>
          </a:prstGeom>
          <a:noFill/>
        </p:spPr>
        <p:txBody>
          <a:bodyPr wrap="square" lIns="121899" tIns="60949" rIns="121899" bIns="60949" rtlCol="0">
            <a:spAutoFit/>
          </a:bodyPr>
          <a:lstStyle/>
          <a:p>
            <a:pPr marL="0" lvl="1">
              <a:lnSpc>
                <a:spcPts val="2426"/>
              </a:lnSpc>
            </a:pPr>
            <a:r>
              <a:rPr lang="en-US" sz="2100" spc="-27" dirty="0">
                <a:solidFill>
                  <a:schemeClr val="tx1">
                    <a:lumMod val="75000"/>
                    <a:lumOff val="25000"/>
                  </a:schemeClr>
                </a:solidFill>
              </a:rPr>
              <a:t>Reduce support costs</a:t>
            </a:r>
            <a:endParaRPr lang="en-US" spc="-27" dirty="0"/>
          </a:p>
        </p:txBody>
      </p:sp>
      <p:grpSp>
        <p:nvGrpSpPr>
          <p:cNvPr id="111" name="Group 110"/>
          <p:cNvGrpSpPr/>
          <p:nvPr/>
        </p:nvGrpSpPr>
        <p:grpSpPr>
          <a:xfrm>
            <a:off x="5632294" y="4156736"/>
            <a:ext cx="946821" cy="914400"/>
            <a:chOff x="4166499" y="3290640"/>
            <a:chExt cx="710301" cy="685800"/>
          </a:xfrm>
        </p:grpSpPr>
        <p:pic>
          <p:nvPicPr>
            <p:cNvPr id="109" name="Picture 3" descr="\\SERVER3\InternalBin\Resource DVD\DVD_ART36\Artwork_Imagery\Icons - Illustrations\_ REAL VISTA STYLE\clipboard checklist inventory.png"/>
            <p:cNvPicPr>
              <a:picLocks noChangeAspect="1" noChangeArrowheads="1"/>
            </p:cNvPicPr>
            <p:nvPr/>
          </p:nvPicPr>
          <p:blipFill>
            <a:blip r:embed="rId4" cstate="email"/>
            <a:srcRect/>
            <a:stretch>
              <a:fillRect/>
            </a:stretch>
          </p:blipFill>
          <p:spPr bwMode="auto">
            <a:xfrm>
              <a:off x="4191000" y="3290640"/>
              <a:ext cx="685800" cy="685800"/>
            </a:xfrm>
            <a:prstGeom prst="rect">
              <a:avLst/>
            </a:prstGeom>
            <a:noFill/>
          </p:spPr>
        </p:pic>
        <p:pic>
          <p:nvPicPr>
            <p:cNvPr id="110" name="Picture 2" descr="\\SERVER3\InternalBin\Resource DVD\DVD_ART36\Artwork_Imagery\Icons - Illustrations\_ REAL VISTA STYLE\3d check mark green.png"/>
            <p:cNvPicPr>
              <a:picLocks noChangeAspect="1" noChangeArrowheads="1"/>
            </p:cNvPicPr>
            <p:nvPr/>
          </p:nvPicPr>
          <p:blipFill>
            <a:blip r:embed="rId5" cstate="email"/>
            <a:srcRect/>
            <a:stretch>
              <a:fillRect/>
            </a:stretch>
          </p:blipFill>
          <p:spPr bwMode="auto">
            <a:xfrm>
              <a:off x="4166499" y="3486150"/>
              <a:ext cx="405501" cy="405501"/>
            </a:xfrm>
            <a:prstGeom prst="rect">
              <a:avLst/>
            </a:prstGeom>
            <a:noFill/>
          </p:spPr>
        </p:pic>
      </p:grpSp>
      <p:grpSp>
        <p:nvGrpSpPr>
          <p:cNvPr id="115" name="Group 114"/>
          <p:cNvGrpSpPr/>
          <p:nvPr/>
        </p:nvGrpSpPr>
        <p:grpSpPr>
          <a:xfrm>
            <a:off x="8944126" y="3953536"/>
            <a:ext cx="1563697" cy="1320800"/>
            <a:chOff x="6541169" y="3105150"/>
            <a:chExt cx="1383631" cy="1168400"/>
          </a:xfrm>
        </p:grpSpPr>
        <p:pic>
          <p:nvPicPr>
            <p:cNvPr id="113" name="Picture 112" descr="ist2_12814849-green-dollar-sign.png"/>
            <p:cNvPicPr>
              <a:picLocks noChangeAspect="1"/>
            </p:cNvPicPr>
            <p:nvPr/>
          </p:nvPicPr>
          <p:blipFill>
            <a:blip r:embed="rId6"/>
            <a:stretch>
              <a:fillRect/>
            </a:stretch>
          </p:blipFill>
          <p:spPr>
            <a:xfrm>
              <a:off x="6541169" y="3105150"/>
              <a:ext cx="1383631" cy="1168400"/>
            </a:xfrm>
            <a:prstGeom prst="rect">
              <a:avLst/>
            </a:prstGeom>
          </p:spPr>
        </p:pic>
        <p:pic>
          <p:nvPicPr>
            <p:cNvPr id="114" name="Picture 113" descr="Down Green Arrow.png"/>
            <p:cNvPicPr>
              <a:picLocks noChangeAspect="1"/>
            </p:cNvPicPr>
            <p:nvPr/>
          </p:nvPicPr>
          <p:blipFill>
            <a:blip r:embed="rId7"/>
            <a:stretch>
              <a:fillRect/>
            </a:stretch>
          </p:blipFill>
          <p:spPr>
            <a:xfrm>
              <a:off x="6705600" y="3234182"/>
              <a:ext cx="419100" cy="480568"/>
            </a:xfrm>
            <a:prstGeom prst="rect">
              <a:avLst/>
            </a:prstGeom>
          </p:spPr>
        </p:pic>
      </p:grpSp>
      <p:pic>
        <p:nvPicPr>
          <p:cNvPr id="32" name="Picture 17" descr="C:\Users\Public\Pictures\Artwork_Imagery\Shapes\Arrows\Straight\6 Point Arrow.png"/>
          <p:cNvPicPr>
            <a:picLocks noChangeAspect="1" noChangeArrowheads="1"/>
          </p:cNvPicPr>
          <p:nvPr/>
        </p:nvPicPr>
        <p:blipFill>
          <a:blip r:embed="rId8"/>
          <a:stretch>
            <a:fillRect/>
          </a:stretch>
        </p:blipFill>
        <p:spPr bwMode="auto">
          <a:xfrm>
            <a:off x="1726750" y="3917130"/>
            <a:ext cx="1656806" cy="1052407"/>
          </a:xfrm>
          <a:prstGeom prst="rect">
            <a:avLst/>
          </a:prstGeom>
          <a:noFill/>
        </p:spPr>
      </p:pic>
    </p:spTree>
    <p:extLst>
      <p:ext uri="{BB962C8B-B14F-4D97-AF65-F5344CB8AC3E}">
        <p14:creationId xmlns:p14="http://schemas.microsoft.com/office/powerpoint/2010/main" val="396408170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Simplify BitLocker Deployment</a:t>
            </a:r>
            <a:endParaRPr lang="en-US" dirty="0"/>
          </a:p>
        </p:txBody>
      </p:sp>
      <p:sp>
        <p:nvSpPr>
          <p:cNvPr id="38" name="Content Placeholder 37"/>
          <p:cNvSpPr>
            <a:spLocks noGrp="1"/>
          </p:cNvSpPr>
          <p:nvPr>
            <p:ph type="body" sz="quarter" idx="10"/>
          </p:nvPr>
        </p:nvSpPr>
        <p:spPr>
          <a:xfrm>
            <a:off x="519112" y="1447799"/>
            <a:ext cx="11149013" cy="4438138"/>
          </a:xfrm>
        </p:spPr>
        <p:txBody>
          <a:bodyPr/>
          <a:lstStyle/>
          <a:p>
            <a:r>
              <a:rPr lang="en-US" dirty="0" smtClean="0"/>
              <a:t>Encrypt a computer </a:t>
            </a:r>
            <a:r>
              <a:rPr lang="en-US" u="sng" dirty="0" smtClean="0"/>
              <a:t>before</a:t>
            </a:r>
            <a:r>
              <a:rPr lang="en-US" dirty="0" smtClean="0"/>
              <a:t> a user receives it</a:t>
            </a:r>
          </a:p>
          <a:p>
            <a:pPr lvl="1"/>
            <a:r>
              <a:rPr lang="en-US" dirty="0" smtClean="0"/>
              <a:t>Microsoft Deployment Toolkit (MDT)</a:t>
            </a:r>
          </a:p>
          <a:p>
            <a:pPr lvl="1"/>
            <a:r>
              <a:rPr lang="en-US" dirty="0" smtClean="0"/>
              <a:t>System Center Configuration Manager </a:t>
            </a:r>
          </a:p>
          <a:p>
            <a:r>
              <a:rPr lang="en-US" dirty="0" smtClean="0"/>
              <a:t>Enable users to encrypt their computers </a:t>
            </a:r>
            <a:r>
              <a:rPr lang="en-US" u="sng" dirty="0" smtClean="0"/>
              <a:t>after</a:t>
            </a:r>
            <a:r>
              <a:rPr lang="en-US" dirty="0" smtClean="0"/>
              <a:t> policy</a:t>
            </a:r>
          </a:p>
          <a:p>
            <a:pPr lvl="1"/>
            <a:r>
              <a:rPr lang="en-US" dirty="0" smtClean="0"/>
              <a:t>Simplifies TPM Initialization</a:t>
            </a:r>
          </a:p>
          <a:p>
            <a:pPr lvl="1"/>
            <a:r>
              <a:rPr lang="en-US" dirty="0" smtClean="0"/>
              <a:t>Group Policy driven</a:t>
            </a:r>
          </a:p>
          <a:p>
            <a:pPr lvl="1"/>
            <a:r>
              <a:rPr lang="en-US" dirty="0" smtClean="0"/>
              <a:t>Exclude specific hardware</a:t>
            </a:r>
          </a:p>
          <a:p>
            <a:r>
              <a:rPr lang="en-US" dirty="0" smtClean="0"/>
              <a:t>Policy</a:t>
            </a:r>
          </a:p>
          <a:p>
            <a:r>
              <a:rPr lang="en-US" dirty="0" smtClean="0"/>
              <a:t>Hardware Compatibility</a:t>
            </a:r>
            <a:endParaRPr lang="en-US" dirty="0"/>
          </a:p>
        </p:txBody>
      </p:sp>
      <p:pic>
        <p:nvPicPr>
          <p:cNvPr id="14" name="Picture 17" descr="C:\Users\Public\Pictures\Artwork_Imagery\Shapes\Arrows\Straight\6 Point Arrow.png"/>
          <p:cNvPicPr>
            <a:picLocks noChangeAspect="1" noChangeArrowheads="1"/>
          </p:cNvPicPr>
          <p:nvPr/>
        </p:nvPicPr>
        <p:blipFill>
          <a:blip r:embed="rId3"/>
          <a:stretch>
            <a:fillRect/>
          </a:stretch>
        </p:blipFill>
        <p:spPr bwMode="auto">
          <a:xfrm>
            <a:off x="101573" y="5830321"/>
            <a:ext cx="1422030" cy="903276"/>
          </a:xfrm>
          <a:prstGeom prst="rect">
            <a:avLst/>
          </a:prstGeom>
          <a:noFill/>
        </p:spPr>
      </p:pic>
    </p:spTree>
    <p:extLst>
      <p:ext uri="{BB962C8B-B14F-4D97-AF65-F5344CB8AC3E}">
        <p14:creationId xmlns:p14="http://schemas.microsoft.com/office/powerpoint/2010/main" val="61422455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_Template_16x9_Final (2)">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AF6254BFFBD64397FFE7AA1C614CAB" ma:contentTypeVersion="1" ma:contentTypeDescription="Create a new document." ma:contentTypeScope="" ma:versionID="bad541872b31e691becaf0deb3e5a83c">
  <xsd:schema xmlns:xsd="http://www.w3.org/2001/XMLSchema" xmlns:xs="http://www.w3.org/2001/XMLSchema" xmlns:p="http://schemas.microsoft.com/office/2006/metadata/properties" xmlns:ns2="230e9df3-be65-4c73-a93b-d1236ebd677e" targetNamespace="http://schemas.microsoft.com/office/2006/metadata/properties" ma:root="true" ma:fieldsID="36261b24dc0a384b67c3e4dccbff3d2e"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e348518b-2567-410d-b6ee-66ed0690d258}" ma:internalName="TaxCatchAll" ma:showField="CatchAllData" ma:web="55df725b-b355-4cef-8061-dac87a8441c8">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e348518b-2567-410d-b6ee-66ed0690d258}" ma:internalName="TaxCatchAllLabel" ma:readOnly="true" ma:showField="CatchAllDataLabel" ma:web="55df725b-b355-4cef-8061-dac87a8441c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KeywordTaxHTField xmlns="230e9df3-be65-4c73-a93b-d1236ebd677e">
      <Terms xmlns="http://schemas.microsoft.com/office/infopath/2007/PartnerControls"/>
    </TaxKeywordTaxHTField>
    <TaxCatchAll xmlns="230e9df3-be65-4c73-a93b-d1236ebd677e"/>
  </documentManagement>
</p:properties>
</file>

<file path=customXml/itemProps1.xml><?xml version="1.0" encoding="utf-8"?>
<ds:datastoreItem xmlns:ds="http://schemas.openxmlformats.org/officeDocument/2006/customXml" ds:itemID="{F4EF84CD-3F5C-43D5-B294-27BEFC1DB8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1B4217B-7DE2-443B-86F9-27CE2D154823}">
  <ds:schemaRefs>
    <ds:schemaRef ds:uri="http://schemas.microsoft.com/sharepoint/v3/contenttype/forms"/>
  </ds:schemaRefs>
</ds:datastoreItem>
</file>

<file path=customXml/itemProps3.xml><?xml version="1.0" encoding="utf-8"?>
<ds:datastoreItem xmlns:ds="http://schemas.openxmlformats.org/officeDocument/2006/customXml" ds:itemID="{D258A785-8DDB-474C-81D0-FF3BF31755B6}">
  <ds:schemaRefs>
    <ds:schemaRef ds:uri="http://www.w3.org/XML/1998/namespace"/>
    <ds:schemaRef ds:uri="http://schemas.microsoft.com/office/2006/documentManagement/types"/>
    <ds:schemaRef ds:uri="230e9df3-be65-4c73-a93b-d1236ebd677e"/>
    <ds:schemaRef ds:uri="http://purl.org/dc/dcmitype/"/>
    <ds:schemaRef ds:uri="http://purl.org/dc/terms/"/>
    <ds:schemaRef ds:uri="http://schemas.microsoft.com/office/infopath/2007/PartnerControls"/>
    <ds:schemaRef ds:uri="http://purl.org/dc/elements/1.1/"/>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6842</TotalTime>
  <Words>3859</Words>
  <Application>Microsoft Office PowerPoint</Application>
  <PresentationFormat>Custom</PresentationFormat>
  <Paragraphs>531</Paragraphs>
  <Slides>35</Slides>
  <Notes>35</Notes>
  <HiddenSlides>0</HiddenSlides>
  <MMClips>0</MMClips>
  <ScaleCrop>false</ScaleCrop>
  <HeadingPairs>
    <vt:vector size="4" baseType="variant">
      <vt:variant>
        <vt:lpstr>Theme</vt:lpstr>
      </vt:variant>
      <vt:variant>
        <vt:i4>2</vt:i4>
      </vt:variant>
      <vt:variant>
        <vt:lpstr>Slide Titles</vt:lpstr>
      </vt:variant>
      <vt:variant>
        <vt:i4>35</vt:i4>
      </vt:variant>
    </vt:vector>
  </HeadingPairs>
  <TitlesOfParts>
    <vt:vector size="37" baseType="lpstr">
      <vt:lpstr>TENA11_BreakoutSession_Template_16x9_Final (2)</vt:lpstr>
      <vt:lpstr>1_White with Consolas font for code slides</vt:lpstr>
      <vt:lpstr>PowerPoint Presentation</vt:lpstr>
      <vt:lpstr>What's New in Microsoft Desktop Optimization Pack (MDOP): Microsoft BitLocker Administration and Monitoring (MBAM) </vt:lpstr>
      <vt:lpstr>Caveats</vt:lpstr>
      <vt:lpstr>Implementing Your Desktop Strategy</vt:lpstr>
      <vt:lpstr>Enhanced Security and Protection What are the key areas of investment?  </vt:lpstr>
      <vt:lpstr>Windows 7  BitLocker™ and BitLocker To Go™ Overview</vt:lpstr>
      <vt:lpstr>BitLocker Feedback from Enterprises</vt:lpstr>
      <vt:lpstr>What is Microsoft BitLocker Administration  and Monitoring (MBAM)?</vt:lpstr>
      <vt:lpstr>Simplify BitLocker Deployment</vt:lpstr>
      <vt:lpstr>Encrypt BEFORE a User Receives the Computer</vt:lpstr>
      <vt:lpstr>Encrypt AFTER a User Receives the Computer</vt:lpstr>
      <vt:lpstr>MBAM Policy Settings</vt:lpstr>
      <vt:lpstr>Hardware Capability Management</vt:lpstr>
      <vt:lpstr>MBAM System Overview</vt:lpstr>
      <vt:lpstr>Client UI and Policy</vt:lpstr>
      <vt:lpstr>Improve Compliance and Reporting</vt:lpstr>
      <vt:lpstr>Enterprise Compliance Report</vt:lpstr>
      <vt:lpstr>Computer Compliance Report</vt:lpstr>
      <vt:lpstr>Hardware Audit Report</vt:lpstr>
      <vt:lpstr>Recovery Key Access Audit Report</vt:lpstr>
      <vt:lpstr>Data Stored and Custom Reports</vt:lpstr>
      <vt:lpstr>Compliance Reporting</vt:lpstr>
      <vt:lpstr>Reduce Support Costs</vt:lpstr>
      <vt:lpstr>Central Storage of Recovery Key</vt:lpstr>
      <vt:lpstr>Helpdesk Key Recovery UI</vt:lpstr>
      <vt:lpstr>Single Use Recovery Keys</vt:lpstr>
      <vt:lpstr>Enable Windows Standard Users</vt:lpstr>
      <vt:lpstr>PowerPoint Presentation</vt:lpstr>
      <vt:lpstr>Software and Hardware Requirements</vt:lpstr>
      <vt:lpstr>Microsoft Desktop Optimization Pack What you need to know about MDOP 2011</vt:lpstr>
      <vt:lpstr>Track Resources</vt:lpstr>
      <vt:lpstr>Resources</vt:lpstr>
      <vt:lpstr>PowerPoint Presentation</vt:lpstr>
      <vt:lpstr>PowerPoint Presentation</vt:lpstr>
      <vt:lpstr>PowerPoint Presentation</vt:lpstr>
    </vt:vector>
  </TitlesOfParts>
  <Manager>&lt;Content Manager Name Here&gt;</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WCL317: What's New in Microsoft Desktop Optimization Pack (MDOP): Microsoft BitLocker Administration and Monitoring (MBAM)</dc:title>
  <dc:subject>Microsoft TechEd North America 2011</dc:subject>
  <dc:creator>Anthony (A.J.) Smith,  Stein Dolan</dc:creator>
  <dc:description>Template: Jordan Cayabyab
Formatting: Brianna Hartmann, Silver Fox Productions, Inc.
Event Date: May 16-19, 2011
Event Location: Atlanta
Audience Type:</dc:description>
  <cp:lastModifiedBy>Shows</cp:lastModifiedBy>
  <cp:revision>12</cp:revision>
  <cp:lastPrinted>2010-05-11T05:02:34Z</cp:lastPrinted>
  <dcterms:created xsi:type="dcterms:W3CDTF">2011-03-13T04:36:17Z</dcterms:created>
  <dcterms:modified xsi:type="dcterms:W3CDTF">2011-05-17T17:23:14Z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0x01010038AF6254BFFBD64397FFE7AA1C614CAB</vt:lpwstr>
  </property>
  <property fmtid="{D5CDD505-2E9C-101B-9397-08002B2CF9AE}" pid="3" name="TaxKeyword">
    <vt:lpwstr/>
  </property>
</Properties>
</file>