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 id="2147483770" r:id="rId6"/>
  </p:sldMasterIdLst>
  <p:notesMasterIdLst>
    <p:notesMasterId r:id="rId34"/>
  </p:notesMasterIdLst>
  <p:handoutMasterIdLst>
    <p:handoutMasterId r:id="rId35"/>
  </p:handoutMasterIdLst>
  <p:sldIdLst>
    <p:sldId id="322"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54" r:id="rId23"/>
    <p:sldId id="355" r:id="rId24"/>
    <p:sldId id="356" r:id="rId25"/>
    <p:sldId id="357" r:id="rId26"/>
    <p:sldId id="358" r:id="rId27"/>
    <p:sldId id="377" r:id="rId28"/>
    <p:sldId id="378" r:id="rId29"/>
    <p:sldId id="379" r:id="rId30"/>
    <p:sldId id="380" r:id="rId31"/>
    <p:sldId id="271" r:id="rId32"/>
    <p:sldId id="319" r:id="rId3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5" clrIdx="0"/>
  <p:cmAuthor id="1" name="Shows"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3CC4"/>
    <a:srgbClr val="0080C0"/>
    <a:srgbClr val="612A8A"/>
    <a:srgbClr val="5F2987"/>
    <a:srgbClr val="A66BD3"/>
    <a:srgbClr val="000000"/>
    <a:srgbClr val="CBA9E5"/>
    <a:srgbClr val="7DBF65"/>
    <a:srgbClr val="8F45C7"/>
    <a:srgbClr val="FFC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903" autoAdjust="0"/>
    <p:restoredTop sz="89137"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11:07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r>
              <a:rPr lang="en-US" smtClean="0"/>
              <a:t>Windows 7 | Presenter Mode</a:t>
            </a:r>
            <a:endParaRPr lang="en-US" dirty="0"/>
          </a:p>
        </p:txBody>
      </p:sp>
      <p:sp>
        <p:nvSpPr>
          <p:cNvPr id="5" name="Date Placeholder 4"/>
          <p:cNvSpPr>
            <a:spLocks noGrp="1"/>
          </p:cNvSpPr>
          <p:nvPr>
            <p:ph type="dt" idx="11"/>
          </p:nvPr>
        </p:nvSpPr>
        <p:spPr/>
        <p:txBody>
          <a:bodyPr/>
          <a:lstStyle/>
          <a:p>
            <a:fld id="{C5BBB5DE-F9B9-485E-B8CA-57DDC5ABA486}" type="datetime2">
              <a:rPr lang="en-US" smtClean="0"/>
              <a:pPr/>
              <a:t>Tuesday, May 17, 2011</a:t>
            </a:fld>
            <a:endParaRPr lang="en-US"/>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10</a:t>
            </a:fld>
            <a:endParaRPr lang="en-US"/>
          </a:p>
        </p:txBody>
      </p:sp>
    </p:spTree>
    <p:extLst>
      <p:ext uri="{BB962C8B-B14F-4D97-AF65-F5344CB8AC3E}">
        <p14:creationId xmlns:p14="http://schemas.microsoft.com/office/powerpoint/2010/main" val="989924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11:07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Windows 7 | Presenter Mode</a:t>
            </a:r>
            <a:endParaRPr lang="en-US" dirty="0"/>
          </a:p>
        </p:txBody>
      </p:sp>
      <p:sp>
        <p:nvSpPr>
          <p:cNvPr id="5" name="Date Placeholder 4"/>
          <p:cNvSpPr>
            <a:spLocks noGrp="1"/>
          </p:cNvSpPr>
          <p:nvPr>
            <p:ph type="dt" idx="11"/>
          </p:nvPr>
        </p:nvSpPr>
        <p:spPr>
          <a:xfrm>
            <a:off x="3885010" y="0"/>
            <a:ext cx="2971800" cy="457200"/>
          </a:xfrm>
          <a:prstGeom prst="rect">
            <a:avLst/>
          </a:prstGeom>
        </p:spPr>
        <p:txBody>
          <a:bodyPr/>
          <a:lstStyle/>
          <a:p>
            <a:fld id="{C5BBB5DE-F9B9-485E-B8CA-57DDC5ABA486}" type="datetime2">
              <a:rPr lang="en-US" smtClean="0"/>
              <a:pPr/>
              <a:t>Tuesday, May 17, 2011</a:t>
            </a:fld>
            <a:endParaRPr lang="en-US" dirty="0"/>
          </a:p>
        </p:txBody>
      </p:sp>
      <p:sp>
        <p:nvSpPr>
          <p:cNvPr id="6" name="Footer Placeholder 5"/>
          <p:cNvSpPr>
            <a:spLocks noGrp="1"/>
          </p:cNvSpPr>
          <p:nvPr>
            <p:ph type="ftr" sz="quarter" idx="12"/>
          </p:nvPr>
        </p:nvSpPr>
        <p:spPr>
          <a:xfrm>
            <a:off x="0" y="8684684"/>
            <a:ext cx="2971800" cy="457200"/>
          </a:xfrm>
          <a:prstGeom prst="rect">
            <a:avLst/>
          </a:prstGeom>
        </p:spPr>
        <p:txBody>
          <a:bodyPr/>
          <a:lstStyle/>
          <a:p>
            <a:r>
              <a:rPr lang="en-US" smtClean="0"/>
              <a:t>Microsoft Confidential</a:t>
            </a:r>
            <a:endParaRPr lang="en-US" dirty="0"/>
          </a:p>
        </p:txBody>
      </p:sp>
      <p:sp>
        <p:nvSpPr>
          <p:cNvPr id="7" name="Slide Number Placeholder 6"/>
          <p:cNvSpPr>
            <a:spLocks noGrp="1"/>
          </p:cNvSpPr>
          <p:nvPr>
            <p:ph type="sldNum" sz="quarter" idx="13"/>
          </p:nvPr>
        </p:nvSpPr>
        <p:spPr>
          <a:xfrm>
            <a:off x="3885010" y="8684684"/>
            <a:ext cx="2971800" cy="457200"/>
          </a:xfrm>
          <a:prstGeom prst="rect">
            <a:avLst/>
          </a:prstGeom>
        </p:spPr>
        <p:txBody>
          <a:bodyPr/>
          <a:lstStyle/>
          <a:p>
            <a:fld id="{26921066-999A-4F94-8750-23B55137A9B0}" type="slidenum">
              <a:rPr lang="en-US" smtClean="0"/>
              <a:pPr/>
              <a:t>12</a:t>
            </a:fld>
            <a:endParaRPr lang="en-US" dirty="0"/>
          </a:p>
        </p:txBody>
      </p:sp>
    </p:spTree>
    <p:extLst>
      <p:ext uri="{BB962C8B-B14F-4D97-AF65-F5344CB8AC3E}">
        <p14:creationId xmlns:p14="http://schemas.microsoft.com/office/powerpoint/2010/main" val="28183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A6A6A6"/>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Header Placeholder 3"/>
          <p:cNvSpPr>
            <a:spLocks noGrp="1"/>
          </p:cNvSpPr>
          <p:nvPr>
            <p:ph type="hdr" sz="quarter"/>
          </p:nvPr>
        </p:nvSpPr>
        <p:spPr/>
        <p:txBody>
          <a:bodyPr/>
          <a:lstStyle/>
          <a:p>
            <a:pPr>
              <a:defRPr/>
            </a:pPr>
            <a:r>
              <a:rPr lang="en-US"/>
              <a:t>Windows 7 | Presenter Mode</a:t>
            </a:r>
          </a:p>
        </p:txBody>
      </p:sp>
      <p:sp>
        <p:nvSpPr>
          <p:cNvPr id="5" name="Date Placeholder 4"/>
          <p:cNvSpPr>
            <a:spLocks noGrp="1"/>
          </p:cNvSpPr>
          <p:nvPr>
            <p:ph type="dt" sz="quarter" idx="1"/>
          </p:nvPr>
        </p:nvSpPr>
        <p:spPr/>
        <p:txBody>
          <a:bodyPr/>
          <a:lstStyle/>
          <a:p>
            <a:pPr>
              <a:defRPr/>
            </a:pPr>
            <a:fld id="{C5BBB5DE-F9B9-485E-B8CA-57DDC5ABA486}" type="datetime2">
              <a:rPr lang="en-US"/>
              <a:pPr>
                <a:defRPr/>
              </a:pPr>
              <a:t>Tuesday, May 17, 2011</a:t>
            </a:fld>
            <a:endParaRPr lang="en-US" dirty="0"/>
          </a:p>
        </p:txBody>
      </p:sp>
      <p:sp>
        <p:nvSpPr>
          <p:cNvPr id="6" name="Footer Placeholder 5"/>
          <p:cNvSpPr>
            <a:spLocks noGrp="1"/>
          </p:cNvSpPr>
          <p:nvPr>
            <p:ph type="ftr" sz="quarter" idx="4"/>
          </p:nvPr>
        </p:nvSpPr>
        <p:spPr/>
        <p:txBody>
          <a:bodyPr/>
          <a:lstStyle/>
          <a:p>
            <a:pPr>
              <a:defRPr/>
            </a:pPr>
            <a:r>
              <a:rPr lang="en-US"/>
              <a:t>Microsoft Confidential</a:t>
            </a:r>
          </a:p>
        </p:txBody>
      </p:sp>
      <p:sp>
        <p:nvSpPr>
          <p:cNvPr id="7" name="Slide Number Placeholder 6"/>
          <p:cNvSpPr>
            <a:spLocks noGrp="1"/>
          </p:cNvSpPr>
          <p:nvPr>
            <p:ph type="sldNum" sz="quarter" idx="5"/>
          </p:nvPr>
        </p:nvSpPr>
        <p:spPr/>
        <p:txBody>
          <a:bodyPr/>
          <a:lstStyle/>
          <a:p>
            <a:pPr>
              <a:defRPr/>
            </a:pPr>
            <a:fld id="{2B25D2A8-93AE-4FCA-92B3-DD9FBEC11FB3}" type="slidenum">
              <a:rPr lang="en-US"/>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688406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11:07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667708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176235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29237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85995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802086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11:07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11:07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11:07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11:07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11:07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11:07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11:07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48291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11:07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89248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57557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18376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4053339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Windows 7 | Presenter Mode</a:t>
            </a:r>
            <a:endParaRPr lang="en-US" dirty="0"/>
          </a:p>
        </p:txBody>
      </p:sp>
      <p:sp>
        <p:nvSpPr>
          <p:cNvPr id="5" name="Date Placeholder 4"/>
          <p:cNvSpPr>
            <a:spLocks noGrp="1"/>
          </p:cNvSpPr>
          <p:nvPr>
            <p:ph type="dt" idx="11"/>
          </p:nvPr>
        </p:nvSpPr>
        <p:spPr/>
        <p:txBody>
          <a:bodyPr/>
          <a:lstStyle/>
          <a:p>
            <a:fld id="{C5BBB5DE-F9B9-485E-B8CA-57DDC5ABA486}" type="datetime2">
              <a:rPr lang="en-US" smtClean="0"/>
              <a:pPr/>
              <a:t>Tuesday, May 17, 2011</a:t>
            </a:fld>
            <a:endParaRPr lang="en-US"/>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9</a:t>
            </a:fld>
            <a:endParaRPr lang="en-US"/>
          </a:p>
        </p:txBody>
      </p:sp>
    </p:spTree>
    <p:extLst>
      <p:ext uri="{BB962C8B-B14F-4D97-AF65-F5344CB8AC3E}">
        <p14:creationId xmlns:p14="http://schemas.microsoft.com/office/powerpoint/2010/main" val="2137394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48331815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40908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080091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099921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620240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71757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14905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70773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62276136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066836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247284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888303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531765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3" y="1644651"/>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sp>
        <p:nvSpPr>
          <p:cNvPr id="2" name="Title 1"/>
          <p:cNvSpPr>
            <a:spLocks noGrp="1"/>
          </p:cNvSpPr>
          <p:nvPr>
            <p:ph type="ctrTitle" hasCustomPrompt="1"/>
          </p:nvPr>
        </p:nvSpPr>
        <p:spPr>
          <a:xfrm>
            <a:off x="969965" y="2265473"/>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3" y="4703874"/>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301"/>
            <a:ext cx="2188302" cy="263149"/>
          </a:xfrm>
        </p:spPr>
        <p:txBody>
          <a:bodyPr/>
          <a:lstStyle>
            <a:lvl1pPr marL="0" indent="0">
              <a:buFont typeface="Arial" pitchFamily="34" charset="0"/>
              <a:buNone/>
              <a:defRPr sz="19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05210117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2991774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5504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89145"/>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4090990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447330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1647789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7601139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564806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88024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6436542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00548"/>
          </a:xfrm>
        </p:spPr>
        <p:txBody>
          <a:bodyPr/>
          <a:lstStyle>
            <a:lvl1pPr marL="460355" indent="-460355">
              <a:buFontTx/>
              <a:buBlip>
                <a:blip r:embed="rId3"/>
              </a:buBlip>
              <a:defRPr/>
            </a:lvl1pPr>
            <a:lvl2pPr marL="855628" indent="-395272">
              <a:buFontTx/>
              <a:buBlip>
                <a:blip r:embed="rId3"/>
              </a:buBlip>
              <a:defRPr/>
            </a:lvl2pPr>
            <a:lvl3pPr marL="1258836" indent="-403208">
              <a:buFontTx/>
              <a:buBlip>
                <a:blip r:embed="rId3"/>
              </a:buBlip>
              <a:defRPr/>
            </a:lvl3pPr>
            <a:lvl4pPr marL="1604896" indent="-346061">
              <a:buFontTx/>
              <a:buBlip>
                <a:blip r:embed="rId3"/>
              </a:buBlip>
              <a:defRPr/>
            </a:lvl4pPr>
            <a:lvl5pPr marL="1941432" indent="-33653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390586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marL="460355" indent="-460355">
              <a:lnSpc>
                <a:spcPct val="90000"/>
              </a:lnSpc>
              <a:buFontTx/>
              <a:buBlip>
                <a:blip r:embed="rId2"/>
              </a:buBlip>
              <a:defRPr/>
            </a:lvl1pPr>
            <a:lvl2pPr marL="855628" indent="-395272">
              <a:lnSpc>
                <a:spcPct val="90000"/>
              </a:lnSpc>
              <a:buFontTx/>
              <a:buBlip>
                <a:blip r:embed="rId2"/>
              </a:buBlip>
              <a:defRPr/>
            </a:lvl2pPr>
            <a:lvl3pPr marL="1258836" indent="-403208">
              <a:lnSpc>
                <a:spcPct val="90000"/>
              </a:lnSpc>
              <a:buFontTx/>
              <a:buBlip>
                <a:blip r:embed="rId2"/>
              </a:buBlip>
              <a:defRPr/>
            </a:lvl3pPr>
            <a:lvl4pPr marL="1604896" indent="-346061">
              <a:lnSpc>
                <a:spcPct val="90000"/>
              </a:lnSpc>
              <a:buFontTx/>
              <a:buBlip>
                <a:blip r:embed="rId2"/>
              </a:buBlip>
              <a:defRPr/>
            </a:lvl4pPr>
            <a:lvl5pPr marL="1941432" indent="-33653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611849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64585"/>
          </a:xfrm>
        </p:spPr>
        <p:txBody>
          <a:bodyPr/>
          <a:lstStyle>
            <a:lvl1pPr marL="339962" indent="-339962">
              <a:lnSpc>
                <a:spcPct val="90000"/>
              </a:lnSpc>
              <a:buFontTx/>
              <a:buBlip>
                <a:blip r:embed="rId2"/>
              </a:buBlip>
              <a:defRPr sz="2800"/>
            </a:lvl1pPr>
            <a:lvl2pPr marL="673310" indent="-325411">
              <a:lnSpc>
                <a:spcPct val="90000"/>
              </a:lnSpc>
              <a:buFontTx/>
              <a:buBlip>
                <a:blip r:embed="rId2"/>
              </a:buBlip>
              <a:defRPr sz="2400"/>
            </a:lvl2pPr>
            <a:lvl3pPr marL="953745" indent="-288372">
              <a:lnSpc>
                <a:spcPct val="90000"/>
              </a:lnSpc>
              <a:buFontTx/>
              <a:buBlip>
                <a:blip r:embed="rId2"/>
              </a:buBlip>
              <a:defRPr sz="2000"/>
            </a:lvl3pPr>
            <a:lvl4pPr marL="1227566" indent="-273821">
              <a:lnSpc>
                <a:spcPct val="90000"/>
              </a:lnSpc>
              <a:buFontTx/>
              <a:buBlip>
                <a:blip r:embed="rId2"/>
              </a:buBlip>
              <a:defRPr sz="1900"/>
            </a:lvl4pPr>
            <a:lvl5pPr marL="1515939" indent="-280435">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64585"/>
          </a:xfrm>
        </p:spPr>
        <p:txBody>
          <a:bodyPr/>
          <a:lstStyle>
            <a:lvl1pPr marL="347899" indent="-347899">
              <a:lnSpc>
                <a:spcPct val="90000"/>
              </a:lnSpc>
              <a:buFontTx/>
              <a:buBlip>
                <a:blip r:embed="rId2"/>
              </a:buBlip>
              <a:defRPr sz="2800"/>
            </a:lvl1pPr>
            <a:lvl2pPr marL="673310" indent="-339962">
              <a:lnSpc>
                <a:spcPct val="90000"/>
              </a:lnSpc>
              <a:buFontTx/>
              <a:buBlip>
                <a:blip r:embed="rId2"/>
              </a:buBlip>
              <a:defRPr sz="2400"/>
            </a:lvl2pPr>
            <a:lvl3pPr marL="961682" indent="-302923">
              <a:lnSpc>
                <a:spcPct val="90000"/>
              </a:lnSpc>
              <a:buFontTx/>
              <a:buBlip>
                <a:blip r:embed="rId2"/>
              </a:buBlip>
              <a:defRPr sz="2000"/>
            </a:lvl3pPr>
            <a:lvl4pPr marL="1227566" indent="-265885">
              <a:lnSpc>
                <a:spcPct val="90000"/>
              </a:lnSpc>
              <a:buFontTx/>
              <a:buBlip>
                <a:blip r:embed="rId2"/>
              </a:buBlip>
              <a:defRPr sz="1900"/>
            </a:lvl4pPr>
            <a:lvl5pPr marL="1515939" indent="-273821">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291077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1"/>
            <a:ext cx="5484971" cy="1555297"/>
          </a:xfrm>
        </p:spPr>
        <p:txBody>
          <a:bodyPr/>
          <a:lstStyle>
            <a:lvl1pPr marL="281759" indent="-281759">
              <a:buFontTx/>
              <a:buBlip>
                <a:blip r:embed="rId2"/>
              </a:buBlip>
              <a:defRPr sz="2300"/>
            </a:lvl1pPr>
            <a:lvl2pPr marL="562195" indent="-265885">
              <a:buFontTx/>
              <a:buBlip>
                <a:blip r:embed="rId2"/>
              </a:buBlip>
              <a:defRPr sz="2000"/>
            </a:lvl2pPr>
            <a:lvl3pPr marL="813528" indent="-243397">
              <a:buFontTx/>
              <a:buBlip>
                <a:blip r:embed="rId2"/>
              </a:buBlip>
              <a:defRPr sz="1900"/>
            </a:lvl3pPr>
            <a:lvl4pPr marL="1050311" indent="-228847">
              <a:buFontTx/>
              <a:buBlip>
                <a:blip r:embed="rId2"/>
              </a:buBlip>
              <a:defRPr sz="1700"/>
            </a:lvl4pPr>
            <a:lvl5pPr marL="1279156" indent="-20635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308" indent="-296308">
              <a:buFontTx/>
              <a:buBlip>
                <a:blip r:embed="rId2"/>
              </a:buBlip>
              <a:defRPr sz="2300"/>
            </a:lvl1pPr>
            <a:lvl2pPr marL="570131" indent="-273821">
              <a:buFontTx/>
              <a:buBlip>
                <a:blip r:embed="rId2"/>
              </a:buBlip>
              <a:defRPr sz="2000"/>
            </a:lvl2pPr>
            <a:lvl3pPr marL="821464" indent="-244720">
              <a:buFontTx/>
              <a:buBlip>
                <a:blip r:embed="rId2"/>
              </a:buBlip>
              <a:defRPr sz="1900"/>
            </a:lvl3pPr>
            <a:lvl4pPr marL="1050311" indent="-236783">
              <a:buFontTx/>
              <a:buBlip>
                <a:blip r:embed="rId2"/>
              </a:buBlip>
              <a:defRPr sz="1700"/>
            </a:lvl4pPr>
            <a:lvl5pPr marL="1279156" indent="-22090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586959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7670601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52033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095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22679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8"/>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61"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25"/>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2"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7" y="2769643"/>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3" y="497189"/>
            <a:ext cx="2271292" cy="811495"/>
          </a:xfrm>
          <a:prstGeom prst="rect">
            <a:avLst/>
          </a:prstGeom>
        </p:spPr>
      </p:pic>
    </p:spTree>
    <p:extLst>
      <p:ext uri="{BB962C8B-B14F-4D97-AF65-F5344CB8AC3E}">
        <p14:creationId xmlns:p14="http://schemas.microsoft.com/office/powerpoint/2010/main" val="398905825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96658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7776112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88" tIns="76193" rIns="152388" bIns="76193"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9648484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6730084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289442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7277796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10359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15648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821912"/>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9"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6915370"/>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1"/>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5561248"/>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Lst>
  <p:transition>
    <p:fade/>
  </p:transition>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10.xml"/><Relationship Id="rId16"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microsoft.com/office/2007/relationships/hdphoto" Target="../media/hdphoto2.wdp"/><Relationship Id="rId9" Type="http://schemas.openxmlformats.org/officeDocument/2006/relationships/image" Target="../media/image43.png"/><Relationship Id="rId14" Type="http://schemas.openxmlformats.org/officeDocument/2006/relationships/image" Target="../media/image4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logs.msdn.com/b/ie/archive/2010/03/02/how-ie8-determines-document-mode.aspx"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hyperlink" Target="http://microsoft.com/technet" TargetMode="External"/><Relationship Id="rId11" Type="http://schemas.openxmlformats.org/officeDocument/2006/relationships/image" Target="../media/image57.png"/><Relationship Id="rId5" Type="http://schemas.openxmlformats.org/officeDocument/2006/relationships/hyperlink" Target="http://www.microsoft.com/learning" TargetMode="External"/><Relationship Id="rId10" Type="http://schemas.openxmlformats.org/officeDocument/2006/relationships/image" Target="../media/image56.emf"/><Relationship Id="rId4" Type="http://schemas.openxmlformats.org/officeDocument/2006/relationships/image" Target="../media/image53.png"/><Relationship Id="rId9" Type="http://schemas.openxmlformats.org/officeDocument/2006/relationships/image" Target="../media/image55.png"/><Relationship Id="rId1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35.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a:t>
            </a:r>
            <a:r>
              <a:rPr lang="en-US" dirty="0"/>
              <a:t>t</a:t>
            </a:r>
            <a:r>
              <a:rPr lang="en-US" dirty="0" smtClean="0"/>
              <a:t>o Internet Explorer 9</a:t>
            </a:r>
            <a:endParaRPr lang="en-US" dirty="0"/>
          </a:p>
        </p:txBody>
      </p:sp>
      <p:sp>
        <p:nvSpPr>
          <p:cNvPr id="3" name="Subtitle 2"/>
          <p:cNvSpPr>
            <a:spLocks noGrp="1"/>
          </p:cNvSpPr>
          <p:nvPr>
            <p:ph type="subTitle" idx="1"/>
          </p:nvPr>
        </p:nvSpPr>
        <p:spPr/>
        <p:txBody>
          <a:bodyPr/>
          <a:lstStyle/>
          <a:p>
            <a:r>
              <a:rPr lang="en-US" dirty="0" err="1" smtClean="0"/>
              <a:t>Anurag</a:t>
            </a:r>
            <a:r>
              <a:rPr lang="en-US" dirty="0" smtClean="0"/>
              <a:t> </a:t>
            </a:r>
            <a:r>
              <a:rPr lang="en-US" dirty="0" err="1" smtClean="0"/>
              <a:t>Pandit</a:t>
            </a:r>
            <a:endParaRPr lang="en-US" dirty="0" smtClean="0"/>
          </a:p>
          <a:p>
            <a:r>
              <a:rPr lang="en-US" dirty="0" smtClean="0"/>
              <a:t>Product Manager</a:t>
            </a:r>
          </a:p>
          <a:p>
            <a:r>
              <a:rPr lang="en-US" dirty="0" smtClean="0"/>
              <a:t>Microsoft</a:t>
            </a:r>
            <a:endParaRPr lang="en-US" dirty="0"/>
          </a:p>
        </p:txBody>
      </p:sp>
      <p:sp>
        <p:nvSpPr>
          <p:cNvPr id="4" name="Text Placeholder 3"/>
          <p:cNvSpPr>
            <a:spLocks noGrp="1"/>
          </p:cNvSpPr>
          <p:nvPr>
            <p:ph type="body" sz="quarter" idx="10"/>
          </p:nvPr>
        </p:nvSpPr>
        <p:spPr/>
        <p:txBody>
          <a:bodyPr/>
          <a:lstStyle/>
          <a:p>
            <a:r>
              <a:rPr lang="en-US" dirty="0" smtClean="0"/>
              <a:t>WCL 319</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bwMode="auto">
          <a:xfrm>
            <a:off x="0" y="1560181"/>
            <a:ext cx="12188825" cy="5297819"/>
          </a:xfrm>
          <a:prstGeom prst="rect">
            <a:avLst/>
          </a:prstGeom>
          <a:gradFill>
            <a:gsLst>
              <a:gs pos="0">
                <a:schemeClr val="bg1"/>
              </a:gs>
              <a:gs pos="40000">
                <a:schemeClr val="bg1">
                  <a:alpha val="50000"/>
                </a:schemeClr>
              </a:gs>
              <a:gs pos="100000">
                <a:schemeClr val="bg1">
                  <a:alpha val="0"/>
                </a:schemeClr>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2" name="Rounded Rectangle 101"/>
          <p:cNvSpPr/>
          <p:nvPr/>
        </p:nvSpPr>
        <p:spPr bwMode="auto">
          <a:xfrm>
            <a:off x="9156582" y="1384218"/>
            <a:ext cx="2552735" cy="5473783"/>
          </a:xfrm>
          <a:prstGeom prst="roundRect">
            <a:avLst>
              <a:gd name="adj" fmla="val 4750"/>
            </a:avLst>
          </a:prstGeom>
          <a:gradFill flip="none" rotWithShape="0">
            <a:gsLst>
              <a:gs pos="0">
                <a:schemeClr val="tx1">
                  <a:alpha val="0"/>
                </a:schemeClr>
              </a:gs>
              <a:gs pos="50000">
                <a:schemeClr val="tx1">
                  <a:lumMod val="95000"/>
                  <a:alpha val="20000"/>
                </a:schemeClr>
              </a:gs>
              <a:gs pos="100000">
                <a:srgbClr val="53B6F3"/>
              </a:gs>
            </a:gsLst>
            <a:lin ang="16200000" scaled="0"/>
            <a:tileRect/>
          </a:gradFill>
          <a:ln w="3175">
            <a:gradFill flip="none" rotWithShape="1">
              <a:gsLst>
                <a:gs pos="0">
                  <a:schemeClr val="accent1">
                    <a:tint val="66000"/>
                    <a:satMod val="160000"/>
                  </a:schemeClr>
                </a:gs>
                <a:gs pos="50000">
                  <a:schemeClr val="accent1">
                    <a:tint val="44500"/>
                    <a:satMod val="160000"/>
                    <a:alpha val="0"/>
                  </a:schemeClr>
                </a:gs>
                <a:gs pos="100000">
                  <a:schemeClr val="accent1">
                    <a:tint val="23500"/>
                    <a:satMod val="160000"/>
                    <a:alpha val="0"/>
                  </a:schemeClr>
                </a:gs>
              </a:gsLst>
              <a:lin ang="5400000" scaled="1"/>
              <a:tileRect/>
            </a:grad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rstMaterial="matte"/>
        </p:spPr>
        <p:txBody>
          <a:bodyPr vert="horz" wrap="square" lIns="121899" tIns="121899" rIns="121899" bIns="121899" numCol="1" rtlCol="0" anchor="t" anchorCtr="0" compatLnSpc="1">
            <a:prstTxWarp prst="textNoShape">
              <a:avLst/>
            </a:prstTxWarp>
          </a:bodyPr>
          <a:lstStyle/>
          <a:p>
            <a:pPr algn="ctr" fontAlgn="base">
              <a:spcBef>
                <a:spcPct val="0"/>
              </a:spcBef>
              <a:spcAft>
                <a:spcPct val="0"/>
              </a:spcAft>
            </a:pPr>
            <a:r>
              <a:rPr lang="en-US" sz="2400" b="1" dirty="0" smtClean="0">
                <a:ln>
                  <a:solidFill>
                    <a:schemeClr val="bg1">
                      <a:alpha val="0"/>
                    </a:schemeClr>
                  </a:solidFill>
                </a:ln>
                <a:solidFill>
                  <a:srgbClr val="FFFFFF"/>
                </a:solidFill>
                <a:effectLst>
                  <a:outerShdw blurRad="38100" dist="38100" dir="2700000" algn="tl">
                    <a:srgbClr val="000000">
                      <a:alpha val="43137"/>
                    </a:srgbClr>
                  </a:outerShdw>
                </a:effectLst>
                <a:latin typeface="Segoe Semibold" pitchFamily="34" charset="0"/>
              </a:rPr>
              <a:t>Virtualize</a:t>
            </a:r>
            <a:endParaRPr lang="en-US" b="1" dirty="0">
              <a:ln>
                <a:solidFill>
                  <a:schemeClr val="bg1">
                    <a:alpha val="0"/>
                  </a:schemeClr>
                </a:solidFill>
              </a:ln>
              <a:solidFill>
                <a:srgbClr val="FFFFFF"/>
              </a:solidFill>
              <a:effectLst>
                <a:outerShdw blurRad="38100" dist="38100" dir="2700000" algn="tl">
                  <a:srgbClr val="000000">
                    <a:alpha val="43137"/>
                  </a:srgbClr>
                </a:outerShdw>
              </a:effectLst>
              <a:latin typeface="Segoe Semibold" pitchFamily="34" charset="0"/>
            </a:endParaRPr>
          </a:p>
        </p:txBody>
      </p:sp>
      <p:sp>
        <p:nvSpPr>
          <p:cNvPr id="101" name="Rounded Rectangle 100"/>
          <p:cNvSpPr/>
          <p:nvPr/>
        </p:nvSpPr>
        <p:spPr bwMode="auto">
          <a:xfrm>
            <a:off x="6238371" y="1397000"/>
            <a:ext cx="2552735" cy="5461000"/>
          </a:xfrm>
          <a:prstGeom prst="roundRect">
            <a:avLst>
              <a:gd name="adj" fmla="val 4750"/>
            </a:avLst>
          </a:prstGeom>
          <a:gradFill flip="none" rotWithShape="0">
            <a:gsLst>
              <a:gs pos="0">
                <a:schemeClr val="tx1">
                  <a:alpha val="0"/>
                </a:schemeClr>
              </a:gs>
              <a:gs pos="50000">
                <a:schemeClr val="tx1">
                  <a:lumMod val="95000"/>
                  <a:alpha val="20000"/>
                </a:schemeClr>
              </a:gs>
              <a:gs pos="100000">
                <a:srgbClr val="53B6F3"/>
              </a:gs>
            </a:gsLst>
            <a:lin ang="16200000" scaled="0"/>
            <a:tileRect/>
          </a:gradFill>
          <a:ln w="3175">
            <a:gradFill flip="none" rotWithShape="1">
              <a:gsLst>
                <a:gs pos="0">
                  <a:schemeClr val="accent1">
                    <a:tint val="66000"/>
                    <a:satMod val="160000"/>
                  </a:schemeClr>
                </a:gs>
                <a:gs pos="50000">
                  <a:schemeClr val="accent1">
                    <a:tint val="44500"/>
                    <a:satMod val="160000"/>
                    <a:alpha val="0"/>
                  </a:schemeClr>
                </a:gs>
                <a:gs pos="100000">
                  <a:schemeClr val="accent1">
                    <a:tint val="23500"/>
                    <a:satMod val="160000"/>
                    <a:alpha val="0"/>
                  </a:schemeClr>
                </a:gs>
              </a:gsLst>
              <a:lin ang="5400000" scaled="1"/>
              <a:tileRect/>
            </a:grad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rstMaterial="matte"/>
        </p:spPr>
        <p:txBody>
          <a:bodyPr vert="horz" wrap="square" lIns="121899" tIns="121899" rIns="121899" bIns="121899" numCol="1" rtlCol="0" anchor="t" anchorCtr="0" compatLnSpc="1">
            <a:prstTxWarp prst="textNoShape">
              <a:avLst/>
            </a:prstTxWarp>
          </a:bodyPr>
          <a:lstStyle/>
          <a:p>
            <a:pPr algn="ctr" fontAlgn="base">
              <a:spcBef>
                <a:spcPct val="0"/>
              </a:spcBef>
              <a:spcAft>
                <a:spcPct val="0"/>
              </a:spcAft>
            </a:pPr>
            <a:r>
              <a:rPr lang="en-US" sz="2400" b="1" dirty="0" smtClean="0">
                <a:ln>
                  <a:solidFill>
                    <a:schemeClr val="bg1">
                      <a:alpha val="0"/>
                    </a:schemeClr>
                  </a:solidFill>
                </a:ln>
                <a:solidFill>
                  <a:srgbClr val="FFFFFF"/>
                </a:solidFill>
                <a:effectLst>
                  <a:outerShdw blurRad="38100" dist="38100" dir="2700000" algn="tl">
                    <a:srgbClr val="000000">
                      <a:alpha val="43137"/>
                    </a:srgbClr>
                  </a:outerShdw>
                </a:effectLst>
                <a:latin typeface="Segoe Semibold" pitchFamily="34" charset="0"/>
              </a:rPr>
              <a:t>Test &amp; Mitigate</a:t>
            </a:r>
            <a:endParaRPr lang="en-US" sz="2400" b="1" dirty="0">
              <a:ln>
                <a:solidFill>
                  <a:schemeClr val="bg1">
                    <a:alpha val="0"/>
                  </a:schemeClr>
                </a:solidFill>
              </a:ln>
              <a:solidFill>
                <a:srgbClr val="FFFFFF"/>
              </a:solidFill>
              <a:effectLst>
                <a:outerShdw blurRad="38100" dist="38100" dir="2700000" algn="tl">
                  <a:srgbClr val="000000">
                    <a:alpha val="43137"/>
                  </a:srgbClr>
                </a:outerShdw>
              </a:effectLst>
              <a:latin typeface="Segoe Semibold" pitchFamily="34" charset="0"/>
            </a:endParaRPr>
          </a:p>
        </p:txBody>
      </p:sp>
      <p:sp>
        <p:nvSpPr>
          <p:cNvPr id="100" name="Rounded Rectangle 99"/>
          <p:cNvSpPr/>
          <p:nvPr/>
        </p:nvSpPr>
        <p:spPr bwMode="auto">
          <a:xfrm>
            <a:off x="3320162" y="1384218"/>
            <a:ext cx="2552735" cy="5473783"/>
          </a:xfrm>
          <a:prstGeom prst="roundRect">
            <a:avLst>
              <a:gd name="adj" fmla="val 4750"/>
            </a:avLst>
          </a:prstGeom>
          <a:gradFill flip="none" rotWithShape="0">
            <a:gsLst>
              <a:gs pos="0">
                <a:schemeClr val="tx1">
                  <a:alpha val="0"/>
                </a:schemeClr>
              </a:gs>
              <a:gs pos="50000">
                <a:schemeClr val="tx1">
                  <a:lumMod val="95000"/>
                  <a:alpha val="20000"/>
                </a:schemeClr>
              </a:gs>
              <a:gs pos="100000">
                <a:srgbClr val="53B6F3"/>
              </a:gs>
            </a:gsLst>
            <a:lin ang="16200000" scaled="0"/>
            <a:tileRect/>
          </a:gradFill>
          <a:ln w="3175">
            <a:gradFill flip="none" rotWithShape="1">
              <a:gsLst>
                <a:gs pos="0">
                  <a:schemeClr val="accent1">
                    <a:tint val="66000"/>
                    <a:satMod val="160000"/>
                  </a:schemeClr>
                </a:gs>
                <a:gs pos="50000">
                  <a:schemeClr val="accent1">
                    <a:tint val="44500"/>
                    <a:satMod val="160000"/>
                    <a:alpha val="0"/>
                  </a:schemeClr>
                </a:gs>
                <a:gs pos="100000">
                  <a:schemeClr val="accent1">
                    <a:tint val="23500"/>
                    <a:satMod val="160000"/>
                    <a:alpha val="0"/>
                  </a:schemeClr>
                </a:gs>
              </a:gsLst>
              <a:lin ang="5400000" scaled="1"/>
              <a:tileRect/>
            </a:grad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rstMaterial="matte"/>
        </p:spPr>
        <p:txBody>
          <a:bodyPr vert="horz" wrap="square" lIns="121899" tIns="121899" rIns="121899" bIns="121899" numCol="1" rtlCol="0" anchor="t" anchorCtr="0" compatLnSpc="1">
            <a:prstTxWarp prst="textNoShape">
              <a:avLst/>
            </a:prstTxWarp>
          </a:bodyPr>
          <a:lstStyle/>
          <a:p>
            <a:pPr algn="ctr" fontAlgn="base">
              <a:spcBef>
                <a:spcPct val="0"/>
              </a:spcBef>
              <a:spcAft>
                <a:spcPct val="0"/>
              </a:spcAft>
            </a:pPr>
            <a:r>
              <a:rPr lang="en-US" sz="2400" b="1" dirty="0" smtClean="0">
                <a:ln>
                  <a:solidFill>
                    <a:schemeClr val="bg1">
                      <a:alpha val="0"/>
                    </a:schemeClr>
                  </a:solidFill>
                </a:ln>
                <a:solidFill>
                  <a:srgbClr val="FFFFFF"/>
                </a:solidFill>
                <a:effectLst>
                  <a:outerShdw blurRad="38100" dist="38100" dir="2700000" algn="tl">
                    <a:srgbClr val="000000">
                      <a:alpha val="43137"/>
                    </a:srgbClr>
                  </a:outerShdw>
                </a:effectLst>
                <a:latin typeface="Segoe Semibold" pitchFamily="34" charset="0"/>
              </a:rPr>
              <a:t>Prioritize</a:t>
            </a:r>
            <a:endParaRPr lang="en-US" sz="2000" b="1" dirty="0">
              <a:ln>
                <a:solidFill>
                  <a:schemeClr val="bg1">
                    <a:alpha val="0"/>
                  </a:schemeClr>
                </a:solidFill>
              </a:ln>
              <a:solidFill>
                <a:srgbClr val="FFFFFF"/>
              </a:solidFill>
              <a:effectLst>
                <a:outerShdw blurRad="38100" dist="38100" dir="2700000" algn="tl">
                  <a:srgbClr val="000000">
                    <a:alpha val="43137"/>
                  </a:srgbClr>
                </a:outerShdw>
              </a:effectLst>
              <a:latin typeface="Segoe Semibold" pitchFamily="34" charset="0"/>
            </a:endParaRPr>
          </a:p>
        </p:txBody>
      </p:sp>
      <p:sp>
        <p:nvSpPr>
          <p:cNvPr id="98" name="Rounded Rectangle 97"/>
          <p:cNvSpPr/>
          <p:nvPr/>
        </p:nvSpPr>
        <p:spPr bwMode="auto">
          <a:xfrm>
            <a:off x="401953" y="1384218"/>
            <a:ext cx="2552735" cy="5473783"/>
          </a:xfrm>
          <a:prstGeom prst="roundRect">
            <a:avLst>
              <a:gd name="adj" fmla="val 4750"/>
            </a:avLst>
          </a:prstGeom>
          <a:gradFill flip="none" rotWithShape="0">
            <a:gsLst>
              <a:gs pos="0">
                <a:schemeClr val="tx1">
                  <a:alpha val="0"/>
                </a:schemeClr>
              </a:gs>
              <a:gs pos="50000">
                <a:schemeClr val="tx1">
                  <a:lumMod val="95000"/>
                  <a:alpha val="20000"/>
                </a:schemeClr>
              </a:gs>
              <a:gs pos="100000">
                <a:srgbClr val="53B6F3"/>
              </a:gs>
            </a:gsLst>
            <a:lin ang="16200000" scaled="0"/>
            <a:tileRect/>
          </a:gradFill>
          <a:ln w="3175">
            <a:gradFill flip="none" rotWithShape="1">
              <a:gsLst>
                <a:gs pos="0">
                  <a:schemeClr val="accent1">
                    <a:tint val="66000"/>
                    <a:satMod val="160000"/>
                  </a:schemeClr>
                </a:gs>
                <a:gs pos="50000">
                  <a:schemeClr val="accent1">
                    <a:tint val="44500"/>
                    <a:satMod val="160000"/>
                    <a:alpha val="0"/>
                  </a:schemeClr>
                </a:gs>
                <a:gs pos="100000">
                  <a:schemeClr val="accent1">
                    <a:tint val="23500"/>
                    <a:satMod val="160000"/>
                    <a:alpha val="0"/>
                  </a:schemeClr>
                </a:gs>
              </a:gsLst>
              <a:lin ang="5400000" scaled="1"/>
              <a:tileRect/>
            </a:grad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rstMaterial="matte"/>
        </p:spPr>
        <p:txBody>
          <a:bodyPr vert="horz" wrap="square" lIns="121899" tIns="121899" rIns="121899" bIns="121899" numCol="1" rtlCol="0" anchor="t" anchorCtr="0" compatLnSpc="1">
            <a:prstTxWarp prst="textNoShape">
              <a:avLst/>
            </a:prstTxWarp>
          </a:bodyPr>
          <a:lstStyle/>
          <a:p>
            <a:pPr algn="ctr" fontAlgn="base">
              <a:spcBef>
                <a:spcPct val="0"/>
              </a:spcBef>
              <a:spcAft>
                <a:spcPct val="0"/>
              </a:spcAft>
            </a:pPr>
            <a:r>
              <a:rPr lang="en-US" sz="2400" b="1" dirty="0" smtClean="0">
                <a:ln>
                  <a:solidFill>
                    <a:schemeClr val="bg1">
                      <a:alpha val="0"/>
                    </a:schemeClr>
                  </a:solidFill>
                </a:ln>
                <a:solidFill>
                  <a:srgbClr val="FFFFFF"/>
                </a:solidFill>
                <a:effectLst>
                  <a:outerShdw blurRad="38100" dist="38100" dir="2700000" algn="tl">
                    <a:srgbClr val="000000">
                      <a:alpha val="43137"/>
                    </a:srgbClr>
                  </a:outerShdw>
                </a:effectLst>
                <a:latin typeface="Segoe Semibold" pitchFamily="34" charset="0"/>
                <a:ea typeface="Segoe UI" pitchFamily="34" charset="0"/>
                <a:cs typeface="Segoe UI" pitchFamily="34" charset="0"/>
              </a:rPr>
              <a:t>Inventory</a:t>
            </a:r>
            <a:endParaRPr lang="en-US" b="1" dirty="0">
              <a:ln>
                <a:solidFill>
                  <a:schemeClr val="bg1">
                    <a:alpha val="0"/>
                  </a:schemeClr>
                </a:solidFill>
              </a:ln>
              <a:solidFill>
                <a:srgbClr val="FFFFFF"/>
              </a:solidFill>
              <a:effectLst>
                <a:outerShdw blurRad="38100" dist="38100" dir="2700000" algn="tl">
                  <a:srgbClr val="000000">
                    <a:alpha val="43137"/>
                  </a:srgbClr>
                </a:outerShdw>
              </a:effectLst>
              <a:latin typeface="Segoe Semibold" pitchFamily="34" charset="0"/>
              <a:ea typeface="Segoe UI" pitchFamily="34" charset="0"/>
              <a:cs typeface="Segoe UI" pitchFamily="34" charset="0"/>
            </a:endParaRPr>
          </a:p>
        </p:txBody>
      </p:sp>
      <p:sp>
        <p:nvSpPr>
          <p:cNvPr id="103" name="Oval 2"/>
          <p:cNvSpPr/>
          <p:nvPr/>
        </p:nvSpPr>
        <p:spPr>
          <a:xfrm>
            <a:off x="-1" y="4623368"/>
            <a:ext cx="12188826" cy="2234632"/>
          </a:xfrm>
          <a:custGeom>
            <a:avLst/>
            <a:gdLst/>
            <a:ahLst/>
            <a:cxnLst/>
            <a:rect l="l" t="t" r="r" b="b"/>
            <a:pathLst>
              <a:path w="9366300" h="1219200">
                <a:moveTo>
                  <a:pt x="4683150" y="0"/>
                </a:moveTo>
                <a:cubicBezTo>
                  <a:pt x="6971699" y="0"/>
                  <a:pt x="8886219" y="521092"/>
                  <a:pt x="9366300" y="1219200"/>
                </a:cubicBezTo>
                <a:lnTo>
                  <a:pt x="0" y="1219200"/>
                </a:lnTo>
                <a:cubicBezTo>
                  <a:pt x="480081" y="521092"/>
                  <a:pt x="2394602" y="0"/>
                  <a:pt x="4683150" y="0"/>
                </a:cubicBezTo>
                <a:close/>
              </a:path>
            </a:pathLst>
          </a:custGeom>
          <a:gradFill>
            <a:gsLst>
              <a:gs pos="0">
                <a:schemeClr val="tx1">
                  <a:alpha val="0"/>
                </a:schemeClr>
              </a:gs>
              <a:gs pos="38000">
                <a:srgbClr val="88E5F8">
                  <a:alpha val="27000"/>
                </a:srgbClr>
              </a:gs>
              <a:gs pos="100000">
                <a:srgbClr val="96D3F8">
                  <a:alpha val="0"/>
                </a:srgbClr>
              </a:gs>
            </a:gsLst>
            <a:lin ang="5400000" scaled="0"/>
          </a:gradFill>
          <a:ln w="3175">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rstMaterial="matte"/>
        </p:spPr>
        <p:txBody>
          <a:bodyPr vert="horz" wrap="square" lIns="243797" tIns="243797" rIns="121835" bIns="60917" numCol="1" rtlCol="0" anchor="ctr" anchorCtr="0" compatLnSpc="1">
            <a:prstTxWarp prst="textNoShape">
              <a:avLst/>
            </a:prstTxWarp>
          </a:bodyPr>
          <a:lstStyle/>
          <a:p>
            <a:pPr fontAlgn="base">
              <a:spcBef>
                <a:spcPct val="0"/>
              </a:spcBef>
              <a:spcAft>
                <a:spcPct val="0"/>
              </a:spcAft>
            </a:pPr>
            <a:endParaRPr lang="en-US" sz="2100" spc="400">
              <a:gradFill>
                <a:gsLst>
                  <a:gs pos="0">
                    <a:srgbClr val="253C55"/>
                  </a:gs>
                  <a:gs pos="50000">
                    <a:srgbClr val="192E47"/>
                  </a:gs>
                </a:gsLst>
                <a:lin ang="5400000" scaled="0"/>
              </a:gradFill>
            </a:endParaRPr>
          </a:p>
        </p:txBody>
      </p:sp>
      <p:pic>
        <p:nvPicPr>
          <p:cNvPr id="88" name="Picture 3" descr="C:\Users\Chrissy\Pictures\DVD_ART36\Artwork_Imagery\Brand Photos\Scenarios\FY08 Brand - Business - No_exp\group three meeting conference room laptop talking sitting meeting customers.png"/>
          <p:cNvPicPr>
            <a:picLocks noChangeAspect="1" noChangeArrowheads="1"/>
          </p:cNvPicPr>
          <p:nvPr/>
        </p:nvPicPr>
        <p:blipFill>
          <a:blip r:embed="rId3" cstate="screen">
            <a:lum bright="28000" contrast="28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547458" y="4262169"/>
            <a:ext cx="5158863" cy="2595831"/>
          </a:xfrm>
          <a:prstGeom prst="rect">
            <a:avLst/>
          </a:prstGeom>
          <a:noFill/>
          <a:ln>
            <a:noFill/>
          </a:ln>
        </p:spPr>
      </p:pic>
      <p:sp>
        <p:nvSpPr>
          <p:cNvPr id="2" name="Title 1"/>
          <p:cNvSpPr>
            <a:spLocks noGrp="1"/>
          </p:cNvSpPr>
          <p:nvPr>
            <p:ph type="title"/>
          </p:nvPr>
        </p:nvSpPr>
        <p:spPr/>
        <p:txBody>
          <a:bodyPr/>
          <a:lstStyle/>
          <a:p>
            <a:r>
              <a:rPr lang="en-US" dirty="0" smtClean="0"/>
              <a:t>Internet Explorer Migration Process</a:t>
            </a:r>
            <a:endParaRPr lang="en-US" dirty="0"/>
          </a:p>
        </p:txBody>
      </p:sp>
      <p:pic>
        <p:nvPicPr>
          <p:cNvPr id="18" name="Picture 17" descr="silver edge - clear ova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61806" y="2859993"/>
            <a:ext cx="2095719" cy="692368"/>
          </a:xfrm>
          <a:prstGeom prst="rect">
            <a:avLst/>
          </a:prstGeom>
          <a:noFill/>
          <a:ln w="9525">
            <a:noFill/>
            <a:miter lim="800000"/>
            <a:headEnd/>
            <a:tailEnd/>
          </a:ln>
        </p:spPr>
      </p:pic>
      <p:sp>
        <p:nvSpPr>
          <p:cNvPr id="19" name="Oval 18"/>
          <p:cNvSpPr>
            <a:spLocks noChangeAspect="1" noChangeArrowheads="1"/>
          </p:cNvSpPr>
          <p:nvPr/>
        </p:nvSpPr>
        <p:spPr bwMode="auto">
          <a:xfrm>
            <a:off x="6657527" y="2506253"/>
            <a:ext cx="1737399" cy="1073321"/>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lIns="121899" tIns="60949" rIns="121899" bIns="60949" anchor="ctr"/>
          <a:lstStyle/>
          <a:p>
            <a:pPr>
              <a:defRPr/>
            </a:pPr>
            <a:endParaRPr lang="en-US" dirty="0">
              <a:effectLst>
                <a:outerShdw blurRad="38100" dist="38100" dir="2700000" algn="tl">
                  <a:srgbClr val="000000">
                    <a:alpha val="43137"/>
                  </a:srgbClr>
                </a:outerShdw>
              </a:effectLst>
              <a:latin typeface="Segoe Semibold" pitchFamily="34" charset="0"/>
            </a:endParaRPr>
          </a:p>
        </p:txBody>
      </p:sp>
      <p:pic>
        <p:nvPicPr>
          <p:cNvPr id="20" name="Picture 19" descr="silver edge - clear ova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6431" y="2801411"/>
            <a:ext cx="2095719" cy="692368"/>
          </a:xfrm>
          <a:prstGeom prst="rect">
            <a:avLst/>
          </a:prstGeom>
          <a:noFill/>
          <a:ln w="9525">
            <a:noFill/>
            <a:miter lim="800000"/>
            <a:headEnd/>
            <a:tailEnd/>
          </a:ln>
        </p:spPr>
      </p:pic>
      <p:pic>
        <p:nvPicPr>
          <p:cNvPr id="21" name="Picture 20" descr="silver edge - clear ova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03639" y="2801411"/>
            <a:ext cx="2095719" cy="692368"/>
          </a:xfrm>
          <a:prstGeom prst="rect">
            <a:avLst/>
          </a:prstGeom>
          <a:noFill/>
          <a:ln w="9525">
            <a:noFill/>
            <a:miter lim="800000"/>
            <a:headEnd/>
            <a:tailEnd/>
          </a:ln>
        </p:spPr>
      </p:pic>
      <p:sp>
        <p:nvSpPr>
          <p:cNvPr id="22" name="Oval 21"/>
          <p:cNvSpPr>
            <a:spLocks noChangeAspect="1" noChangeArrowheads="1"/>
          </p:cNvSpPr>
          <p:nvPr/>
        </p:nvSpPr>
        <p:spPr bwMode="auto">
          <a:xfrm>
            <a:off x="3699360" y="2429529"/>
            <a:ext cx="1737399" cy="1073321"/>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wrap="none" lIns="121899" tIns="60949" rIns="121899" bIns="60949" anchor="ctr"/>
          <a:lstStyle/>
          <a:p>
            <a:pPr>
              <a:defRPr/>
            </a:pPr>
            <a:endParaRPr lang="en-US" dirty="0">
              <a:effectLst>
                <a:outerShdw blurRad="38100" dist="38100" dir="2700000" algn="tl">
                  <a:srgbClr val="000000">
                    <a:alpha val="43137"/>
                  </a:srgbClr>
                </a:outerShdw>
              </a:effectLst>
              <a:latin typeface="Segoe Semibold" pitchFamily="34" charset="0"/>
            </a:endParaRPr>
          </a:p>
        </p:txBody>
      </p:sp>
      <p:pic>
        <p:nvPicPr>
          <p:cNvPr id="25" name="Picture 49" descr="binary"/>
          <p:cNvPicPr>
            <a:picLocks noChangeAspect="1" noChangeArrowheads="1"/>
          </p:cNvPicPr>
          <p:nvPr/>
        </p:nvPicPr>
        <p:blipFill>
          <a:blip r:embed="rId6" cstate="print"/>
          <a:srcRect/>
          <a:stretch>
            <a:fillRect/>
          </a:stretch>
        </p:blipFill>
        <p:spPr bwMode="auto">
          <a:xfrm>
            <a:off x="3860453" y="2057645"/>
            <a:ext cx="468225" cy="1535907"/>
          </a:xfrm>
          <a:prstGeom prst="rect">
            <a:avLst/>
          </a:prstGeom>
          <a:noFill/>
          <a:ln w="9525">
            <a:noFill/>
            <a:miter lim="800000"/>
            <a:headEnd/>
            <a:tailEnd/>
          </a:ln>
        </p:spPr>
      </p:pic>
      <p:grpSp>
        <p:nvGrpSpPr>
          <p:cNvPr id="3" name="Group 296"/>
          <p:cNvGrpSpPr>
            <a:grpSpLocks/>
          </p:cNvGrpSpPr>
          <p:nvPr/>
        </p:nvGrpSpPr>
        <p:grpSpPr bwMode="auto">
          <a:xfrm>
            <a:off x="1001422" y="2255681"/>
            <a:ext cx="1284231" cy="1286472"/>
            <a:chOff x="294" y="3043"/>
            <a:chExt cx="359" cy="358"/>
          </a:xfrm>
        </p:grpSpPr>
        <p:pic>
          <p:nvPicPr>
            <p:cNvPr id="61" name="Picture 261" descr="Software"/>
            <p:cNvPicPr>
              <a:picLocks noChangeAspect="1" noChangeArrowheads="1"/>
            </p:cNvPicPr>
            <p:nvPr/>
          </p:nvPicPr>
          <p:blipFill>
            <a:blip r:embed="rId7" cstate="print"/>
            <a:srcRect/>
            <a:stretch>
              <a:fillRect/>
            </a:stretch>
          </p:blipFill>
          <p:spPr bwMode="auto">
            <a:xfrm>
              <a:off x="361" y="3043"/>
              <a:ext cx="292" cy="291"/>
            </a:xfrm>
            <a:prstGeom prst="rect">
              <a:avLst/>
            </a:prstGeom>
            <a:noFill/>
            <a:ln w="9525">
              <a:noFill/>
              <a:miter lim="800000"/>
              <a:headEnd/>
              <a:tailEnd/>
            </a:ln>
          </p:spPr>
        </p:pic>
        <p:pic>
          <p:nvPicPr>
            <p:cNvPr id="62" name="Picture 262" descr="Search"/>
            <p:cNvPicPr>
              <a:picLocks noChangeAspect="1" noChangeArrowheads="1"/>
            </p:cNvPicPr>
            <p:nvPr/>
          </p:nvPicPr>
          <p:blipFill>
            <a:blip r:embed="rId8" cstate="print"/>
            <a:srcRect/>
            <a:stretch>
              <a:fillRect/>
            </a:stretch>
          </p:blipFill>
          <p:spPr bwMode="auto">
            <a:xfrm rot="2161143">
              <a:off x="294" y="3128"/>
              <a:ext cx="273" cy="273"/>
            </a:xfrm>
            <a:prstGeom prst="rect">
              <a:avLst/>
            </a:prstGeom>
            <a:noFill/>
            <a:ln w="9525">
              <a:noFill/>
              <a:miter lim="800000"/>
              <a:headEnd/>
              <a:tailEnd/>
            </a:ln>
          </p:spPr>
        </p:pic>
        <p:pic>
          <p:nvPicPr>
            <p:cNvPr id="63" name="Picture 295" descr="Warning"/>
            <p:cNvPicPr>
              <a:picLocks noChangeAspect="1" noChangeArrowheads="1"/>
            </p:cNvPicPr>
            <p:nvPr/>
          </p:nvPicPr>
          <p:blipFill>
            <a:blip r:embed="rId9" cstate="print"/>
            <a:srcRect/>
            <a:stretch>
              <a:fillRect/>
            </a:stretch>
          </p:blipFill>
          <p:spPr bwMode="auto">
            <a:xfrm>
              <a:off x="326" y="3070"/>
              <a:ext cx="185" cy="162"/>
            </a:xfrm>
            <a:prstGeom prst="rect">
              <a:avLst/>
            </a:prstGeom>
            <a:noFill/>
            <a:ln w="9525">
              <a:noFill/>
              <a:miter lim="800000"/>
              <a:headEnd/>
              <a:tailEnd/>
            </a:ln>
          </p:spPr>
        </p:pic>
      </p:grpSp>
      <p:pic>
        <p:nvPicPr>
          <p:cNvPr id="27" name="Picture 138" descr="C:\Users\v-hollyd\HollyWork\WV\Windows_Vista_Icons_ for_Marketing_use\Server.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068218" y="2450693"/>
            <a:ext cx="654912" cy="872263"/>
          </a:xfrm>
          <a:prstGeom prst="rect">
            <a:avLst/>
          </a:prstGeom>
          <a:noFill/>
          <a:ln w="9525">
            <a:noFill/>
            <a:miter lim="800000"/>
            <a:headEnd/>
            <a:tailEnd/>
          </a:ln>
        </p:spPr>
      </p:pic>
      <p:pic>
        <p:nvPicPr>
          <p:cNvPr id="28" name="Picture 138" descr="C:\Users\v-hollyd\HollyWork\WV\Windows_Vista_Icons_ for_Marketing_use\Server.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521387" y="2527791"/>
            <a:ext cx="648891" cy="863191"/>
          </a:xfrm>
          <a:prstGeom prst="rect">
            <a:avLst/>
          </a:prstGeom>
          <a:noFill/>
          <a:ln w="9525">
            <a:noFill/>
            <a:miter lim="800000"/>
            <a:headEnd/>
            <a:tailEnd/>
          </a:ln>
        </p:spPr>
      </p:pic>
      <p:pic>
        <p:nvPicPr>
          <p:cNvPr id="29" name="Picture 84" descr="C:\Users\v-hollyd\HollyWork\WV\Windows_Vista_Icons_ for_Marketing_use\Search.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16048865">
            <a:off x="4626057" y="2641724"/>
            <a:ext cx="1088437" cy="1083992"/>
          </a:xfrm>
          <a:prstGeom prst="rect">
            <a:avLst/>
          </a:prstGeom>
          <a:noFill/>
          <a:ln w="9525">
            <a:noFill/>
            <a:miter lim="800000"/>
            <a:headEnd/>
            <a:tailEnd/>
          </a:ln>
        </p:spPr>
      </p:pic>
      <p:grpSp>
        <p:nvGrpSpPr>
          <p:cNvPr id="4" name="Group 92"/>
          <p:cNvGrpSpPr>
            <a:grpSpLocks/>
          </p:cNvGrpSpPr>
          <p:nvPr/>
        </p:nvGrpSpPr>
        <p:grpSpPr bwMode="auto">
          <a:xfrm>
            <a:off x="6824642" y="2441248"/>
            <a:ext cx="1183358" cy="929707"/>
            <a:chOff x="6567488" y="2543174"/>
            <a:chExt cx="1533525" cy="1119186"/>
          </a:xfrm>
        </p:grpSpPr>
        <p:pic>
          <p:nvPicPr>
            <p:cNvPr id="59" name="Picture 86" descr="C:\Users\v-hollyd\HollyWork\WV\Windows_Vista_Icons_ for_Marketing_use\Laptop.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567488" y="2543174"/>
              <a:ext cx="1076325" cy="1076325"/>
            </a:xfrm>
            <a:prstGeom prst="rect">
              <a:avLst/>
            </a:prstGeom>
            <a:noFill/>
            <a:ln w="9525">
              <a:noFill/>
              <a:miter lim="800000"/>
              <a:headEnd/>
              <a:tailEnd/>
            </a:ln>
          </p:spPr>
        </p:pic>
        <p:pic>
          <p:nvPicPr>
            <p:cNvPr id="60" name="Picture 85" descr="C:\Users\v-hollyd\HollyWork\WV\Windows_Vista_Icons_ for_Marketing_use\Tablet.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flipH="1">
              <a:off x="7329488" y="2857499"/>
              <a:ext cx="771525" cy="804861"/>
            </a:xfrm>
            <a:prstGeom prst="rect">
              <a:avLst/>
            </a:prstGeom>
            <a:noFill/>
            <a:ln w="9525">
              <a:noFill/>
              <a:miter lim="800000"/>
              <a:headEnd/>
              <a:tailEnd/>
            </a:ln>
          </p:spPr>
        </p:pic>
      </p:grpSp>
      <p:grpSp>
        <p:nvGrpSpPr>
          <p:cNvPr id="5" name="Group 58"/>
          <p:cNvGrpSpPr>
            <a:grpSpLocks/>
          </p:cNvGrpSpPr>
          <p:nvPr/>
        </p:nvGrpSpPr>
        <p:grpSpPr bwMode="auto">
          <a:xfrm>
            <a:off x="7747540" y="2832783"/>
            <a:ext cx="517908" cy="568407"/>
            <a:chOff x="523" y="2508"/>
            <a:chExt cx="411" cy="388"/>
          </a:xfrm>
        </p:grpSpPr>
        <p:sp>
          <p:nvSpPr>
            <p:cNvPr id="48" name="Rectangle 59"/>
            <p:cNvSpPr>
              <a:spLocks noChangeArrowheads="1"/>
            </p:cNvSpPr>
            <p:nvPr/>
          </p:nvSpPr>
          <p:spPr bwMode="auto">
            <a:xfrm>
              <a:off x="702" y="2670"/>
              <a:ext cx="167" cy="211"/>
            </a:xfrm>
            <a:prstGeom prst="rect">
              <a:avLst/>
            </a:prstGeom>
            <a:solidFill>
              <a:srgbClr val="FF0000"/>
            </a:solidFill>
            <a:ln w="9525">
              <a:noFill/>
              <a:miter lim="800000"/>
              <a:headEnd/>
              <a:tailEnd/>
            </a:ln>
          </p:spPr>
          <p:txBody>
            <a:bodyPr wrap="none" anchor="ctr"/>
            <a:lstStyle/>
            <a:p>
              <a:pPr>
                <a:defRPr/>
              </a:pPr>
              <a:endParaRPr lang="en-US" dirty="0">
                <a:effectLst>
                  <a:outerShdw blurRad="38100" dist="38100" dir="2700000" algn="tl">
                    <a:srgbClr val="000000">
                      <a:alpha val="43137"/>
                    </a:srgbClr>
                  </a:outerShdw>
                </a:effectLst>
                <a:latin typeface="Segoe Semibold" pitchFamily="34" charset="0"/>
              </a:endParaRPr>
            </a:p>
          </p:txBody>
        </p:sp>
        <p:pic>
          <p:nvPicPr>
            <p:cNvPr id="49" name="Picture 60" descr="REM_agents_noshadow"/>
            <p:cNvPicPr>
              <a:picLocks noChangeAspect="1" noChangeArrowheads="1"/>
            </p:cNvPicPr>
            <p:nvPr/>
          </p:nvPicPr>
          <p:blipFill>
            <a:blip r:embed="rId15" cstate="screen">
              <a:clrChange>
                <a:clrFrom>
                  <a:srgbClr val="7A8088"/>
                </a:clrFrom>
                <a:clrTo>
                  <a:srgbClr val="7A8088">
                    <a:alpha val="0"/>
                  </a:srgbClr>
                </a:clrTo>
              </a:clrChange>
              <a:extLst>
                <a:ext uri="{28A0092B-C50C-407E-A947-70E740481C1C}">
                  <a14:useLocalDpi xmlns:a14="http://schemas.microsoft.com/office/drawing/2010/main"/>
                </a:ext>
              </a:extLst>
            </a:blip>
            <a:srcRect/>
            <a:stretch>
              <a:fillRect/>
            </a:stretch>
          </p:blipFill>
          <p:spPr bwMode="auto">
            <a:xfrm>
              <a:off x="523" y="2508"/>
              <a:ext cx="411" cy="388"/>
            </a:xfrm>
            <a:prstGeom prst="rect">
              <a:avLst/>
            </a:prstGeom>
            <a:noFill/>
            <a:ln w="9525">
              <a:noFill/>
              <a:miter lim="800000"/>
              <a:headEnd/>
              <a:tailEnd/>
            </a:ln>
          </p:spPr>
        </p:pic>
        <p:sp>
          <p:nvSpPr>
            <p:cNvPr id="50" name="Line 61"/>
            <p:cNvSpPr>
              <a:spLocks noChangeShapeType="1"/>
            </p:cNvSpPr>
            <p:nvPr/>
          </p:nvSpPr>
          <p:spPr bwMode="auto">
            <a:xfrm flipV="1">
              <a:off x="797" y="2733"/>
              <a:ext cx="7" cy="49"/>
            </a:xfrm>
            <a:prstGeom prst="line">
              <a:avLst/>
            </a:prstGeom>
            <a:noFill/>
            <a:ln w="9525">
              <a:solidFill>
                <a:srgbClr val="FF0000"/>
              </a:solidFill>
              <a:round/>
              <a:headEnd/>
              <a:tailEnd/>
            </a:ln>
          </p:spPr>
          <p:txBody>
            <a:bodyPr/>
            <a:lstStyle/>
            <a:p>
              <a:pPr>
                <a:defRPr/>
              </a:pPr>
              <a:endParaRPr lang="en-US" dirty="0">
                <a:effectLst>
                  <a:outerShdw blurRad="38100" dist="38100" dir="2700000" algn="tl">
                    <a:srgbClr val="000000">
                      <a:alpha val="43137"/>
                    </a:srgbClr>
                  </a:outerShdw>
                </a:effectLst>
                <a:latin typeface="Segoe Semibold" pitchFamily="34" charset="0"/>
              </a:endParaRPr>
            </a:p>
          </p:txBody>
        </p:sp>
        <p:sp>
          <p:nvSpPr>
            <p:cNvPr id="51" name="Line 62"/>
            <p:cNvSpPr>
              <a:spLocks noChangeShapeType="1"/>
            </p:cNvSpPr>
            <p:nvPr/>
          </p:nvSpPr>
          <p:spPr bwMode="auto">
            <a:xfrm flipH="1" flipV="1">
              <a:off x="785" y="2730"/>
              <a:ext cx="12" cy="52"/>
            </a:xfrm>
            <a:prstGeom prst="line">
              <a:avLst/>
            </a:prstGeom>
            <a:noFill/>
            <a:ln w="9525">
              <a:solidFill>
                <a:srgbClr val="FF0000"/>
              </a:solidFill>
              <a:round/>
              <a:headEnd/>
              <a:tailEnd/>
            </a:ln>
          </p:spPr>
          <p:txBody>
            <a:bodyPr/>
            <a:lstStyle/>
            <a:p>
              <a:pPr>
                <a:defRPr/>
              </a:pPr>
              <a:endParaRPr lang="en-US" dirty="0">
                <a:effectLst>
                  <a:outerShdw blurRad="38100" dist="38100" dir="2700000" algn="tl">
                    <a:srgbClr val="000000">
                      <a:alpha val="43137"/>
                    </a:srgbClr>
                  </a:outerShdw>
                </a:effectLst>
                <a:latin typeface="Segoe Semibold" pitchFamily="34" charset="0"/>
              </a:endParaRPr>
            </a:p>
          </p:txBody>
        </p:sp>
        <p:grpSp>
          <p:nvGrpSpPr>
            <p:cNvPr id="6" name="Group 63"/>
            <p:cNvGrpSpPr>
              <a:grpSpLocks/>
            </p:cNvGrpSpPr>
            <p:nvPr/>
          </p:nvGrpSpPr>
          <p:grpSpPr bwMode="auto">
            <a:xfrm>
              <a:off x="674" y="2669"/>
              <a:ext cx="243" cy="219"/>
              <a:chOff x="674" y="2669"/>
              <a:chExt cx="243" cy="219"/>
            </a:xfrm>
          </p:grpSpPr>
          <p:sp>
            <p:nvSpPr>
              <p:cNvPr id="53" name="Line 64"/>
              <p:cNvSpPr>
                <a:spLocks noChangeShapeType="1"/>
              </p:cNvSpPr>
              <p:nvPr/>
            </p:nvSpPr>
            <p:spPr bwMode="auto">
              <a:xfrm flipV="1">
                <a:off x="681" y="2684"/>
                <a:ext cx="98" cy="174"/>
              </a:xfrm>
              <a:prstGeom prst="line">
                <a:avLst/>
              </a:prstGeom>
              <a:noFill/>
              <a:ln w="28575">
                <a:solidFill>
                  <a:srgbClr val="FF0000"/>
                </a:solidFill>
                <a:round/>
                <a:headEnd/>
                <a:tailEnd/>
              </a:ln>
            </p:spPr>
            <p:txBody>
              <a:bodyPr/>
              <a:lstStyle/>
              <a:p>
                <a:pPr>
                  <a:defRPr/>
                </a:pPr>
                <a:endParaRPr lang="en-US" dirty="0">
                  <a:effectLst>
                    <a:outerShdw blurRad="38100" dist="38100" dir="2700000" algn="tl">
                      <a:srgbClr val="000000">
                        <a:alpha val="43137"/>
                      </a:srgbClr>
                    </a:outerShdw>
                  </a:effectLst>
                  <a:latin typeface="Segoe Semibold" pitchFamily="34" charset="0"/>
                </a:endParaRPr>
              </a:p>
            </p:txBody>
          </p:sp>
          <p:sp>
            <p:nvSpPr>
              <p:cNvPr id="54" name="Line 65"/>
              <p:cNvSpPr>
                <a:spLocks noChangeShapeType="1"/>
              </p:cNvSpPr>
              <p:nvPr/>
            </p:nvSpPr>
            <p:spPr bwMode="auto">
              <a:xfrm flipH="1" flipV="1">
                <a:off x="813" y="2678"/>
                <a:ext cx="100" cy="177"/>
              </a:xfrm>
              <a:prstGeom prst="line">
                <a:avLst/>
              </a:prstGeom>
              <a:noFill/>
              <a:ln w="28575">
                <a:solidFill>
                  <a:srgbClr val="FF0000"/>
                </a:solidFill>
                <a:round/>
                <a:headEnd/>
                <a:tailEnd/>
              </a:ln>
            </p:spPr>
            <p:txBody>
              <a:bodyPr/>
              <a:lstStyle/>
              <a:p>
                <a:pPr>
                  <a:defRPr/>
                </a:pPr>
                <a:endParaRPr lang="en-US" dirty="0">
                  <a:effectLst>
                    <a:outerShdw blurRad="38100" dist="38100" dir="2700000" algn="tl">
                      <a:srgbClr val="000000">
                        <a:alpha val="43137"/>
                      </a:srgbClr>
                    </a:outerShdw>
                  </a:effectLst>
                  <a:latin typeface="Segoe Semibold" pitchFamily="34" charset="0"/>
                </a:endParaRPr>
              </a:p>
            </p:txBody>
          </p:sp>
          <p:sp>
            <p:nvSpPr>
              <p:cNvPr id="55" name="Line 66"/>
              <p:cNvSpPr>
                <a:spLocks noChangeShapeType="1"/>
              </p:cNvSpPr>
              <p:nvPr/>
            </p:nvSpPr>
            <p:spPr bwMode="auto">
              <a:xfrm flipH="1" flipV="1">
                <a:off x="683" y="2885"/>
                <a:ext cx="213" cy="1"/>
              </a:xfrm>
              <a:prstGeom prst="line">
                <a:avLst/>
              </a:prstGeom>
              <a:noFill/>
              <a:ln w="28575">
                <a:solidFill>
                  <a:srgbClr val="FF0000"/>
                </a:solidFill>
                <a:round/>
                <a:headEnd/>
                <a:tailEnd/>
              </a:ln>
            </p:spPr>
            <p:txBody>
              <a:bodyPr/>
              <a:lstStyle/>
              <a:p>
                <a:pPr>
                  <a:defRPr/>
                </a:pPr>
                <a:endParaRPr lang="en-US" dirty="0">
                  <a:effectLst>
                    <a:outerShdw blurRad="38100" dist="38100" dir="2700000" algn="tl">
                      <a:srgbClr val="000000">
                        <a:alpha val="43137"/>
                      </a:srgbClr>
                    </a:outerShdw>
                  </a:effectLst>
                  <a:latin typeface="Segoe Semibold" pitchFamily="34" charset="0"/>
                </a:endParaRPr>
              </a:p>
            </p:txBody>
          </p:sp>
          <p:sp>
            <p:nvSpPr>
              <p:cNvPr id="56" name="Arc 67"/>
              <p:cNvSpPr>
                <a:spLocks/>
              </p:cNvSpPr>
              <p:nvPr/>
            </p:nvSpPr>
            <p:spPr bwMode="auto">
              <a:xfrm rot="5487979" flipH="1">
                <a:off x="886" y="2857"/>
                <a:ext cx="35" cy="27"/>
              </a:xfrm>
              <a:custGeom>
                <a:avLst/>
                <a:gdLst>
                  <a:gd name="T0" fmla="*/ 0 w 34698"/>
                  <a:gd name="T1" fmla="*/ 0 h 29971"/>
                  <a:gd name="T2" fmla="*/ 0 w 34698"/>
                  <a:gd name="T3" fmla="*/ 0 h 29971"/>
                  <a:gd name="T4" fmla="*/ 0 w 34698"/>
                  <a:gd name="T5" fmla="*/ 0 h 29971"/>
                  <a:gd name="T6" fmla="*/ 0 60000 65536"/>
                  <a:gd name="T7" fmla="*/ 0 60000 65536"/>
                  <a:gd name="T8" fmla="*/ 0 60000 65536"/>
                  <a:gd name="T9" fmla="*/ 0 w 34698"/>
                  <a:gd name="T10" fmla="*/ 0 h 29971"/>
                  <a:gd name="T11" fmla="*/ 34698 w 34698"/>
                  <a:gd name="T12" fmla="*/ 29971 h 29971"/>
                </a:gdLst>
                <a:ahLst/>
                <a:cxnLst>
                  <a:cxn ang="T6">
                    <a:pos x="T0" y="T1"/>
                  </a:cxn>
                  <a:cxn ang="T7">
                    <a:pos x="T2" y="T3"/>
                  </a:cxn>
                  <a:cxn ang="T8">
                    <a:pos x="T4" y="T5"/>
                  </a:cxn>
                </a:cxnLst>
                <a:rect l="T9" t="T10" r="T11" b="T12"/>
                <a:pathLst>
                  <a:path w="34698" h="29971" fill="none" extrusionOk="0">
                    <a:moveTo>
                      <a:pt x="1688" y="29970"/>
                    </a:moveTo>
                    <a:cubicBezTo>
                      <a:pt x="573" y="27320"/>
                      <a:pt x="0" y="24474"/>
                      <a:pt x="0" y="21600"/>
                    </a:cubicBezTo>
                    <a:cubicBezTo>
                      <a:pt x="0" y="9670"/>
                      <a:pt x="9670" y="0"/>
                      <a:pt x="21600" y="0"/>
                    </a:cubicBezTo>
                    <a:cubicBezTo>
                      <a:pt x="26332" y="-1"/>
                      <a:pt x="30934" y="1554"/>
                      <a:pt x="34697" y="4424"/>
                    </a:cubicBezTo>
                  </a:path>
                  <a:path w="34698" h="29971" stroke="0" extrusionOk="0">
                    <a:moveTo>
                      <a:pt x="1688" y="29970"/>
                    </a:moveTo>
                    <a:cubicBezTo>
                      <a:pt x="573" y="27320"/>
                      <a:pt x="0" y="24474"/>
                      <a:pt x="0" y="21600"/>
                    </a:cubicBezTo>
                    <a:cubicBezTo>
                      <a:pt x="0" y="9670"/>
                      <a:pt x="9670" y="0"/>
                      <a:pt x="21600" y="0"/>
                    </a:cubicBezTo>
                    <a:cubicBezTo>
                      <a:pt x="26332" y="-1"/>
                      <a:pt x="30934" y="1554"/>
                      <a:pt x="34697" y="4424"/>
                    </a:cubicBezTo>
                    <a:lnTo>
                      <a:pt x="21600" y="21600"/>
                    </a:lnTo>
                    <a:close/>
                  </a:path>
                </a:pathLst>
              </a:custGeom>
              <a:noFill/>
              <a:ln w="28575">
                <a:solidFill>
                  <a:srgbClr val="FF0000"/>
                </a:solidFill>
                <a:round/>
                <a:headEnd/>
                <a:tailEnd/>
              </a:ln>
            </p:spPr>
            <p:txBody>
              <a:bodyPr wrap="none" anchor="ctr"/>
              <a:lstStyle/>
              <a:p>
                <a:pPr>
                  <a:defRPr/>
                </a:pPr>
                <a:endParaRPr lang="en-US" dirty="0">
                  <a:effectLst>
                    <a:outerShdw blurRad="38100" dist="38100" dir="2700000" algn="tl">
                      <a:srgbClr val="000000">
                        <a:alpha val="43137"/>
                      </a:srgbClr>
                    </a:outerShdw>
                  </a:effectLst>
                  <a:latin typeface="Segoe Semibold" pitchFamily="34" charset="0"/>
                </a:endParaRPr>
              </a:p>
            </p:txBody>
          </p:sp>
          <p:sp>
            <p:nvSpPr>
              <p:cNvPr id="57" name="Arc 68"/>
              <p:cNvSpPr>
                <a:spLocks/>
              </p:cNvSpPr>
              <p:nvPr/>
            </p:nvSpPr>
            <p:spPr bwMode="auto">
              <a:xfrm rot="19432668" flipH="1">
                <a:off x="780" y="2669"/>
                <a:ext cx="35" cy="27"/>
              </a:xfrm>
              <a:custGeom>
                <a:avLst/>
                <a:gdLst>
                  <a:gd name="T0" fmla="*/ 0 w 34698"/>
                  <a:gd name="T1" fmla="*/ 0 h 29971"/>
                  <a:gd name="T2" fmla="*/ 0 w 34698"/>
                  <a:gd name="T3" fmla="*/ 0 h 29971"/>
                  <a:gd name="T4" fmla="*/ 0 w 34698"/>
                  <a:gd name="T5" fmla="*/ 0 h 29971"/>
                  <a:gd name="T6" fmla="*/ 0 60000 65536"/>
                  <a:gd name="T7" fmla="*/ 0 60000 65536"/>
                  <a:gd name="T8" fmla="*/ 0 60000 65536"/>
                  <a:gd name="T9" fmla="*/ 0 w 34698"/>
                  <a:gd name="T10" fmla="*/ 0 h 29971"/>
                  <a:gd name="T11" fmla="*/ 34698 w 34698"/>
                  <a:gd name="T12" fmla="*/ 29971 h 29971"/>
                </a:gdLst>
                <a:ahLst/>
                <a:cxnLst>
                  <a:cxn ang="T6">
                    <a:pos x="T0" y="T1"/>
                  </a:cxn>
                  <a:cxn ang="T7">
                    <a:pos x="T2" y="T3"/>
                  </a:cxn>
                  <a:cxn ang="T8">
                    <a:pos x="T4" y="T5"/>
                  </a:cxn>
                </a:cxnLst>
                <a:rect l="T9" t="T10" r="T11" b="T12"/>
                <a:pathLst>
                  <a:path w="34698" h="29971" fill="none" extrusionOk="0">
                    <a:moveTo>
                      <a:pt x="1688" y="29970"/>
                    </a:moveTo>
                    <a:cubicBezTo>
                      <a:pt x="573" y="27320"/>
                      <a:pt x="0" y="24474"/>
                      <a:pt x="0" y="21600"/>
                    </a:cubicBezTo>
                    <a:cubicBezTo>
                      <a:pt x="0" y="9670"/>
                      <a:pt x="9670" y="0"/>
                      <a:pt x="21600" y="0"/>
                    </a:cubicBezTo>
                    <a:cubicBezTo>
                      <a:pt x="26332" y="-1"/>
                      <a:pt x="30934" y="1554"/>
                      <a:pt x="34697" y="4424"/>
                    </a:cubicBezTo>
                  </a:path>
                  <a:path w="34698" h="29971" stroke="0" extrusionOk="0">
                    <a:moveTo>
                      <a:pt x="1688" y="29970"/>
                    </a:moveTo>
                    <a:cubicBezTo>
                      <a:pt x="573" y="27320"/>
                      <a:pt x="0" y="24474"/>
                      <a:pt x="0" y="21600"/>
                    </a:cubicBezTo>
                    <a:cubicBezTo>
                      <a:pt x="0" y="9670"/>
                      <a:pt x="9670" y="0"/>
                      <a:pt x="21600" y="0"/>
                    </a:cubicBezTo>
                    <a:cubicBezTo>
                      <a:pt x="26332" y="-1"/>
                      <a:pt x="30934" y="1554"/>
                      <a:pt x="34697" y="4424"/>
                    </a:cubicBezTo>
                    <a:lnTo>
                      <a:pt x="21600" y="21600"/>
                    </a:lnTo>
                    <a:close/>
                  </a:path>
                </a:pathLst>
              </a:custGeom>
              <a:noFill/>
              <a:ln w="28575">
                <a:solidFill>
                  <a:srgbClr val="FF0000"/>
                </a:solidFill>
                <a:round/>
                <a:headEnd/>
                <a:tailEnd/>
              </a:ln>
            </p:spPr>
            <p:txBody>
              <a:bodyPr wrap="none" anchor="ctr"/>
              <a:lstStyle/>
              <a:p>
                <a:pPr>
                  <a:defRPr/>
                </a:pPr>
                <a:endParaRPr lang="en-US" dirty="0">
                  <a:effectLst>
                    <a:outerShdw blurRad="38100" dist="38100" dir="2700000" algn="tl">
                      <a:srgbClr val="000000">
                        <a:alpha val="43137"/>
                      </a:srgbClr>
                    </a:outerShdw>
                  </a:effectLst>
                  <a:latin typeface="Segoe Semibold" pitchFamily="34" charset="0"/>
                </a:endParaRPr>
              </a:p>
            </p:txBody>
          </p:sp>
          <p:sp>
            <p:nvSpPr>
              <p:cNvPr id="58" name="Arc 69"/>
              <p:cNvSpPr>
                <a:spLocks/>
              </p:cNvSpPr>
              <p:nvPr/>
            </p:nvSpPr>
            <p:spPr bwMode="auto">
              <a:xfrm rot="12256402" flipH="1">
                <a:off x="674" y="2860"/>
                <a:ext cx="35" cy="27"/>
              </a:xfrm>
              <a:custGeom>
                <a:avLst/>
                <a:gdLst>
                  <a:gd name="T0" fmla="*/ 0 w 34698"/>
                  <a:gd name="T1" fmla="*/ 0 h 29971"/>
                  <a:gd name="T2" fmla="*/ 0 w 34698"/>
                  <a:gd name="T3" fmla="*/ 0 h 29971"/>
                  <a:gd name="T4" fmla="*/ 0 w 34698"/>
                  <a:gd name="T5" fmla="*/ 0 h 29971"/>
                  <a:gd name="T6" fmla="*/ 0 60000 65536"/>
                  <a:gd name="T7" fmla="*/ 0 60000 65536"/>
                  <a:gd name="T8" fmla="*/ 0 60000 65536"/>
                  <a:gd name="T9" fmla="*/ 0 w 34698"/>
                  <a:gd name="T10" fmla="*/ 0 h 29971"/>
                  <a:gd name="T11" fmla="*/ 34698 w 34698"/>
                  <a:gd name="T12" fmla="*/ 29971 h 29971"/>
                </a:gdLst>
                <a:ahLst/>
                <a:cxnLst>
                  <a:cxn ang="T6">
                    <a:pos x="T0" y="T1"/>
                  </a:cxn>
                  <a:cxn ang="T7">
                    <a:pos x="T2" y="T3"/>
                  </a:cxn>
                  <a:cxn ang="T8">
                    <a:pos x="T4" y="T5"/>
                  </a:cxn>
                </a:cxnLst>
                <a:rect l="T9" t="T10" r="T11" b="T12"/>
                <a:pathLst>
                  <a:path w="34698" h="29971" fill="none" extrusionOk="0">
                    <a:moveTo>
                      <a:pt x="1688" y="29970"/>
                    </a:moveTo>
                    <a:cubicBezTo>
                      <a:pt x="573" y="27320"/>
                      <a:pt x="0" y="24474"/>
                      <a:pt x="0" y="21600"/>
                    </a:cubicBezTo>
                    <a:cubicBezTo>
                      <a:pt x="0" y="9670"/>
                      <a:pt x="9670" y="0"/>
                      <a:pt x="21600" y="0"/>
                    </a:cubicBezTo>
                    <a:cubicBezTo>
                      <a:pt x="26332" y="-1"/>
                      <a:pt x="30934" y="1554"/>
                      <a:pt x="34697" y="4424"/>
                    </a:cubicBezTo>
                  </a:path>
                  <a:path w="34698" h="29971" stroke="0" extrusionOk="0">
                    <a:moveTo>
                      <a:pt x="1688" y="29970"/>
                    </a:moveTo>
                    <a:cubicBezTo>
                      <a:pt x="573" y="27320"/>
                      <a:pt x="0" y="24474"/>
                      <a:pt x="0" y="21600"/>
                    </a:cubicBezTo>
                    <a:cubicBezTo>
                      <a:pt x="0" y="9670"/>
                      <a:pt x="9670" y="0"/>
                      <a:pt x="21600" y="0"/>
                    </a:cubicBezTo>
                    <a:cubicBezTo>
                      <a:pt x="26332" y="-1"/>
                      <a:pt x="30934" y="1554"/>
                      <a:pt x="34697" y="4424"/>
                    </a:cubicBezTo>
                    <a:lnTo>
                      <a:pt x="21600" y="21600"/>
                    </a:lnTo>
                    <a:close/>
                  </a:path>
                </a:pathLst>
              </a:custGeom>
              <a:noFill/>
              <a:ln w="28575">
                <a:solidFill>
                  <a:srgbClr val="FF0000"/>
                </a:solidFill>
                <a:round/>
                <a:headEnd/>
                <a:tailEnd/>
              </a:ln>
            </p:spPr>
            <p:txBody>
              <a:bodyPr wrap="none" anchor="ctr"/>
              <a:lstStyle/>
              <a:p>
                <a:pPr>
                  <a:defRPr/>
                </a:pPr>
                <a:endParaRPr lang="en-US" dirty="0">
                  <a:effectLst>
                    <a:outerShdw blurRad="38100" dist="38100" dir="2700000" algn="tl">
                      <a:srgbClr val="000000">
                        <a:alpha val="43137"/>
                      </a:srgbClr>
                    </a:outerShdw>
                  </a:effectLst>
                  <a:latin typeface="Segoe Semibold" pitchFamily="34" charset="0"/>
                </a:endParaRPr>
              </a:p>
            </p:txBody>
          </p:sp>
        </p:grpSp>
      </p:grpSp>
      <p:grpSp>
        <p:nvGrpSpPr>
          <p:cNvPr id="7" name="Group 93"/>
          <p:cNvGrpSpPr>
            <a:grpSpLocks/>
          </p:cNvGrpSpPr>
          <p:nvPr/>
        </p:nvGrpSpPr>
        <p:grpSpPr bwMode="auto">
          <a:xfrm>
            <a:off x="6734309" y="2832783"/>
            <a:ext cx="569096" cy="582012"/>
            <a:chOff x="9144000" y="3354409"/>
            <a:chExt cx="600082" cy="611192"/>
          </a:xfrm>
        </p:grpSpPr>
        <p:sp>
          <p:nvSpPr>
            <p:cNvPr id="36" name="Rectangle 71"/>
            <p:cNvSpPr>
              <a:spLocks noChangeArrowheads="1"/>
            </p:cNvSpPr>
            <p:nvPr/>
          </p:nvSpPr>
          <p:spPr bwMode="auto">
            <a:xfrm>
              <a:off x="9485316" y="3671911"/>
              <a:ext cx="131765" cy="261940"/>
            </a:xfrm>
            <a:prstGeom prst="rect">
              <a:avLst/>
            </a:prstGeom>
            <a:solidFill>
              <a:srgbClr val="009900"/>
            </a:solidFill>
            <a:ln w="9525">
              <a:solidFill>
                <a:srgbClr val="009900"/>
              </a:solidFill>
              <a:miter lim="800000"/>
              <a:headEnd/>
              <a:tailEnd/>
            </a:ln>
          </p:spPr>
          <p:txBody>
            <a:bodyPr wrap="none" anchor="ctr"/>
            <a:lstStyle/>
            <a:p>
              <a:pPr>
                <a:defRPr/>
              </a:pPr>
              <a:endParaRPr lang="en-US" dirty="0">
                <a:effectLst>
                  <a:outerShdw blurRad="38100" dist="38100" dir="2700000" algn="tl">
                    <a:srgbClr val="000000">
                      <a:alpha val="43137"/>
                    </a:srgbClr>
                  </a:outerShdw>
                </a:effectLst>
                <a:latin typeface="Segoe Semibold" pitchFamily="34" charset="0"/>
              </a:endParaRPr>
            </a:p>
          </p:txBody>
        </p:sp>
        <p:pic>
          <p:nvPicPr>
            <p:cNvPr id="37" name="Picture 72" descr="REM_agents_noshadow"/>
            <p:cNvPicPr>
              <a:picLocks noChangeAspect="1" noChangeArrowheads="1"/>
            </p:cNvPicPr>
            <p:nvPr/>
          </p:nvPicPr>
          <p:blipFill>
            <a:blip r:embed="rId16" cstate="screen">
              <a:clrChange>
                <a:clrFrom>
                  <a:srgbClr val="7A8088"/>
                </a:clrFrom>
                <a:clrTo>
                  <a:srgbClr val="7A8088">
                    <a:alpha val="0"/>
                  </a:srgbClr>
                </a:clrTo>
              </a:clrChange>
              <a:extLst>
                <a:ext uri="{28A0092B-C50C-407E-A947-70E740481C1C}">
                  <a14:useLocalDpi xmlns:a14="http://schemas.microsoft.com/office/drawing/2010/main"/>
                </a:ext>
              </a:extLst>
            </a:blip>
            <a:srcRect/>
            <a:stretch>
              <a:fillRect/>
            </a:stretch>
          </p:blipFill>
          <p:spPr bwMode="auto">
            <a:xfrm>
              <a:off x="9144000" y="3354409"/>
              <a:ext cx="600082" cy="611192"/>
            </a:xfrm>
            <a:prstGeom prst="rect">
              <a:avLst/>
            </a:prstGeom>
            <a:noFill/>
            <a:ln w="9525">
              <a:noFill/>
              <a:miter lim="800000"/>
              <a:headEnd/>
              <a:tailEnd/>
            </a:ln>
          </p:spPr>
        </p:pic>
        <p:grpSp>
          <p:nvGrpSpPr>
            <p:cNvPr id="8" name="Group 73"/>
            <p:cNvGrpSpPr>
              <a:grpSpLocks/>
            </p:cNvGrpSpPr>
            <p:nvPr/>
          </p:nvGrpSpPr>
          <p:grpSpPr bwMode="auto">
            <a:xfrm>
              <a:off x="9363006" y="3612748"/>
              <a:ext cx="353332" cy="346552"/>
              <a:chOff x="674" y="2669"/>
              <a:chExt cx="242" cy="220"/>
            </a:xfrm>
          </p:grpSpPr>
          <p:sp>
            <p:nvSpPr>
              <p:cNvPr id="42" name="Line 74"/>
              <p:cNvSpPr>
                <a:spLocks noChangeShapeType="1"/>
              </p:cNvSpPr>
              <p:nvPr/>
            </p:nvSpPr>
            <p:spPr bwMode="auto">
              <a:xfrm flipV="1">
                <a:off x="681" y="2684"/>
                <a:ext cx="98" cy="174"/>
              </a:xfrm>
              <a:prstGeom prst="line">
                <a:avLst/>
              </a:prstGeom>
              <a:noFill/>
              <a:ln w="28575">
                <a:solidFill>
                  <a:srgbClr val="009900"/>
                </a:solidFill>
                <a:round/>
                <a:headEnd/>
                <a:tailEnd/>
              </a:ln>
            </p:spPr>
            <p:txBody>
              <a:bodyPr/>
              <a:lstStyle/>
              <a:p>
                <a:pPr>
                  <a:defRPr/>
                </a:pPr>
                <a:endParaRPr lang="en-US" dirty="0">
                  <a:effectLst>
                    <a:outerShdw blurRad="38100" dist="38100" dir="2700000" algn="tl">
                      <a:srgbClr val="000000">
                        <a:alpha val="43137"/>
                      </a:srgbClr>
                    </a:outerShdw>
                  </a:effectLst>
                  <a:latin typeface="Segoe Semibold" pitchFamily="34" charset="0"/>
                </a:endParaRPr>
              </a:p>
            </p:txBody>
          </p:sp>
          <p:sp>
            <p:nvSpPr>
              <p:cNvPr id="43" name="Line 75"/>
              <p:cNvSpPr>
                <a:spLocks noChangeShapeType="1"/>
              </p:cNvSpPr>
              <p:nvPr/>
            </p:nvSpPr>
            <p:spPr bwMode="auto">
              <a:xfrm flipH="1" flipV="1">
                <a:off x="813" y="2678"/>
                <a:ext cx="100" cy="177"/>
              </a:xfrm>
              <a:prstGeom prst="line">
                <a:avLst/>
              </a:prstGeom>
              <a:noFill/>
              <a:ln w="28575">
                <a:solidFill>
                  <a:srgbClr val="009900"/>
                </a:solidFill>
                <a:round/>
                <a:headEnd/>
                <a:tailEnd/>
              </a:ln>
            </p:spPr>
            <p:txBody>
              <a:bodyPr/>
              <a:lstStyle/>
              <a:p>
                <a:pPr>
                  <a:defRPr/>
                </a:pPr>
                <a:endParaRPr lang="en-US" dirty="0">
                  <a:effectLst>
                    <a:outerShdw blurRad="38100" dist="38100" dir="2700000" algn="tl">
                      <a:srgbClr val="000000">
                        <a:alpha val="43137"/>
                      </a:srgbClr>
                    </a:outerShdw>
                  </a:effectLst>
                  <a:latin typeface="Segoe Semibold" pitchFamily="34" charset="0"/>
                </a:endParaRPr>
              </a:p>
            </p:txBody>
          </p:sp>
          <p:sp>
            <p:nvSpPr>
              <p:cNvPr id="44" name="Line 76"/>
              <p:cNvSpPr>
                <a:spLocks noChangeShapeType="1"/>
              </p:cNvSpPr>
              <p:nvPr/>
            </p:nvSpPr>
            <p:spPr bwMode="auto">
              <a:xfrm flipH="1" flipV="1">
                <a:off x="683" y="2885"/>
                <a:ext cx="213" cy="1"/>
              </a:xfrm>
              <a:prstGeom prst="line">
                <a:avLst/>
              </a:prstGeom>
              <a:noFill/>
              <a:ln w="28575">
                <a:solidFill>
                  <a:srgbClr val="009900"/>
                </a:solidFill>
                <a:round/>
                <a:headEnd/>
                <a:tailEnd/>
              </a:ln>
            </p:spPr>
            <p:txBody>
              <a:bodyPr/>
              <a:lstStyle/>
              <a:p>
                <a:pPr>
                  <a:defRPr/>
                </a:pPr>
                <a:endParaRPr lang="en-US" dirty="0">
                  <a:effectLst>
                    <a:outerShdw blurRad="38100" dist="38100" dir="2700000" algn="tl">
                      <a:srgbClr val="000000">
                        <a:alpha val="43137"/>
                      </a:srgbClr>
                    </a:outerShdw>
                  </a:effectLst>
                  <a:latin typeface="Segoe Semibold" pitchFamily="34" charset="0"/>
                </a:endParaRPr>
              </a:p>
            </p:txBody>
          </p:sp>
          <p:sp>
            <p:nvSpPr>
              <p:cNvPr id="45" name="Arc 77"/>
              <p:cNvSpPr>
                <a:spLocks/>
              </p:cNvSpPr>
              <p:nvPr/>
            </p:nvSpPr>
            <p:spPr bwMode="auto">
              <a:xfrm rot="5487979" flipH="1">
                <a:off x="885" y="2858"/>
                <a:ext cx="35" cy="27"/>
              </a:xfrm>
              <a:custGeom>
                <a:avLst/>
                <a:gdLst>
                  <a:gd name="T0" fmla="*/ 0 w 34698"/>
                  <a:gd name="T1" fmla="*/ 0 h 29971"/>
                  <a:gd name="T2" fmla="*/ 0 w 34698"/>
                  <a:gd name="T3" fmla="*/ 0 h 29971"/>
                  <a:gd name="T4" fmla="*/ 0 w 34698"/>
                  <a:gd name="T5" fmla="*/ 0 h 29971"/>
                  <a:gd name="T6" fmla="*/ 0 60000 65536"/>
                  <a:gd name="T7" fmla="*/ 0 60000 65536"/>
                  <a:gd name="T8" fmla="*/ 0 60000 65536"/>
                  <a:gd name="T9" fmla="*/ 0 w 34698"/>
                  <a:gd name="T10" fmla="*/ 0 h 29971"/>
                  <a:gd name="T11" fmla="*/ 34698 w 34698"/>
                  <a:gd name="T12" fmla="*/ 29971 h 29971"/>
                </a:gdLst>
                <a:ahLst/>
                <a:cxnLst>
                  <a:cxn ang="T6">
                    <a:pos x="T0" y="T1"/>
                  </a:cxn>
                  <a:cxn ang="T7">
                    <a:pos x="T2" y="T3"/>
                  </a:cxn>
                  <a:cxn ang="T8">
                    <a:pos x="T4" y="T5"/>
                  </a:cxn>
                </a:cxnLst>
                <a:rect l="T9" t="T10" r="T11" b="T12"/>
                <a:pathLst>
                  <a:path w="34698" h="29971" fill="none" extrusionOk="0">
                    <a:moveTo>
                      <a:pt x="1688" y="29970"/>
                    </a:moveTo>
                    <a:cubicBezTo>
                      <a:pt x="573" y="27320"/>
                      <a:pt x="0" y="24474"/>
                      <a:pt x="0" y="21600"/>
                    </a:cubicBezTo>
                    <a:cubicBezTo>
                      <a:pt x="0" y="9670"/>
                      <a:pt x="9670" y="0"/>
                      <a:pt x="21600" y="0"/>
                    </a:cubicBezTo>
                    <a:cubicBezTo>
                      <a:pt x="26332" y="-1"/>
                      <a:pt x="30934" y="1554"/>
                      <a:pt x="34697" y="4424"/>
                    </a:cubicBezTo>
                  </a:path>
                  <a:path w="34698" h="29971" stroke="0" extrusionOk="0">
                    <a:moveTo>
                      <a:pt x="1688" y="29970"/>
                    </a:moveTo>
                    <a:cubicBezTo>
                      <a:pt x="573" y="27320"/>
                      <a:pt x="0" y="24474"/>
                      <a:pt x="0" y="21600"/>
                    </a:cubicBezTo>
                    <a:cubicBezTo>
                      <a:pt x="0" y="9670"/>
                      <a:pt x="9670" y="0"/>
                      <a:pt x="21600" y="0"/>
                    </a:cubicBezTo>
                    <a:cubicBezTo>
                      <a:pt x="26332" y="-1"/>
                      <a:pt x="30934" y="1554"/>
                      <a:pt x="34697" y="4424"/>
                    </a:cubicBezTo>
                    <a:lnTo>
                      <a:pt x="21600" y="21600"/>
                    </a:lnTo>
                    <a:close/>
                  </a:path>
                </a:pathLst>
              </a:custGeom>
              <a:noFill/>
              <a:ln w="28575">
                <a:solidFill>
                  <a:srgbClr val="009900"/>
                </a:solidFill>
                <a:round/>
                <a:headEnd/>
                <a:tailEnd/>
              </a:ln>
            </p:spPr>
            <p:txBody>
              <a:bodyPr wrap="none" anchor="ctr"/>
              <a:lstStyle/>
              <a:p>
                <a:pPr>
                  <a:defRPr/>
                </a:pPr>
                <a:endParaRPr lang="en-US" dirty="0">
                  <a:effectLst>
                    <a:outerShdw blurRad="38100" dist="38100" dir="2700000" algn="tl">
                      <a:srgbClr val="000000">
                        <a:alpha val="43137"/>
                      </a:srgbClr>
                    </a:outerShdw>
                  </a:effectLst>
                  <a:latin typeface="Segoe Semibold" pitchFamily="34" charset="0"/>
                </a:endParaRPr>
              </a:p>
            </p:txBody>
          </p:sp>
          <p:sp>
            <p:nvSpPr>
              <p:cNvPr id="46" name="Arc 78"/>
              <p:cNvSpPr>
                <a:spLocks/>
              </p:cNvSpPr>
              <p:nvPr/>
            </p:nvSpPr>
            <p:spPr bwMode="auto">
              <a:xfrm rot="19432668" flipH="1">
                <a:off x="780" y="2669"/>
                <a:ext cx="35" cy="27"/>
              </a:xfrm>
              <a:custGeom>
                <a:avLst/>
                <a:gdLst>
                  <a:gd name="T0" fmla="*/ 0 w 34698"/>
                  <a:gd name="T1" fmla="*/ 0 h 29971"/>
                  <a:gd name="T2" fmla="*/ 0 w 34698"/>
                  <a:gd name="T3" fmla="*/ 0 h 29971"/>
                  <a:gd name="T4" fmla="*/ 0 w 34698"/>
                  <a:gd name="T5" fmla="*/ 0 h 29971"/>
                  <a:gd name="T6" fmla="*/ 0 60000 65536"/>
                  <a:gd name="T7" fmla="*/ 0 60000 65536"/>
                  <a:gd name="T8" fmla="*/ 0 60000 65536"/>
                  <a:gd name="T9" fmla="*/ 0 w 34698"/>
                  <a:gd name="T10" fmla="*/ 0 h 29971"/>
                  <a:gd name="T11" fmla="*/ 34698 w 34698"/>
                  <a:gd name="T12" fmla="*/ 29971 h 29971"/>
                </a:gdLst>
                <a:ahLst/>
                <a:cxnLst>
                  <a:cxn ang="T6">
                    <a:pos x="T0" y="T1"/>
                  </a:cxn>
                  <a:cxn ang="T7">
                    <a:pos x="T2" y="T3"/>
                  </a:cxn>
                  <a:cxn ang="T8">
                    <a:pos x="T4" y="T5"/>
                  </a:cxn>
                </a:cxnLst>
                <a:rect l="T9" t="T10" r="T11" b="T12"/>
                <a:pathLst>
                  <a:path w="34698" h="29971" fill="none" extrusionOk="0">
                    <a:moveTo>
                      <a:pt x="1688" y="29970"/>
                    </a:moveTo>
                    <a:cubicBezTo>
                      <a:pt x="573" y="27320"/>
                      <a:pt x="0" y="24474"/>
                      <a:pt x="0" y="21600"/>
                    </a:cubicBezTo>
                    <a:cubicBezTo>
                      <a:pt x="0" y="9670"/>
                      <a:pt x="9670" y="0"/>
                      <a:pt x="21600" y="0"/>
                    </a:cubicBezTo>
                    <a:cubicBezTo>
                      <a:pt x="26332" y="-1"/>
                      <a:pt x="30934" y="1554"/>
                      <a:pt x="34697" y="4424"/>
                    </a:cubicBezTo>
                  </a:path>
                  <a:path w="34698" h="29971" stroke="0" extrusionOk="0">
                    <a:moveTo>
                      <a:pt x="1688" y="29970"/>
                    </a:moveTo>
                    <a:cubicBezTo>
                      <a:pt x="573" y="27320"/>
                      <a:pt x="0" y="24474"/>
                      <a:pt x="0" y="21600"/>
                    </a:cubicBezTo>
                    <a:cubicBezTo>
                      <a:pt x="0" y="9670"/>
                      <a:pt x="9670" y="0"/>
                      <a:pt x="21600" y="0"/>
                    </a:cubicBezTo>
                    <a:cubicBezTo>
                      <a:pt x="26332" y="-1"/>
                      <a:pt x="30934" y="1554"/>
                      <a:pt x="34697" y="4424"/>
                    </a:cubicBezTo>
                    <a:lnTo>
                      <a:pt x="21600" y="21600"/>
                    </a:lnTo>
                    <a:close/>
                  </a:path>
                </a:pathLst>
              </a:custGeom>
              <a:noFill/>
              <a:ln w="28575">
                <a:solidFill>
                  <a:srgbClr val="009900"/>
                </a:solidFill>
                <a:round/>
                <a:headEnd/>
                <a:tailEnd/>
              </a:ln>
            </p:spPr>
            <p:txBody>
              <a:bodyPr wrap="none" anchor="ctr"/>
              <a:lstStyle/>
              <a:p>
                <a:pPr>
                  <a:defRPr/>
                </a:pPr>
                <a:endParaRPr lang="en-US" dirty="0">
                  <a:effectLst>
                    <a:outerShdw blurRad="38100" dist="38100" dir="2700000" algn="tl">
                      <a:srgbClr val="000000">
                        <a:alpha val="43137"/>
                      </a:srgbClr>
                    </a:outerShdw>
                  </a:effectLst>
                  <a:latin typeface="Segoe Semibold" pitchFamily="34" charset="0"/>
                </a:endParaRPr>
              </a:p>
            </p:txBody>
          </p:sp>
          <p:sp>
            <p:nvSpPr>
              <p:cNvPr id="47" name="Arc 79"/>
              <p:cNvSpPr>
                <a:spLocks/>
              </p:cNvSpPr>
              <p:nvPr/>
            </p:nvSpPr>
            <p:spPr bwMode="auto">
              <a:xfrm rot="12256402" flipH="1">
                <a:off x="674" y="2860"/>
                <a:ext cx="35" cy="27"/>
              </a:xfrm>
              <a:custGeom>
                <a:avLst/>
                <a:gdLst>
                  <a:gd name="T0" fmla="*/ 0 w 34698"/>
                  <a:gd name="T1" fmla="*/ 0 h 29971"/>
                  <a:gd name="T2" fmla="*/ 0 w 34698"/>
                  <a:gd name="T3" fmla="*/ 0 h 29971"/>
                  <a:gd name="T4" fmla="*/ 0 w 34698"/>
                  <a:gd name="T5" fmla="*/ 0 h 29971"/>
                  <a:gd name="T6" fmla="*/ 0 60000 65536"/>
                  <a:gd name="T7" fmla="*/ 0 60000 65536"/>
                  <a:gd name="T8" fmla="*/ 0 60000 65536"/>
                  <a:gd name="T9" fmla="*/ 0 w 34698"/>
                  <a:gd name="T10" fmla="*/ 0 h 29971"/>
                  <a:gd name="T11" fmla="*/ 34698 w 34698"/>
                  <a:gd name="T12" fmla="*/ 29971 h 29971"/>
                </a:gdLst>
                <a:ahLst/>
                <a:cxnLst>
                  <a:cxn ang="T6">
                    <a:pos x="T0" y="T1"/>
                  </a:cxn>
                  <a:cxn ang="T7">
                    <a:pos x="T2" y="T3"/>
                  </a:cxn>
                  <a:cxn ang="T8">
                    <a:pos x="T4" y="T5"/>
                  </a:cxn>
                </a:cxnLst>
                <a:rect l="T9" t="T10" r="T11" b="T12"/>
                <a:pathLst>
                  <a:path w="34698" h="29971" fill="none" extrusionOk="0">
                    <a:moveTo>
                      <a:pt x="1688" y="29970"/>
                    </a:moveTo>
                    <a:cubicBezTo>
                      <a:pt x="573" y="27320"/>
                      <a:pt x="0" y="24474"/>
                      <a:pt x="0" y="21600"/>
                    </a:cubicBezTo>
                    <a:cubicBezTo>
                      <a:pt x="0" y="9670"/>
                      <a:pt x="9670" y="0"/>
                      <a:pt x="21600" y="0"/>
                    </a:cubicBezTo>
                    <a:cubicBezTo>
                      <a:pt x="26332" y="-1"/>
                      <a:pt x="30934" y="1554"/>
                      <a:pt x="34697" y="4424"/>
                    </a:cubicBezTo>
                  </a:path>
                  <a:path w="34698" h="29971" stroke="0" extrusionOk="0">
                    <a:moveTo>
                      <a:pt x="1688" y="29970"/>
                    </a:moveTo>
                    <a:cubicBezTo>
                      <a:pt x="573" y="27320"/>
                      <a:pt x="0" y="24474"/>
                      <a:pt x="0" y="21600"/>
                    </a:cubicBezTo>
                    <a:cubicBezTo>
                      <a:pt x="0" y="9670"/>
                      <a:pt x="9670" y="0"/>
                      <a:pt x="21600" y="0"/>
                    </a:cubicBezTo>
                    <a:cubicBezTo>
                      <a:pt x="26332" y="-1"/>
                      <a:pt x="30934" y="1554"/>
                      <a:pt x="34697" y="4424"/>
                    </a:cubicBezTo>
                    <a:lnTo>
                      <a:pt x="21600" y="21600"/>
                    </a:lnTo>
                    <a:close/>
                  </a:path>
                </a:pathLst>
              </a:custGeom>
              <a:noFill/>
              <a:ln w="28575">
                <a:solidFill>
                  <a:srgbClr val="009900"/>
                </a:solidFill>
                <a:round/>
                <a:headEnd/>
                <a:tailEnd/>
              </a:ln>
            </p:spPr>
            <p:txBody>
              <a:bodyPr wrap="none" anchor="ctr"/>
              <a:lstStyle/>
              <a:p>
                <a:pPr>
                  <a:defRPr/>
                </a:pPr>
                <a:endParaRPr lang="en-US" dirty="0">
                  <a:effectLst>
                    <a:outerShdw blurRad="38100" dist="38100" dir="2700000" algn="tl">
                      <a:srgbClr val="000000">
                        <a:alpha val="43137"/>
                      </a:srgbClr>
                    </a:outerShdw>
                  </a:effectLst>
                  <a:latin typeface="Segoe Semibold" pitchFamily="34" charset="0"/>
                </a:endParaRPr>
              </a:p>
            </p:txBody>
          </p:sp>
        </p:grpSp>
        <p:grpSp>
          <p:nvGrpSpPr>
            <p:cNvPr id="9" name="Group 80"/>
            <p:cNvGrpSpPr>
              <a:grpSpLocks/>
            </p:cNvGrpSpPr>
            <p:nvPr/>
          </p:nvGrpSpPr>
          <p:grpSpPr bwMode="auto">
            <a:xfrm>
              <a:off x="9526488" y="3708837"/>
              <a:ext cx="27740" cy="80337"/>
              <a:chOff x="881" y="2826"/>
              <a:chExt cx="19" cy="51"/>
            </a:xfrm>
          </p:grpSpPr>
          <p:sp>
            <p:nvSpPr>
              <p:cNvPr id="40" name="Line 81"/>
              <p:cNvSpPr>
                <a:spLocks noChangeShapeType="1"/>
              </p:cNvSpPr>
              <p:nvPr/>
            </p:nvSpPr>
            <p:spPr bwMode="auto">
              <a:xfrm flipV="1">
                <a:off x="893" y="2829"/>
                <a:ext cx="7" cy="48"/>
              </a:xfrm>
              <a:prstGeom prst="line">
                <a:avLst/>
              </a:prstGeom>
              <a:noFill/>
              <a:ln w="9525">
                <a:solidFill>
                  <a:srgbClr val="009900"/>
                </a:solidFill>
                <a:round/>
                <a:headEnd/>
                <a:tailEnd/>
              </a:ln>
            </p:spPr>
            <p:txBody>
              <a:bodyPr/>
              <a:lstStyle/>
              <a:p>
                <a:pPr>
                  <a:defRPr/>
                </a:pPr>
                <a:endParaRPr lang="en-US" dirty="0">
                  <a:effectLst>
                    <a:outerShdw blurRad="38100" dist="38100" dir="2700000" algn="tl">
                      <a:srgbClr val="000000">
                        <a:alpha val="43137"/>
                      </a:srgbClr>
                    </a:outerShdw>
                  </a:effectLst>
                  <a:latin typeface="Segoe Semibold" pitchFamily="34" charset="0"/>
                </a:endParaRPr>
              </a:p>
            </p:txBody>
          </p:sp>
          <p:sp>
            <p:nvSpPr>
              <p:cNvPr id="41" name="Line 82"/>
              <p:cNvSpPr>
                <a:spLocks noChangeShapeType="1"/>
              </p:cNvSpPr>
              <p:nvPr/>
            </p:nvSpPr>
            <p:spPr bwMode="auto">
              <a:xfrm flipH="1" flipV="1">
                <a:off x="881" y="2826"/>
                <a:ext cx="12" cy="51"/>
              </a:xfrm>
              <a:prstGeom prst="line">
                <a:avLst/>
              </a:prstGeom>
              <a:noFill/>
              <a:ln w="9525">
                <a:solidFill>
                  <a:srgbClr val="009900"/>
                </a:solidFill>
                <a:round/>
                <a:headEnd/>
                <a:tailEnd/>
              </a:ln>
            </p:spPr>
            <p:txBody>
              <a:bodyPr/>
              <a:lstStyle/>
              <a:p>
                <a:pPr>
                  <a:defRPr/>
                </a:pPr>
                <a:endParaRPr lang="en-US" dirty="0">
                  <a:effectLst>
                    <a:outerShdw blurRad="38100" dist="38100" dir="2700000" algn="tl">
                      <a:srgbClr val="000000">
                        <a:alpha val="43137"/>
                      </a:srgbClr>
                    </a:outerShdw>
                  </a:effectLst>
                  <a:latin typeface="Segoe Semibold" pitchFamily="34" charset="0"/>
                </a:endParaRPr>
              </a:p>
            </p:txBody>
          </p:sp>
        </p:grpSp>
      </p:grpSp>
      <p:pic>
        <p:nvPicPr>
          <p:cNvPr id="93" name="Picture 92" descr="Light_bar"/>
          <p:cNvPicPr>
            <a:picLocks noChangeAspect="1" noChangeArrowheads="1"/>
          </p:cNvPicPr>
          <p:nvPr/>
        </p:nvPicPr>
        <p:blipFill>
          <a:blip r:embed="rId17" cstate="print">
            <a:lum bright="42000"/>
          </a:blip>
          <a:srcRect/>
          <a:stretch>
            <a:fillRect/>
          </a:stretch>
        </p:blipFill>
        <p:spPr bwMode="auto">
          <a:xfrm flipH="1">
            <a:off x="500304" y="2082845"/>
            <a:ext cx="11162720" cy="126956"/>
          </a:xfrm>
          <a:prstGeom prst="rect">
            <a:avLst/>
          </a:prstGeom>
          <a:noFill/>
          <a:ln w="9525">
            <a:noFill/>
            <a:miter lim="800000"/>
            <a:headEnd/>
            <a:tailEnd/>
          </a:ln>
        </p:spPr>
      </p:pic>
      <p:pic>
        <p:nvPicPr>
          <p:cNvPr id="96" name="Picture 95" descr="silver edge - clear ova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36906" y="2892140"/>
            <a:ext cx="2095719" cy="692368"/>
          </a:xfrm>
          <a:prstGeom prst="rect">
            <a:avLst/>
          </a:prstGeom>
          <a:noFill/>
          <a:ln w="9525">
            <a:noFill/>
            <a:miter lim="800000"/>
            <a:headEnd/>
            <a:tailEnd/>
          </a:ln>
        </p:spPr>
      </p:pic>
      <p:pic>
        <p:nvPicPr>
          <p:cNvPr id="97" name="Picture 6" descr="Desktop-TS-Client"/>
          <p:cNvPicPr>
            <a:picLocks noChangeAspect="1" noChangeArrowheads="1"/>
          </p:cNvPicPr>
          <p:nvPr/>
        </p:nvPicPr>
        <p:blipFill>
          <a:blip r:embed="rId18" cstate="screen">
            <a:grayscl/>
            <a:extLst>
              <a:ext uri="{28A0092B-C50C-407E-A947-70E740481C1C}">
                <a14:useLocalDpi xmlns:a14="http://schemas.microsoft.com/office/drawing/2010/main"/>
              </a:ext>
            </a:extLst>
          </a:blip>
          <a:srcRect/>
          <a:stretch>
            <a:fillRect/>
          </a:stretch>
        </p:blipFill>
        <p:spPr bwMode="invGray">
          <a:xfrm>
            <a:off x="9619874" y="2537713"/>
            <a:ext cx="1544764" cy="893233"/>
          </a:xfrm>
          <a:prstGeom prst="rect">
            <a:avLst/>
          </a:prstGeom>
          <a:noFill/>
          <a:ln w="9525">
            <a:noFill/>
            <a:miter lim="800000"/>
            <a:headEnd/>
            <a:tailEnd/>
          </a:ln>
        </p:spPr>
      </p:pic>
      <p:sp>
        <p:nvSpPr>
          <p:cNvPr id="99" name="Rounded Rectangular Callout 98"/>
          <p:cNvSpPr/>
          <p:nvPr/>
        </p:nvSpPr>
        <p:spPr bwMode="auto">
          <a:xfrm>
            <a:off x="500306" y="3733801"/>
            <a:ext cx="2375521" cy="695841"/>
          </a:xfrm>
          <a:prstGeom prst="wedgeRoundRectCallout">
            <a:avLst>
              <a:gd name="adj1" fmla="val 37807"/>
              <a:gd name="adj2" fmla="val 105409"/>
              <a:gd name="adj3" fmla="val 16667"/>
            </a:avLst>
          </a:prstGeom>
          <a:gradFill flip="none" rotWithShape="0">
            <a:gsLst>
              <a:gs pos="0">
                <a:schemeClr val="tx1">
                  <a:alpha val="37000"/>
                </a:schemeClr>
              </a:gs>
              <a:gs pos="50000">
                <a:schemeClr val="tx1">
                  <a:lumMod val="95000"/>
                  <a:alpha val="20000"/>
                </a:schemeClr>
              </a:gs>
              <a:gs pos="100000">
                <a:schemeClr val="tx1">
                  <a:alpha val="56000"/>
                </a:schemeClr>
              </a:gs>
            </a:gsLst>
            <a:lin ang="10800000" scaled="0"/>
            <a:tileRect/>
          </a:gradFill>
          <a:ln w="3175">
            <a:solidFill>
              <a:schemeClr val="bg1">
                <a:alpha val="40000"/>
              </a:schemeClr>
            </a:soli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rstMaterial="matte"/>
        </p:spPr>
        <p:txBody>
          <a:bodyPr vert="horz" wrap="none" lIns="91440" tIns="0" rIns="91440" bIns="0" numCol="1" rtlCol="0" anchor="ctr" anchorCtr="0" compatLnSpc="1">
            <a:prstTxWarp prst="textNoShape">
              <a:avLst/>
            </a:prstTxWarp>
          </a:bodyPr>
          <a:lstStyle/>
          <a:p>
            <a:pPr algn="ctr" fontAlgn="base">
              <a:lnSpc>
                <a:spcPct val="90000"/>
              </a:lnSpc>
              <a:spcBef>
                <a:spcPct val="0"/>
              </a:spcBef>
              <a:spcAft>
                <a:spcPct val="0"/>
              </a:spcAft>
            </a:pPr>
            <a:r>
              <a:rPr lang="en-US" sz="2000" b="1" dirty="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What </a:t>
            </a:r>
            <a:r>
              <a:rPr lang="en-US" sz="2000" b="1" dirty="0" smtClean="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do </a:t>
            </a:r>
            <a:r>
              <a:rPr lang="en-US" sz="2000" b="1" dirty="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
            </a:r>
            <a:br>
              <a:rPr lang="en-US" sz="2000" b="1" dirty="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br>
            <a:r>
              <a:rPr lang="en-US" sz="2000" b="1" dirty="0" smtClean="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we have</a:t>
            </a:r>
            <a:r>
              <a:rPr lang="en-US" sz="2000" b="1" dirty="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a:t>
            </a:r>
          </a:p>
        </p:txBody>
      </p:sp>
      <p:sp>
        <p:nvSpPr>
          <p:cNvPr id="104" name="Rounded Rectangular Callout 103"/>
          <p:cNvSpPr/>
          <p:nvPr/>
        </p:nvSpPr>
        <p:spPr bwMode="auto">
          <a:xfrm>
            <a:off x="3414171" y="3765057"/>
            <a:ext cx="2375521" cy="695841"/>
          </a:xfrm>
          <a:prstGeom prst="wedgeRoundRectCallout">
            <a:avLst>
              <a:gd name="adj1" fmla="val -12456"/>
              <a:gd name="adj2" fmla="val 76803"/>
              <a:gd name="adj3" fmla="val 16667"/>
            </a:avLst>
          </a:prstGeom>
          <a:gradFill flip="none" rotWithShape="0">
            <a:gsLst>
              <a:gs pos="0">
                <a:schemeClr val="tx1">
                  <a:alpha val="37000"/>
                </a:schemeClr>
              </a:gs>
              <a:gs pos="50000">
                <a:schemeClr val="tx1">
                  <a:lumMod val="95000"/>
                  <a:alpha val="20000"/>
                </a:schemeClr>
              </a:gs>
              <a:gs pos="100000">
                <a:schemeClr val="tx1">
                  <a:alpha val="56000"/>
                </a:schemeClr>
              </a:gs>
            </a:gsLst>
            <a:lin ang="10800000" scaled="0"/>
            <a:tileRect/>
          </a:gradFill>
          <a:ln w="3175">
            <a:solidFill>
              <a:schemeClr val="bg1">
                <a:alpha val="40000"/>
              </a:schemeClr>
            </a:soli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rstMaterial="matte"/>
        </p:spPr>
        <p:txBody>
          <a:bodyPr vert="horz" wrap="none" lIns="91440" tIns="0" rIns="91440" bIns="0" numCol="1" rtlCol="0" anchor="ctr" anchorCtr="0" compatLnSpc="1">
            <a:prstTxWarp prst="textNoShape">
              <a:avLst/>
            </a:prstTxWarp>
          </a:bodyPr>
          <a:lstStyle/>
          <a:p>
            <a:pPr algn="ctr" fontAlgn="base">
              <a:spcBef>
                <a:spcPct val="0"/>
              </a:spcBef>
              <a:spcAft>
                <a:spcPct val="0"/>
              </a:spcAft>
            </a:pPr>
            <a:r>
              <a:rPr lang="en-US" sz="2000" b="1" dirty="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What do </a:t>
            </a:r>
            <a:r>
              <a:rPr lang="en-US" sz="2000" b="1" dirty="0" smtClean="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
            </a:r>
            <a:br>
              <a:rPr lang="en-US" sz="2000" b="1" dirty="0" smtClean="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br>
            <a:r>
              <a:rPr lang="en-US" sz="2000" b="1" dirty="0" smtClean="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we </a:t>
            </a:r>
            <a:r>
              <a:rPr lang="en-US" sz="2000" b="1" dirty="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need?</a:t>
            </a:r>
          </a:p>
        </p:txBody>
      </p:sp>
      <p:sp>
        <p:nvSpPr>
          <p:cNvPr id="105" name="Rounded Rectangular Callout 104"/>
          <p:cNvSpPr/>
          <p:nvPr/>
        </p:nvSpPr>
        <p:spPr bwMode="auto">
          <a:xfrm>
            <a:off x="6321090" y="3765057"/>
            <a:ext cx="2375521" cy="695841"/>
          </a:xfrm>
          <a:prstGeom prst="wedgeRoundRectCallout">
            <a:avLst>
              <a:gd name="adj1" fmla="val 11629"/>
              <a:gd name="adj2" fmla="val 71439"/>
              <a:gd name="adj3" fmla="val 16667"/>
            </a:avLst>
          </a:prstGeom>
          <a:gradFill flip="none" rotWithShape="0">
            <a:gsLst>
              <a:gs pos="0">
                <a:schemeClr val="tx1">
                  <a:alpha val="37000"/>
                </a:schemeClr>
              </a:gs>
              <a:gs pos="50000">
                <a:schemeClr val="tx1">
                  <a:lumMod val="95000"/>
                  <a:alpha val="20000"/>
                </a:schemeClr>
              </a:gs>
              <a:gs pos="100000">
                <a:schemeClr val="tx1">
                  <a:alpha val="56000"/>
                </a:schemeClr>
              </a:gs>
            </a:gsLst>
            <a:lin ang="10800000" scaled="0"/>
            <a:tileRect/>
          </a:gradFill>
          <a:ln w="3175">
            <a:solidFill>
              <a:schemeClr val="bg1">
                <a:alpha val="40000"/>
              </a:schemeClr>
            </a:soli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rstMaterial="matte"/>
        </p:spPr>
        <p:txBody>
          <a:bodyPr vert="horz" wrap="none" lIns="91440" tIns="0" rIns="91440" bIns="0" numCol="1" rtlCol="0" anchor="ctr" anchorCtr="0" compatLnSpc="1">
            <a:prstTxWarp prst="textNoShape">
              <a:avLst/>
            </a:prstTxWarp>
          </a:bodyPr>
          <a:lstStyle/>
          <a:p>
            <a:pPr algn="ctr" fontAlgn="base">
              <a:lnSpc>
                <a:spcPct val="90000"/>
              </a:lnSpc>
              <a:spcBef>
                <a:spcPct val="0"/>
              </a:spcBef>
              <a:spcAft>
                <a:spcPct val="0"/>
              </a:spcAft>
            </a:pPr>
            <a:r>
              <a:rPr lang="en-US" sz="2000" b="1" dirty="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How do </a:t>
            </a:r>
            <a:r>
              <a:rPr lang="en-US" sz="2000" b="1" dirty="0" smtClean="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
            </a:r>
            <a:br>
              <a:rPr lang="en-US" sz="2000" b="1" dirty="0" smtClean="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br>
            <a:r>
              <a:rPr lang="en-US" sz="2000" b="1" dirty="0" smtClean="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we get </a:t>
            </a:r>
            <a:r>
              <a:rPr lang="en-US" sz="2000" b="1" dirty="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there?</a:t>
            </a:r>
          </a:p>
        </p:txBody>
      </p:sp>
      <p:sp>
        <p:nvSpPr>
          <p:cNvPr id="106" name="Rounded Rectangular Callout 105"/>
          <p:cNvSpPr/>
          <p:nvPr/>
        </p:nvSpPr>
        <p:spPr bwMode="auto">
          <a:xfrm>
            <a:off x="9243921" y="3765057"/>
            <a:ext cx="2375521" cy="695841"/>
          </a:xfrm>
          <a:prstGeom prst="wedgeRoundRectCallout">
            <a:avLst>
              <a:gd name="adj1" fmla="val -36540"/>
              <a:gd name="adj2" fmla="val 110773"/>
              <a:gd name="adj3" fmla="val 16667"/>
            </a:avLst>
          </a:prstGeom>
          <a:gradFill flip="none" rotWithShape="0">
            <a:gsLst>
              <a:gs pos="0">
                <a:schemeClr val="tx1">
                  <a:alpha val="37000"/>
                </a:schemeClr>
              </a:gs>
              <a:gs pos="50000">
                <a:schemeClr val="tx1">
                  <a:lumMod val="95000"/>
                  <a:alpha val="20000"/>
                </a:schemeClr>
              </a:gs>
              <a:gs pos="100000">
                <a:schemeClr val="tx1">
                  <a:alpha val="56000"/>
                </a:schemeClr>
              </a:gs>
            </a:gsLst>
            <a:lin ang="10800000" scaled="0"/>
            <a:tileRect/>
          </a:gradFill>
          <a:ln w="3175">
            <a:solidFill>
              <a:schemeClr val="bg1">
                <a:alpha val="40000"/>
              </a:schemeClr>
            </a:soli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rstMaterial="matte"/>
        </p:spPr>
        <p:txBody>
          <a:bodyPr vert="horz" wrap="none" lIns="91440" tIns="0" rIns="91440" bIns="0" numCol="1" rtlCol="0" anchor="ctr" anchorCtr="0" compatLnSpc="1">
            <a:prstTxWarp prst="textNoShape">
              <a:avLst/>
            </a:prstTxWarp>
          </a:bodyPr>
          <a:lstStyle/>
          <a:p>
            <a:pPr algn="ctr" fontAlgn="base">
              <a:spcBef>
                <a:spcPct val="0"/>
              </a:spcBef>
              <a:spcAft>
                <a:spcPct val="0"/>
              </a:spcAft>
            </a:pPr>
            <a:r>
              <a:rPr lang="en-US" sz="2000" b="1" dirty="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Can </a:t>
            </a:r>
            <a:r>
              <a:rPr lang="en-US" sz="2000" b="1" dirty="0" smtClean="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I</a:t>
            </a:r>
            <a:br>
              <a:rPr lang="en-US" sz="2000" b="1" dirty="0" smtClean="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br>
            <a:r>
              <a:rPr lang="en-US" sz="2000" b="1" dirty="0" smtClean="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virtualize</a:t>
            </a:r>
            <a:r>
              <a:rPr lang="en-US" sz="2000" b="1" dirty="0">
                <a:ln>
                  <a:solidFill>
                    <a:schemeClr val="bg1">
                      <a:alpha val="0"/>
                    </a:schemeClr>
                  </a:solidFill>
                </a:ln>
                <a:solidFill>
                  <a:srgbClr val="FFFFFF"/>
                </a:solidFill>
                <a:effectLst>
                  <a:outerShdw blurRad="50800" dist="38100" dir="5400000" algn="t" rotWithShape="0">
                    <a:prstClr val="black">
                      <a:alpha val="40000"/>
                    </a:prstClr>
                  </a:outerShdw>
                </a:effectLst>
                <a:latin typeface="Segoe Semibold" pitchFamily="34" charset="0"/>
              </a:rPr>
              <a:t>?</a:t>
            </a:r>
          </a:p>
        </p:txBody>
      </p:sp>
    </p:spTree>
    <p:extLst>
      <p:ext uri="{BB962C8B-B14F-4D97-AF65-F5344CB8AC3E}">
        <p14:creationId xmlns:p14="http://schemas.microsoft.com/office/powerpoint/2010/main" val="56599285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Application Compatibility</a:t>
            </a:r>
            <a:endParaRPr lang="en-US" dirty="0"/>
          </a:p>
        </p:txBody>
      </p:sp>
    </p:spTree>
    <p:extLst>
      <p:ext uri="{BB962C8B-B14F-4D97-AF65-F5344CB8AC3E}">
        <p14:creationId xmlns:p14="http://schemas.microsoft.com/office/powerpoint/2010/main" val="240276106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7016132" y="1836242"/>
            <a:ext cx="4839030" cy="3563072"/>
          </a:xfrm>
          <a:prstGeom prst="rect">
            <a:avLst/>
          </a:prstGeom>
          <a:gradFill flip="none" rotWithShape="1">
            <a:gsLst>
              <a:gs pos="0">
                <a:schemeClr val="accent1">
                  <a:lumMod val="60000"/>
                  <a:lumOff val="40000"/>
                </a:schemeClr>
              </a:gs>
              <a:gs pos="25000">
                <a:schemeClr val="accent1">
                  <a:lumMod val="20000"/>
                  <a:lumOff val="80000"/>
                </a:schemeClr>
              </a:gs>
            </a:gsLst>
            <a:lin ang="5400000" scaled="1"/>
            <a:tileRect/>
          </a:gradFill>
          <a:ln w="25400" cap="rnd">
            <a:noFill/>
            <a:prstDash val="sysDot"/>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17" name="Rectangle 16"/>
          <p:cNvSpPr/>
          <p:nvPr/>
        </p:nvSpPr>
        <p:spPr bwMode="auto">
          <a:xfrm>
            <a:off x="2100292" y="1836242"/>
            <a:ext cx="4839030" cy="3563072"/>
          </a:xfrm>
          <a:prstGeom prst="rect">
            <a:avLst/>
          </a:prstGeom>
          <a:gradFill flip="none" rotWithShape="1">
            <a:gsLst>
              <a:gs pos="0">
                <a:schemeClr val="accent1">
                  <a:lumMod val="60000"/>
                  <a:lumOff val="40000"/>
                </a:schemeClr>
              </a:gs>
              <a:gs pos="25000">
                <a:schemeClr val="accent1">
                  <a:lumMod val="20000"/>
                  <a:lumOff val="80000"/>
                </a:schemeClr>
              </a:gs>
            </a:gsLst>
            <a:lin ang="5400000" scaled="1"/>
            <a:tileRect/>
          </a:gradFill>
          <a:ln w="25400" cap="rnd">
            <a:noFill/>
            <a:prstDash val="sysDot"/>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a:xfrm>
            <a:off x="519112" y="228600"/>
            <a:ext cx="11149013" cy="997196"/>
          </a:xfrm>
        </p:spPr>
        <p:txBody>
          <a:bodyPr/>
          <a:lstStyle/>
          <a:p>
            <a:r>
              <a:rPr lang="en-US" dirty="0" smtClean="0"/>
              <a:t>Compatible </a:t>
            </a:r>
            <a:br>
              <a:rPr lang="en-US" dirty="0" smtClean="0"/>
            </a:br>
            <a:r>
              <a:rPr lang="en-US" sz="2800" dirty="0">
                <a:gradFill flip="none" rotWithShape="1">
                  <a:gsLst>
                    <a:gs pos="0">
                      <a:schemeClr val="accent1"/>
                    </a:gs>
                    <a:gs pos="100000">
                      <a:schemeClr val="accent1"/>
                    </a:gs>
                  </a:gsLst>
                  <a:lin ang="5400000" scaled="0"/>
                  <a:tileRect/>
                </a:gradFill>
              </a:rPr>
              <a:t>Document modes allow flexibility</a:t>
            </a:r>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3827770479"/>
              </p:ext>
            </p:extLst>
          </p:nvPr>
        </p:nvGraphicFramePr>
        <p:xfrm>
          <a:off x="565532" y="1842303"/>
          <a:ext cx="11283568" cy="3561904"/>
        </p:xfrm>
        <a:graphic>
          <a:graphicData uri="http://schemas.openxmlformats.org/drawingml/2006/table">
            <a:tbl>
              <a:tblPr firstRow="1" bandRow="1">
                <a:tableStyleId>{5C22544A-7EE6-4342-B048-85BDC9FD1C3A}</a:tableStyleId>
              </a:tblPr>
              <a:tblGrid>
                <a:gridCol w="1538700"/>
                <a:gridCol w="2231114"/>
                <a:gridCol w="2684579"/>
                <a:gridCol w="2239258"/>
                <a:gridCol w="2589917"/>
              </a:tblGrid>
              <a:tr h="1068376">
                <a:tc>
                  <a:txBody>
                    <a:bodyPr/>
                    <a:lstStyle/>
                    <a:p>
                      <a:r>
                        <a:rPr lang="en-US" sz="1900" b="0" dirty="0" smtClean="0">
                          <a:solidFill>
                            <a:schemeClr val="tx1"/>
                          </a:solidFill>
                          <a:latin typeface="+mj-lt"/>
                        </a:rPr>
                        <a:t>If</a:t>
                      </a:r>
                      <a:r>
                        <a:rPr lang="en-US" sz="1900" b="0" baseline="0" dirty="0" smtClean="0">
                          <a:solidFill>
                            <a:schemeClr val="tx1"/>
                          </a:solidFill>
                          <a:latin typeface="+mj-lt"/>
                        </a:rPr>
                        <a:t> </a:t>
                      </a:r>
                      <a:r>
                        <a:rPr lang="en-US" sz="1900" b="0" dirty="0" smtClean="0">
                          <a:solidFill>
                            <a:schemeClr val="tx1"/>
                          </a:solidFill>
                          <a:latin typeface="+mj-lt"/>
                        </a:rPr>
                        <a:t>deployed</a:t>
                      </a:r>
                      <a:r>
                        <a:rPr lang="en-US" sz="2400" b="0" dirty="0" smtClean="0">
                          <a:solidFill>
                            <a:schemeClr val="tx1"/>
                          </a:solidFill>
                          <a:latin typeface="+mj-lt"/>
                        </a:rPr>
                        <a:t> </a:t>
                      </a:r>
                      <a:r>
                        <a:rPr lang="en-US" sz="1900" b="0" dirty="0" smtClean="0">
                          <a:solidFill>
                            <a:schemeClr val="tx1"/>
                          </a:solidFill>
                          <a:latin typeface="+mj-lt"/>
                        </a:rPr>
                        <a:t>browser</a:t>
                      </a:r>
                      <a:r>
                        <a:rPr lang="en-US" sz="1900" b="0" baseline="0" dirty="0" smtClean="0">
                          <a:solidFill>
                            <a:schemeClr val="tx1"/>
                          </a:solidFill>
                          <a:latin typeface="+mj-lt"/>
                        </a:rPr>
                        <a:t> is</a:t>
                      </a:r>
                      <a:endParaRPr lang="en-US" sz="1900" b="0" dirty="0">
                        <a:solidFill>
                          <a:schemeClr val="tx1"/>
                        </a:solidFill>
                        <a:latin typeface="+mj-lt"/>
                      </a:endParaRPr>
                    </a:p>
                  </a:txBody>
                  <a:tcPr marL="121888" marR="121888" marT="60960" marB="60960" anchor="b">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40000"/>
                      </a:srgb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900" b="0" dirty="0" smtClean="0">
                          <a:solidFill>
                            <a:schemeClr val="bg1"/>
                          </a:solidFill>
                          <a:latin typeface="+mj-lt"/>
                        </a:rPr>
                        <a:t>Default</a:t>
                      </a:r>
                      <a:r>
                        <a:rPr lang="en-US" sz="1900" b="0" baseline="0" dirty="0" smtClean="0">
                          <a:solidFill>
                            <a:schemeClr val="bg1"/>
                          </a:solidFill>
                          <a:latin typeface="+mj-lt"/>
                        </a:rPr>
                        <a:t> doc mode for </a:t>
                      </a:r>
                      <a:r>
                        <a:rPr lang="en-US" sz="1900" b="0" dirty="0" smtClean="0">
                          <a:solidFill>
                            <a:schemeClr val="bg1"/>
                          </a:solidFill>
                          <a:latin typeface="+mj-lt"/>
                        </a:rPr>
                        <a:t>In</a:t>
                      </a:r>
                      <a:r>
                        <a:rPr lang="en-US" sz="1900" b="0" u="sng" dirty="0" smtClean="0">
                          <a:solidFill>
                            <a:schemeClr val="bg1"/>
                          </a:solidFill>
                          <a:latin typeface="+mj-lt"/>
                        </a:rPr>
                        <a:t>t</a:t>
                      </a:r>
                      <a:r>
                        <a:rPr lang="en-US" sz="1900" b="0" i="0" u="sng" dirty="0" smtClean="0">
                          <a:solidFill>
                            <a:schemeClr val="bg1"/>
                          </a:solidFill>
                          <a:latin typeface="+mj-lt"/>
                        </a:rPr>
                        <a:t>ra</a:t>
                      </a:r>
                      <a:r>
                        <a:rPr lang="en-US" sz="1900" b="0" dirty="0" smtClean="0">
                          <a:solidFill>
                            <a:schemeClr val="bg1"/>
                          </a:solidFill>
                          <a:latin typeface="+mj-lt"/>
                        </a:rPr>
                        <a:t>net*</a:t>
                      </a:r>
                    </a:p>
                  </a:txBody>
                  <a:tcPr marL="121888" marR="121888" marT="60960" marB="6096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00">
                        <a:alpha val="40784"/>
                      </a:srgbClr>
                    </a:solidFill>
                  </a:tcPr>
                </a:tc>
                <a:tc>
                  <a:txBody>
                    <a:bodyPr/>
                    <a:lstStyle/>
                    <a:p>
                      <a:r>
                        <a:rPr lang="en-US" sz="1900" b="0" baseline="0" dirty="0" smtClean="0">
                          <a:solidFill>
                            <a:schemeClr val="bg1"/>
                          </a:solidFill>
                          <a:latin typeface="+mj-lt"/>
                        </a:rPr>
                        <a:t>Developer choice via</a:t>
                      </a:r>
                    </a:p>
                    <a:p>
                      <a:r>
                        <a:rPr lang="en-US" sz="1900" b="0" baseline="0" dirty="0" smtClean="0">
                          <a:solidFill>
                            <a:schemeClr val="bg1"/>
                          </a:solidFill>
                          <a:latin typeface="+mj-lt"/>
                        </a:rPr>
                        <a:t>X-UA-Compatible tag </a:t>
                      </a:r>
                      <a:endParaRPr lang="en-US" sz="1900" b="0" dirty="0">
                        <a:solidFill>
                          <a:schemeClr val="bg1"/>
                        </a:solidFill>
                        <a:latin typeface="+mj-lt"/>
                      </a:endParaRPr>
                    </a:p>
                  </a:txBody>
                  <a:tcPr marL="121888" marR="121888" marT="60960" marB="60960" anchor="b">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alpha val="40784"/>
                      </a:srgbClr>
                    </a:solidFill>
                  </a:tcPr>
                </a:tc>
                <a:tc>
                  <a:txBody>
                    <a:bodyPr/>
                    <a:lstStyle/>
                    <a:p>
                      <a:r>
                        <a:rPr lang="en-US" sz="1900" b="0" dirty="0" smtClean="0">
                          <a:solidFill>
                            <a:schemeClr val="bg1"/>
                          </a:solidFill>
                          <a:latin typeface="+mj-lt"/>
                        </a:rPr>
                        <a:t>Default doc mode for In</a:t>
                      </a:r>
                      <a:r>
                        <a:rPr lang="en-US" sz="1900" b="0" i="0" u="sng" dirty="0" smtClean="0">
                          <a:solidFill>
                            <a:schemeClr val="bg1"/>
                          </a:solidFill>
                          <a:latin typeface="+mj-lt"/>
                        </a:rPr>
                        <a:t>ter</a:t>
                      </a:r>
                      <a:r>
                        <a:rPr lang="en-US" sz="1900" b="0" dirty="0" smtClean="0">
                          <a:solidFill>
                            <a:schemeClr val="bg1"/>
                          </a:solidFill>
                          <a:latin typeface="+mj-lt"/>
                        </a:rPr>
                        <a:t>net*</a:t>
                      </a:r>
                      <a:endParaRPr lang="en-US" sz="1900" b="0" dirty="0">
                        <a:solidFill>
                          <a:schemeClr val="bg1"/>
                        </a:solidFill>
                        <a:latin typeface="+mj-lt"/>
                      </a:endParaRPr>
                    </a:p>
                  </a:txBody>
                  <a:tcPr marL="121888" marR="121888" marT="60960" marB="6096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40000"/>
                      </a:schemeClr>
                    </a:solidFill>
                  </a:tcPr>
                </a:tc>
                <a:tc>
                  <a:txBody>
                    <a:bodyPr/>
                    <a:lstStyle/>
                    <a:p>
                      <a:r>
                        <a:rPr lang="en-US" sz="1900" b="0" baseline="0" dirty="0" smtClean="0">
                          <a:solidFill>
                            <a:schemeClr val="bg1"/>
                          </a:solidFill>
                          <a:latin typeface="+mj-lt"/>
                        </a:rPr>
                        <a:t>Developer choice via </a:t>
                      </a:r>
                    </a:p>
                    <a:p>
                      <a:r>
                        <a:rPr lang="en-US" sz="1900" b="0" baseline="0" dirty="0" smtClean="0">
                          <a:solidFill>
                            <a:schemeClr val="bg1"/>
                          </a:solidFill>
                          <a:latin typeface="+mj-lt"/>
                        </a:rPr>
                        <a:t>X-UA-Compatible tag </a:t>
                      </a:r>
                      <a:endParaRPr lang="en-US" sz="1900" b="0" dirty="0">
                        <a:solidFill>
                          <a:schemeClr val="bg1"/>
                        </a:solidFill>
                        <a:latin typeface="+mj-lt"/>
                      </a:endParaRPr>
                    </a:p>
                  </a:txBody>
                  <a:tcPr marL="121888" marR="121888"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40000"/>
                      </a:schemeClr>
                    </a:solidFill>
                  </a:tcPr>
                </a:tc>
              </a:tr>
              <a:tr h="824176">
                <a:tc>
                  <a:txBody>
                    <a:bodyPr/>
                    <a:lstStyle/>
                    <a:p>
                      <a:pPr algn="ctr"/>
                      <a:r>
                        <a:rPr lang="en-US" sz="1800" b="1" dirty="0" smtClean="0">
                          <a:solidFill>
                            <a:srgbClr val="7DBF65"/>
                          </a:solidFill>
                          <a:latin typeface="+mj-lt"/>
                        </a:rPr>
                        <a:t>Internet</a:t>
                      </a:r>
                      <a:r>
                        <a:rPr lang="en-US" sz="1800" b="1" baseline="0" dirty="0" smtClean="0">
                          <a:solidFill>
                            <a:srgbClr val="7DBF65"/>
                          </a:solidFill>
                          <a:latin typeface="+mj-lt"/>
                        </a:rPr>
                        <a:t> Explorer 7</a:t>
                      </a:r>
                      <a:endParaRPr lang="en-US" sz="1800" b="1" dirty="0">
                        <a:solidFill>
                          <a:srgbClr val="7DBF65"/>
                        </a:solidFill>
                        <a:latin typeface="+mj-lt"/>
                      </a:endParaRPr>
                    </a:p>
                  </a:txBody>
                  <a:tcPr marL="121888" marR="121888"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kern="1200" dirty="0" smtClean="0">
                          <a:solidFill>
                            <a:srgbClr val="7DBF65"/>
                          </a:solidFill>
                          <a:latin typeface="+mj-lt"/>
                          <a:ea typeface="+mn-ea"/>
                          <a:cs typeface="+mn-cs"/>
                        </a:rPr>
                        <a:t>IE7</a:t>
                      </a:r>
                      <a:r>
                        <a:rPr lang="en-US" sz="1900" b="0" baseline="0" dirty="0" smtClean="0">
                          <a:solidFill>
                            <a:schemeClr val="bg1"/>
                          </a:solidFill>
                          <a:latin typeface="+mj-lt"/>
                        </a:rPr>
                        <a:t> standards</a:t>
                      </a:r>
                      <a:endParaRPr lang="en-US" sz="1900" b="0" dirty="0">
                        <a:solidFill>
                          <a:schemeClr val="bg1"/>
                        </a:solidFill>
                        <a:latin typeface="+mj-lt"/>
                      </a:endParaRPr>
                    </a:p>
                  </a:txBody>
                  <a:tcPr marL="121888" marR="121888"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26000"/>
                      </a:schemeClr>
                    </a:solidFill>
                  </a:tcPr>
                </a:tc>
                <a:tc>
                  <a:txBody>
                    <a:bodyPr/>
                    <a:lstStyle/>
                    <a:p>
                      <a:r>
                        <a:rPr lang="en-US" sz="1900" b="0" dirty="0" smtClean="0">
                          <a:solidFill>
                            <a:schemeClr val="bg1"/>
                          </a:solidFill>
                          <a:latin typeface="+mj-lt"/>
                        </a:rPr>
                        <a:t>--</a:t>
                      </a:r>
                      <a:endParaRPr lang="en-US" sz="1900" b="0" dirty="0">
                        <a:solidFill>
                          <a:schemeClr val="bg1"/>
                        </a:solidFill>
                        <a:latin typeface="+mj-lt"/>
                      </a:endParaRPr>
                    </a:p>
                  </a:txBody>
                  <a:tcPr marL="121888" marR="121888"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26000"/>
                      </a:schemeClr>
                    </a:solidFill>
                  </a:tcPr>
                </a:tc>
                <a:tc>
                  <a:txBody>
                    <a:bodyPr/>
                    <a:lstStyle/>
                    <a:p>
                      <a:r>
                        <a:rPr lang="en-US" sz="1800" b="1" kern="1200" dirty="0" smtClean="0">
                          <a:solidFill>
                            <a:srgbClr val="7DBF65"/>
                          </a:solidFill>
                          <a:latin typeface="+mj-lt"/>
                          <a:ea typeface="+mn-ea"/>
                          <a:cs typeface="+mn-cs"/>
                        </a:rPr>
                        <a:t>IE7</a:t>
                      </a:r>
                      <a:r>
                        <a:rPr lang="en-US" sz="1900" b="0" baseline="0" dirty="0" smtClean="0">
                          <a:solidFill>
                            <a:schemeClr val="bg1"/>
                          </a:solidFill>
                          <a:latin typeface="+mj-lt"/>
                        </a:rPr>
                        <a:t> standards</a:t>
                      </a:r>
                      <a:endParaRPr lang="en-US" sz="1900" b="0" dirty="0">
                        <a:solidFill>
                          <a:schemeClr val="bg1"/>
                        </a:solidFill>
                        <a:latin typeface="+mj-lt"/>
                      </a:endParaRPr>
                    </a:p>
                  </a:txBody>
                  <a:tcPr marL="121888" marR="121888"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900" b="0" dirty="0" smtClean="0">
                          <a:solidFill>
                            <a:schemeClr val="bg1"/>
                          </a:solidFill>
                          <a:latin typeface="+mj-lt"/>
                        </a:rPr>
                        <a:t>--</a:t>
                      </a:r>
                      <a:endParaRPr lang="en-US" sz="1900" b="0" dirty="0">
                        <a:solidFill>
                          <a:schemeClr val="bg1"/>
                        </a:solidFill>
                        <a:latin typeface="+mj-lt"/>
                      </a:endParaRPr>
                    </a:p>
                  </a:txBody>
                  <a:tcPr marL="121888" marR="121888"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824176">
                <a:tc>
                  <a:txBody>
                    <a:bodyPr/>
                    <a:lstStyle/>
                    <a:p>
                      <a:pPr algn="ctr"/>
                      <a:r>
                        <a:rPr lang="en-US" sz="1800" b="1" dirty="0" smtClean="0">
                          <a:solidFill>
                            <a:schemeClr val="bg2">
                              <a:lumMod val="60000"/>
                              <a:lumOff val="40000"/>
                            </a:schemeClr>
                          </a:solidFill>
                          <a:latin typeface="+mj-lt"/>
                        </a:rPr>
                        <a:t>Internet</a:t>
                      </a:r>
                      <a:r>
                        <a:rPr lang="en-US" sz="1800" b="1" baseline="0" dirty="0" smtClean="0">
                          <a:solidFill>
                            <a:schemeClr val="bg2">
                              <a:lumMod val="60000"/>
                              <a:lumOff val="40000"/>
                            </a:schemeClr>
                          </a:solidFill>
                          <a:latin typeface="+mj-lt"/>
                        </a:rPr>
                        <a:t> Explorer 8</a:t>
                      </a:r>
                      <a:endParaRPr lang="en-US" sz="1800" b="1" dirty="0">
                        <a:solidFill>
                          <a:schemeClr val="bg2">
                            <a:lumMod val="60000"/>
                            <a:lumOff val="40000"/>
                          </a:schemeClr>
                        </a:solidFill>
                        <a:latin typeface="+mj-lt"/>
                      </a:endParaRPr>
                    </a:p>
                  </a:txBody>
                  <a:tcPr marL="121888" marR="121888"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kern="1200" dirty="0" smtClean="0">
                          <a:solidFill>
                            <a:srgbClr val="7DBF65"/>
                          </a:solidFill>
                          <a:latin typeface="+mj-lt"/>
                          <a:ea typeface="+mn-ea"/>
                          <a:cs typeface="+mn-cs"/>
                        </a:rPr>
                        <a:t>IE7</a:t>
                      </a:r>
                      <a:r>
                        <a:rPr lang="en-US" sz="1900" b="0" baseline="0" dirty="0" smtClean="0">
                          <a:solidFill>
                            <a:schemeClr val="bg1"/>
                          </a:solidFill>
                          <a:latin typeface="+mj-lt"/>
                        </a:rPr>
                        <a:t> standards</a:t>
                      </a:r>
                      <a:endParaRPr lang="en-US" sz="1900" b="0" dirty="0">
                        <a:solidFill>
                          <a:schemeClr val="bg1"/>
                        </a:solidFill>
                        <a:latin typeface="+mj-lt"/>
                      </a:endParaRPr>
                    </a:p>
                  </a:txBody>
                  <a:tcPr marL="121888" marR="121888"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26000"/>
                      </a:schemeClr>
                    </a:solidFill>
                  </a:tcPr>
                </a:tc>
                <a:tc>
                  <a:txBody>
                    <a:bodyPr/>
                    <a:lstStyle/>
                    <a:p>
                      <a:r>
                        <a:rPr lang="en-US" sz="1800" b="1" kern="1200" dirty="0" smtClean="0">
                          <a:solidFill>
                            <a:schemeClr val="tx2">
                              <a:lumMod val="40000"/>
                              <a:lumOff val="60000"/>
                            </a:schemeClr>
                          </a:solidFill>
                          <a:latin typeface="+mj-lt"/>
                          <a:ea typeface="+mn-ea"/>
                          <a:cs typeface="+mn-cs"/>
                        </a:rPr>
                        <a:t>IE8</a:t>
                      </a:r>
                      <a:r>
                        <a:rPr lang="en-US" sz="1900" b="0" baseline="0" dirty="0" smtClean="0">
                          <a:solidFill>
                            <a:schemeClr val="tx2">
                              <a:lumMod val="40000"/>
                              <a:lumOff val="60000"/>
                            </a:schemeClr>
                          </a:solidFill>
                          <a:latin typeface="+mj-lt"/>
                        </a:rPr>
                        <a:t> </a:t>
                      </a:r>
                      <a:r>
                        <a:rPr lang="en-US" sz="1900" b="0" baseline="0" dirty="0" smtClean="0">
                          <a:solidFill>
                            <a:schemeClr val="bg1"/>
                          </a:solidFill>
                          <a:latin typeface="+mj-lt"/>
                        </a:rPr>
                        <a:t>standards</a:t>
                      </a:r>
                      <a:endParaRPr lang="en-US" sz="1900" b="0" dirty="0">
                        <a:solidFill>
                          <a:schemeClr val="bg1"/>
                        </a:solidFill>
                        <a:latin typeface="+mj-lt"/>
                      </a:endParaRPr>
                    </a:p>
                  </a:txBody>
                  <a:tcPr marL="121888" marR="121888"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26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kern="1200" dirty="0" smtClean="0">
                          <a:solidFill>
                            <a:schemeClr val="tx2">
                              <a:lumMod val="40000"/>
                              <a:lumOff val="60000"/>
                            </a:schemeClr>
                          </a:solidFill>
                          <a:latin typeface="+mj-lt"/>
                          <a:ea typeface="+mn-ea"/>
                          <a:cs typeface="+mn-cs"/>
                        </a:rPr>
                        <a:t>IE8</a:t>
                      </a:r>
                      <a:r>
                        <a:rPr lang="en-US" sz="1900" b="0" baseline="0" dirty="0" smtClean="0">
                          <a:solidFill>
                            <a:schemeClr val="bg1"/>
                          </a:solidFill>
                          <a:latin typeface="+mj-lt"/>
                        </a:rPr>
                        <a:t> standards</a:t>
                      </a:r>
                      <a:endParaRPr lang="en-US" sz="1900" b="0" dirty="0" smtClean="0">
                        <a:solidFill>
                          <a:schemeClr val="bg1"/>
                        </a:solidFill>
                        <a:latin typeface="+mj-lt"/>
                      </a:endParaRPr>
                    </a:p>
                  </a:txBody>
                  <a:tcPr marL="121888" marR="121888"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kern="1200" dirty="0" smtClean="0">
                          <a:solidFill>
                            <a:srgbClr val="7DBF65"/>
                          </a:solidFill>
                          <a:latin typeface="+mj-lt"/>
                          <a:ea typeface="+mn-ea"/>
                          <a:cs typeface="+mn-cs"/>
                        </a:rPr>
                        <a:t>IE7</a:t>
                      </a:r>
                      <a:r>
                        <a:rPr lang="en-US" sz="1900" b="0" baseline="0" dirty="0" smtClean="0">
                          <a:solidFill>
                            <a:schemeClr val="bg1"/>
                          </a:solidFill>
                          <a:latin typeface="+mj-lt"/>
                        </a:rPr>
                        <a:t> standards</a:t>
                      </a:r>
                      <a:endParaRPr lang="en-US" sz="1900" b="0" dirty="0">
                        <a:solidFill>
                          <a:schemeClr val="bg1"/>
                        </a:solidFill>
                        <a:latin typeface="+mj-lt"/>
                      </a:endParaRPr>
                    </a:p>
                  </a:txBody>
                  <a:tcPr marL="121888" marR="121888"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845176">
                <a:tc>
                  <a:txBody>
                    <a:bodyPr/>
                    <a:lstStyle/>
                    <a:p>
                      <a:pPr algn="ctr"/>
                      <a:r>
                        <a:rPr lang="en-US" sz="1800" b="1" dirty="0" smtClean="0">
                          <a:solidFill>
                            <a:srgbClr val="CBA9E5"/>
                          </a:solidFill>
                          <a:latin typeface="+mj-lt"/>
                        </a:rPr>
                        <a:t>Internet Explorer 9</a:t>
                      </a:r>
                      <a:endParaRPr lang="en-US" sz="1800" b="1" dirty="0">
                        <a:solidFill>
                          <a:srgbClr val="CBA9E5"/>
                        </a:solidFill>
                        <a:latin typeface="+mj-lt"/>
                      </a:endParaRPr>
                    </a:p>
                  </a:txBody>
                  <a:tcPr marL="121888" marR="121888"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kern="1200" dirty="0" smtClean="0">
                          <a:solidFill>
                            <a:srgbClr val="7DBF65"/>
                          </a:solidFill>
                          <a:latin typeface="+mj-lt"/>
                          <a:ea typeface="+mn-ea"/>
                          <a:cs typeface="+mn-cs"/>
                        </a:rPr>
                        <a:t>IE7</a:t>
                      </a:r>
                      <a:r>
                        <a:rPr lang="en-US" sz="1900" b="0" baseline="0" dirty="0" smtClean="0">
                          <a:solidFill>
                            <a:schemeClr val="bg1"/>
                          </a:solidFill>
                          <a:latin typeface="+mj-lt"/>
                        </a:rPr>
                        <a:t> standards</a:t>
                      </a:r>
                      <a:endParaRPr lang="en-US" sz="1900" b="0" dirty="0">
                        <a:solidFill>
                          <a:schemeClr val="bg1"/>
                        </a:solidFill>
                        <a:latin typeface="+mj-lt"/>
                      </a:endParaRPr>
                    </a:p>
                  </a:txBody>
                  <a:tcPr marL="121888" marR="121888"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26000"/>
                      </a:schemeClr>
                    </a:solidFill>
                  </a:tcPr>
                </a:tc>
                <a:tc>
                  <a:txBody>
                    <a:bodyPr/>
                    <a:lstStyle/>
                    <a:p>
                      <a:r>
                        <a:rPr lang="en-US" sz="1800" b="1" kern="1200" dirty="0" smtClean="0">
                          <a:solidFill>
                            <a:schemeClr val="tx2">
                              <a:lumMod val="40000"/>
                              <a:lumOff val="60000"/>
                            </a:schemeClr>
                          </a:solidFill>
                          <a:latin typeface="+mj-lt"/>
                          <a:ea typeface="+mn-ea"/>
                          <a:cs typeface="+mn-cs"/>
                        </a:rPr>
                        <a:t>IE8</a:t>
                      </a:r>
                      <a:r>
                        <a:rPr lang="en-US" sz="1900" b="0" dirty="0" smtClean="0">
                          <a:solidFill>
                            <a:schemeClr val="bg1"/>
                          </a:solidFill>
                          <a:latin typeface="+mj-lt"/>
                        </a:rPr>
                        <a:t> or IE9</a:t>
                      </a:r>
                      <a:r>
                        <a:rPr lang="en-US" sz="1900" b="0" baseline="0" dirty="0" smtClean="0">
                          <a:solidFill>
                            <a:schemeClr val="bg1"/>
                          </a:solidFill>
                          <a:latin typeface="+mj-lt"/>
                        </a:rPr>
                        <a:t> standards</a:t>
                      </a:r>
                      <a:endParaRPr lang="en-US" sz="1900" b="0" dirty="0">
                        <a:solidFill>
                          <a:schemeClr val="bg1"/>
                        </a:solidFill>
                        <a:latin typeface="+mj-lt"/>
                      </a:endParaRPr>
                    </a:p>
                  </a:txBody>
                  <a:tcPr marL="121888" marR="121888"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26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kern="1200" dirty="0" smtClean="0">
                          <a:solidFill>
                            <a:srgbClr val="A66BD3"/>
                          </a:solidFill>
                          <a:latin typeface="+mj-lt"/>
                          <a:ea typeface="+mn-ea"/>
                          <a:cs typeface="+mn-cs"/>
                        </a:rPr>
                        <a:t>IE9</a:t>
                      </a:r>
                      <a:r>
                        <a:rPr lang="en-US" sz="1900" b="0" baseline="0" dirty="0" smtClean="0">
                          <a:solidFill>
                            <a:srgbClr val="A66BD3"/>
                          </a:solidFill>
                          <a:latin typeface="+mj-lt"/>
                        </a:rPr>
                        <a:t> </a:t>
                      </a:r>
                      <a:r>
                        <a:rPr lang="en-US" sz="1900" b="0" baseline="0" dirty="0" smtClean="0">
                          <a:solidFill>
                            <a:schemeClr val="bg1"/>
                          </a:solidFill>
                          <a:latin typeface="+mj-lt"/>
                        </a:rPr>
                        <a:t>standards</a:t>
                      </a:r>
                      <a:endParaRPr lang="en-US" sz="1900" b="1" dirty="0" smtClean="0">
                        <a:solidFill>
                          <a:schemeClr val="bg1"/>
                        </a:solidFill>
                        <a:latin typeface="+mj-lt"/>
                      </a:endParaRPr>
                    </a:p>
                  </a:txBody>
                  <a:tcPr marL="121888" marR="121888"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kern="1200" dirty="0" smtClean="0">
                          <a:solidFill>
                            <a:srgbClr val="7DBF65"/>
                          </a:solidFill>
                          <a:latin typeface="+mj-lt"/>
                          <a:ea typeface="+mn-ea"/>
                          <a:cs typeface="+mn-cs"/>
                        </a:rPr>
                        <a:t>IE7</a:t>
                      </a:r>
                      <a:r>
                        <a:rPr lang="en-US" sz="1900" b="0" baseline="0" dirty="0" smtClean="0">
                          <a:solidFill>
                            <a:schemeClr val="bg1"/>
                          </a:solidFill>
                          <a:latin typeface="+mj-lt"/>
                        </a:rPr>
                        <a:t> or </a:t>
                      </a:r>
                      <a:r>
                        <a:rPr lang="en-US" sz="1800" b="1" kern="1200" dirty="0" smtClean="0">
                          <a:solidFill>
                            <a:schemeClr val="tx2">
                              <a:lumMod val="40000"/>
                              <a:lumOff val="60000"/>
                            </a:schemeClr>
                          </a:solidFill>
                          <a:latin typeface="+mj-lt"/>
                          <a:ea typeface="+mn-ea"/>
                          <a:cs typeface="+mn-cs"/>
                        </a:rPr>
                        <a:t>IE8</a:t>
                      </a:r>
                      <a:r>
                        <a:rPr lang="en-US" sz="1900" b="0" baseline="0" dirty="0" smtClean="0">
                          <a:solidFill>
                            <a:schemeClr val="bg1"/>
                          </a:solidFill>
                          <a:latin typeface="+mj-lt"/>
                        </a:rPr>
                        <a:t> standards</a:t>
                      </a:r>
                      <a:endParaRPr lang="en-US" sz="1900" b="0" dirty="0">
                        <a:solidFill>
                          <a:schemeClr val="bg1"/>
                        </a:solidFill>
                        <a:latin typeface="+mj-lt"/>
                      </a:endParaRPr>
                    </a:p>
                  </a:txBody>
                  <a:tcPr marL="121888" marR="121888"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Right Arrow 10"/>
          <p:cNvSpPr/>
          <p:nvPr/>
        </p:nvSpPr>
        <p:spPr>
          <a:xfrm>
            <a:off x="3799559" y="3987218"/>
            <a:ext cx="451413" cy="345645"/>
          </a:xfrm>
          <a:prstGeom prst="rightArrow">
            <a:avLst/>
          </a:prstGeom>
          <a:gradFill flip="none" rotWithShape="1">
            <a:gsLst>
              <a:gs pos="0">
                <a:schemeClr val="accent3">
                  <a:shade val="51000"/>
                  <a:satMod val="130000"/>
                  <a:alpha val="0"/>
                </a:schemeClr>
              </a:gs>
              <a:gs pos="85000">
                <a:schemeClr val="tx2"/>
              </a:gs>
            </a:gsLst>
            <a:lin ang="0" scaled="1"/>
            <a:tileRect/>
          </a:gradFill>
          <a:effectLst/>
          <a:scene3d>
            <a:camera prst="orthographicFront">
              <a:rot lat="0" lon="0" rev="0"/>
            </a:camera>
            <a:lightRig rig="threePt" dir="t">
              <a:rot lat="0" lon="0" rev="20400000"/>
            </a:lightRig>
          </a:scene3d>
          <a:sp3d>
            <a:contourClr>
              <a:schemeClr val="accent3">
                <a:shade val="25000"/>
                <a:satMod val="150000"/>
              </a:schemeClr>
            </a:contourClr>
          </a:sp3d>
        </p:spPr>
        <p:style>
          <a:lnRef idx="0">
            <a:schemeClr val="accent3"/>
          </a:lnRef>
          <a:fillRef idx="3">
            <a:schemeClr val="accent3"/>
          </a:fillRef>
          <a:effectRef idx="3">
            <a:schemeClr val="accent3"/>
          </a:effectRef>
          <a:fontRef idx="minor">
            <a:schemeClr val="lt1"/>
          </a:fontRef>
        </p:style>
        <p:txBody>
          <a:bodyPr lIns="121899" tIns="60949" rIns="121899" bIns="60949" rtlCol="0" anchor="ctr"/>
          <a:lstStyle/>
          <a:p>
            <a:pPr algn="ctr"/>
            <a:endParaRPr lang="en-US"/>
          </a:p>
        </p:txBody>
      </p:sp>
      <p:sp>
        <p:nvSpPr>
          <p:cNvPr id="6" name="TextBox 5"/>
          <p:cNvSpPr txBox="1"/>
          <p:nvPr/>
        </p:nvSpPr>
        <p:spPr>
          <a:xfrm>
            <a:off x="554968" y="5693844"/>
            <a:ext cx="10877225" cy="615531"/>
          </a:xfrm>
          <a:prstGeom prst="rect">
            <a:avLst/>
          </a:prstGeom>
          <a:noFill/>
        </p:spPr>
        <p:txBody>
          <a:bodyPr wrap="square" lIns="121899" tIns="60949" rIns="121899" bIns="60949" rtlCol="0">
            <a:spAutoFit/>
          </a:bodyPr>
          <a:lstStyle/>
          <a:p>
            <a:r>
              <a:rPr lang="en-US" sz="1600" dirty="0" smtClean="0"/>
              <a:t>* Applies </a:t>
            </a:r>
            <a:r>
              <a:rPr lang="en-US" sz="1600" dirty="0"/>
              <a:t>if Quirks mode is not specified via site DOCTYPE. </a:t>
            </a:r>
            <a:r>
              <a:rPr lang="en-US" sz="1600" dirty="0" smtClean="0"/>
              <a:t/>
            </a:r>
            <a:br>
              <a:rPr lang="en-US" sz="1600" dirty="0" smtClean="0"/>
            </a:br>
            <a:r>
              <a:rPr lang="en-US" sz="1600" dirty="0" smtClean="0"/>
              <a:t>  Read more about </a:t>
            </a:r>
            <a:r>
              <a:rPr lang="en-US" sz="1600" dirty="0">
                <a:hlinkClick r:id="rId3"/>
              </a:rPr>
              <a:t>how </a:t>
            </a:r>
            <a:r>
              <a:rPr lang="en-US" sz="1600" dirty="0" smtClean="0">
                <a:hlinkClick r:id="rId3"/>
              </a:rPr>
              <a:t>Internet Explorer determines doc mode</a:t>
            </a:r>
            <a:r>
              <a:rPr lang="en-US" sz="1600" dirty="0"/>
              <a:t>.</a:t>
            </a:r>
            <a:endParaRPr lang="en-US" dirty="0"/>
          </a:p>
        </p:txBody>
      </p:sp>
      <p:sp>
        <p:nvSpPr>
          <p:cNvPr id="14" name="Right Arrow 13"/>
          <p:cNvSpPr/>
          <p:nvPr/>
        </p:nvSpPr>
        <p:spPr>
          <a:xfrm>
            <a:off x="3799559" y="4793722"/>
            <a:ext cx="451413" cy="345645"/>
          </a:xfrm>
          <a:prstGeom prst="rightArrow">
            <a:avLst/>
          </a:prstGeom>
          <a:gradFill flip="none" rotWithShape="1">
            <a:gsLst>
              <a:gs pos="0">
                <a:schemeClr val="accent3">
                  <a:shade val="51000"/>
                  <a:satMod val="130000"/>
                  <a:alpha val="0"/>
                </a:schemeClr>
              </a:gs>
              <a:gs pos="85000">
                <a:schemeClr val="tx2"/>
              </a:gs>
            </a:gsLst>
            <a:lin ang="0" scaled="1"/>
            <a:tileRect/>
          </a:gradFill>
          <a:effectLst/>
          <a:scene3d>
            <a:camera prst="orthographicFront">
              <a:rot lat="0" lon="0" rev="0"/>
            </a:camera>
            <a:lightRig rig="threePt" dir="t">
              <a:rot lat="0" lon="0" rev="20400000"/>
            </a:lightRig>
          </a:scene3d>
          <a:sp3d>
            <a:contourClr>
              <a:schemeClr val="accent3">
                <a:shade val="25000"/>
                <a:satMod val="150000"/>
              </a:schemeClr>
            </a:contourClr>
          </a:sp3d>
        </p:spPr>
        <p:style>
          <a:lnRef idx="0">
            <a:schemeClr val="accent3"/>
          </a:lnRef>
          <a:fillRef idx="3">
            <a:schemeClr val="accent3"/>
          </a:fillRef>
          <a:effectRef idx="3">
            <a:schemeClr val="accent3"/>
          </a:effectRef>
          <a:fontRef idx="minor">
            <a:schemeClr val="lt1"/>
          </a:fontRef>
        </p:style>
        <p:txBody>
          <a:bodyPr lIns="121899" tIns="60949" rIns="121899" bIns="60949" rtlCol="0" anchor="ctr"/>
          <a:lstStyle/>
          <a:p>
            <a:pPr algn="ctr"/>
            <a:endParaRPr lang="en-US"/>
          </a:p>
        </p:txBody>
      </p:sp>
      <p:sp>
        <p:nvSpPr>
          <p:cNvPr id="15" name="Right Arrow 14"/>
          <p:cNvSpPr/>
          <p:nvPr/>
        </p:nvSpPr>
        <p:spPr>
          <a:xfrm>
            <a:off x="8676994" y="3987218"/>
            <a:ext cx="451413" cy="345645"/>
          </a:xfrm>
          <a:prstGeom prst="rightArrow">
            <a:avLst/>
          </a:prstGeom>
          <a:gradFill flip="none" rotWithShape="1">
            <a:gsLst>
              <a:gs pos="0">
                <a:schemeClr val="accent3">
                  <a:shade val="51000"/>
                  <a:satMod val="130000"/>
                  <a:alpha val="0"/>
                </a:schemeClr>
              </a:gs>
              <a:gs pos="85000">
                <a:schemeClr val="tx2"/>
              </a:gs>
            </a:gsLst>
            <a:lin ang="0" scaled="1"/>
            <a:tileRect/>
          </a:gradFill>
          <a:effectLst/>
          <a:scene3d>
            <a:camera prst="orthographicFront">
              <a:rot lat="0" lon="0" rev="0"/>
            </a:camera>
            <a:lightRig rig="threePt" dir="t">
              <a:rot lat="0" lon="0" rev="20400000"/>
            </a:lightRig>
          </a:scene3d>
          <a:sp3d>
            <a:contourClr>
              <a:schemeClr val="accent3">
                <a:shade val="25000"/>
                <a:satMod val="150000"/>
              </a:schemeClr>
            </a:contourClr>
          </a:sp3d>
        </p:spPr>
        <p:style>
          <a:lnRef idx="0">
            <a:schemeClr val="accent3"/>
          </a:lnRef>
          <a:fillRef idx="3">
            <a:schemeClr val="accent3"/>
          </a:fillRef>
          <a:effectRef idx="3">
            <a:schemeClr val="accent3"/>
          </a:effectRef>
          <a:fontRef idx="minor">
            <a:schemeClr val="lt1"/>
          </a:fontRef>
        </p:style>
        <p:txBody>
          <a:bodyPr lIns="121899" tIns="60949" rIns="121899" bIns="60949" rtlCol="0" anchor="ctr"/>
          <a:lstStyle/>
          <a:p>
            <a:pPr algn="ctr"/>
            <a:endParaRPr lang="en-US"/>
          </a:p>
        </p:txBody>
      </p:sp>
      <p:sp>
        <p:nvSpPr>
          <p:cNvPr id="16" name="Right Arrow 15"/>
          <p:cNvSpPr/>
          <p:nvPr/>
        </p:nvSpPr>
        <p:spPr>
          <a:xfrm>
            <a:off x="8676994" y="4793722"/>
            <a:ext cx="451413" cy="345645"/>
          </a:xfrm>
          <a:prstGeom prst="rightArrow">
            <a:avLst/>
          </a:prstGeom>
          <a:gradFill flip="none" rotWithShape="1">
            <a:gsLst>
              <a:gs pos="0">
                <a:schemeClr val="accent3">
                  <a:shade val="51000"/>
                  <a:satMod val="130000"/>
                  <a:alpha val="0"/>
                </a:schemeClr>
              </a:gs>
              <a:gs pos="85000">
                <a:schemeClr val="tx2"/>
              </a:gs>
            </a:gsLst>
            <a:lin ang="0" scaled="1"/>
            <a:tileRect/>
          </a:gradFill>
          <a:effectLst/>
          <a:scene3d>
            <a:camera prst="orthographicFront">
              <a:rot lat="0" lon="0" rev="0"/>
            </a:camera>
            <a:lightRig rig="threePt" dir="t">
              <a:rot lat="0" lon="0" rev="20400000"/>
            </a:lightRig>
          </a:scene3d>
          <a:sp3d>
            <a:contourClr>
              <a:schemeClr val="accent3">
                <a:shade val="25000"/>
                <a:satMod val="150000"/>
              </a:schemeClr>
            </a:contourClr>
          </a:sp3d>
        </p:spPr>
        <p:style>
          <a:lnRef idx="0">
            <a:schemeClr val="accent3"/>
          </a:lnRef>
          <a:fillRef idx="3">
            <a:schemeClr val="accent3"/>
          </a:fillRef>
          <a:effectRef idx="3">
            <a:schemeClr val="accent3"/>
          </a:effectRef>
          <a:fontRef idx="minor">
            <a:schemeClr val="lt1"/>
          </a:fontRef>
        </p:style>
        <p:txBody>
          <a:bodyPr lIns="121899" tIns="60949" rIns="121899" bIns="60949" rtlCol="0" anchor="ctr"/>
          <a:lstStyle/>
          <a:p>
            <a:pPr algn="ctr"/>
            <a:endParaRPr lang="en-US"/>
          </a:p>
        </p:txBody>
      </p:sp>
    </p:spTree>
    <p:extLst>
      <p:ext uri="{BB962C8B-B14F-4D97-AF65-F5344CB8AC3E}">
        <p14:creationId xmlns:p14="http://schemas.microsoft.com/office/powerpoint/2010/main" val="735122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 y="1854395"/>
            <a:ext cx="2330722" cy="883316"/>
          </a:xfrm>
          <a:prstGeom prst="rect">
            <a:avLst/>
          </a:prstGeom>
          <a:gradFill flip="none" rotWithShape="1">
            <a:gsLst>
              <a:gs pos="0">
                <a:schemeClr val="accent3">
                  <a:lumMod val="60000"/>
                  <a:lumOff val="40000"/>
                  <a:alpha val="0"/>
                </a:schemeClr>
              </a:gs>
              <a:gs pos="100000">
                <a:schemeClr val="accent1">
                  <a:lumMod val="40000"/>
                  <a:lumOff val="60000"/>
                </a:schemeClr>
              </a:gs>
            </a:gsLst>
            <a:lin ang="0" scaled="1"/>
            <a:tileRect/>
          </a:gra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18" name="Content Placeholder 2"/>
          <p:cNvSpPr txBox="1">
            <a:spLocks/>
          </p:cNvSpPr>
          <p:nvPr/>
        </p:nvSpPr>
        <p:spPr>
          <a:xfrm>
            <a:off x="2420923" y="5157225"/>
            <a:ext cx="9570002" cy="960125"/>
          </a:xfrm>
          <a:prstGeom prst="rect">
            <a:avLst/>
          </a:prstGeom>
        </p:spPr>
        <p:txBody>
          <a:bodyPr wrap="none" lIns="91440" tIns="60949" rIns="91440" bIns="60949" anchor="ctr" anchorCtr="0">
            <a:noAutofit/>
          </a:bodyPr>
          <a:lstStyle>
            <a:lvl1pPr marL="288925" indent="-288925">
              <a:buClr>
                <a:schemeClr val="bg1"/>
              </a:buClr>
              <a:buFont typeface="Wingdings" charset="2"/>
              <a:buChar char="§"/>
              <a:defRPr sz="1800">
                <a:solidFill>
                  <a:srgbClr val="FFFFFF"/>
                </a:solidFill>
                <a:latin typeface="Segoe UI Light" pitchFamily="34" charset="0"/>
                <a:cs typeface="Segoe UI"/>
              </a:defRPr>
            </a:lvl1pPr>
            <a:lvl2pPr marL="738188" indent="-279400">
              <a:buClr>
                <a:schemeClr val="bg1"/>
              </a:buClr>
              <a:buFont typeface="Wingdings" charset="2"/>
              <a:buChar char="§"/>
              <a:defRPr sz="1600">
                <a:solidFill>
                  <a:srgbClr val="FFFFFF"/>
                </a:solidFill>
                <a:latin typeface="Segoe UI Light" pitchFamily="34" charset="0"/>
                <a:cs typeface="Segoe UI"/>
              </a:defRPr>
            </a:lvl2pPr>
            <a:lvl3pPr marL="1144588" indent="-225425">
              <a:buClr>
                <a:schemeClr val="bg1"/>
              </a:buClr>
              <a:buFont typeface="Wingdings" charset="2"/>
              <a:buChar char="§"/>
              <a:defRPr sz="1400">
                <a:solidFill>
                  <a:srgbClr val="FFFFFF"/>
                </a:solidFill>
                <a:latin typeface="Segoe UI"/>
                <a:cs typeface="Segoe UI"/>
              </a:defRPr>
            </a:lvl3pPr>
            <a:lvl4pPr marL="1603375" indent="-234950">
              <a:buClr>
                <a:schemeClr val="bg1"/>
              </a:buClr>
              <a:buFont typeface="Wingdings" charset="2"/>
              <a:buChar char="§"/>
              <a:tabLst/>
              <a:defRPr sz="1400">
                <a:solidFill>
                  <a:srgbClr val="FFFFFF"/>
                </a:solidFill>
                <a:latin typeface="Segoe UI"/>
                <a:cs typeface="Segoe UI"/>
              </a:defRPr>
            </a:lvl4pPr>
            <a:lvl5pPr marL="2054225" indent="-225425">
              <a:buClr>
                <a:schemeClr val="bg1"/>
              </a:buClr>
              <a:buFont typeface="Wingdings" charset="2"/>
              <a:buChar char="§"/>
              <a:defRPr sz="1400">
                <a:solidFill>
                  <a:srgbClr val="FFFFFF"/>
                </a:solidFill>
                <a:latin typeface="Segoe UI"/>
                <a:cs typeface="Segoe UI"/>
              </a:defRPr>
            </a:lvl5pPr>
          </a:lstStyle>
          <a:p>
            <a:pPr marL="0" indent="0">
              <a:lnSpc>
                <a:spcPts val="3000"/>
              </a:lnSpc>
              <a:buNone/>
            </a:pPr>
            <a:r>
              <a:rPr lang="en-US" sz="2700" dirty="0" smtClean="0">
                <a:gradFill>
                  <a:gsLst>
                    <a:gs pos="0">
                      <a:schemeClr val="tx1"/>
                    </a:gs>
                    <a:gs pos="100000">
                      <a:schemeClr val="tx1"/>
                    </a:gs>
                  </a:gsLst>
                  <a:lin ang="5400000" scaled="1"/>
                </a:gradFill>
                <a:latin typeface="+mn-lt"/>
              </a:rPr>
              <a:t>You </a:t>
            </a:r>
            <a:r>
              <a:rPr lang="en-US" sz="2700" dirty="0">
                <a:gradFill>
                  <a:gsLst>
                    <a:gs pos="0">
                      <a:schemeClr val="tx1"/>
                    </a:gs>
                    <a:gs pos="100000">
                      <a:schemeClr val="tx1"/>
                    </a:gs>
                  </a:gsLst>
                  <a:lin ang="5400000" scaled="1"/>
                </a:gradFill>
                <a:latin typeface="+mn-lt"/>
              </a:rPr>
              <a:t>can specify a policy list of sites you want to be </a:t>
            </a:r>
            <a:r>
              <a:rPr lang="en-US" sz="2700" dirty="0" smtClean="0">
                <a:gradFill>
                  <a:gsLst>
                    <a:gs pos="0">
                      <a:schemeClr val="tx1"/>
                    </a:gs>
                    <a:gs pos="100000">
                      <a:schemeClr val="tx1"/>
                    </a:gs>
                  </a:gsLst>
                  <a:lin ang="5400000" scaled="1"/>
                </a:gradFill>
                <a:latin typeface="+mn-lt"/>
              </a:rPr>
              <a:t/>
            </a:r>
            <a:br>
              <a:rPr lang="en-US" sz="2700" dirty="0" smtClean="0">
                <a:gradFill>
                  <a:gsLst>
                    <a:gs pos="0">
                      <a:schemeClr val="tx1"/>
                    </a:gs>
                    <a:gs pos="100000">
                      <a:schemeClr val="tx1"/>
                    </a:gs>
                  </a:gsLst>
                  <a:lin ang="5400000" scaled="1"/>
                </a:gradFill>
                <a:latin typeface="+mn-lt"/>
              </a:rPr>
            </a:br>
            <a:r>
              <a:rPr lang="en-US" sz="2700" dirty="0" smtClean="0">
                <a:gradFill>
                  <a:gsLst>
                    <a:gs pos="0">
                      <a:schemeClr val="tx1"/>
                    </a:gs>
                    <a:gs pos="100000">
                      <a:schemeClr val="tx1"/>
                    </a:gs>
                  </a:gsLst>
                  <a:lin ang="5400000" scaled="1"/>
                </a:gradFill>
                <a:latin typeface="+mn-lt"/>
              </a:rPr>
              <a:t>displayed </a:t>
            </a:r>
            <a:r>
              <a:rPr lang="en-US" sz="2700" dirty="0">
                <a:gradFill>
                  <a:gsLst>
                    <a:gs pos="0">
                      <a:schemeClr val="tx1"/>
                    </a:gs>
                    <a:gs pos="100000">
                      <a:schemeClr val="tx1"/>
                    </a:gs>
                  </a:gsLst>
                  <a:lin ang="5400000" scaled="1"/>
                </a:gradFill>
                <a:latin typeface="+mn-lt"/>
              </a:rPr>
              <a:t>in Compatibility View </a:t>
            </a:r>
            <a:r>
              <a:rPr lang="en-US" sz="2700" dirty="0" smtClean="0">
                <a:gradFill>
                  <a:gsLst>
                    <a:gs pos="0">
                      <a:schemeClr val="tx1"/>
                    </a:gs>
                    <a:gs pos="100000">
                      <a:schemeClr val="tx1"/>
                    </a:gs>
                  </a:gsLst>
                  <a:lin ang="5400000" scaled="1"/>
                </a:gradFill>
                <a:latin typeface="+mn-lt"/>
              </a:rPr>
              <a:t>mode </a:t>
            </a:r>
            <a:endParaRPr lang="en-US" sz="2700" dirty="0">
              <a:gradFill>
                <a:gsLst>
                  <a:gs pos="0">
                    <a:schemeClr val="tx1"/>
                  </a:gs>
                  <a:gs pos="100000">
                    <a:schemeClr val="tx1"/>
                  </a:gs>
                </a:gsLst>
                <a:lin ang="5400000" scaled="1"/>
              </a:gradFill>
              <a:latin typeface="+mn-lt"/>
            </a:endParaRPr>
          </a:p>
        </p:txBody>
      </p:sp>
      <p:sp>
        <p:nvSpPr>
          <p:cNvPr id="4" name="Title 3"/>
          <p:cNvSpPr>
            <a:spLocks noGrp="1"/>
          </p:cNvSpPr>
          <p:nvPr>
            <p:ph type="title"/>
          </p:nvPr>
        </p:nvSpPr>
        <p:spPr>
          <a:xfrm>
            <a:off x="519112" y="228600"/>
            <a:ext cx="11149013" cy="997196"/>
          </a:xfrm>
        </p:spPr>
        <p:txBody>
          <a:bodyPr/>
          <a:lstStyle/>
          <a:p>
            <a:r>
              <a:rPr lang="en-US" dirty="0" smtClean="0"/>
              <a:t>Configure and Manage</a:t>
            </a:r>
            <a:br>
              <a:rPr lang="en-US" dirty="0" smtClean="0"/>
            </a:br>
            <a:r>
              <a:rPr lang="en-US" sz="2800" dirty="0">
                <a:gradFill flip="none" rotWithShape="1">
                  <a:gsLst>
                    <a:gs pos="0">
                      <a:schemeClr val="accent1"/>
                    </a:gs>
                    <a:gs pos="100000">
                      <a:schemeClr val="accent1"/>
                    </a:gs>
                  </a:gsLst>
                  <a:lin ang="5400000" scaled="0"/>
                  <a:tileRect/>
                </a:gradFill>
              </a:rPr>
              <a:t>Many options available using IEAK9, Unattended Install, </a:t>
            </a:r>
            <a:r>
              <a:rPr lang="en-US" sz="2800" dirty="0" smtClean="0">
                <a:gradFill flip="none" rotWithShape="1">
                  <a:gsLst>
                    <a:gs pos="0">
                      <a:schemeClr val="accent1"/>
                    </a:gs>
                    <a:gs pos="100000">
                      <a:schemeClr val="accent1"/>
                    </a:gs>
                  </a:gsLst>
                  <a:lin ang="5400000" scaled="0"/>
                  <a:tileRect/>
                </a:gradFill>
              </a:rPr>
              <a:t>and Group </a:t>
            </a:r>
            <a:r>
              <a:rPr lang="en-US" sz="2800" dirty="0">
                <a:gradFill flip="none" rotWithShape="1">
                  <a:gsLst>
                    <a:gs pos="0">
                      <a:schemeClr val="accent1"/>
                    </a:gs>
                    <a:gs pos="100000">
                      <a:schemeClr val="accent1"/>
                    </a:gs>
                  </a:gsLst>
                  <a:lin ang="5400000" scaled="0"/>
                  <a:tileRect/>
                </a:gradFill>
              </a:rPr>
              <a:t>Policy</a:t>
            </a:r>
          </a:p>
        </p:txBody>
      </p:sp>
      <p:sp>
        <p:nvSpPr>
          <p:cNvPr id="7" name="Rectangle 6"/>
          <p:cNvSpPr/>
          <p:nvPr/>
        </p:nvSpPr>
        <p:spPr bwMode="auto">
          <a:xfrm>
            <a:off x="1831457" y="1931206"/>
            <a:ext cx="384050" cy="729694"/>
          </a:xfrm>
          <a:prstGeom prst="rect">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1" y="2968140"/>
            <a:ext cx="2330722" cy="883316"/>
          </a:xfrm>
          <a:prstGeom prst="rect">
            <a:avLst/>
          </a:prstGeom>
          <a:gradFill flip="none" rotWithShape="1">
            <a:gsLst>
              <a:gs pos="0">
                <a:schemeClr val="accent3">
                  <a:lumMod val="60000"/>
                  <a:lumOff val="40000"/>
                  <a:alpha val="0"/>
                </a:schemeClr>
              </a:gs>
              <a:gs pos="100000">
                <a:schemeClr val="accent1">
                  <a:lumMod val="40000"/>
                  <a:lumOff val="60000"/>
                </a:schemeClr>
              </a:gs>
            </a:gsLst>
            <a:lin ang="0" scaled="1"/>
            <a:tileRect/>
          </a:gra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1831457" y="3044951"/>
            <a:ext cx="384050" cy="729694"/>
          </a:xfrm>
          <a:prstGeom prst="rect">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11" name="Rectangle 10"/>
          <p:cNvSpPr/>
          <p:nvPr/>
        </p:nvSpPr>
        <p:spPr bwMode="auto">
          <a:xfrm>
            <a:off x="1" y="4081885"/>
            <a:ext cx="2330722" cy="883316"/>
          </a:xfrm>
          <a:prstGeom prst="rect">
            <a:avLst/>
          </a:prstGeom>
          <a:gradFill flip="none" rotWithShape="1">
            <a:gsLst>
              <a:gs pos="0">
                <a:schemeClr val="accent3">
                  <a:lumMod val="60000"/>
                  <a:lumOff val="40000"/>
                  <a:alpha val="0"/>
                </a:schemeClr>
              </a:gs>
              <a:gs pos="100000">
                <a:schemeClr val="accent1">
                  <a:lumMod val="40000"/>
                  <a:lumOff val="60000"/>
                </a:schemeClr>
              </a:gs>
            </a:gsLst>
            <a:lin ang="0" scaled="1"/>
            <a:tileRect/>
          </a:gra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12" name="Rectangle 11"/>
          <p:cNvSpPr/>
          <p:nvPr/>
        </p:nvSpPr>
        <p:spPr bwMode="auto">
          <a:xfrm>
            <a:off x="1831457" y="4158696"/>
            <a:ext cx="384050" cy="729694"/>
          </a:xfrm>
          <a:prstGeom prst="rect">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13" name="Rectangle 12"/>
          <p:cNvSpPr/>
          <p:nvPr/>
        </p:nvSpPr>
        <p:spPr bwMode="auto">
          <a:xfrm>
            <a:off x="1" y="5195630"/>
            <a:ext cx="2330722" cy="883316"/>
          </a:xfrm>
          <a:prstGeom prst="rect">
            <a:avLst/>
          </a:prstGeom>
          <a:gradFill flip="none" rotWithShape="1">
            <a:gsLst>
              <a:gs pos="0">
                <a:schemeClr val="accent3">
                  <a:lumMod val="60000"/>
                  <a:lumOff val="40000"/>
                  <a:alpha val="0"/>
                </a:schemeClr>
              </a:gs>
              <a:gs pos="100000">
                <a:schemeClr val="accent1">
                  <a:lumMod val="40000"/>
                  <a:lumOff val="60000"/>
                </a:schemeClr>
              </a:gs>
            </a:gsLst>
            <a:lin ang="0" scaled="1"/>
            <a:tileRect/>
          </a:gra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14" name="Rectangle 13"/>
          <p:cNvSpPr/>
          <p:nvPr/>
        </p:nvSpPr>
        <p:spPr bwMode="auto">
          <a:xfrm>
            <a:off x="1831457" y="5272441"/>
            <a:ext cx="384050" cy="729694"/>
          </a:xfrm>
          <a:prstGeom prst="rect">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15" name="Content Placeholder 2"/>
          <p:cNvSpPr txBox="1">
            <a:spLocks/>
          </p:cNvSpPr>
          <p:nvPr/>
        </p:nvSpPr>
        <p:spPr>
          <a:xfrm>
            <a:off x="2420923" y="1815990"/>
            <a:ext cx="9570002" cy="960125"/>
          </a:xfrm>
          <a:prstGeom prst="rect">
            <a:avLst/>
          </a:prstGeom>
        </p:spPr>
        <p:txBody>
          <a:bodyPr wrap="none" lIns="91440" tIns="60949" rIns="91440" bIns="60949" anchor="ctr" anchorCtr="0">
            <a:noAutofit/>
          </a:bodyPr>
          <a:lstStyle>
            <a:lvl1pPr marL="288925" indent="-288925">
              <a:buClr>
                <a:schemeClr val="bg1"/>
              </a:buClr>
              <a:buFont typeface="Wingdings" charset="2"/>
              <a:buChar char="§"/>
              <a:defRPr sz="1800">
                <a:solidFill>
                  <a:srgbClr val="FFFFFF"/>
                </a:solidFill>
                <a:latin typeface="Segoe UI Light" pitchFamily="34" charset="0"/>
                <a:cs typeface="Segoe UI"/>
              </a:defRPr>
            </a:lvl1pPr>
            <a:lvl2pPr marL="738188" indent="-279400">
              <a:buClr>
                <a:schemeClr val="bg1"/>
              </a:buClr>
              <a:buFont typeface="Wingdings" charset="2"/>
              <a:buChar char="§"/>
              <a:defRPr sz="1600">
                <a:solidFill>
                  <a:srgbClr val="FFFFFF"/>
                </a:solidFill>
                <a:latin typeface="Segoe UI Light" pitchFamily="34" charset="0"/>
                <a:cs typeface="Segoe UI"/>
              </a:defRPr>
            </a:lvl2pPr>
            <a:lvl3pPr marL="1144588" indent="-225425">
              <a:buClr>
                <a:schemeClr val="bg1"/>
              </a:buClr>
              <a:buFont typeface="Wingdings" charset="2"/>
              <a:buChar char="§"/>
              <a:defRPr sz="1400">
                <a:solidFill>
                  <a:srgbClr val="FFFFFF"/>
                </a:solidFill>
                <a:latin typeface="Segoe UI"/>
                <a:cs typeface="Segoe UI"/>
              </a:defRPr>
            </a:lvl3pPr>
            <a:lvl4pPr marL="1603375" indent="-234950">
              <a:buClr>
                <a:schemeClr val="bg1"/>
              </a:buClr>
              <a:buFont typeface="Wingdings" charset="2"/>
              <a:buChar char="§"/>
              <a:tabLst/>
              <a:defRPr sz="1400">
                <a:solidFill>
                  <a:srgbClr val="FFFFFF"/>
                </a:solidFill>
                <a:latin typeface="Segoe UI"/>
                <a:cs typeface="Segoe UI"/>
              </a:defRPr>
            </a:lvl4pPr>
            <a:lvl5pPr marL="2054225" indent="-225425">
              <a:buClr>
                <a:schemeClr val="bg1"/>
              </a:buClr>
              <a:buFont typeface="Wingdings" charset="2"/>
              <a:buChar char="§"/>
              <a:defRPr sz="1400">
                <a:solidFill>
                  <a:srgbClr val="FFFFFF"/>
                </a:solidFill>
                <a:latin typeface="Segoe UI"/>
                <a:cs typeface="Segoe UI"/>
              </a:defRPr>
            </a:lvl5pPr>
          </a:lstStyle>
          <a:p>
            <a:pPr marL="0" indent="0">
              <a:lnSpc>
                <a:spcPts val="3000"/>
              </a:lnSpc>
              <a:buNone/>
            </a:pPr>
            <a:r>
              <a:rPr lang="en-US" sz="2700" dirty="0" smtClean="0">
                <a:gradFill>
                  <a:gsLst>
                    <a:gs pos="0">
                      <a:schemeClr val="tx1"/>
                    </a:gs>
                    <a:gs pos="100000">
                      <a:schemeClr val="tx1"/>
                    </a:gs>
                  </a:gsLst>
                  <a:lin ang="5400000" scaled="1"/>
                </a:gradFill>
                <a:latin typeface="+mn-lt"/>
              </a:rPr>
              <a:t>You can pin sites to the Windows 7 Taskbar in the </a:t>
            </a:r>
            <a:br>
              <a:rPr lang="en-US" sz="2700" dirty="0" smtClean="0">
                <a:gradFill>
                  <a:gsLst>
                    <a:gs pos="0">
                      <a:schemeClr val="tx1"/>
                    </a:gs>
                    <a:gs pos="100000">
                      <a:schemeClr val="tx1"/>
                    </a:gs>
                  </a:gsLst>
                  <a:lin ang="5400000" scaled="1"/>
                </a:gradFill>
                <a:latin typeface="+mn-lt"/>
              </a:rPr>
            </a:br>
            <a:r>
              <a:rPr lang="en-US" sz="2700" dirty="0" smtClean="0">
                <a:gradFill>
                  <a:gsLst>
                    <a:gs pos="0">
                      <a:schemeClr val="tx1"/>
                    </a:gs>
                    <a:gs pos="100000">
                      <a:schemeClr val="tx1"/>
                    </a:gs>
                  </a:gsLst>
                  <a:lin ang="5400000" scaled="1"/>
                </a:gradFill>
                <a:latin typeface="+mn-lt"/>
              </a:rPr>
              <a:t>standard IT Windows image</a:t>
            </a:r>
            <a:endParaRPr lang="en-US" sz="2700" dirty="0">
              <a:gradFill>
                <a:gsLst>
                  <a:gs pos="0">
                    <a:schemeClr val="tx1"/>
                  </a:gs>
                  <a:gs pos="100000">
                    <a:schemeClr val="tx1"/>
                  </a:gs>
                </a:gsLst>
                <a:lin ang="5400000" scaled="1"/>
              </a:gradFill>
              <a:latin typeface="+mn-lt"/>
            </a:endParaRPr>
          </a:p>
        </p:txBody>
      </p:sp>
      <p:sp>
        <p:nvSpPr>
          <p:cNvPr id="16" name="Content Placeholder 2"/>
          <p:cNvSpPr txBox="1">
            <a:spLocks/>
          </p:cNvSpPr>
          <p:nvPr/>
        </p:nvSpPr>
        <p:spPr>
          <a:xfrm>
            <a:off x="2420923" y="2929735"/>
            <a:ext cx="9570002" cy="960125"/>
          </a:xfrm>
          <a:prstGeom prst="rect">
            <a:avLst/>
          </a:prstGeom>
        </p:spPr>
        <p:txBody>
          <a:bodyPr wrap="none" lIns="91440" tIns="60949" rIns="91440" bIns="60949" anchor="ctr" anchorCtr="0">
            <a:noAutofit/>
          </a:bodyPr>
          <a:lstStyle>
            <a:lvl1pPr marL="288925" indent="-288925">
              <a:buClr>
                <a:schemeClr val="bg1"/>
              </a:buClr>
              <a:buFont typeface="Wingdings" charset="2"/>
              <a:buChar char="§"/>
              <a:defRPr sz="1800">
                <a:solidFill>
                  <a:srgbClr val="FFFFFF"/>
                </a:solidFill>
                <a:latin typeface="Segoe UI Light" pitchFamily="34" charset="0"/>
                <a:cs typeface="Segoe UI"/>
              </a:defRPr>
            </a:lvl1pPr>
            <a:lvl2pPr marL="738188" indent="-279400">
              <a:buClr>
                <a:schemeClr val="bg1"/>
              </a:buClr>
              <a:buFont typeface="Wingdings" charset="2"/>
              <a:buChar char="§"/>
              <a:defRPr sz="1600">
                <a:solidFill>
                  <a:srgbClr val="FFFFFF"/>
                </a:solidFill>
                <a:latin typeface="Segoe UI Light" pitchFamily="34" charset="0"/>
                <a:cs typeface="Segoe UI"/>
              </a:defRPr>
            </a:lvl2pPr>
            <a:lvl3pPr marL="1144588" indent="-225425">
              <a:buClr>
                <a:schemeClr val="bg1"/>
              </a:buClr>
              <a:buFont typeface="Wingdings" charset="2"/>
              <a:buChar char="§"/>
              <a:defRPr sz="1400">
                <a:solidFill>
                  <a:srgbClr val="FFFFFF"/>
                </a:solidFill>
                <a:latin typeface="Segoe UI"/>
                <a:cs typeface="Segoe UI"/>
              </a:defRPr>
            </a:lvl3pPr>
            <a:lvl4pPr marL="1603375" indent="-234950">
              <a:buClr>
                <a:schemeClr val="bg1"/>
              </a:buClr>
              <a:buFont typeface="Wingdings" charset="2"/>
              <a:buChar char="§"/>
              <a:tabLst/>
              <a:defRPr sz="1400">
                <a:solidFill>
                  <a:srgbClr val="FFFFFF"/>
                </a:solidFill>
                <a:latin typeface="Segoe UI"/>
                <a:cs typeface="Segoe UI"/>
              </a:defRPr>
            </a:lvl4pPr>
            <a:lvl5pPr marL="2054225" indent="-225425">
              <a:buClr>
                <a:schemeClr val="bg1"/>
              </a:buClr>
              <a:buFont typeface="Wingdings" charset="2"/>
              <a:buChar char="§"/>
              <a:defRPr sz="1400">
                <a:solidFill>
                  <a:srgbClr val="FFFFFF"/>
                </a:solidFill>
                <a:latin typeface="Segoe UI"/>
                <a:cs typeface="Segoe UI"/>
              </a:defRPr>
            </a:lvl5pPr>
          </a:lstStyle>
          <a:p>
            <a:pPr marL="0" indent="0">
              <a:lnSpc>
                <a:spcPts val="3000"/>
              </a:lnSpc>
              <a:buNone/>
            </a:pPr>
            <a:r>
              <a:rPr lang="en-US" sz="2700" dirty="0" smtClean="0">
                <a:gradFill>
                  <a:gsLst>
                    <a:gs pos="0">
                      <a:schemeClr val="tx1"/>
                    </a:gs>
                    <a:gs pos="100000">
                      <a:schemeClr val="tx1"/>
                    </a:gs>
                  </a:gsLst>
                  <a:lin ang="5400000" scaled="1"/>
                </a:gradFill>
                <a:latin typeface="+mn-lt"/>
              </a:rPr>
              <a:t>You </a:t>
            </a:r>
            <a:r>
              <a:rPr lang="en-US" sz="2700" dirty="0">
                <a:gradFill>
                  <a:gsLst>
                    <a:gs pos="0">
                      <a:schemeClr val="tx1"/>
                    </a:gs>
                    <a:gs pos="100000">
                      <a:schemeClr val="tx1"/>
                    </a:gs>
                  </a:gsLst>
                  <a:lin ang="5400000" scaled="1"/>
                </a:gradFill>
                <a:latin typeface="+mn-lt"/>
              </a:rPr>
              <a:t>can set your user’s homepage and new </a:t>
            </a:r>
            <a:r>
              <a:rPr lang="en-US" sz="2700" dirty="0" smtClean="0">
                <a:gradFill>
                  <a:gsLst>
                    <a:gs pos="0">
                      <a:schemeClr val="tx1"/>
                    </a:gs>
                    <a:gs pos="100000">
                      <a:schemeClr val="tx1"/>
                    </a:gs>
                  </a:gsLst>
                  <a:lin ang="5400000" scaled="1"/>
                </a:gradFill>
                <a:latin typeface="+mn-lt"/>
              </a:rPr>
              <a:t/>
            </a:r>
            <a:br>
              <a:rPr lang="en-US" sz="2700" dirty="0" smtClean="0">
                <a:gradFill>
                  <a:gsLst>
                    <a:gs pos="0">
                      <a:schemeClr val="tx1"/>
                    </a:gs>
                    <a:gs pos="100000">
                      <a:schemeClr val="tx1"/>
                    </a:gs>
                  </a:gsLst>
                  <a:lin ang="5400000" scaled="1"/>
                </a:gradFill>
                <a:latin typeface="+mn-lt"/>
              </a:rPr>
            </a:br>
            <a:r>
              <a:rPr lang="en-US" sz="2700" dirty="0" smtClean="0">
                <a:gradFill>
                  <a:gsLst>
                    <a:gs pos="0">
                      <a:schemeClr val="tx1"/>
                    </a:gs>
                    <a:gs pos="100000">
                      <a:schemeClr val="tx1"/>
                    </a:gs>
                  </a:gsLst>
                  <a:lin ang="5400000" scaled="1"/>
                </a:gradFill>
                <a:latin typeface="+mn-lt"/>
              </a:rPr>
              <a:t>tab </a:t>
            </a:r>
            <a:r>
              <a:rPr lang="en-US" sz="2700" dirty="0">
                <a:gradFill>
                  <a:gsLst>
                    <a:gs pos="0">
                      <a:schemeClr val="tx1"/>
                    </a:gs>
                    <a:gs pos="100000">
                      <a:schemeClr val="tx1"/>
                    </a:gs>
                  </a:gsLst>
                  <a:lin ang="5400000" scaled="1"/>
                </a:gradFill>
                <a:latin typeface="+mn-lt"/>
              </a:rPr>
              <a:t>page to an intranet </a:t>
            </a:r>
            <a:r>
              <a:rPr lang="en-US" sz="2700" dirty="0" smtClean="0">
                <a:gradFill>
                  <a:gsLst>
                    <a:gs pos="0">
                      <a:schemeClr val="tx1"/>
                    </a:gs>
                    <a:gs pos="100000">
                      <a:schemeClr val="tx1"/>
                    </a:gs>
                  </a:gsLst>
                  <a:lin ang="5400000" scaled="1"/>
                </a:gradFill>
                <a:latin typeface="+mn-lt"/>
              </a:rPr>
              <a:t>portal </a:t>
            </a:r>
            <a:endParaRPr lang="en-US" sz="2700" dirty="0">
              <a:gradFill>
                <a:gsLst>
                  <a:gs pos="0">
                    <a:schemeClr val="tx1"/>
                  </a:gs>
                  <a:gs pos="100000">
                    <a:schemeClr val="tx1"/>
                  </a:gs>
                </a:gsLst>
                <a:lin ang="5400000" scaled="1"/>
              </a:gradFill>
              <a:latin typeface="+mn-lt"/>
            </a:endParaRPr>
          </a:p>
        </p:txBody>
      </p:sp>
      <p:sp>
        <p:nvSpPr>
          <p:cNvPr id="19" name="Content Placeholder 2"/>
          <p:cNvSpPr txBox="1">
            <a:spLocks/>
          </p:cNvSpPr>
          <p:nvPr/>
        </p:nvSpPr>
        <p:spPr>
          <a:xfrm>
            <a:off x="2420923" y="4043480"/>
            <a:ext cx="9570002" cy="960125"/>
          </a:xfrm>
          <a:prstGeom prst="rect">
            <a:avLst/>
          </a:prstGeom>
        </p:spPr>
        <p:txBody>
          <a:bodyPr wrap="none" lIns="91440" tIns="60949" rIns="91440" bIns="60949" anchor="ctr" anchorCtr="0">
            <a:noAutofit/>
          </a:bodyPr>
          <a:lstStyle>
            <a:lvl1pPr marL="288925" indent="-288925">
              <a:buClr>
                <a:schemeClr val="bg1"/>
              </a:buClr>
              <a:buFont typeface="Wingdings" charset="2"/>
              <a:buChar char="§"/>
              <a:defRPr sz="1800">
                <a:solidFill>
                  <a:srgbClr val="FFFFFF"/>
                </a:solidFill>
                <a:latin typeface="Segoe UI Light" pitchFamily="34" charset="0"/>
                <a:cs typeface="Segoe UI"/>
              </a:defRPr>
            </a:lvl1pPr>
            <a:lvl2pPr marL="738188" indent="-279400">
              <a:buClr>
                <a:schemeClr val="bg1"/>
              </a:buClr>
              <a:buFont typeface="Wingdings" charset="2"/>
              <a:buChar char="§"/>
              <a:defRPr sz="1600">
                <a:solidFill>
                  <a:srgbClr val="FFFFFF"/>
                </a:solidFill>
                <a:latin typeface="Segoe UI Light" pitchFamily="34" charset="0"/>
                <a:cs typeface="Segoe UI"/>
              </a:defRPr>
            </a:lvl2pPr>
            <a:lvl3pPr marL="1144588" indent="-225425">
              <a:buClr>
                <a:schemeClr val="bg1"/>
              </a:buClr>
              <a:buFont typeface="Wingdings" charset="2"/>
              <a:buChar char="§"/>
              <a:defRPr sz="1400">
                <a:solidFill>
                  <a:srgbClr val="FFFFFF"/>
                </a:solidFill>
                <a:latin typeface="Segoe UI"/>
                <a:cs typeface="Segoe UI"/>
              </a:defRPr>
            </a:lvl3pPr>
            <a:lvl4pPr marL="1603375" indent="-234950">
              <a:buClr>
                <a:schemeClr val="bg1"/>
              </a:buClr>
              <a:buFont typeface="Wingdings" charset="2"/>
              <a:buChar char="§"/>
              <a:tabLst/>
              <a:defRPr sz="1400">
                <a:solidFill>
                  <a:srgbClr val="FFFFFF"/>
                </a:solidFill>
                <a:latin typeface="Segoe UI"/>
                <a:cs typeface="Segoe UI"/>
              </a:defRPr>
            </a:lvl4pPr>
            <a:lvl5pPr marL="2054225" indent="-225425">
              <a:buClr>
                <a:schemeClr val="bg1"/>
              </a:buClr>
              <a:buFont typeface="Wingdings" charset="2"/>
              <a:buChar char="§"/>
              <a:defRPr sz="1400">
                <a:solidFill>
                  <a:srgbClr val="FFFFFF"/>
                </a:solidFill>
                <a:latin typeface="Segoe UI"/>
                <a:cs typeface="Segoe UI"/>
              </a:defRPr>
            </a:lvl5pPr>
          </a:lstStyle>
          <a:p>
            <a:pPr marL="0" indent="0">
              <a:lnSpc>
                <a:spcPts val="3000"/>
              </a:lnSpc>
              <a:buNone/>
            </a:pPr>
            <a:r>
              <a:rPr lang="en-US" sz="2700" dirty="0" smtClean="0">
                <a:gradFill>
                  <a:gsLst>
                    <a:gs pos="0">
                      <a:schemeClr val="tx1"/>
                    </a:gs>
                    <a:gs pos="100000">
                      <a:schemeClr val="tx1"/>
                    </a:gs>
                  </a:gsLst>
                  <a:lin ang="5400000" scaled="1"/>
                </a:gradFill>
                <a:latin typeface="+mn-lt"/>
              </a:rPr>
              <a:t>You </a:t>
            </a:r>
            <a:r>
              <a:rPr lang="en-US" sz="2700" dirty="0">
                <a:gradFill>
                  <a:gsLst>
                    <a:gs pos="0">
                      <a:schemeClr val="tx1"/>
                    </a:gs>
                    <a:gs pos="100000">
                      <a:schemeClr val="tx1"/>
                    </a:gs>
                  </a:gsLst>
                  <a:lin ang="5400000" scaled="1"/>
                </a:gradFill>
                <a:latin typeface="+mn-lt"/>
              </a:rPr>
              <a:t>can direct users to an internal IT help site when </a:t>
            </a:r>
            <a:r>
              <a:rPr lang="en-US" sz="2700" dirty="0" smtClean="0">
                <a:gradFill>
                  <a:gsLst>
                    <a:gs pos="0">
                      <a:schemeClr val="tx1"/>
                    </a:gs>
                    <a:gs pos="100000">
                      <a:schemeClr val="tx1"/>
                    </a:gs>
                  </a:gsLst>
                  <a:lin ang="5400000" scaled="1"/>
                </a:gradFill>
                <a:latin typeface="+mn-lt"/>
              </a:rPr>
              <a:t/>
            </a:r>
            <a:br>
              <a:rPr lang="en-US" sz="2700" dirty="0" smtClean="0">
                <a:gradFill>
                  <a:gsLst>
                    <a:gs pos="0">
                      <a:schemeClr val="tx1"/>
                    </a:gs>
                    <a:gs pos="100000">
                      <a:schemeClr val="tx1"/>
                    </a:gs>
                  </a:gsLst>
                  <a:lin ang="5400000" scaled="1"/>
                </a:gradFill>
                <a:latin typeface="+mn-lt"/>
              </a:rPr>
            </a:br>
            <a:r>
              <a:rPr lang="en-US" sz="2700" dirty="0" smtClean="0">
                <a:gradFill>
                  <a:gsLst>
                    <a:gs pos="0">
                      <a:schemeClr val="tx1"/>
                    </a:gs>
                    <a:gs pos="100000">
                      <a:schemeClr val="tx1"/>
                    </a:gs>
                  </a:gsLst>
                  <a:lin ang="5400000" scaled="1"/>
                </a:gradFill>
                <a:latin typeface="+mn-lt"/>
              </a:rPr>
              <a:t>they </a:t>
            </a:r>
            <a:r>
              <a:rPr lang="en-US" sz="2700" dirty="0">
                <a:gradFill>
                  <a:gsLst>
                    <a:gs pos="0">
                      <a:schemeClr val="tx1"/>
                    </a:gs>
                    <a:gs pos="100000">
                      <a:schemeClr val="tx1"/>
                    </a:gs>
                  </a:gsLst>
                  <a:lin ang="5400000" scaled="1"/>
                </a:gradFill>
                <a:latin typeface="+mn-lt"/>
              </a:rPr>
              <a:t>go to the Help </a:t>
            </a:r>
            <a:r>
              <a:rPr lang="en-US" sz="2700" dirty="0" smtClean="0">
                <a:gradFill>
                  <a:gsLst>
                    <a:gs pos="0">
                      <a:schemeClr val="tx1"/>
                    </a:gs>
                    <a:gs pos="100000">
                      <a:schemeClr val="tx1"/>
                    </a:gs>
                  </a:gsLst>
                  <a:lin ang="5400000" scaled="1"/>
                </a:gradFill>
                <a:latin typeface="+mn-lt"/>
              </a:rPr>
              <a:t>Menu</a:t>
            </a:r>
            <a:endParaRPr lang="en-US" sz="2700" dirty="0">
              <a:gradFill>
                <a:gsLst>
                  <a:gs pos="0">
                    <a:schemeClr val="tx1"/>
                  </a:gs>
                  <a:gs pos="100000">
                    <a:schemeClr val="tx1"/>
                  </a:gs>
                </a:gsLst>
                <a:lin ang="5400000" scaled="1"/>
              </a:gradFill>
              <a:latin typeface="+mn-lt"/>
            </a:endParaRPr>
          </a:p>
        </p:txBody>
      </p:sp>
    </p:spTree>
    <p:extLst>
      <p:ext uri="{BB962C8B-B14F-4D97-AF65-F5344CB8AC3E}">
        <p14:creationId xmlns:p14="http://schemas.microsoft.com/office/powerpoint/2010/main" val="304220734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19112" y="228600"/>
            <a:ext cx="11149013" cy="997196"/>
          </a:xfrm>
        </p:spPr>
        <p:txBody>
          <a:bodyPr/>
          <a:lstStyle/>
          <a:p>
            <a:r>
              <a:rPr lang="en-US" dirty="0" smtClean="0"/>
              <a:t>Deploy and Update</a:t>
            </a:r>
            <a:br>
              <a:rPr lang="en-US" dirty="0" smtClean="0"/>
            </a:br>
            <a:r>
              <a:rPr lang="en-US" sz="2800" dirty="0">
                <a:gradFill flip="none" rotWithShape="1">
                  <a:gsLst>
                    <a:gs pos="0">
                      <a:schemeClr val="accent1"/>
                    </a:gs>
                    <a:gs pos="100000">
                      <a:schemeClr val="accent1"/>
                    </a:gs>
                  </a:gsLst>
                  <a:lin ang="5400000" scaled="0"/>
                  <a:tileRect/>
                </a:gradFill>
              </a:rPr>
              <a:t>The Optimized Desktop infrastructure</a:t>
            </a:r>
          </a:p>
        </p:txBody>
      </p:sp>
      <p:sp>
        <p:nvSpPr>
          <p:cNvPr id="4" name="Slide Number Placeholder 3"/>
          <p:cNvSpPr>
            <a:spLocks noGrp="1"/>
          </p:cNvSpPr>
          <p:nvPr>
            <p:ph type="sldNum" sz="quarter" idx="4294967295"/>
          </p:nvPr>
        </p:nvSpPr>
        <p:spPr>
          <a:xfrm>
            <a:off x="11701463" y="6477000"/>
            <a:ext cx="487362" cy="244475"/>
          </a:xfrm>
          <a:prstGeom prst="rect">
            <a:avLst/>
          </a:prstGeom>
        </p:spPr>
        <p:txBody>
          <a:bodyPr lIns="121899" tIns="60949" rIns="121899" bIns="60949"/>
          <a:lstStyle/>
          <a:p>
            <a:pPr>
              <a:defRPr/>
            </a:pPr>
            <a:fld id="{1BE32F92-E70F-4232-8305-21F7FC451540}" type="slidenum">
              <a:rPr/>
              <a:pPr>
                <a:defRPr/>
              </a:pPr>
              <a:t>14</a:t>
            </a:fld>
            <a:endParaRPr dirty="0"/>
          </a:p>
        </p:txBody>
      </p:sp>
      <p:sp>
        <p:nvSpPr>
          <p:cNvPr id="8" name="Rectangle 7"/>
          <p:cNvSpPr/>
          <p:nvPr/>
        </p:nvSpPr>
        <p:spPr>
          <a:xfrm>
            <a:off x="719479" y="2008015"/>
            <a:ext cx="10628878" cy="1304925"/>
          </a:xfrm>
          <a:prstGeom prst="rect">
            <a:avLst/>
          </a:prstGeom>
          <a:gradFill>
            <a:gsLst>
              <a:gs pos="0">
                <a:schemeClr val="accent1">
                  <a:shade val="51000"/>
                  <a:satMod val="130000"/>
                  <a:alpha val="55000"/>
                </a:schemeClr>
              </a:gs>
              <a:gs pos="80000">
                <a:schemeClr val="accent1">
                  <a:shade val="93000"/>
                  <a:satMod val="130000"/>
                  <a:alpha val="80000"/>
                </a:schemeClr>
              </a:gs>
              <a:gs pos="100000">
                <a:schemeClr val="accent1">
                  <a:shade val="94000"/>
                  <a:satMod val="135000"/>
                </a:schemeClr>
              </a:gs>
            </a:gsLst>
            <a:lin ang="13200000" scaled="0"/>
          </a:gradFill>
          <a:ln/>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a:endParaRPr lang="en-US"/>
          </a:p>
        </p:txBody>
      </p:sp>
      <p:sp>
        <p:nvSpPr>
          <p:cNvPr id="9" name="Rectangle 8"/>
          <p:cNvSpPr/>
          <p:nvPr/>
        </p:nvSpPr>
        <p:spPr>
          <a:xfrm>
            <a:off x="871840" y="2122315"/>
            <a:ext cx="2355237" cy="1076325"/>
          </a:xfrm>
          <a:prstGeom prst="rect">
            <a:avLst/>
          </a:prstGeom>
          <a:gradFill>
            <a:gsLst>
              <a:gs pos="0">
                <a:srgbClr val="612A8A"/>
              </a:gs>
              <a:gs pos="80000">
                <a:srgbClr val="8A3CC4"/>
              </a:gs>
              <a:gs pos="100000">
                <a:srgbClr val="8A3CC4"/>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Deploy</a:t>
            </a:r>
          </a:p>
        </p:txBody>
      </p:sp>
      <p:sp>
        <p:nvSpPr>
          <p:cNvPr id="10" name="Rectangle 9"/>
          <p:cNvSpPr/>
          <p:nvPr/>
        </p:nvSpPr>
        <p:spPr>
          <a:xfrm>
            <a:off x="3330766" y="2122315"/>
            <a:ext cx="7854305" cy="1076325"/>
          </a:xfrm>
          <a:prstGeom prst="rect">
            <a:avLst/>
          </a:prstGeom>
          <a:gradFill>
            <a:gsLst>
              <a:gs pos="0">
                <a:srgbClr val="5F2987"/>
              </a:gs>
              <a:gs pos="80000">
                <a:srgbClr val="8A3CC4"/>
              </a:gs>
              <a:gs pos="100000">
                <a:srgbClr val="8A3CC4"/>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a:solidFill>
                  <a:schemeClr val="tx1">
                    <a:alpha val="99000"/>
                  </a:schemeClr>
                </a:solidFill>
              </a:rPr>
              <a:t>Use Active Directory, Windows Server Update Services (WSUS), </a:t>
            </a:r>
            <a:br>
              <a:rPr lang="en-US" dirty="0">
                <a:solidFill>
                  <a:schemeClr val="tx1">
                    <a:alpha val="99000"/>
                  </a:schemeClr>
                </a:solidFill>
              </a:rPr>
            </a:br>
            <a:r>
              <a:rPr lang="en-US" dirty="0">
                <a:solidFill>
                  <a:schemeClr val="tx1">
                    <a:alpha val="99000"/>
                  </a:schemeClr>
                </a:solidFill>
              </a:rPr>
              <a:t>System Center Configuration Manager (SCCM), or Systems </a:t>
            </a:r>
            <a:br>
              <a:rPr lang="en-US" dirty="0">
                <a:solidFill>
                  <a:schemeClr val="tx1">
                    <a:alpha val="99000"/>
                  </a:schemeClr>
                </a:solidFill>
              </a:rPr>
            </a:br>
            <a:r>
              <a:rPr lang="en-US" dirty="0">
                <a:solidFill>
                  <a:schemeClr val="tx1">
                    <a:alpha val="99000"/>
                  </a:schemeClr>
                </a:solidFill>
              </a:rPr>
              <a:t>Management Server (SMS) to deploy alongside Windows</a:t>
            </a:r>
          </a:p>
        </p:txBody>
      </p:sp>
      <p:sp>
        <p:nvSpPr>
          <p:cNvPr id="11" name="Rectangle 10"/>
          <p:cNvSpPr/>
          <p:nvPr/>
        </p:nvSpPr>
        <p:spPr>
          <a:xfrm>
            <a:off x="719479" y="3468078"/>
            <a:ext cx="10628878" cy="1304925"/>
          </a:xfrm>
          <a:prstGeom prst="rect">
            <a:avLst/>
          </a:prstGeom>
          <a:gradFill>
            <a:gsLst>
              <a:gs pos="0">
                <a:schemeClr val="accent1">
                  <a:shade val="51000"/>
                  <a:satMod val="130000"/>
                  <a:alpha val="55000"/>
                </a:schemeClr>
              </a:gs>
              <a:gs pos="80000">
                <a:schemeClr val="accent1">
                  <a:shade val="93000"/>
                  <a:satMod val="130000"/>
                  <a:alpha val="80000"/>
                </a:schemeClr>
              </a:gs>
              <a:gs pos="100000">
                <a:schemeClr val="accent1">
                  <a:shade val="94000"/>
                  <a:satMod val="135000"/>
                </a:schemeClr>
              </a:gs>
            </a:gsLst>
            <a:lin ang="13200000" scaled="0"/>
          </a:gradFill>
          <a:ln/>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a:defRPr/>
            </a:pPr>
            <a:endParaRPr lang="en-US"/>
          </a:p>
        </p:txBody>
      </p:sp>
      <p:sp>
        <p:nvSpPr>
          <p:cNvPr id="12" name="Rectangle 11"/>
          <p:cNvSpPr/>
          <p:nvPr/>
        </p:nvSpPr>
        <p:spPr>
          <a:xfrm>
            <a:off x="871840" y="3582378"/>
            <a:ext cx="2355237" cy="1076325"/>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Slipstream</a:t>
            </a:r>
          </a:p>
        </p:txBody>
      </p:sp>
      <p:sp>
        <p:nvSpPr>
          <p:cNvPr id="13" name="Rectangle 12"/>
          <p:cNvSpPr/>
          <p:nvPr/>
        </p:nvSpPr>
        <p:spPr>
          <a:xfrm>
            <a:off x="3330766" y="3582378"/>
            <a:ext cx="7854305" cy="1076325"/>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a:solidFill>
                  <a:schemeClr val="tx1">
                    <a:alpha val="99000"/>
                  </a:schemeClr>
                </a:solidFill>
              </a:rPr>
              <a:t>Add Internet Explorer 8 or 9 onto your existing Windows Vista or </a:t>
            </a:r>
            <a:br>
              <a:rPr lang="en-US" dirty="0">
                <a:solidFill>
                  <a:schemeClr val="tx1">
                    <a:alpha val="99000"/>
                  </a:schemeClr>
                </a:solidFill>
              </a:rPr>
            </a:br>
            <a:r>
              <a:rPr lang="en-US" dirty="0">
                <a:solidFill>
                  <a:schemeClr val="tx1">
                    <a:alpha val="99000"/>
                  </a:schemeClr>
                </a:solidFill>
              </a:rPr>
              <a:t>Windows 7 image using the Windows Automated Installation Kit (WAIK) </a:t>
            </a:r>
            <a:br>
              <a:rPr lang="en-US" dirty="0">
                <a:solidFill>
                  <a:schemeClr val="tx1">
                    <a:alpha val="99000"/>
                  </a:schemeClr>
                </a:solidFill>
              </a:rPr>
            </a:br>
            <a:r>
              <a:rPr lang="en-US" dirty="0">
                <a:solidFill>
                  <a:schemeClr val="tx1">
                    <a:alpha val="99000"/>
                  </a:schemeClr>
                </a:solidFill>
              </a:rPr>
              <a:t>and Microsoft Deployment Toolkit (MDT)</a:t>
            </a:r>
          </a:p>
        </p:txBody>
      </p:sp>
      <p:sp>
        <p:nvSpPr>
          <p:cNvPr id="14" name="Rectangle 13"/>
          <p:cNvSpPr/>
          <p:nvPr/>
        </p:nvSpPr>
        <p:spPr>
          <a:xfrm>
            <a:off x="719479" y="4926013"/>
            <a:ext cx="10628878" cy="1306512"/>
          </a:xfrm>
          <a:prstGeom prst="rect">
            <a:avLst/>
          </a:prstGeom>
          <a:gradFill>
            <a:gsLst>
              <a:gs pos="0">
                <a:schemeClr val="accent1">
                  <a:shade val="51000"/>
                  <a:satMod val="130000"/>
                  <a:alpha val="55000"/>
                </a:schemeClr>
              </a:gs>
              <a:gs pos="80000">
                <a:schemeClr val="accent1">
                  <a:shade val="93000"/>
                  <a:satMod val="130000"/>
                  <a:alpha val="80000"/>
                </a:schemeClr>
              </a:gs>
              <a:gs pos="100000">
                <a:schemeClr val="accent1">
                  <a:shade val="94000"/>
                  <a:satMod val="135000"/>
                </a:schemeClr>
              </a:gs>
            </a:gsLst>
            <a:lin ang="13200000" scaled="0"/>
          </a:gradFill>
          <a:ln/>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a:endParaRPr lang="en-US"/>
          </a:p>
        </p:txBody>
      </p:sp>
      <p:sp>
        <p:nvSpPr>
          <p:cNvPr id="15" name="Rectangle 14"/>
          <p:cNvSpPr/>
          <p:nvPr/>
        </p:nvSpPr>
        <p:spPr>
          <a:xfrm>
            <a:off x="871840" y="5041900"/>
            <a:ext cx="2355237" cy="1074739"/>
          </a:xfrm>
          <a:prstGeom prst="rect">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Update</a:t>
            </a:r>
          </a:p>
        </p:txBody>
      </p:sp>
      <p:sp>
        <p:nvSpPr>
          <p:cNvPr id="16" name="Rectangle 15"/>
          <p:cNvSpPr/>
          <p:nvPr/>
        </p:nvSpPr>
        <p:spPr>
          <a:xfrm>
            <a:off x="3330766" y="5041900"/>
            <a:ext cx="7854305" cy="1074739"/>
          </a:xfrm>
          <a:prstGeom prst="rect">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a:solidFill>
                  <a:schemeClr val="tx1">
                    <a:alpha val="99000"/>
                  </a:schemeClr>
                </a:solidFill>
              </a:rPr>
              <a:t>Updates managed through standard Windows update processes </a:t>
            </a:r>
            <a:r>
              <a:rPr lang="en-US" dirty="0" smtClean="0">
                <a:solidFill>
                  <a:schemeClr val="tx1">
                    <a:alpha val="99000"/>
                  </a:schemeClr>
                </a:solidFill>
              </a:rPr>
              <a:t/>
            </a:r>
            <a:br>
              <a:rPr lang="en-US" dirty="0" smtClean="0">
                <a:solidFill>
                  <a:schemeClr val="tx1">
                    <a:alpha val="99000"/>
                  </a:schemeClr>
                </a:solidFill>
              </a:rPr>
            </a:br>
            <a:r>
              <a:rPr lang="en-US" dirty="0" smtClean="0">
                <a:solidFill>
                  <a:schemeClr val="tx1">
                    <a:alpha val="99000"/>
                  </a:schemeClr>
                </a:solidFill>
              </a:rPr>
              <a:t>to </a:t>
            </a:r>
            <a:r>
              <a:rPr lang="en-US" dirty="0">
                <a:solidFill>
                  <a:schemeClr val="tx1">
                    <a:alpha val="99000"/>
                  </a:schemeClr>
                </a:solidFill>
              </a:rPr>
              <a:t>keep Internet Explorer is up-to-date</a:t>
            </a:r>
          </a:p>
        </p:txBody>
      </p:sp>
    </p:spTree>
    <p:extLst>
      <p:ext uri="{BB962C8B-B14F-4D97-AF65-F5344CB8AC3E}">
        <p14:creationId xmlns:p14="http://schemas.microsoft.com/office/powerpoint/2010/main" val="111680392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Management Features</a:t>
            </a:r>
            <a:endParaRPr lang="en-US" dirty="0"/>
          </a:p>
        </p:txBody>
      </p:sp>
    </p:spTree>
    <p:extLst>
      <p:ext uri="{BB962C8B-B14F-4D97-AF65-F5344CB8AC3E}">
        <p14:creationId xmlns:p14="http://schemas.microsoft.com/office/powerpoint/2010/main" val="100114199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Best Practices and Key Learning from </a:t>
            </a:r>
            <a:br>
              <a:rPr lang="en-US" dirty="0" smtClean="0"/>
            </a:br>
            <a:r>
              <a:rPr lang="en-US" dirty="0" smtClean="0"/>
              <a:t>Early Enterprise Adopters</a:t>
            </a:r>
            <a:endParaRPr lang="en-US" dirty="0"/>
          </a:p>
        </p:txBody>
      </p:sp>
      <p:sp>
        <p:nvSpPr>
          <p:cNvPr id="3" name="Text Placeholder 2"/>
          <p:cNvSpPr>
            <a:spLocks noGrp="1"/>
          </p:cNvSpPr>
          <p:nvPr>
            <p:ph idx="1"/>
          </p:nvPr>
        </p:nvSpPr>
        <p:spPr>
          <a:xfrm>
            <a:off x="519112" y="2342852"/>
            <a:ext cx="11149013" cy="2000548"/>
          </a:xfrm>
        </p:spPr>
        <p:txBody>
          <a:bodyPr/>
          <a:lstStyle/>
          <a:p>
            <a:r>
              <a:rPr lang="en-US" dirty="0" smtClean="0"/>
              <a:t>Consider end-user education for the new browser interface</a:t>
            </a:r>
          </a:p>
          <a:p>
            <a:r>
              <a:rPr lang="en-US" dirty="0" smtClean="0"/>
              <a:t>Remember these best practices for application migration</a:t>
            </a:r>
          </a:p>
          <a:p>
            <a:r>
              <a:rPr lang="en-US" dirty="0" smtClean="0"/>
              <a:t>Understand the top troubleshooting issues</a:t>
            </a:r>
          </a:p>
          <a:p>
            <a:r>
              <a:rPr lang="en-US" dirty="0" smtClean="0"/>
              <a:t>Learn more about Internet Explorer 9 deployment and application compatibility</a:t>
            </a:r>
            <a:endParaRPr lang="en-US" dirty="0"/>
          </a:p>
        </p:txBody>
      </p:sp>
    </p:spTree>
    <p:extLst>
      <p:ext uri="{BB962C8B-B14F-4D97-AF65-F5344CB8AC3E}">
        <p14:creationId xmlns:p14="http://schemas.microsoft.com/office/powerpoint/2010/main" val="2633285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Value Prop</a:t>
            </a:r>
            <a:endParaRPr lang="en-US" dirty="0"/>
          </a:p>
        </p:txBody>
      </p:sp>
    </p:spTree>
    <p:extLst>
      <p:ext uri="{BB962C8B-B14F-4D97-AF65-F5344CB8AC3E}">
        <p14:creationId xmlns:p14="http://schemas.microsoft.com/office/powerpoint/2010/main" val="209713834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585560"/>
            <a:ext cx="12188825" cy="1075340"/>
          </a:xfrm>
          <a:prstGeom prst="rect">
            <a:avLst/>
          </a:prstGeom>
          <a:solidFill>
            <a:schemeClr val="accent1">
              <a:lumMod val="60000"/>
              <a:lumOff val="40000"/>
              <a:alpha val="4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4" name="Title 3"/>
          <p:cNvSpPr>
            <a:spLocks noGrp="1"/>
          </p:cNvSpPr>
          <p:nvPr>
            <p:ph type="title"/>
          </p:nvPr>
        </p:nvSpPr>
        <p:spPr>
          <a:xfrm>
            <a:off x="519112" y="228600"/>
            <a:ext cx="11149013" cy="1218795"/>
          </a:xfrm>
        </p:spPr>
        <p:txBody>
          <a:bodyPr/>
          <a:lstStyle/>
          <a:p>
            <a:r>
              <a:rPr lang="en-US" dirty="0" smtClean="0"/>
              <a:t>Windows 7 and Internet Explorer </a:t>
            </a:r>
            <a:br>
              <a:rPr lang="en-US" dirty="0" smtClean="0"/>
            </a:br>
            <a:r>
              <a:rPr lang="en-US" dirty="0" smtClean="0"/>
              <a:t>Deployment Guidance</a:t>
            </a:r>
            <a:endParaRPr lang="en-US" dirty="0"/>
          </a:p>
        </p:txBody>
      </p:sp>
      <p:sp>
        <p:nvSpPr>
          <p:cNvPr id="5" name="Pentagon 4"/>
          <p:cNvSpPr/>
          <p:nvPr/>
        </p:nvSpPr>
        <p:spPr bwMode="auto">
          <a:xfrm>
            <a:off x="0" y="1700775"/>
            <a:ext cx="1716241" cy="844910"/>
          </a:xfrm>
          <a:prstGeom prst="homePlat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solidFill>
            </a:endParaRPr>
          </a:p>
        </p:txBody>
      </p:sp>
      <p:sp>
        <p:nvSpPr>
          <p:cNvPr id="7" name="Chevron 6"/>
          <p:cNvSpPr/>
          <p:nvPr/>
        </p:nvSpPr>
        <p:spPr bwMode="auto">
          <a:xfrm>
            <a:off x="1639430" y="1700775"/>
            <a:ext cx="2342705" cy="844910"/>
          </a:xfrm>
          <a:prstGeom prst="chevr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sz="2400" dirty="0" smtClean="0">
                <a:solidFill>
                  <a:srgbClr val="FFFFFF"/>
                </a:solidFill>
              </a:rPr>
              <a:t>Explore</a:t>
            </a:r>
          </a:p>
        </p:txBody>
      </p:sp>
      <p:sp>
        <p:nvSpPr>
          <p:cNvPr id="8" name="Chevron 7"/>
          <p:cNvSpPr/>
          <p:nvPr/>
        </p:nvSpPr>
        <p:spPr bwMode="auto">
          <a:xfrm>
            <a:off x="3866921" y="1700775"/>
            <a:ext cx="2342705" cy="844910"/>
          </a:xfrm>
          <a:prstGeom prst="chevr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sz="2400" dirty="0" smtClean="0">
                <a:solidFill>
                  <a:srgbClr val="FFFFFF"/>
                </a:solidFill>
              </a:rPr>
              <a:t>Plan/Test</a:t>
            </a:r>
          </a:p>
        </p:txBody>
      </p:sp>
      <p:sp>
        <p:nvSpPr>
          <p:cNvPr id="9" name="Chevron 8"/>
          <p:cNvSpPr/>
          <p:nvPr/>
        </p:nvSpPr>
        <p:spPr bwMode="auto">
          <a:xfrm>
            <a:off x="6094411" y="1700775"/>
            <a:ext cx="2342705" cy="844910"/>
          </a:xfrm>
          <a:prstGeom prst="chevr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sz="2400" dirty="0" smtClean="0">
                <a:solidFill>
                  <a:schemeClr val="tx1"/>
                </a:solidFill>
              </a:rPr>
              <a:t>Pilot</a:t>
            </a:r>
          </a:p>
        </p:txBody>
      </p:sp>
      <p:sp>
        <p:nvSpPr>
          <p:cNvPr id="10" name="Chevron 9"/>
          <p:cNvSpPr/>
          <p:nvPr/>
        </p:nvSpPr>
        <p:spPr bwMode="auto">
          <a:xfrm>
            <a:off x="8321902" y="1700775"/>
            <a:ext cx="2342705" cy="844910"/>
          </a:xfrm>
          <a:prstGeom prst="chevr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sz="2400" dirty="0" smtClean="0">
                <a:solidFill>
                  <a:schemeClr val="tx1"/>
                </a:solidFill>
              </a:rPr>
              <a:t>Deploy</a:t>
            </a:r>
          </a:p>
        </p:txBody>
      </p:sp>
      <p:sp>
        <p:nvSpPr>
          <p:cNvPr id="11" name="Freeform 10"/>
          <p:cNvSpPr/>
          <p:nvPr/>
        </p:nvSpPr>
        <p:spPr bwMode="auto">
          <a:xfrm>
            <a:off x="10510987" y="1700775"/>
            <a:ext cx="1677838" cy="844910"/>
          </a:xfrm>
          <a:custGeom>
            <a:avLst/>
            <a:gdLst>
              <a:gd name="connsiteX0" fmla="*/ 0 w 2112275"/>
              <a:gd name="connsiteY0" fmla="*/ 0 h 844910"/>
              <a:gd name="connsiteX1" fmla="*/ 1689820 w 2112275"/>
              <a:gd name="connsiteY1" fmla="*/ 0 h 844910"/>
              <a:gd name="connsiteX2" fmla="*/ 2112275 w 2112275"/>
              <a:gd name="connsiteY2" fmla="*/ 422455 h 844910"/>
              <a:gd name="connsiteX3" fmla="*/ 1689820 w 2112275"/>
              <a:gd name="connsiteY3" fmla="*/ 844910 h 844910"/>
              <a:gd name="connsiteX4" fmla="*/ 0 w 2112275"/>
              <a:gd name="connsiteY4" fmla="*/ 844910 h 844910"/>
              <a:gd name="connsiteX5" fmla="*/ 422455 w 2112275"/>
              <a:gd name="connsiteY5" fmla="*/ 422455 h 844910"/>
              <a:gd name="connsiteX6" fmla="*/ 0 w 2112275"/>
              <a:gd name="connsiteY6" fmla="*/ 0 h 844910"/>
              <a:gd name="connsiteX0" fmla="*/ 0 w 1689820"/>
              <a:gd name="connsiteY0" fmla="*/ 0 h 844910"/>
              <a:gd name="connsiteX1" fmla="*/ 1689820 w 1689820"/>
              <a:gd name="connsiteY1" fmla="*/ 0 h 844910"/>
              <a:gd name="connsiteX2" fmla="*/ 1689820 w 1689820"/>
              <a:gd name="connsiteY2" fmla="*/ 844910 h 844910"/>
              <a:gd name="connsiteX3" fmla="*/ 0 w 1689820"/>
              <a:gd name="connsiteY3" fmla="*/ 844910 h 844910"/>
              <a:gd name="connsiteX4" fmla="*/ 422455 w 1689820"/>
              <a:gd name="connsiteY4" fmla="*/ 422455 h 844910"/>
              <a:gd name="connsiteX5" fmla="*/ 0 w 1689820"/>
              <a:gd name="connsiteY5" fmla="*/ 0 h 84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9820" h="844910">
                <a:moveTo>
                  <a:pt x="0" y="0"/>
                </a:moveTo>
                <a:lnTo>
                  <a:pt x="1689820" y="0"/>
                </a:lnTo>
                <a:lnTo>
                  <a:pt x="1689820" y="844910"/>
                </a:lnTo>
                <a:lnTo>
                  <a:pt x="0" y="844910"/>
                </a:lnTo>
                <a:lnTo>
                  <a:pt x="422455" y="422455"/>
                </a:lnTo>
                <a:lnTo>
                  <a:pt x="0" y="0"/>
                </a:lnTo>
                <a:close/>
              </a:path>
            </a:pathLst>
          </a:cu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solidFill>
            </a:endParaRPr>
          </a:p>
        </p:txBody>
      </p:sp>
      <p:sp>
        <p:nvSpPr>
          <p:cNvPr id="12" name="Chevron 11"/>
          <p:cNvSpPr/>
          <p:nvPr/>
        </p:nvSpPr>
        <p:spPr bwMode="auto">
          <a:xfrm>
            <a:off x="1606774" y="1678699"/>
            <a:ext cx="2419513" cy="883315"/>
          </a:xfrm>
          <a:prstGeom prst="chevron">
            <a:avLst/>
          </a:prstGeom>
          <a:gradFill>
            <a:gsLst>
              <a:gs pos="0">
                <a:schemeClr val="bg2">
                  <a:lumMod val="50000"/>
                </a:schemeClr>
              </a:gs>
              <a:gs pos="80000">
                <a:schemeClr val="bg2">
                  <a:lumMod val="75000"/>
                </a:schemeClr>
              </a:gs>
              <a:gs pos="100000">
                <a:schemeClr val="bg2">
                  <a:lumMod val="75000"/>
                </a:schemeClr>
              </a:gs>
            </a:gsLs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sz="2400" dirty="0" smtClean="0">
                <a:solidFill>
                  <a:schemeClr val="tx1"/>
                </a:solidFill>
                <a:effectLst>
                  <a:outerShdw blurRad="38100" dist="38100" dir="2700000" algn="tl">
                    <a:srgbClr val="000000">
                      <a:alpha val="43137"/>
                    </a:srgbClr>
                  </a:outerShdw>
                </a:effectLst>
              </a:rPr>
              <a:t>Explore</a:t>
            </a:r>
          </a:p>
        </p:txBody>
      </p:sp>
      <p:sp>
        <p:nvSpPr>
          <p:cNvPr id="13" name="Chevron 12"/>
          <p:cNvSpPr/>
          <p:nvPr/>
        </p:nvSpPr>
        <p:spPr bwMode="auto">
          <a:xfrm>
            <a:off x="3834265" y="1678699"/>
            <a:ext cx="2419513" cy="883315"/>
          </a:xfrm>
          <a:prstGeom prst="chevron">
            <a:avLst/>
          </a:prstGeom>
          <a:gradFill>
            <a:gsLst>
              <a:gs pos="0">
                <a:srgbClr val="0080C0"/>
              </a:gs>
              <a:gs pos="80000">
                <a:schemeClr val="tx2">
                  <a:lumMod val="60000"/>
                  <a:lumOff val="40000"/>
                </a:schemeClr>
              </a:gs>
              <a:gs pos="100000">
                <a:schemeClr val="tx2">
                  <a:lumMod val="60000"/>
                  <a:lumOff val="40000"/>
                </a:schemeClr>
              </a:gs>
            </a:gsLs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sz="2400" dirty="0" smtClean="0">
                <a:solidFill>
                  <a:schemeClr val="tx1"/>
                </a:solidFill>
                <a:effectLst>
                  <a:outerShdw blurRad="38100" dist="38100" dir="2700000" algn="tl">
                    <a:srgbClr val="000000">
                      <a:alpha val="43137"/>
                    </a:srgbClr>
                  </a:outerShdw>
                </a:effectLst>
              </a:rPr>
              <a:t>Plan/Test</a:t>
            </a:r>
          </a:p>
        </p:txBody>
      </p:sp>
      <p:sp>
        <p:nvSpPr>
          <p:cNvPr id="16" name="TextBox 15"/>
          <p:cNvSpPr txBox="1"/>
          <p:nvPr/>
        </p:nvSpPr>
        <p:spPr>
          <a:xfrm>
            <a:off x="3329252" y="3352190"/>
            <a:ext cx="5568725" cy="921720"/>
          </a:xfrm>
          <a:prstGeom prst="roundRect">
            <a:avLst>
              <a:gd name="adj" fmla="val 12802"/>
            </a:avLst>
          </a:prstGeom>
          <a:gradFill>
            <a:gsLst>
              <a:gs pos="0">
                <a:schemeClr val="bg1">
                  <a:alpha val="54000"/>
                </a:schemeClr>
              </a:gs>
              <a:gs pos="80000">
                <a:schemeClr val="bg1">
                  <a:alpha val="35000"/>
                </a:schemeClr>
              </a:gs>
              <a:gs pos="100000">
                <a:schemeClr val="bg1">
                  <a:lumMod val="85000"/>
                  <a:lumOff val="15000"/>
                  <a:alpha val="51000"/>
                </a:schemeClr>
              </a:gs>
            </a:gsLst>
          </a:gradFill>
          <a:ln>
            <a:noFill/>
          </a:ln>
        </p:spPr>
        <p:style>
          <a:lnRef idx="1">
            <a:schemeClr val="accent3"/>
          </a:lnRef>
          <a:fillRef idx="3">
            <a:schemeClr val="accent3"/>
          </a:fillRef>
          <a:effectRef idx="2">
            <a:schemeClr val="accent3"/>
          </a:effectRef>
          <a:fontRef idx="minor">
            <a:schemeClr val="lt1"/>
          </a:fontRef>
        </p:style>
        <p:txBody>
          <a:bodyPr wrap="none" lIns="91440" tIns="60949" rIns="91440" bIns="60949" rtlCol="0" anchor="ctr">
            <a:noAutofit/>
          </a:bodyPr>
          <a:lstStyle>
            <a:defPPr>
              <a:defRPr lang="en-US"/>
            </a:defPPr>
            <a:lvl1pPr algn="ctr">
              <a:defRPr sz="2400">
                <a:gradFill>
                  <a:gsLst>
                    <a:gs pos="0">
                      <a:schemeClr val="tx1"/>
                    </a:gs>
                    <a:gs pos="100000">
                      <a:schemeClr val="tx1"/>
                    </a:gs>
                  </a:gsLst>
                  <a:lin ang="16200000" scaled="0"/>
                </a:gradFill>
                <a:latin typeface="Segoe Semibold" pitchFamily="34" charset="0"/>
              </a:defRPr>
            </a:lvl1pPr>
          </a:lstStyle>
          <a:p>
            <a:r>
              <a:rPr lang="en-US" dirty="0"/>
              <a:t>Switch to deploying</a:t>
            </a:r>
          </a:p>
          <a:p>
            <a:r>
              <a:rPr lang="en-US" dirty="0"/>
              <a:t>Internet Explorer 9 with Windows 7</a:t>
            </a:r>
          </a:p>
        </p:txBody>
      </p:sp>
      <p:cxnSp>
        <p:nvCxnSpPr>
          <p:cNvPr id="18" name="Straight Connector 17"/>
          <p:cNvCxnSpPr/>
          <p:nvPr/>
        </p:nvCxnSpPr>
        <p:spPr>
          <a:xfrm rot="5400000">
            <a:off x="3598087" y="2852925"/>
            <a:ext cx="384050" cy="0"/>
          </a:xfrm>
          <a:prstGeom prst="line">
            <a:avLst/>
          </a:prstGeom>
          <a:solidFill>
            <a:schemeClr val="bg1"/>
          </a:solidFill>
          <a:ln w="31750" cap="rnd">
            <a:solidFill>
              <a:schemeClr val="accent1">
                <a:lumMod val="75000"/>
              </a:schemeClr>
            </a:solidFill>
            <a:prstDash val="sysDot"/>
          </a:ln>
          <a:effectLst/>
        </p:spPr>
      </p:cxnSp>
      <p:cxnSp>
        <p:nvCxnSpPr>
          <p:cNvPr id="20" name="Straight Connector 19"/>
          <p:cNvCxnSpPr>
            <a:stCxn id="16" idx="0"/>
          </p:cNvCxnSpPr>
          <p:nvPr/>
        </p:nvCxnSpPr>
        <p:spPr>
          <a:xfrm flipV="1">
            <a:off x="6113615" y="3044950"/>
            <a:ext cx="0" cy="307240"/>
          </a:xfrm>
          <a:prstGeom prst="line">
            <a:avLst/>
          </a:prstGeom>
          <a:solidFill>
            <a:schemeClr val="bg1"/>
          </a:solidFill>
          <a:ln w="31750" cap="rnd">
            <a:solidFill>
              <a:schemeClr val="accent1">
                <a:lumMod val="75000"/>
              </a:schemeClr>
            </a:solidFill>
            <a:prstDash val="sysDot"/>
          </a:ln>
          <a:effectLst/>
        </p:spPr>
      </p:cxnSp>
      <p:cxnSp>
        <p:nvCxnSpPr>
          <p:cNvPr id="22" name="Straight Connector 21"/>
          <p:cNvCxnSpPr/>
          <p:nvPr/>
        </p:nvCxnSpPr>
        <p:spPr>
          <a:xfrm>
            <a:off x="3806441" y="3044950"/>
            <a:ext cx="2304300" cy="0"/>
          </a:xfrm>
          <a:prstGeom prst="line">
            <a:avLst/>
          </a:prstGeom>
          <a:solidFill>
            <a:schemeClr val="bg1"/>
          </a:solidFill>
          <a:ln w="31750" cap="rnd">
            <a:solidFill>
              <a:schemeClr val="accent1">
                <a:lumMod val="75000"/>
              </a:schemeClr>
            </a:solidFill>
            <a:prstDash val="sysDot"/>
          </a:ln>
          <a:effectLst/>
        </p:spPr>
      </p:cxnSp>
      <p:sp>
        <p:nvSpPr>
          <p:cNvPr id="23" name="Content Placeholder 6"/>
          <p:cNvSpPr txBox="1">
            <a:spLocks/>
          </p:cNvSpPr>
          <p:nvPr/>
        </p:nvSpPr>
        <p:spPr>
          <a:xfrm>
            <a:off x="410472" y="4465935"/>
            <a:ext cx="11367880" cy="1728225"/>
          </a:xfrm>
          <a:prstGeom prst="rect">
            <a:avLst/>
          </a:prstGeom>
        </p:spPr>
        <p:txBody>
          <a:bodyPr/>
          <a:lstStyle>
            <a:lvl1pPr marL="341313" indent="-341313" algn="l" defTabSz="912813" rtl="0" eaLnBrk="1" fontAlgn="base" hangingPunct="1">
              <a:lnSpc>
                <a:spcPct val="90000"/>
              </a:lnSpc>
              <a:spcBef>
                <a:spcPts val="6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804863" indent="-344488" algn="l" defTabSz="912813" rtl="0" eaLnBrk="1" fontAlgn="base" hangingPunct="1">
              <a:lnSpc>
                <a:spcPct val="90000"/>
              </a:lnSpc>
              <a:spcBef>
                <a:spcPts val="600"/>
              </a:spcBef>
              <a:spcAft>
                <a:spcPct val="0"/>
              </a:spcAft>
              <a:buClr>
                <a:schemeClr val="accent1"/>
              </a:buClr>
              <a:buFont typeface="Segoe" pitchFamily="34" charset="0"/>
              <a:buChar char="-"/>
              <a:defRPr sz="2000" kern="1200">
                <a:solidFill>
                  <a:schemeClr val="tx2"/>
                </a:solidFill>
                <a:latin typeface="+mn-lt"/>
                <a:ea typeface="+mn-ea"/>
                <a:cs typeface="+mn-cs"/>
              </a:defRPr>
            </a:lvl2pPr>
            <a:lvl3pPr marL="1200150" indent="-344488" algn="l" defTabSz="912813" rtl="0" eaLnBrk="1" fontAlgn="base" hangingPunct="1">
              <a:lnSpc>
                <a:spcPct val="90000"/>
              </a:lnSpc>
              <a:spcBef>
                <a:spcPts val="600"/>
              </a:spcBef>
              <a:spcAft>
                <a:spcPct val="0"/>
              </a:spcAft>
              <a:buClr>
                <a:schemeClr val="accent1"/>
              </a:buClr>
              <a:buFont typeface="Segoe" pitchFamily="34" charset="0"/>
              <a:buChar char="-"/>
              <a:defRPr kern="1200">
                <a:solidFill>
                  <a:schemeClr val="tx2"/>
                </a:solidFill>
                <a:latin typeface="+mn-lt"/>
                <a:ea typeface="+mn-ea"/>
                <a:cs typeface="+mn-cs"/>
              </a:defRPr>
            </a:lvl3pPr>
            <a:lvl4pPr marL="1604963" indent="-346075" algn="l" defTabSz="912813" rtl="0" eaLnBrk="1" fontAlgn="base" hangingPunct="1">
              <a:lnSpc>
                <a:spcPct val="90000"/>
              </a:lnSpc>
              <a:spcBef>
                <a:spcPts val="600"/>
              </a:spcBef>
              <a:spcAft>
                <a:spcPct val="0"/>
              </a:spcAft>
              <a:buClr>
                <a:schemeClr val="accent1"/>
              </a:buClr>
              <a:buFont typeface="Segoe" pitchFamily="34" charset="0"/>
              <a:buChar char="-"/>
              <a:defRPr sz="1600" kern="1200">
                <a:solidFill>
                  <a:schemeClr val="tx2"/>
                </a:solidFill>
                <a:latin typeface="+mn-lt"/>
                <a:ea typeface="+mn-ea"/>
                <a:cs typeface="+mn-cs"/>
              </a:defRPr>
            </a:lvl4pPr>
            <a:lvl5pPr marL="1941513" indent="-336550" algn="l" defTabSz="912813" rtl="0" eaLnBrk="1" fontAlgn="base" hangingPunct="1">
              <a:lnSpc>
                <a:spcPct val="90000"/>
              </a:lnSpc>
              <a:spcBef>
                <a:spcPts val="600"/>
              </a:spcBef>
              <a:spcAft>
                <a:spcPct val="0"/>
              </a:spcAft>
              <a:buClr>
                <a:schemeClr val="accent1"/>
              </a:buClr>
              <a:buFont typeface="Segoe" pitchFamily="34" charset="0"/>
              <a:buChar char="-"/>
              <a:defRPr sz="1600" kern="1200">
                <a:solidFill>
                  <a:schemeClr val="tx2"/>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1800"/>
              </a:spcBef>
              <a:buNone/>
            </a:pPr>
            <a:r>
              <a:rPr lang="en-US" dirty="0" smtClean="0">
                <a:solidFill>
                  <a:schemeClr val="tx1"/>
                </a:solidFill>
                <a:latin typeface="Segoe Semibold" pitchFamily="34" charset="0"/>
              </a:rPr>
              <a:t>If you are starting your Windows 7 migration planning</a:t>
            </a:r>
            <a:r>
              <a:rPr lang="en-US" dirty="0" smtClean="0">
                <a:solidFill>
                  <a:schemeClr val="tx1"/>
                </a:solidFill>
              </a:rPr>
              <a:t> </a:t>
            </a:r>
            <a:r>
              <a:rPr lang="en-US" dirty="0">
                <a:solidFill>
                  <a:schemeClr val="tx1"/>
                </a:solidFill>
                <a:latin typeface="Segoe Semibold" pitchFamily="34" charset="0"/>
              </a:rPr>
              <a:t>…</a:t>
            </a:r>
            <a:r>
              <a:rPr lang="en-US" dirty="0" smtClean="0">
                <a:solidFill>
                  <a:schemeClr val="tx1"/>
                </a:solidFill>
              </a:rPr>
              <a:t/>
            </a:r>
            <a:br>
              <a:rPr lang="en-US" dirty="0" smtClean="0">
                <a:solidFill>
                  <a:schemeClr val="tx1"/>
                </a:solidFill>
              </a:rPr>
            </a:br>
            <a:r>
              <a:rPr lang="en-US" dirty="0" smtClean="0">
                <a:solidFill>
                  <a:schemeClr val="tx1"/>
                </a:solidFill>
              </a:rPr>
              <a:t>Make Internet Explorer 9 a part of your formal deployment plans instead of Internet Explorer 8</a:t>
            </a:r>
          </a:p>
          <a:p>
            <a:pPr marL="0" lvl="1" indent="0">
              <a:spcBef>
                <a:spcPts val="1800"/>
              </a:spcBef>
              <a:buNone/>
            </a:pPr>
            <a:r>
              <a:rPr lang="en-US" dirty="0" smtClean="0">
                <a:solidFill>
                  <a:schemeClr val="tx1"/>
                </a:solidFill>
                <a:latin typeface="Segoe Semibold" pitchFamily="34" charset="0"/>
              </a:rPr>
              <a:t>If you are doing application testing for your Windows 7 and Internet Explorer </a:t>
            </a:r>
            <a:r>
              <a:rPr lang="en-US" dirty="0">
                <a:solidFill>
                  <a:schemeClr val="tx1"/>
                </a:solidFill>
                <a:latin typeface="Segoe Semibold" pitchFamily="34" charset="0"/>
              </a:rPr>
              <a:t>8 migration …</a:t>
            </a:r>
            <a:r>
              <a:rPr lang="en-US" dirty="0" smtClean="0">
                <a:solidFill>
                  <a:schemeClr val="tx1"/>
                </a:solidFill>
              </a:rPr>
              <a:t/>
            </a:r>
            <a:br>
              <a:rPr lang="en-US" dirty="0" smtClean="0">
                <a:solidFill>
                  <a:schemeClr val="tx1"/>
                </a:solidFill>
              </a:rPr>
            </a:br>
            <a:r>
              <a:rPr lang="en-US" dirty="0" smtClean="0">
                <a:solidFill>
                  <a:schemeClr val="tx1"/>
                </a:solidFill>
              </a:rPr>
              <a:t>Make Internet Explorer 9 part of the formal deployment plans instead of Internet Explorer 8</a:t>
            </a:r>
            <a:endParaRPr lang="en-US" b="1" dirty="0">
              <a:solidFill>
                <a:schemeClr val="tx1"/>
              </a:solidFill>
            </a:endParaRPr>
          </a:p>
        </p:txBody>
      </p:sp>
    </p:spTree>
    <p:extLst>
      <p:ext uri="{BB962C8B-B14F-4D97-AF65-F5344CB8AC3E}">
        <p14:creationId xmlns:p14="http://schemas.microsoft.com/office/powerpoint/2010/main" val="1463824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200"/>
                                        <p:tgtEl>
                                          <p:spTgt spid="18"/>
                                        </p:tgtEl>
                                      </p:cBhvr>
                                    </p:animEffect>
                                  </p:childTnLst>
                                </p:cTn>
                              </p:par>
                            </p:childTnLst>
                          </p:cTn>
                        </p:par>
                        <p:par>
                          <p:cTn id="15" fill="hold">
                            <p:stCondLst>
                              <p:cond delay="700"/>
                            </p:stCondLst>
                            <p:childTnLst>
                              <p:par>
                                <p:cTn id="16" presetID="2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p:stCondLst>
                              <p:cond delay="1200"/>
                            </p:stCondLst>
                            <p:childTnLst>
                              <p:par>
                                <p:cTn id="20" presetID="22" presetClass="entr" presetSubtype="1"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200"/>
                                        <p:tgtEl>
                                          <p:spTgt spid="20"/>
                                        </p:tgtEl>
                                      </p:cBhvr>
                                    </p:animEffect>
                                  </p:childTnLst>
                                </p:cTn>
                              </p:par>
                            </p:childTnLst>
                          </p:cTn>
                        </p:par>
                        <p:par>
                          <p:cTn id="23" fill="hold">
                            <p:stCondLst>
                              <p:cond delay="14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19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1218795"/>
          </a:xfrm>
        </p:spPr>
        <p:txBody>
          <a:bodyPr/>
          <a:lstStyle/>
          <a:p>
            <a:r>
              <a:rPr lang="en-US" dirty="0" smtClean="0"/>
              <a:t>Windows 7 and Internet Explorer </a:t>
            </a:r>
            <a:br>
              <a:rPr lang="en-US" dirty="0" smtClean="0"/>
            </a:br>
            <a:r>
              <a:rPr lang="en-US" dirty="0" smtClean="0"/>
              <a:t>Deployment Guidance</a:t>
            </a:r>
            <a:endParaRPr lang="en-US" dirty="0"/>
          </a:p>
        </p:txBody>
      </p:sp>
      <p:sp>
        <p:nvSpPr>
          <p:cNvPr id="3" name="Rectangle 2"/>
          <p:cNvSpPr/>
          <p:nvPr/>
        </p:nvSpPr>
        <p:spPr bwMode="auto">
          <a:xfrm>
            <a:off x="0" y="1585560"/>
            <a:ext cx="12188825" cy="10753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5" name="Pentagon 4"/>
          <p:cNvSpPr/>
          <p:nvPr/>
        </p:nvSpPr>
        <p:spPr bwMode="auto">
          <a:xfrm>
            <a:off x="0" y="1700775"/>
            <a:ext cx="1716241" cy="844910"/>
          </a:xfrm>
          <a:prstGeom prst="homePlat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6" name="Chevron 5"/>
          <p:cNvSpPr/>
          <p:nvPr/>
        </p:nvSpPr>
        <p:spPr bwMode="auto">
          <a:xfrm>
            <a:off x="1639430" y="1700775"/>
            <a:ext cx="2342705" cy="844910"/>
          </a:xfrm>
          <a:prstGeom prst="chevr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sz="2400" dirty="0">
                <a:solidFill>
                  <a:schemeClr val="tx1">
                    <a:alpha val="99000"/>
                  </a:schemeClr>
                </a:solidFill>
              </a:rPr>
              <a:t>Explore</a:t>
            </a:r>
          </a:p>
        </p:txBody>
      </p:sp>
      <p:sp>
        <p:nvSpPr>
          <p:cNvPr id="7" name="Chevron 6"/>
          <p:cNvSpPr/>
          <p:nvPr/>
        </p:nvSpPr>
        <p:spPr bwMode="auto">
          <a:xfrm>
            <a:off x="3866921" y="1700775"/>
            <a:ext cx="2342705" cy="844910"/>
          </a:xfrm>
          <a:prstGeom prst="chevr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sz="2400" dirty="0">
                <a:solidFill>
                  <a:schemeClr val="tx1">
                    <a:alpha val="99000"/>
                  </a:schemeClr>
                </a:solidFill>
              </a:rPr>
              <a:t>Plan/Test</a:t>
            </a:r>
          </a:p>
        </p:txBody>
      </p:sp>
      <p:sp>
        <p:nvSpPr>
          <p:cNvPr id="8" name="Chevron 7"/>
          <p:cNvSpPr/>
          <p:nvPr/>
        </p:nvSpPr>
        <p:spPr bwMode="auto">
          <a:xfrm>
            <a:off x="6094411" y="1700775"/>
            <a:ext cx="2342705" cy="844910"/>
          </a:xfrm>
          <a:prstGeom prst="chevr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sz="2200" dirty="0" smtClean="0">
                <a:solidFill>
                  <a:schemeClr val="bg2">
                    <a:lumMod val="75000"/>
                  </a:schemeClr>
                </a:solidFill>
                <a:latin typeface="Segoe Semibold" pitchFamily="34" charset="0"/>
              </a:rPr>
              <a:t>Pilot</a:t>
            </a:r>
          </a:p>
        </p:txBody>
      </p:sp>
      <p:sp>
        <p:nvSpPr>
          <p:cNvPr id="9" name="Chevron 8"/>
          <p:cNvSpPr/>
          <p:nvPr/>
        </p:nvSpPr>
        <p:spPr bwMode="auto">
          <a:xfrm>
            <a:off x="8321902" y="1700775"/>
            <a:ext cx="2342705" cy="844910"/>
          </a:xfrm>
          <a:prstGeom prst="chevr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sz="2200" dirty="0" smtClean="0">
                <a:solidFill>
                  <a:schemeClr val="bg2">
                    <a:lumMod val="75000"/>
                  </a:schemeClr>
                </a:solidFill>
                <a:latin typeface="Segoe Semibold" pitchFamily="34" charset="0"/>
              </a:rPr>
              <a:t>Deploy</a:t>
            </a:r>
          </a:p>
        </p:txBody>
      </p:sp>
      <p:sp>
        <p:nvSpPr>
          <p:cNvPr id="10" name="Freeform 9"/>
          <p:cNvSpPr/>
          <p:nvPr/>
        </p:nvSpPr>
        <p:spPr bwMode="auto">
          <a:xfrm>
            <a:off x="10510987" y="1700775"/>
            <a:ext cx="1677838" cy="844910"/>
          </a:xfrm>
          <a:custGeom>
            <a:avLst/>
            <a:gdLst>
              <a:gd name="connsiteX0" fmla="*/ 0 w 2112275"/>
              <a:gd name="connsiteY0" fmla="*/ 0 h 844910"/>
              <a:gd name="connsiteX1" fmla="*/ 1689820 w 2112275"/>
              <a:gd name="connsiteY1" fmla="*/ 0 h 844910"/>
              <a:gd name="connsiteX2" fmla="*/ 2112275 w 2112275"/>
              <a:gd name="connsiteY2" fmla="*/ 422455 h 844910"/>
              <a:gd name="connsiteX3" fmla="*/ 1689820 w 2112275"/>
              <a:gd name="connsiteY3" fmla="*/ 844910 h 844910"/>
              <a:gd name="connsiteX4" fmla="*/ 0 w 2112275"/>
              <a:gd name="connsiteY4" fmla="*/ 844910 h 844910"/>
              <a:gd name="connsiteX5" fmla="*/ 422455 w 2112275"/>
              <a:gd name="connsiteY5" fmla="*/ 422455 h 844910"/>
              <a:gd name="connsiteX6" fmla="*/ 0 w 2112275"/>
              <a:gd name="connsiteY6" fmla="*/ 0 h 844910"/>
              <a:gd name="connsiteX0" fmla="*/ 0 w 1689820"/>
              <a:gd name="connsiteY0" fmla="*/ 0 h 844910"/>
              <a:gd name="connsiteX1" fmla="*/ 1689820 w 1689820"/>
              <a:gd name="connsiteY1" fmla="*/ 0 h 844910"/>
              <a:gd name="connsiteX2" fmla="*/ 1689820 w 1689820"/>
              <a:gd name="connsiteY2" fmla="*/ 844910 h 844910"/>
              <a:gd name="connsiteX3" fmla="*/ 0 w 1689820"/>
              <a:gd name="connsiteY3" fmla="*/ 844910 h 844910"/>
              <a:gd name="connsiteX4" fmla="*/ 422455 w 1689820"/>
              <a:gd name="connsiteY4" fmla="*/ 422455 h 844910"/>
              <a:gd name="connsiteX5" fmla="*/ 0 w 1689820"/>
              <a:gd name="connsiteY5" fmla="*/ 0 h 84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9820" h="844910">
                <a:moveTo>
                  <a:pt x="0" y="0"/>
                </a:moveTo>
                <a:lnTo>
                  <a:pt x="1689820" y="0"/>
                </a:lnTo>
                <a:lnTo>
                  <a:pt x="1689820" y="844910"/>
                </a:lnTo>
                <a:lnTo>
                  <a:pt x="0" y="844910"/>
                </a:lnTo>
                <a:lnTo>
                  <a:pt x="422455" y="422455"/>
                </a:lnTo>
                <a:lnTo>
                  <a:pt x="0" y="0"/>
                </a:lnTo>
                <a:close/>
              </a:path>
            </a:pathLst>
          </a:cu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13" name="Chevron 12"/>
          <p:cNvSpPr/>
          <p:nvPr/>
        </p:nvSpPr>
        <p:spPr bwMode="auto">
          <a:xfrm>
            <a:off x="6061755" y="1678699"/>
            <a:ext cx="2419513" cy="883315"/>
          </a:xfrm>
          <a:prstGeom prst="chevron">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a:solidFill>
                  <a:schemeClr val="tx1">
                    <a:alpha val="99000"/>
                  </a:schemeClr>
                </a:solidFill>
                <a:effectLst>
                  <a:outerShdw blurRad="38100" dist="38100" dir="2700000" algn="tl">
                    <a:srgbClr val="000000">
                      <a:alpha val="43137"/>
                    </a:srgbClr>
                  </a:outerShdw>
                </a:effectLst>
              </a:rPr>
              <a:t>Pilot</a:t>
            </a:r>
          </a:p>
        </p:txBody>
      </p:sp>
      <p:sp>
        <p:nvSpPr>
          <p:cNvPr id="14" name="Chevron 13"/>
          <p:cNvSpPr/>
          <p:nvPr/>
        </p:nvSpPr>
        <p:spPr bwMode="auto">
          <a:xfrm>
            <a:off x="8289246" y="1678699"/>
            <a:ext cx="2419513" cy="883315"/>
          </a:xfrm>
          <a:prstGeom prst="chevron">
            <a:avLst/>
          </a:prstGeom>
          <a:gradFill>
            <a:gsLst>
              <a:gs pos="0">
                <a:srgbClr val="7030A0"/>
              </a:gs>
              <a:gs pos="80000">
                <a:srgbClr val="8A3CC4"/>
              </a:gs>
              <a:gs pos="100000">
                <a:srgbClr val="8A3CC4"/>
              </a:gs>
            </a:gsLs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sz="2400" dirty="0">
                <a:solidFill>
                  <a:schemeClr val="tx1">
                    <a:alpha val="99000"/>
                  </a:schemeClr>
                </a:solidFill>
                <a:effectLst>
                  <a:outerShdw blurRad="38100" dist="38100" dir="2700000" algn="tl">
                    <a:srgbClr val="000000">
                      <a:alpha val="43137"/>
                    </a:srgbClr>
                  </a:outerShdw>
                </a:effectLst>
              </a:rPr>
              <a:t>Deploy</a:t>
            </a:r>
          </a:p>
        </p:txBody>
      </p:sp>
      <p:sp>
        <p:nvSpPr>
          <p:cNvPr id="15" name="TextBox 14"/>
          <p:cNvSpPr txBox="1"/>
          <p:nvPr/>
        </p:nvSpPr>
        <p:spPr>
          <a:xfrm>
            <a:off x="2810782" y="3352190"/>
            <a:ext cx="6548055" cy="921720"/>
          </a:xfrm>
          <a:prstGeom prst="roundRect">
            <a:avLst>
              <a:gd name="adj" fmla="val 12802"/>
            </a:avLst>
          </a:prstGeom>
          <a:gradFill>
            <a:gsLst>
              <a:gs pos="0">
                <a:schemeClr val="bg1">
                  <a:alpha val="54000"/>
                </a:schemeClr>
              </a:gs>
              <a:gs pos="80000">
                <a:schemeClr val="bg1">
                  <a:alpha val="35000"/>
                </a:schemeClr>
              </a:gs>
              <a:gs pos="100000">
                <a:schemeClr val="bg1">
                  <a:lumMod val="85000"/>
                  <a:lumOff val="15000"/>
                  <a:alpha val="51000"/>
                </a:schemeClr>
              </a:gs>
            </a:gsLst>
          </a:gradFill>
          <a:ln>
            <a:noFill/>
          </a:ln>
        </p:spPr>
        <p:style>
          <a:lnRef idx="1">
            <a:schemeClr val="accent3"/>
          </a:lnRef>
          <a:fillRef idx="3">
            <a:schemeClr val="accent3"/>
          </a:fillRef>
          <a:effectRef idx="2">
            <a:schemeClr val="accent3"/>
          </a:effectRef>
          <a:fontRef idx="minor">
            <a:schemeClr val="lt1"/>
          </a:fontRef>
        </p:style>
        <p:txBody>
          <a:bodyPr wrap="none" lIns="91440" tIns="60949" rIns="91440" bIns="60949" rtlCol="0" anchor="ctr">
            <a:noAutofit/>
          </a:bodyPr>
          <a:lstStyle>
            <a:defPPr>
              <a:defRPr lang="en-US"/>
            </a:defPPr>
            <a:lvl1pPr algn="ctr">
              <a:defRPr sz="2400">
                <a:latin typeface="Segoe Semibold" pitchFamily="34" charset="0"/>
              </a:defRPr>
            </a:lvl1pPr>
          </a:lstStyle>
          <a:p>
            <a:r>
              <a:rPr lang="en-US" dirty="0">
                <a:gradFill>
                  <a:gsLst>
                    <a:gs pos="0">
                      <a:schemeClr val="tx1"/>
                    </a:gs>
                    <a:gs pos="100000">
                      <a:schemeClr val="tx1"/>
                    </a:gs>
                  </a:gsLst>
                  <a:lin ang="16200000" scaled="0"/>
                </a:gradFill>
              </a:rPr>
              <a:t>Continue Windows 7 with Internet Explorer 8</a:t>
            </a:r>
          </a:p>
          <a:p>
            <a:r>
              <a:rPr lang="en-US" dirty="0">
                <a:gradFill>
                  <a:gsLst>
                    <a:gs pos="0">
                      <a:schemeClr val="tx1"/>
                    </a:gs>
                    <a:gs pos="100000">
                      <a:schemeClr val="tx1"/>
                    </a:gs>
                  </a:gsLst>
                  <a:lin ang="16200000" scaled="0"/>
                </a:gradFill>
              </a:rPr>
              <a:t>Add Pilot for Internet Explorer 9</a:t>
            </a:r>
          </a:p>
        </p:txBody>
      </p:sp>
      <p:cxnSp>
        <p:nvCxnSpPr>
          <p:cNvPr id="16" name="Straight Connector 15"/>
          <p:cNvCxnSpPr/>
          <p:nvPr/>
        </p:nvCxnSpPr>
        <p:spPr>
          <a:xfrm rot="5400000">
            <a:off x="8206687" y="2852925"/>
            <a:ext cx="384050" cy="0"/>
          </a:xfrm>
          <a:prstGeom prst="line">
            <a:avLst/>
          </a:prstGeom>
          <a:solidFill>
            <a:schemeClr val="bg1"/>
          </a:solidFill>
          <a:ln w="31750" cap="rnd">
            <a:solidFill>
              <a:schemeClr val="accent1">
                <a:lumMod val="75000"/>
              </a:schemeClr>
            </a:solidFill>
            <a:prstDash val="sysDot"/>
          </a:ln>
          <a:effectLst/>
        </p:spPr>
      </p:cxnSp>
      <p:cxnSp>
        <p:nvCxnSpPr>
          <p:cNvPr id="17" name="Straight Connector 16"/>
          <p:cNvCxnSpPr>
            <a:stCxn id="15" idx="0"/>
          </p:cNvCxnSpPr>
          <p:nvPr/>
        </p:nvCxnSpPr>
        <p:spPr>
          <a:xfrm flipV="1">
            <a:off x="6084810" y="3044950"/>
            <a:ext cx="9604" cy="307240"/>
          </a:xfrm>
          <a:prstGeom prst="line">
            <a:avLst/>
          </a:prstGeom>
          <a:solidFill>
            <a:schemeClr val="bg1"/>
          </a:solidFill>
          <a:ln w="31750" cap="rnd">
            <a:solidFill>
              <a:schemeClr val="accent1">
                <a:lumMod val="75000"/>
              </a:schemeClr>
            </a:solidFill>
            <a:prstDash val="sysDot"/>
          </a:ln>
          <a:effectLst/>
        </p:spPr>
      </p:cxnSp>
      <p:cxnSp>
        <p:nvCxnSpPr>
          <p:cNvPr id="18" name="Straight Connector 17"/>
          <p:cNvCxnSpPr/>
          <p:nvPr/>
        </p:nvCxnSpPr>
        <p:spPr>
          <a:xfrm>
            <a:off x="6094412" y="3044950"/>
            <a:ext cx="2304300" cy="0"/>
          </a:xfrm>
          <a:prstGeom prst="line">
            <a:avLst/>
          </a:prstGeom>
          <a:solidFill>
            <a:schemeClr val="bg1"/>
          </a:solidFill>
          <a:ln w="31750" cap="rnd">
            <a:solidFill>
              <a:schemeClr val="accent1">
                <a:lumMod val="75000"/>
              </a:schemeClr>
            </a:solidFill>
            <a:prstDash val="sysDot"/>
          </a:ln>
          <a:effectLst/>
        </p:spPr>
      </p:cxnSp>
      <p:sp>
        <p:nvSpPr>
          <p:cNvPr id="19" name="Content Placeholder 6"/>
          <p:cNvSpPr txBox="1">
            <a:spLocks/>
          </p:cNvSpPr>
          <p:nvPr/>
        </p:nvSpPr>
        <p:spPr>
          <a:xfrm>
            <a:off x="410472" y="4465935"/>
            <a:ext cx="10868615" cy="1728225"/>
          </a:xfrm>
          <a:prstGeom prst="rect">
            <a:avLst/>
          </a:prstGeom>
        </p:spPr>
        <p:txBody>
          <a:bodyPr/>
          <a:lstStyle>
            <a:lvl1pPr marL="341313" indent="-341313" algn="l" defTabSz="912813" rtl="0" eaLnBrk="1" fontAlgn="base" hangingPunct="1">
              <a:lnSpc>
                <a:spcPct val="90000"/>
              </a:lnSpc>
              <a:spcBef>
                <a:spcPts val="6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804863" indent="-344488" algn="l" defTabSz="912813" rtl="0" eaLnBrk="1" fontAlgn="base" hangingPunct="1">
              <a:lnSpc>
                <a:spcPct val="90000"/>
              </a:lnSpc>
              <a:spcBef>
                <a:spcPts val="600"/>
              </a:spcBef>
              <a:spcAft>
                <a:spcPct val="0"/>
              </a:spcAft>
              <a:buClr>
                <a:schemeClr val="accent1"/>
              </a:buClr>
              <a:buFont typeface="Segoe" pitchFamily="34" charset="0"/>
              <a:buChar char="-"/>
              <a:defRPr sz="2000" kern="1200">
                <a:solidFill>
                  <a:schemeClr val="tx2"/>
                </a:solidFill>
                <a:latin typeface="+mn-lt"/>
                <a:ea typeface="+mn-ea"/>
                <a:cs typeface="+mn-cs"/>
              </a:defRPr>
            </a:lvl2pPr>
            <a:lvl3pPr marL="1200150" indent="-344488" algn="l" defTabSz="912813" rtl="0" eaLnBrk="1" fontAlgn="base" hangingPunct="1">
              <a:lnSpc>
                <a:spcPct val="90000"/>
              </a:lnSpc>
              <a:spcBef>
                <a:spcPts val="600"/>
              </a:spcBef>
              <a:spcAft>
                <a:spcPct val="0"/>
              </a:spcAft>
              <a:buClr>
                <a:schemeClr val="accent1"/>
              </a:buClr>
              <a:buFont typeface="Segoe" pitchFamily="34" charset="0"/>
              <a:buChar char="-"/>
              <a:defRPr kern="1200">
                <a:solidFill>
                  <a:schemeClr val="tx2"/>
                </a:solidFill>
                <a:latin typeface="+mn-lt"/>
                <a:ea typeface="+mn-ea"/>
                <a:cs typeface="+mn-cs"/>
              </a:defRPr>
            </a:lvl3pPr>
            <a:lvl4pPr marL="1604963" indent="-346075" algn="l" defTabSz="912813" rtl="0" eaLnBrk="1" fontAlgn="base" hangingPunct="1">
              <a:lnSpc>
                <a:spcPct val="90000"/>
              </a:lnSpc>
              <a:spcBef>
                <a:spcPts val="600"/>
              </a:spcBef>
              <a:spcAft>
                <a:spcPct val="0"/>
              </a:spcAft>
              <a:buClr>
                <a:schemeClr val="accent1"/>
              </a:buClr>
              <a:buFont typeface="Segoe" pitchFamily="34" charset="0"/>
              <a:buChar char="-"/>
              <a:defRPr sz="1600" kern="1200">
                <a:solidFill>
                  <a:schemeClr val="tx2"/>
                </a:solidFill>
                <a:latin typeface="+mn-lt"/>
                <a:ea typeface="+mn-ea"/>
                <a:cs typeface="+mn-cs"/>
              </a:defRPr>
            </a:lvl4pPr>
            <a:lvl5pPr marL="1941513" indent="-336550" algn="l" defTabSz="912813" rtl="0" eaLnBrk="1" fontAlgn="base" hangingPunct="1">
              <a:lnSpc>
                <a:spcPct val="90000"/>
              </a:lnSpc>
              <a:spcBef>
                <a:spcPts val="600"/>
              </a:spcBef>
              <a:spcAft>
                <a:spcPct val="0"/>
              </a:spcAft>
              <a:buClr>
                <a:schemeClr val="accent1"/>
              </a:buClr>
              <a:buFont typeface="Segoe" pitchFamily="34" charset="0"/>
              <a:buChar char="-"/>
              <a:defRPr sz="1600" kern="1200">
                <a:solidFill>
                  <a:schemeClr val="tx2"/>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1800"/>
              </a:spcBef>
              <a:buNone/>
            </a:pPr>
            <a:r>
              <a:rPr lang="en-US" dirty="0">
                <a:solidFill>
                  <a:schemeClr val="tx1"/>
                </a:solidFill>
                <a:latin typeface="Segoe Semibold" pitchFamily="34" charset="0"/>
              </a:rPr>
              <a:t>If you are </a:t>
            </a:r>
            <a:r>
              <a:rPr lang="en-US" dirty="0" smtClean="0">
                <a:solidFill>
                  <a:schemeClr val="tx1"/>
                </a:solidFill>
                <a:latin typeface="Segoe Semibold" pitchFamily="34" charset="0"/>
              </a:rPr>
              <a:t>well underway with your Windows 7 and Internet Explorer 8 deployment …</a:t>
            </a:r>
            <a:r>
              <a:rPr lang="en-US" dirty="0">
                <a:solidFill>
                  <a:schemeClr val="tx1"/>
                </a:solidFill>
              </a:rPr>
              <a:t/>
            </a:r>
            <a:br>
              <a:rPr lang="en-US" dirty="0">
                <a:solidFill>
                  <a:schemeClr val="tx1"/>
                </a:solidFill>
              </a:rPr>
            </a:br>
            <a:r>
              <a:rPr lang="en-US" dirty="0" smtClean="0">
                <a:solidFill>
                  <a:schemeClr val="tx1"/>
                </a:solidFill>
              </a:rPr>
              <a:t>Continue with your deployment, so your business can realize the benefits of Windows 7 and Internet </a:t>
            </a:r>
            <a:r>
              <a:rPr lang="en-US" dirty="0">
                <a:solidFill>
                  <a:schemeClr val="tx1"/>
                </a:solidFill>
              </a:rPr>
              <a:t>Explorer </a:t>
            </a:r>
            <a:r>
              <a:rPr lang="en-US" dirty="0" smtClean="0">
                <a:solidFill>
                  <a:schemeClr val="tx1"/>
                </a:solidFill>
              </a:rPr>
              <a:t>8 immediately. </a:t>
            </a:r>
          </a:p>
          <a:p>
            <a:pPr marL="0" lvl="1" indent="0">
              <a:spcBef>
                <a:spcPts val="1800"/>
              </a:spcBef>
              <a:buNone/>
            </a:pPr>
            <a:r>
              <a:rPr lang="en-US" dirty="0" smtClean="0">
                <a:solidFill>
                  <a:schemeClr val="tx1"/>
                </a:solidFill>
                <a:latin typeface="Segoe Semibold" pitchFamily="34" charset="0"/>
              </a:rPr>
              <a:t>In parallel, pilot Internet Explorer 9, and make Internet Explorer 9 part of your longer term desktop strategy. </a:t>
            </a:r>
            <a:r>
              <a:rPr lang="en-US" dirty="0" smtClean="0">
                <a:solidFill>
                  <a:schemeClr val="tx1"/>
                </a:solidFill>
              </a:rPr>
              <a:t>Your investment in testing and deploying Internet Explorer 8 today will carry forward for your future Internet Explorer 9 deployment, given the high degree of compatibility between Internet Explorer 8 and Internet Explorer 9. </a:t>
            </a:r>
            <a:endParaRPr lang="en-US" b="1" dirty="0">
              <a:solidFill>
                <a:schemeClr val="tx1"/>
              </a:solidFill>
            </a:endParaRPr>
          </a:p>
        </p:txBody>
      </p:sp>
    </p:spTree>
    <p:extLst>
      <p:ext uri="{BB962C8B-B14F-4D97-AF65-F5344CB8AC3E}">
        <p14:creationId xmlns:p14="http://schemas.microsoft.com/office/powerpoint/2010/main" val="2298539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200"/>
                                        <p:tgtEl>
                                          <p:spTgt spid="16"/>
                                        </p:tgtEl>
                                      </p:cBhvr>
                                    </p:animEffect>
                                  </p:childTnLst>
                                </p:cTn>
                              </p:par>
                            </p:childTnLst>
                          </p:cTn>
                        </p:par>
                        <p:par>
                          <p:cTn id="8" fill="hold">
                            <p:stCondLst>
                              <p:cond delay="2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7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200"/>
                                        <p:tgtEl>
                                          <p:spTgt spid="17"/>
                                        </p:tgtEl>
                                      </p:cBhvr>
                                    </p:animEffect>
                                  </p:childTnLst>
                                </p:cTn>
                              </p:par>
                            </p:childTnLst>
                          </p:cTn>
                        </p:par>
                        <p:par>
                          <p:cTn id="16" fill="hold">
                            <p:stCondLst>
                              <p:cond delay="9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14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orizontal rule"/>
          <p:cNvSpPr/>
          <p:nvPr/>
        </p:nvSpPr>
        <p:spPr bwMode="auto">
          <a:xfrm>
            <a:off x="2432297" y="3762680"/>
            <a:ext cx="10607040" cy="18288"/>
          </a:xfrm>
          <a:prstGeom prst="roundRect">
            <a:avLst>
              <a:gd name="adj" fmla="val 36123"/>
            </a:avLst>
          </a:prstGeom>
          <a:solidFill>
            <a:srgbClr val="FFFFFF"/>
          </a:solidFill>
          <a:ln>
            <a:noFill/>
            <a:headEnd type="none" w="med" len="med"/>
            <a:tailEnd type="none" w="med" len="med"/>
          </a:ln>
          <a:effectLst>
            <a:outerShdw blurRad="114300" dist="38100" dir="2700000" algn="tl" rotWithShape="0">
              <a:prstClr val="black">
                <a:alpha val="19000"/>
              </a:prst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endParaRPr lang="en-US" sz="2200" dirty="0" smtClean="0">
              <a:gradFill>
                <a:gsLst>
                  <a:gs pos="0">
                    <a:srgbClr val="FFFFFF"/>
                  </a:gs>
                  <a:gs pos="100000">
                    <a:srgbClr val="FFFFFF"/>
                  </a:gs>
                </a:gsLst>
                <a:lin ang="5400000" scaled="0"/>
              </a:gradFill>
            </a:endParaRPr>
          </a:p>
        </p:txBody>
      </p:sp>
      <p:sp>
        <p:nvSpPr>
          <p:cNvPr id="13" name="tagline"/>
          <p:cNvSpPr txBox="1">
            <a:spLocks/>
          </p:cNvSpPr>
          <p:nvPr/>
        </p:nvSpPr>
        <p:spPr>
          <a:xfrm>
            <a:off x="3786506" y="3119780"/>
            <a:ext cx="8503920" cy="463255"/>
          </a:xfrm>
          <a:prstGeom prst="rect">
            <a:avLst/>
          </a:prstGeom>
        </p:spPr>
        <p:txBody>
          <a:bodyPr/>
          <a:lstStyle>
            <a:lvl1pPr marL="460375" indent="-460375" algn="l" defTabSz="914363" rtl="0" eaLnBrk="1" latinLnBrk="0" hangingPunct="1">
              <a:lnSpc>
                <a:spcPct val="90000"/>
              </a:lnSpc>
              <a:spcBef>
                <a:spcPct val="20000"/>
              </a:spcBef>
              <a:buClr>
                <a:schemeClr val="bg1">
                  <a:lumMod val="50000"/>
                </a:schemeClr>
              </a:buClr>
              <a:buSzPct val="90000"/>
              <a:buFont typeface="Arial" pitchFamily="34" charset="0"/>
              <a:buChar char="•"/>
              <a:defRPr sz="2000" kern="1200">
                <a:solidFill>
                  <a:schemeClr val="tx1">
                    <a:alpha val="99000"/>
                  </a:schemeClr>
                </a:solidFill>
                <a:latin typeface="Segoe Light" pitchFamily="34" charset="0"/>
                <a:ea typeface="+mn-ea"/>
                <a:cs typeface="+mn-cs"/>
              </a:defRPr>
            </a:lvl1pPr>
            <a:lvl2pPr marL="855663" indent="-395288" algn="l" defTabSz="914363" rtl="0" eaLnBrk="1" latinLnBrk="0" hangingPunct="1">
              <a:lnSpc>
                <a:spcPct val="90000"/>
              </a:lnSpc>
              <a:spcBef>
                <a:spcPct val="20000"/>
              </a:spcBef>
              <a:buClr>
                <a:schemeClr val="bg1">
                  <a:lumMod val="50000"/>
                </a:schemeClr>
              </a:buClr>
              <a:buSzPct val="90000"/>
              <a:buFont typeface="Arial" pitchFamily="34" charset="0"/>
              <a:buChar char="•"/>
              <a:defRPr sz="1800" kern="1200">
                <a:solidFill>
                  <a:schemeClr val="tx1">
                    <a:alpha val="99000"/>
                  </a:schemeClr>
                </a:solidFill>
                <a:latin typeface="Segoe Light" pitchFamily="34" charset="0"/>
                <a:ea typeface="+mn-ea"/>
                <a:cs typeface="+mn-cs"/>
              </a:defRPr>
            </a:lvl2pPr>
            <a:lvl3pPr marL="1258888" indent="-403225" algn="l" defTabSz="914363" rtl="0" eaLnBrk="1" latinLnBrk="0" hangingPunct="1">
              <a:lnSpc>
                <a:spcPct val="90000"/>
              </a:lnSpc>
              <a:spcBef>
                <a:spcPct val="20000"/>
              </a:spcBef>
              <a:buClr>
                <a:schemeClr val="bg1">
                  <a:lumMod val="50000"/>
                </a:schemeClr>
              </a:buClr>
              <a:buSzPct val="90000"/>
              <a:buFont typeface="Arial" pitchFamily="34" charset="0"/>
              <a:buChar char="•"/>
              <a:defRPr sz="1600" kern="1200">
                <a:solidFill>
                  <a:schemeClr val="tx1">
                    <a:alpha val="99000"/>
                  </a:schemeClr>
                </a:solidFill>
                <a:latin typeface="Segoe Light" pitchFamily="34" charset="0"/>
                <a:ea typeface="+mn-ea"/>
                <a:cs typeface="+mn-cs"/>
              </a:defRPr>
            </a:lvl3pPr>
            <a:lvl4pPr marL="1604963" indent="-346075" algn="l" defTabSz="914363" rtl="0" eaLnBrk="1" latinLnBrk="0" hangingPunct="1">
              <a:lnSpc>
                <a:spcPct val="90000"/>
              </a:lnSpc>
              <a:spcBef>
                <a:spcPct val="20000"/>
              </a:spcBef>
              <a:buClr>
                <a:schemeClr val="bg1">
                  <a:lumMod val="50000"/>
                </a:schemeClr>
              </a:buClr>
              <a:buSzPct val="90000"/>
              <a:buFont typeface="Arial" pitchFamily="34" charset="0"/>
              <a:buChar char="•"/>
              <a:defRPr sz="1400" kern="1200">
                <a:solidFill>
                  <a:schemeClr val="tx1">
                    <a:alpha val="99000"/>
                  </a:schemeClr>
                </a:solidFill>
                <a:latin typeface="Segoe Light" pitchFamily="34" charset="0"/>
                <a:ea typeface="+mn-ea"/>
                <a:cs typeface="+mn-cs"/>
              </a:defRPr>
            </a:lvl4pPr>
            <a:lvl5pPr marL="1941513" indent="-336550" algn="l" defTabSz="914363" rtl="0" eaLnBrk="1" latinLnBrk="0" hangingPunct="1">
              <a:lnSpc>
                <a:spcPct val="90000"/>
              </a:lnSpc>
              <a:spcBef>
                <a:spcPct val="20000"/>
              </a:spcBef>
              <a:buClr>
                <a:schemeClr val="bg1">
                  <a:lumMod val="50000"/>
                </a:schemeClr>
              </a:buClr>
              <a:buSzPct val="90000"/>
              <a:buFont typeface="Arial" pitchFamily="34" charset="0"/>
              <a:buChar char="•"/>
              <a:defRPr sz="1400" kern="1200">
                <a:solidFill>
                  <a:schemeClr val="tx1">
                    <a:alpha val="99000"/>
                  </a:schemeClr>
                </a:soli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spc="-80" dirty="0">
                <a:ln w="3175">
                  <a:noFill/>
                </a:ln>
                <a:solidFill>
                  <a:schemeClr val="tx1"/>
                </a:solidFill>
                <a:cs typeface="Arial" charset="0"/>
              </a:rPr>
              <a:t>fast    clean    trusted    </a:t>
            </a:r>
            <a:r>
              <a:rPr lang="en-US" sz="4000" spc="-80" dirty="0" smtClean="0">
                <a:ln w="3175">
                  <a:noFill/>
                </a:ln>
                <a:solidFill>
                  <a:schemeClr val="tx1"/>
                </a:solidFill>
                <a:cs typeface="Arial" charset="0"/>
              </a:rPr>
              <a:t>interoperable</a:t>
            </a:r>
          </a:p>
          <a:p>
            <a:pPr marL="0" indent="0">
              <a:buNone/>
            </a:pPr>
            <a:r>
              <a:rPr lang="en-US" sz="4000" spc="-80" dirty="0" smtClean="0">
                <a:ln w="3175">
                  <a:noFill/>
                </a:ln>
                <a:solidFill>
                  <a:schemeClr val="tx1"/>
                </a:solidFill>
                <a:cs typeface="Arial" charset="0"/>
              </a:rPr>
              <a:t>IT friendly </a:t>
            </a:r>
            <a:endParaRPr lang="en-US" sz="4000" spc="-80" dirty="0">
              <a:ln w="3175">
                <a:noFill/>
              </a:ln>
              <a:solidFill>
                <a:schemeClr val="tx1"/>
              </a:solidFill>
              <a:cs typeface="Arial" charset="0"/>
            </a:endParaRPr>
          </a:p>
        </p:txBody>
      </p:sp>
      <p:pic>
        <p:nvPicPr>
          <p:cNvPr id="8" name="hook"/>
          <p:cNvPicPr>
            <a:picLocks noChangeAspect="1"/>
          </p:cNvPicPr>
          <p:nvPr/>
        </p:nvPicPr>
        <p:blipFill>
          <a:blip r:embed="rId3"/>
          <a:stretch>
            <a:fillRect/>
          </a:stretch>
        </p:blipFill>
        <p:spPr>
          <a:xfrm rot="1051690">
            <a:off x="371583" y="2777846"/>
            <a:ext cx="12523539" cy="4398267"/>
          </a:xfrm>
          <a:prstGeom prst="rect">
            <a:avLst/>
          </a:prstGeom>
        </p:spPr>
      </p:pic>
      <p:pic>
        <p:nvPicPr>
          <p:cNvPr id="9" name="wave"/>
          <p:cNvPicPr>
            <a:picLocks noChangeAspect="1"/>
          </p:cNvPicPr>
          <p:nvPr/>
        </p:nvPicPr>
        <p:blipFill>
          <a:blip r:embed="rId4"/>
          <a:stretch>
            <a:fillRect/>
          </a:stretch>
        </p:blipFill>
        <p:spPr>
          <a:xfrm rot="21139373">
            <a:off x="6279" y="918082"/>
            <a:ext cx="15353248" cy="3096238"/>
          </a:xfrm>
          <a:prstGeom prst="rect">
            <a:avLst/>
          </a:prstGeom>
        </p:spPr>
      </p:pic>
      <p:pic>
        <p:nvPicPr>
          <p:cNvPr id="10" name="Picture 2" descr="C:\Users\anuragp\AppData\Local\Microsoft\Windows\Temporary Internet Files\Content.IE5\H21J36QP\IE9_h_rgb_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9271" y="2780884"/>
            <a:ext cx="7295407" cy="19818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nuragp\AppData\Local\Microsoft\Windows\Temporary Internet Files\Content.IE5\H21J36QP\IE9_h_rgb_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295" y="865796"/>
            <a:ext cx="3610823" cy="94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864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800"/>
                                        <p:tgtEl>
                                          <p:spTgt spid="8"/>
                                        </p:tgtEl>
                                      </p:cBhvr>
                                    </p:animEffect>
                                  </p:childTnLst>
                                </p:cTn>
                              </p:par>
                              <p:par>
                                <p:cTn id="8" presetID="21" presetClass="exit" presetSubtype="1" fill="hold" nodeType="withEffect">
                                  <p:stCondLst>
                                    <p:cond delay="900"/>
                                  </p:stCondLst>
                                  <p:childTnLst>
                                    <p:animEffect transition="out" filter="wheel(1)">
                                      <p:cBhvr>
                                        <p:cTn id="9" dur="800"/>
                                        <p:tgtEl>
                                          <p:spTgt spid="8"/>
                                        </p:tgtEl>
                                      </p:cBhvr>
                                    </p:animEffect>
                                    <p:set>
                                      <p:cBhvr>
                                        <p:cTn id="10" dur="1" fill="hold">
                                          <p:stCondLst>
                                            <p:cond delay="799"/>
                                          </p:stCondLst>
                                        </p:cTn>
                                        <p:tgtEl>
                                          <p:spTgt spid="8"/>
                                        </p:tgtEl>
                                        <p:attrNameLst>
                                          <p:attrName>style.visibility</p:attrName>
                                        </p:attrNameLst>
                                      </p:cBhvr>
                                      <p:to>
                                        <p:strVal val="hidden"/>
                                      </p:to>
                                    </p:set>
                                  </p:childTnLst>
                                </p:cTn>
                              </p:par>
                              <p:par>
                                <p:cTn id="11" presetID="22" presetClass="entr" presetSubtype="8" fill="hold" nodeType="withEffect">
                                  <p:stCondLst>
                                    <p:cond delay="11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xit" presetSubtype="8" fill="hold" nodeType="withEffect">
                                  <p:stCondLst>
                                    <p:cond delay="1400"/>
                                  </p:stCondLst>
                                  <p:childTnLst>
                                    <p:animEffect transition="out" filter="wipe(left)">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ntr" presetSubtype="0" fill="hold"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800"/>
                                        <p:tgtEl>
                                          <p:spTgt spid="8"/>
                                        </p:tgtEl>
                                      </p:cBhvr>
                                    </p:animEffect>
                                  </p:childTnLst>
                                </p:cTn>
                              </p:par>
                              <p:par>
                                <p:cTn id="25" presetID="21" presetClass="exit" presetSubtype="1" fill="hold" nodeType="withEffect">
                                  <p:stCondLst>
                                    <p:cond delay="400"/>
                                  </p:stCondLst>
                                  <p:childTnLst>
                                    <p:animEffect transition="out" filter="wheel(1)">
                                      <p:cBhvr>
                                        <p:cTn id="26" dur="800"/>
                                        <p:tgtEl>
                                          <p:spTgt spid="8"/>
                                        </p:tgtEl>
                                      </p:cBhvr>
                                    </p:animEffect>
                                    <p:set>
                                      <p:cBhvr>
                                        <p:cTn id="27" dur="1" fill="hold">
                                          <p:stCondLst>
                                            <p:cond delay="799"/>
                                          </p:stCondLst>
                                        </p:cTn>
                                        <p:tgtEl>
                                          <p:spTgt spid="8"/>
                                        </p:tgtEl>
                                        <p:attrNameLst>
                                          <p:attrName>style.visibility</p:attrName>
                                        </p:attrNameLst>
                                      </p:cBhvr>
                                      <p:to>
                                        <p:strVal val="hidden"/>
                                      </p:to>
                                    </p:set>
                                  </p:childTnLst>
                                </p:cTn>
                              </p:par>
                              <p:par>
                                <p:cTn id="28" presetID="22" presetClass="entr" presetSubtype="8" fill="hold" nodeType="withEffect">
                                  <p:stCondLst>
                                    <p:cond delay="60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xit" presetSubtype="8" fill="hold" nodeType="withEffect">
                                  <p:stCondLst>
                                    <p:cond delay="900"/>
                                  </p:stCondLst>
                                  <p:childTnLst>
                                    <p:animEffect transition="out" filter="wipe(left)">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22" presetClass="entr" presetSubtype="8" fill="hold" grpId="0" nodeType="withEffect">
                                  <p:stCondLst>
                                    <p:cond delay="60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22" presetClass="entr" presetSubtype="8" fill="hold" grpId="0" nodeType="withEffect">
                                  <p:stCondLst>
                                    <p:cond delay="60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xit" presetSubtype="4" fill="hold" nodeType="withEffect">
                                  <p:stCondLst>
                                    <p:cond delay="400"/>
                                  </p:stCondLst>
                                  <p:childTnLst>
                                    <p:animEffect transition="out" filter="wipe(down)">
                                      <p:cBhvr>
                                        <p:cTn id="41" dur="600"/>
                                        <p:tgtEl>
                                          <p:spTgt spid="10"/>
                                        </p:tgtEl>
                                      </p:cBhvr>
                                    </p:animEffect>
                                    <p:set>
                                      <p:cBhvr>
                                        <p:cTn id="42" dur="1" fill="hold">
                                          <p:stCondLst>
                                            <p:cond delay="599"/>
                                          </p:stCondLst>
                                        </p:cTn>
                                        <p:tgtEl>
                                          <p:spTgt spid="10"/>
                                        </p:tgtEl>
                                        <p:attrNameLst>
                                          <p:attrName>style.visibility</p:attrName>
                                        </p:attrNameLst>
                                      </p:cBhvr>
                                      <p:to>
                                        <p:strVal val="hidden"/>
                                      </p:to>
                                    </p:set>
                                  </p:childTnLst>
                                </p:cTn>
                              </p:par>
                              <p:par>
                                <p:cTn id="43" presetID="22" presetClass="entr" presetSubtype="4" fill="hold" nodeType="withEffect">
                                  <p:stCondLst>
                                    <p:cond delay="60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Related Content </a:t>
            </a:r>
            <a:r>
              <a:rPr lang="en-US" dirty="0"/>
              <a:t>– Sessions</a:t>
            </a:r>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5050613"/>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82880" tIns="137160" rIns="91436" bIns="4572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WCL318 | Windows 7 and Windows Internet Explorer Readiness Assessment with Microsoft Assessment and Planning (MAP) 5.5 </a:t>
            </a:r>
            <a:r>
              <a:rPr lang="en-US" sz="2400" dirty="0" smtClean="0">
                <a:gradFill>
                  <a:gsLst>
                    <a:gs pos="0">
                      <a:schemeClr val="tx1"/>
                    </a:gs>
                    <a:gs pos="100000">
                      <a:schemeClr val="tx1"/>
                    </a:gs>
                  </a:gsLst>
                  <a:lin ang="5400000" scaled="0"/>
                </a:gradFill>
              </a:rPr>
              <a:t>Toolkit</a:t>
            </a:r>
          </a:p>
          <a:p>
            <a:pPr lvl="0">
              <a:lnSpc>
                <a:spcPct val="85000"/>
              </a:lnSpc>
              <a:spcBef>
                <a:spcPct val="20000"/>
              </a:spcBef>
              <a:buSzPct val="90000"/>
            </a:pPr>
            <a:r>
              <a:rPr lang="en-US" sz="2400" dirty="0" smtClean="0">
                <a:gradFill>
                  <a:gsLst>
                    <a:gs pos="0">
                      <a:schemeClr val="tx1"/>
                    </a:gs>
                    <a:gs pos="100000">
                      <a:schemeClr val="tx1"/>
                    </a:gs>
                  </a:gsLst>
                  <a:lin ang="5400000" scaled="0"/>
                </a:gradFill>
              </a:rPr>
              <a:t>	Wednesday</a:t>
            </a:r>
            <a:r>
              <a:rPr lang="en-US" sz="2400" dirty="0">
                <a:gradFill>
                  <a:gsLst>
                    <a:gs pos="0">
                      <a:schemeClr val="tx1"/>
                    </a:gs>
                    <a:gs pos="100000">
                      <a:schemeClr val="tx1"/>
                    </a:gs>
                  </a:gsLst>
                  <a:lin ang="5400000" scaled="0"/>
                </a:gradFill>
              </a:rPr>
              <a:t>, May 18 | 8:30 AM - 9:45 AM | Room: B407 </a:t>
            </a:r>
          </a:p>
          <a:p>
            <a:pPr marL="460375" lvl="0" indent="-460375">
              <a:lnSpc>
                <a:spcPct val="85000"/>
              </a:lnSpc>
              <a:spcBef>
                <a:spcPct val="20000"/>
              </a:spcBef>
              <a:buSzPct val="90000"/>
              <a:buBlip>
                <a:blip r:embed="rId3"/>
              </a:buBlip>
            </a:pPr>
            <a:endParaRPr lang="en-US" sz="2400" dirty="0">
              <a:gradFill>
                <a:gsLst>
                  <a:gs pos="0">
                    <a:schemeClr val="tx1"/>
                  </a:gs>
                  <a:gs pos="100000">
                    <a:schemeClr val="tx1"/>
                  </a:gs>
                </a:gsLst>
                <a:lin ang="5400000" scaled="0"/>
              </a:gradFill>
            </a:endParaRPr>
          </a:p>
          <a:p>
            <a:pPr marL="460375" lvl="0" indent="-460375">
              <a:lnSpc>
                <a:spcPct val="85000"/>
              </a:lnSpc>
              <a:spcBef>
                <a:spcPct val="20000"/>
              </a:spcBef>
              <a:buSzPct val="90000"/>
              <a:buBlip>
                <a:blip r:embed="rId3"/>
              </a:buBlip>
            </a:pPr>
            <a:r>
              <a:rPr lang="en-US" sz="2400" dirty="0">
                <a:gradFill>
                  <a:gsLst>
                    <a:gs pos="0">
                      <a:schemeClr val="tx1"/>
                    </a:gs>
                    <a:gs pos="100000">
                      <a:schemeClr val="tx1"/>
                    </a:gs>
                  </a:gsLst>
                  <a:lin ang="5400000" scaled="0"/>
                </a:gradFill>
              </a:rPr>
              <a:t>WCL214 | Windows Internet Explorer 9 in the Enterprise - Breakout </a:t>
            </a:r>
            <a:r>
              <a:rPr lang="en-US" sz="2400" dirty="0" smtClean="0">
                <a:gradFill>
                  <a:gsLst>
                    <a:gs pos="0">
                      <a:schemeClr val="tx1"/>
                    </a:gs>
                    <a:gs pos="100000">
                      <a:schemeClr val="tx1"/>
                    </a:gs>
                  </a:gsLst>
                  <a:lin ang="5400000" scaled="0"/>
                </a:gradFill>
              </a:rPr>
              <a:t>Session</a:t>
            </a:r>
          </a:p>
          <a:p>
            <a:pPr lvl="0">
              <a:lnSpc>
                <a:spcPct val="85000"/>
              </a:lnSpc>
              <a:spcBef>
                <a:spcPct val="20000"/>
              </a:spcBef>
              <a:buSzPct val="90000"/>
            </a:pPr>
            <a:r>
              <a:rPr lang="en-US" sz="2400" dirty="0">
                <a:gradFill>
                  <a:gsLst>
                    <a:gs pos="0">
                      <a:schemeClr val="tx1"/>
                    </a:gs>
                    <a:gs pos="100000">
                      <a:schemeClr val="tx1"/>
                    </a:gs>
                  </a:gsLst>
                  <a:lin ang="5400000" scaled="0"/>
                </a:gradFill>
              </a:rPr>
              <a:t>	</a:t>
            </a:r>
            <a:r>
              <a:rPr lang="en-US" sz="2400" dirty="0" smtClean="0">
                <a:gradFill>
                  <a:gsLst>
                    <a:gs pos="0">
                      <a:schemeClr val="tx1"/>
                    </a:gs>
                    <a:gs pos="100000">
                      <a:schemeClr val="tx1"/>
                    </a:gs>
                  </a:gsLst>
                  <a:lin ang="5400000" scaled="0"/>
                </a:gradFill>
              </a:rPr>
              <a:t>Thursday</a:t>
            </a:r>
            <a:r>
              <a:rPr lang="en-US" sz="2400" dirty="0">
                <a:gradFill>
                  <a:gsLst>
                    <a:gs pos="0">
                      <a:schemeClr val="tx1"/>
                    </a:gs>
                    <a:gs pos="100000">
                      <a:schemeClr val="tx1"/>
                    </a:gs>
                  </a:gsLst>
                  <a:lin ang="5400000" scaled="0"/>
                </a:gradFill>
              </a:rPr>
              <a:t>, May 19 | 8:30 AM - 9:45 AM | Room: B309 </a:t>
            </a:r>
          </a:p>
          <a:p>
            <a:pPr marL="460375" lvl="0" indent="-460375">
              <a:lnSpc>
                <a:spcPct val="85000"/>
              </a:lnSpc>
              <a:spcBef>
                <a:spcPct val="20000"/>
              </a:spcBef>
              <a:buSzPct val="90000"/>
              <a:buBlip>
                <a:blip r:embed="rId3"/>
              </a:buBlip>
            </a:pPr>
            <a:endParaRPr lang="en-US" sz="2400" dirty="0">
              <a:gradFill>
                <a:gsLst>
                  <a:gs pos="0">
                    <a:schemeClr val="tx1"/>
                  </a:gs>
                  <a:gs pos="100000">
                    <a:schemeClr val="tx1"/>
                  </a:gs>
                </a:gsLst>
                <a:lin ang="5400000" scaled="0"/>
              </a:gradFill>
            </a:endParaRPr>
          </a:p>
          <a:p>
            <a:pPr marL="460375" lvl="0" indent="-460375">
              <a:lnSpc>
                <a:spcPct val="85000"/>
              </a:lnSpc>
              <a:spcBef>
                <a:spcPct val="20000"/>
              </a:spcBef>
              <a:buSzPct val="90000"/>
              <a:buBlip>
                <a:blip r:embed="rId3"/>
              </a:buBlip>
            </a:pPr>
            <a:r>
              <a:rPr lang="en-US" sz="2400" dirty="0">
                <a:gradFill>
                  <a:gsLst>
                    <a:gs pos="0">
                      <a:schemeClr val="tx1"/>
                    </a:gs>
                    <a:gs pos="100000">
                      <a:schemeClr val="tx1"/>
                    </a:gs>
                  </a:gsLst>
                  <a:lin ang="5400000" scaled="0"/>
                </a:gradFill>
              </a:rPr>
              <a:t>WCL315 | Troubleshooting Application Compatibility Issues with Windows Internet Explorer </a:t>
            </a:r>
            <a:r>
              <a:rPr lang="en-US" sz="2400" dirty="0" smtClean="0">
                <a:gradFill>
                  <a:gsLst>
                    <a:gs pos="0">
                      <a:schemeClr val="tx1"/>
                    </a:gs>
                    <a:gs pos="100000">
                      <a:schemeClr val="tx1"/>
                    </a:gs>
                  </a:gsLst>
                  <a:lin ang="5400000" scaled="0"/>
                </a:gradFill>
              </a:rPr>
              <a:t>9</a:t>
            </a:r>
          </a:p>
          <a:p>
            <a:pPr lvl="0">
              <a:lnSpc>
                <a:spcPct val="85000"/>
              </a:lnSpc>
              <a:spcBef>
                <a:spcPct val="20000"/>
              </a:spcBef>
              <a:buSzPct val="90000"/>
            </a:pPr>
            <a:r>
              <a:rPr lang="en-US" sz="2400" dirty="0">
                <a:gradFill>
                  <a:gsLst>
                    <a:gs pos="0">
                      <a:schemeClr val="tx1"/>
                    </a:gs>
                    <a:gs pos="100000">
                      <a:schemeClr val="tx1"/>
                    </a:gs>
                  </a:gsLst>
                  <a:lin ang="5400000" scaled="0"/>
                </a:gradFill>
              </a:rPr>
              <a:t>	</a:t>
            </a:r>
            <a:r>
              <a:rPr lang="en-US" sz="2400" dirty="0" smtClean="0">
                <a:gradFill>
                  <a:gsLst>
                    <a:gs pos="0">
                      <a:schemeClr val="tx1"/>
                    </a:gs>
                    <a:gs pos="100000">
                      <a:schemeClr val="tx1"/>
                    </a:gs>
                  </a:gsLst>
                  <a:lin ang="5400000" scaled="0"/>
                </a:gradFill>
              </a:rPr>
              <a:t>Thursday</a:t>
            </a:r>
            <a:r>
              <a:rPr lang="en-US" sz="2400" dirty="0">
                <a:gradFill>
                  <a:gsLst>
                    <a:gs pos="0">
                      <a:schemeClr val="tx1"/>
                    </a:gs>
                    <a:gs pos="100000">
                      <a:schemeClr val="tx1"/>
                    </a:gs>
                  </a:gsLst>
                  <a:lin ang="5400000" scaled="0"/>
                </a:gradFill>
              </a:rPr>
              <a:t>, May 19 | 1:00 PM - 2:15 PM | Room: B103 </a:t>
            </a:r>
          </a:p>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DEV332 - Enhancing Pinned Sites with Windows Internet Explorer 9 </a:t>
            </a:r>
          </a:p>
          <a:p>
            <a:pPr lvl="0">
              <a:lnSpc>
                <a:spcPct val="90000"/>
              </a:lnSpc>
              <a:spcBef>
                <a:spcPct val="20000"/>
              </a:spcBef>
              <a:buSzPct val="90000"/>
            </a:pPr>
            <a:r>
              <a:rPr lang="en-US" sz="2400" dirty="0" smtClean="0">
                <a:gradFill>
                  <a:gsLst>
                    <a:gs pos="0">
                      <a:schemeClr val="tx1"/>
                    </a:gs>
                    <a:gs pos="100000">
                      <a:schemeClr val="tx1"/>
                    </a:gs>
                  </a:gsLst>
                  <a:lin ang="5400000" scaled="0"/>
                </a:gradFill>
              </a:rPr>
              <a:t>	Thursday</a:t>
            </a:r>
            <a:r>
              <a:rPr lang="en-US" sz="2400" dirty="0">
                <a:gradFill>
                  <a:gsLst>
                    <a:gs pos="0">
                      <a:schemeClr val="tx1"/>
                    </a:gs>
                    <a:gs pos="100000">
                      <a:schemeClr val="tx1"/>
                    </a:gs>
                  </a:gsLst>
                  <a:lin ang="5400000" scaled="0"/>
                </a:gradFill>
              </a:rPr>
              <a:t>, May 19 | 4:30 PM - 5:45 PM | Room: B314 </a:t>
            </a:r>
          </a:p>
        </p:txBody>
      </p:sp>
    </p:spTree>
    <p:extLst>
      <p:ext uri="{BB962C8B-B14F-4D97-AF65-F5344CB8AC3E}">
        <p14:creationId xmlns:p14="http://schemas.microsoft.com/office/powerpoint/2010/main" val="171169245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Related Content – Hands On Labs</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3711785"/>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82880"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WCL379-HOL | Windows 7 and Windows Internet Explorer Readiness Assessment with Microsoft Assessment and Planning (MAP) 5.5 Toolkit</a:t>
            </a:r>
          </a:p>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WCL373-HOL | Windows Internet Explorer Application Compatibility </a:t>
            </a:r>
          </a:p>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WCL384-HOL | Establishing Security Baselines for Windows </a:t>
            </a:r>
            <a:r>
              <a:rPr lang="en-US" sz="2400" dirty="0" smtClean="0">
                <a:gradFill>
                  <a:gsLst>
                    <a:gs pos="0">
                      <a:schemeClr val="tx1"/>
                    </a:gs>
                    <a:gs pos="100000">
                      <a:schemeClr val="tx1"/>
                    </a:gs>
                  </a:gsLst>
                  <a:lin ang="5400000" scaled="0"/>
                </a:gradFill>
              </a:rPr>
              <a:t/>
            </a:r>
            <a:br>
              <a:rPr lang="en-US" sz="2400" dirty="0" smtClean="0">
                <a:gradFill>
                  <a:gsLst>
                    <a:gs pos="0">
                      <a:schemeClr val="tx1"/>
                    </a:gs>
                    <a:gs pos="100000">
                      <a:schemeClr val="tx1"/>
                    </a:gs>
                  </a:gsLst>
                  <a:lin ang="5400000" scaled="0"/>
                </a:gradFill>
              </a:rPr>
            </a:br>
            <a:r>
              <a:rPr lang="en-US" sz="2400" dirty="0" smtClean="0">
                <a:gradFill>
                  <a:gsLst>
                    <a:gs pos="0">
                      <a:schemeClr val="tx1"/>
                    </a:gs>
                    <a:gs pos="100000">
                      <a:schemeClr val="tx1"/>
                    </a:gs>
                  </a:gsLst>
                  <a:lin ang="5400000" scaled="0"/>
                </a:gradFill>
              </a:rPr>
              <a:t>Internet </a:t>
            </a:r>
            <a:r>
              <a:rPr lang="en-US" sz="2400" dirty="0">
                <a:gradFill>
                  <a:gsLst>
                    <a:gs pos="0">
                      <a:schemeClr val="tx1"/>
                    </a:gs>
                    <a:gs pos="100000">
                      <a:schemeClr val="tx1"/>
                    </a:gs>
                  </a:gsLst>
                  <a:lin ang="5400000" scaled="0"/>
                </a:gradFill>
              </a:rPr>
              <a:t>Explorer</a:t>
            </a:r>
          </a:p>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WCL385-HOL | Deploying Windows Internet Explorer 9</a:t>
            </a:r>
          </a:p>
        </p:txBody>
      </p:sp>
    </p:spTree>
    <p:extLst>
      <p:ext uri="{BB962C8B-B14F-4D97-AF65-F5344CB8AC3E}">
        <p14:creationId xmlns:p14="http://schemas.microsoft.com/office/powerpoint/2010/main" val="158656688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rgbClr val="005A84">
                    <a:lumMod val="60000"/>
                    <a:lumOff val="40000"/>
                  </a:srgbClr>
                </a:solidFill>
              </a:rPr>
              <a:t>Blue </a:t>
            </a:r>
            <a:r>
              <a:rPr lang="en-US" sz="2000" spc="-30" dirty="0">
                <a:solidFill>
                  <a:srgbClr val="005A84">
                    <a:lumMod val="60000"/>
                    <a:lumOff val="40000"/>
                  </a:srgb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Azure - </a:t>
            </a:r>
            <a:r>
              <a:rPr lang="en-US" sz="2000" u="sng" dirty="0">
                <a:solidFill>
                  <a:srgbClr val="FFFFFF"/>
                </a:solidFill>
                <a:hlinkClick r:id="rId4"/>
              </a:rPr>
              <a:t>http://www.microsoft.com/windowsazure/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System Center - </a:t>
            </a:r>
            <a:r>
              <a:rPr lang="en-US" sz="2000" u="sng" dirty="0">
                <a:solidFill>
                  <a:srgbClr val="FFFFFF"/>
                </a:solidFill>
                <a:hlinkClick r:id="rId5"/>
              </a:rPr>
              <a:t>http://www.microsoft.com/systemcenter/</a:t>
            </a: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Forefront - </a:t>
            </a:r>
            <a:r>
              <a:rPr lang="en-US" sz="2000" u="sng" dirty="0">
                <a:solidFill>
                  <a:srgbClr val="FFFFFF"/>
                </a:solidFill>
                <a:hlinkClick r:id="rId6"/>
              </a:rPr>
              <a:t>http://www.microsoft.com/forefront/</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Server - </a:t>
            </a:r>
            <a:r>
              <a:rPr lang="en-US" sz="2000" u="sng" dirty="0">
                <a:solidFill>
                  <a:srgbClr val="FFFFFF"/>
                </a:solidFill>
                <a:hlinkClick r:id="rId7"/>
              </a:rPr>
              <a:t>http://www.microsoft.com/windowsserver/</a:t>
            </a:r>
            <a:r>
              <a:rPr lang="en-US" sz="2000" dirty="0">
                <a:solidFill>
                  <a:srgbClr val="FFFFFF"/>
                </a:solidFill>
              </a:rPr>
              <a:t> </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Cloud Power - </a:t>
            </a:r>
            <a:r>
              <a:rPr lang="en-US" sz="2000" u="sng" dirty="0">
                <a:solidFill>
                  <a:srgbClr val="FFFFFF"/>
                </a:solidFill>
                <a:hlinkClick r:id="rId8"/>
              </a:rPr>
              <a:t>http://</a:t>
            </a:r>
            <a:r>
              <a:rPr lang="en-US" sz="2000" u="sng" dirty="0" smtClean="0">
                <a:solidFill>
                  <a:srgbClr val="FFFFFF"/>
                </a:solidFill>
                <a:hlinkClick r:id="rId8"/>
              </a:rPr>
              <a:t>www.microsoft.com/cloud/</a:t>
            </a:r>
            <a:r>
              <a:rPr lang="en-US" sz="2000" u="sng" dirty="0" smtClean="0">
                <a:solidFill>
                  <a:srgbClr val="FFFFFF"/>
                </a:solidFill>
              </a:rPr>
              <a:t>   </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Private Cloud - </a:t>
            </a:r>
            <a:r>
              <a:rPr lang="en-US" sz="2000" u="sng" dirty="0">
                <a:solidFill>
                  <a:srgbClr val="FFFFFF"/>
                </a:solidFill>
                <a:hlinkClick r:id="rId7"/>
              </a:rPr>
              <a:t>http://</a:t>
            </a:r>
            <a:r>
              <a:rPr lang="en-US" sz="2000" u="sng" dirty="0" smtClean="0">
                <a:solidFill>
                  <a:srgbClr val="FFFFFF"/>
                </a:solidFill>
                <a:hlinkClick r:id="rId7"/>
              </a:rPr>
              <a:t>www.microsoft.com/privatecloud/</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25419815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73904598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76705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23948316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
        <p:nvSpPr>
          <p:cNvPr id="2" name="Title 1"/>
          <p:cNvSpPr>
            <a:spLocks noGrp="1"/>
          </p:cNvSpPr>
          <p:nvPr>
            <p:ph type="title"/>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Socially Engineered Threats</a:t>
            </a:r>
            <a:endParaRPr lang="en-US" dirty="0"/>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933" y="1447800"/>
            <a:ext cx="6295181" cy="36630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69963" y="5416286"/>
            <a:ext cx="10698162" cy="892552"/>
          </a:xfrm>
          <a:prstGeom prst="rect">
            <a:avLst/>
          </a:prstGeom>
          <a:noFill/>
        </p:spPr>
        <p:txBody>
          <a:bodyPr wrap="square" lIns="0" tIns="0" rIns="0" bIns="0" rtlCol="0">
            <a:spAutoFit/>
          </a:bodyPr>
          <a:lstStyle/>
          <a:p>
            <a:pPr marL="0" lvl="1"/>
            <a:r>
              <a:rPr lang="en-US" sz="2000" dirty="0"/>
              <a:t>“</a:t>
            </a:r>
            <a:r>
              <a:rPr lang="en-US" sz="2000" b="1" dirty="0"/>
              <a:t>PARKING </a:t>
            </a:r>
            <a:r>
              <a:rPr lang="en-US" sz="2000" b="1" dirty="0" smtClean="0"/>
              <a:t>VIOLATION:</a:t>
            </a:r>
            <a:r>
              <a:rPr lang="en-US" sz="2000" dirty="0" smtClean="0"/>
              <a:t> </a:t>
            </a:r>
            <a:r>
              <a:rPr lang="en-US" sz="2000" dirty="0"/>
              <a:t>This vehicle is in violation of standard parking regulations. </a:t>
            </a:r>
            <a:r>
              <a:rPr lang="en-US" sz="2000" dirty="0" smtClean="0"/>
              <a:t/>
            </a:r>
            <a:br>
              <a:rPr lang="en-US" sz="2000" dirty="0" smtClean="0"/>
            </a:br>
            <a:r>
              <a:rPr lang="en-US" sz="2000" dirty="0" smtClean="0"/>
              <a:t>To </a:t>
            </a:r>
            <a:r>
              <a:rPr lang="en-US" sz="2000" dirty="0"/>
              <a:t>view pictures with information about your parking preferences, go to website …”</a:t>
            </a:r>
          </a:p>
          <a:p>
            <a:endParaRPr lang="en-US" dirty="0" err="1"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5336980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Browser Features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841604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1107996"/>
          </a:xfrm>
        </p:spPr>
        <p:txBody>
          <a:bodyPr/>
          <a:lstStyle/>
          <a:p>
            <a:r>
              <a:rPr lang="en-US" dirty="0" smtClean="0"/>
              <a:t>All Around Fast</a:t>
            </a:r>
            <a:br>
              <a:rPr lang="en-US" dirty="0" smtClean="0"/>
            </a:br>
            <a:r>
              <a:rPr lang="en-US" sz="3600" dirty="0" smtClean="0">
                <a:gradFill flip="none" rotWithShape="1">
                  <a:gsLst>
                    <a:gs pos="0">
                      <a:schemeClr val="accent1"/>
                    </a:gs>
                    <a:gs pos="100000">
                      <a:schemeClr val="accent1"/>
                    </a:gs>
                  </a:gsLst>
                  <a:lin ang="5400000" scaled="0"/>
                  <a:tileRect/>
                </a:gradFill>
              </a:rPr>
              <a:t>Using the power of your whole PC</a:t>
            </a:r>
            <a:endParaRPr lang="en-US" sz="3600" dirty="0">
              <a:gradFill flip="none" rotWithShape="1">
                <a:gsLst>
                  <a:gs pos="0">
                    <a:schemeClr val="accent1"/>
                  </a:gs>
                  <a:gs pos="100000">
                    <a:schemeClr val="accent1"/>
                  </a:gs>
                </a:gsLst>
                <a:lin ang="5400000" scaled="0"/>
                <a:tileRect/>
              </a:gradFill>
            </a:endParaRPr>
          </a:p>
        </p:txBody>
      </p:sp>
      <p:sp>
        <p:nvSpPr>
          <p:cNvPr id="8" name="Text Placeholder 5"/>
          <p:cNvSpPr txBox="1">
            <a:spLocks/>
          </p:cNvSpPr>
          <p:nvPr/>
        </p:nvSpPr>
        <p:spPr>
          <a:xfrm>
            <a:off x="3468819" y="6301211"/>
            <a:ext cx="5251188" cy="2769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chemeClr val="bg1">
                  <a:lumMod val="50000"/>
                </a:schemeClr>
              </a:buClr>
              <a:buSzPct val="90000"/>
              <a:buFont typeface="Arial" pitchFamily="34" charset="0"/>
              <a:buChar char="•"/>
              <a:defRPr sz="2000" kern="1200">
                <a:solidFill>
                  <a:schemeClr val="tx1">
                    <a:alpha val="99000"/>
                  </a:schemeClr>
                </a:solidFill>
                <a:latin typeface="Segoe Light" pitchFamily="34" charset="0"/>
                <a:ea typeface="+mn-ea"/>
                <a:cs typeface="+mn-cs"/>
              </a:defRPr>
            </a:lvl1pPr>
            <a:lvl2pPr marL="855663" indent="-395288" algn="l" defTabSz="914363" rtl="0" eaLnBrk="1" latinLnBrk="0" hangingPunct="1">
              <a:lnSpc>
                <a:spcPct val="90000"/>
              </a:lnSpc>
              <a:spcBef>
                <a:spcPct val="20000"/>
              </a:spcBef>
              <a:buClr>
                <a:schemeClr val="bg1">
                  <a:lumMod val="50000"/>
                </a:schemeClr>
              </a:buClr>
              <a:buSzPct val="90000"/>
              <a:buFont typeface="Arial" pitchFamily="34" charset="0"/>
              <a:buChar char="•"/>
              <a:defRPr sz="1800" kern="1200">
                <a:solidFill>
                  <a:schemeClr val="tx1">
                    <a:alpha val="99000"/>
                  </a:schemeClr>
                </a:solidFill>
                <a:latin typeface="Segoe Light" pitchFamily="34" charset="0"/>
                <a:ea typeface="+mn-ea"/>
                <a:cs typeface="+mn-cs"/>
              </a:defRPr>
            </a:lvl2pPr>
            <a:lvl3pPr marL="1258888" indent="-403225" algn="l" defTabSz="914363" rtl="0" eaLnBrk="1" latinLnBrk="0" hangingPunct="1">
              <a:lnSpc>
                <a:spcPct val="90000"/>
              </a:lnSpc>
              <a:spcBef>
                <a:spcPct val="20000"/>
              </a:spcBef>
              <a:buClr>
                <a:schemeClr val="bg1">
                  <a:lumMod val="50000"/>
                </a:schemeClr>
              </a:buClr>
              <a:buSzPct val="90000"/>
              <a:buFont typeface="Arial" pitchFamily="34" charset="0"/>
              <a:buChar char="•"/>
              <a:defRPr sz="1600" kern="1200">
                <a:solidFill>
                  <a:schemeClr val="tx1">
                    <a:alpha val="99000"/>
                  </a:schemeClr>
                </a:solidFill>
                <a:latin typeface="Segoe Light" pitchFamily="34" charset="0"/>
                <a:ea typeface="+mn-ea"/>
                <a:cs typeface="+mn-cs"/>
              </a:defRPr>
            </a:lvl3pPr>
            <a:lvl4pPr marL="1604963" indent="-346075" algn="l" defTabSz="914363" rtl="0" eaLnBrk="1" latinLnBrk="0" hangingPunct="1">
              <a:lnSpc>
                <a:spcPct val="90000"/>
              </a:lnSpc>
              <a:spcBef>
                <a:spcPct val="20000"/>
              </a:spcBef>
              <a:buClr>
                <a:schemeClr val="bg1">
                  <a:lumMod val="50000"/>
                </a:schemeClr>
              </a:buClr>
              <a:buSzPct val="90000"/>
              <a:buFont typeface="Arial" pitchFamily="34" charset="0"/>
              <a:buChar char="•"/>
              <a:defRPr sz="1400" kern="1200">
                <a:solidFill>
                  <a:schemeClr val="tx1">
                    <a:alpha val="99000"/>
                  </a:schemeClr>
                </a:solidFill>
                <a:latin typeface="Segoe Light" pitchFamily="34" charset="0"/>
                <a:ea typeface="+mn-ea"/>
                <a:cs typeface="+mn-cs"/>
              </a:defRPr>
            </a:lvl4pPr>
            <a:lvl5pPr marL="1941513" indent="-336550" algn="l" defTabSz="914363" rtl="0" eaLnBrk="1" latinLnBrk="0" hangingPunct="1">
              <a:lnSpc>
                <a:spcPct val="90000"/>
              </a:lnSpc>
              <a:spcBef>
                <a:spcPct val="20000"/>
              </a:spcBef>
              <a:buClr>
                <a:schemeClr val="bg1">
                  <a:lumMod val="50000"/>
                </a:schemeClr>
              </a:buClr>
              <a:buSzPct val="90000"/>
              <a:buFont typeface="Arial" pitchFamily="34" charset="0"/>
              <a:buChar char="•"/>
              <a:defRPr sz="1400" kern="1200">
                <a:solidFill>
                  <a:schemeClr val="tx1">
                    <a:alpha val="99000"/>
                  </a:schemeClr>
                </a:soli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latin typeface="+mn-lt"/>
              </a:rPr>
              <a:t>Focus is on making the real world sites fast</a:t>
            </a:r>
            <a:endParaRPr lang="en-US" dirty="0">
              <a:latin typeface="+mn-lt"/>
            </a:endParaRPr>
          </a:p>
        </p:txBody>
      </p:sp>
      <p:pic>
        <p:nvPicPr>
          <p:cNvPr id="10" name="Fish"/>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434286" y="530519"/>
            <a:ext cx="2423885" cy="1857911"/>
          </a:xfrm>
          <a:prstGeom prst="rect">
            <a:avLst/>
          </a:prstGeom>
        </p:spPr>
      </p:pic>
      <p:pic>
        <p:nvPicPr>
          <p:cNvPr id="1027" name="Picture 3" descr="C:\Users\margchen\AppData\Local\Microsoft\Windows\Temporary Internet Files\Content.Outlook\VHKMEIWA\IE9 RTW - SS without I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1634" y="1761942"/>
            <a:ext cx="6116530" cy="4321462"/>
          </a:xfrm>
          <a:prstGeom prst="rect">
            <a:avLst/>
          </a:prstGeom>
          <a:noFill/>
          <a:ln w="3175" cap="rnd">
            <a:solidFill>
              <a:schemeClr val="bg2"/>
            </a:solidFill>
            <a:round/>
            <a:headEnd/>
            <a:tailEnd/>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68052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1107996"/>
          </a:xfrm>
        </p:spPr>
        <p:txBody>
          <a:bodyPr/>
          <a:lstStyle/>
          <a:p>
            <a:r>
              <a:rPr lang="en-US" dirty="0" smtClean="0"/>
              <a:t>Trusted</a:t>
            </a:r>
            <a:br>
              <a:rPr lang="en-US" dirty="0" smtClean="0"/>
            </a:br>
            <a:r>
              <a:rPr lang="en-US" sz="3600" dirty="0">
                <a:gradFill flip="none" rotWithShape="1">
                  <a:gsLst>
                    <a:gs pos="0">
                      <a:schemeClr val="accent1"/>
                    </a:gs>
                    <a:gs pos="100000">
                      <a:schemeClr val="accent1"/>
                    </a:gs>
                  </a:gsLst>
                  <a:lin ang="5400000" scaled="0"/>
                  <a:tileRect/>
                </a:gradFill>
              </a:rPr>
              <a:t>Secure, reliable and private</a:t>
            </a:r>
          </a:p>
        </p:txBody>
      </p:sp>
      <p:pic>
        <p:nvPicPr>
          <p:cNvPr id="6" name="Picture 2" descr="C:\Users\rogercap\Desktop\0564.clip_image002_5E7E01BC[1].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19088" y="1907627"/>
            <a:ext cx="8550649" cy="3631286"/>
          </a:xfrm>
          <a:prstGeom prst="rect">
            <a:avLst/>
          </a:prstGeom>
          <a:noFill/>
          <a:ln>
            <a:noFill/>
          </a:ln>
          <a:effectLst>
            <a:outerShdw blurRad="63500" algn="ctr"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55376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1107996"/>
          </a:xfrm>
        </p:spPr>
        <p:txBody>
          <a:bodyPr/>
          <a:lstStyle/>
          <a:p>
            <a:r>
              <a:rPr lang="en-US" dirty="0" smtClean="0"/>
              <a:t>Interoperable</a:t>
            </a:r>
            <a:br>
              <a:rPr lang="en-US" dirty="0" smtClean="0"/>
            </a:br>
            <a:r>
              <a:rPr lang="en-US" sz="3600" dirty="0">
                <a:gradFill flip="none" rotWithShape="1">
                  <a:gsLst>
                    <a:gs pos="0">
                      <a:schemeClr val="accent1"/>
                    </a:gs>
                    <a:gs pos="100000">
                      <a:schemeClr val="accent1"/>
                    </a:gs>
                  </a:gsLst>
                  <a:lin ang="5400000" scaled="0"/>
                  <a:tileRect/>
                </a:gradFill>
              </a:rPr>
              <a:t>Enabling “same markup”</a:t>
            </a:r>
          </a:p>
        </p:txBody>
      </p:sp>
      <p:pic>
        <p:nvPicPr>
          <p:cNvPr id="21" name="Picture 2" descr="C:\Users\arib\Desktop\html5.png"/>
          <p:cNvPicPr>
            <a:picLocks noChangeAspect="1" noChangeArrowheads="1"/>
          </p:cNvPicPr>
          <p:nvPr/>
        </p:nvPicPr>
        <p:blipFill>
          <a:blip r:embed="rId3"/>
          <a:stretch>
            <a:fillRect/>
          </a:stretch>
        </p:blipFill>
        <p:spPr bwMode="auto">
          <a:xfrm>
            <a:off x="2527091" y="4972656"/>
            <a:ext cx="1495608" cy="149560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bwMode="auto">
          <a:xfrm>
            <a:off x="4022699" y="1828190"/>
            <a:ext cx="4139187" cy="4647004"/>
          </a:xfrm>
          <a:prstGeom prst="roundRect">
            <a:avLst>
              <a:gd name="adj" fmla="val 2806"/>
            </a:avLst>
          </a:prstGeom>
          <a:gradFill>
            <a:gsLst>
              <a:gs pos="0">
                <a:schemeClr val="bg1">
                  <a:alpha val="60000"/>
                </a:schemeClr>
              </a:gs>
              <a:gs pos="80000">
                <a:schemeClr val="bg1">
                  <a:alpha val="30000"/>
                </a:schemeClr>
              </a:gs>
              <a:gs pos="100000">
                <a:schemeClr val="bg1">
                  <a:alpha val="10000"/>
                </a:schemeClr>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algn="ctr">
              <a:lnSpc>
                <a:spcPct val="90000"/>
              </a:lnSpc>
            </a:pPr>
            <a:endParaRPr lang="en-US" sz="3200" dirty="0">
              <a:solidFill>
                <a:schemeClr val="tx1">
                  <a:alpha val="99000"/>
                </a:schemeClr>
              </a:solidFill>
              <a:latin typeface="Segoe Light" pitchFamily="34" charset="0"/>
            </a:endParaRPr>
          </a:p>
        </p:txBody>
      </p:sp>
      <p:sp>
        <p:nvSpPr>
          <p:cNvPr id="24" name="Rounded Rectangle 23"/>
          <p:cNvSpPr/>
          <p:nvPr/>
        </p:nvSpPr>
        <p:spPr bwMode="auto">
          <a:xfrm>
            <a:off x="4099511" y="1905000"/>
            <a:ext cx="3960776" cy="928950"/>
          </a:xfrm>
          <a:prstGeom prst="roundRect">
            <a:avLst>
              <a:gd name="adj" fmla="val 419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18" rIns="91436" bIns="45718" numCol="1" rtlCol="0" anchor="ctr" anchorCtr="0" compatLnSpc="1">
            <a:prstTxWarp prst="textNoShape">
              <a:avLst/>
            </a:prstTxWarp>
          </a:bodyPr>
          <a:lstStyle/>
          <a:p>
            <a:pPr algn="ctr">
              <a:lnSpc>
                <a:spcPct val="90000"/>
              </a:lnSpc>
            </a:pPr>
            <a:r>
              <a:rPr lang="en-US" sz="2800" spc="-80" dirty="0" smtClean="0">
                <a:ln w="3175">
                  <a:noFill/>
                </a:ln>
                <a:solidFill>
                  <a:schemeClr val="tx1"/>
                </a:solidFill>
                <a:cs typeface="Arial" charset="0"/>
              </a:rPr>
              <a:t>The HTML</a:t>
            </a:r>
            <a:br>
              <a:rPr lang="en-US" sz="2800" spc="-80" dirty="0" smtClean="0">
                <a:ln w="3175">
                  <a:noFill/>
                </a:ln>
                <a:solidFill>
                  <a:schemeClr val="tx1"/>
                </a:solidFill>
                <a:cs typeface="Arial" charset="0"/>
              </a:rPr>
            </a:br>
            <a:r>
              <a:rPr lang="en-US" sz="2800" spc="-80" dirty="0" smtClean="0">
                <a:ln w="3175">
                  <a:noFill/>
                </a:ln>
                <a:solidFill>
                  <a:schemeClr val="tx1"/>
                </a:solidFill>
                <a:cs typeface="Arial" charset="0"/>
              </a:rPr>
              <a:t>Working Group</a:t>
            </a:r>
            <a:endParaRPr lang="en-US" sz="2800" dirty="0">
              <a:solidFill>
                <a:schemeClr val="tx1"/>
              </a:solidFill>
            </a:endParaRPr>
          </a:p>
        </p:txBody>
      </p:sp>
      <p:sp>
        <p:nvSpPr>
          <p:cNvPr id="25" name="Rounded Rectangle 24"/>
          <p:cNvSpPr/>
          <p:nvPr/>
        </p:nvSpPr>
        <p:spPr bwMode="auto">
          <a:xfrm>
            <a:off x="4099510" y="2883873"/>
            <a:ext cx="3960776" cy="594004"/>
          </a:xfrm>
          <a:prstGeom prst="roundRect">
            <a:avLst>
              <a:gd name="adj" fmla="val 419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18" rIns="91436" bIns="45718" numCol="1" rtlCol="0" anchor="ctr" anchorCtr="0" compatLnSpc="1">
            <a:prstTxWarp prst="textNoShape">
              <a:avLst/>
            </a:prstTxWarp>
          </a:bodyPr>
          <a:lstStyle/>
          <a:p>
            <a:pPr algn="ctr">
              <a:lnSpc>
                <a:spcPct val="90000"/>
              </a:lnSpc>
            </a:pPr>
            <a:r>
              <a:rPr lang="en-US" sz="2400" spc="-80" dirty="0">
                <a:ln w="3175">
                  <a:noFill/>
                </a:ln>
                <a:solidFill>
                  <a:schemeClr val="tx1"/>
                </a:solidFill>
                <a:cs typeface="Arial" charset="0"/>
              </a:rPr>
              <a:t>411 group participants</a:t>
            </a:r>
          </a:p>
        </p:txBody>
      </p:sp>
      <p:sp>
        <p:nvSpPr>
          <p:cNvPr id="26" name="Rounded Rectangle 25"/>
          <p:cNvSpPr/>
          <p:nvPr/>
        </p:nvSpPr>
        <p:spPr bwMode="auto">
          <a:xfrm>
            <a:off x="4099511" y="3542325"/>
            <a:ext cx="3960776" cy="742351"/>
          </a:xfrm>
          <a:prstGeom prst="roundRect">
            <a:avLst>
              <a:gd name="adj" fmla="val 419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18" rIns="91436" bIns="45718" numCol="1" rtlCol="0" anchor="ctr" anchorCtr="0" compatLnSpc="1">
            <a:prstTxWarp prst="textNoShape">
              <a:avLst/>
            </a:prstTxWarp>
          </a:bodyPr>
          <a:lstStyle/>
          <a:p>
            <a:pPr algn="ctr">
              <a:lnSpc>
                <a:spcPct val="90000"/>
              </a:lnSpc>
            </a:pPr>
            <a:r>
              <a:rPr lang="en-US" sz="2400" spc="-80" dirty="0">
                <a:ln w="3175">
                  <a:noFill/>
                </a:ln>
                <a:solidFill>
                  <a:schemeClr val="tx1"/>
                </a:solidFill>
                <a:cs typeface="Arial" charset="0"/>
              </a:rPr>
              <a:t>40 W3C</a:t>
            </a:r>
            <a:br>
              <a:rPr lang="en-US" sz="2400" spc="-80" dirty="0">
                <a:ln w="3175">
                  <a:noFill/>
                </a:ln>
                <a:solidFill>
                  <a:schemeClr val="tx1"/>
                </a:solidFill>
                <a:cs typeface="Arial" charset="0"/>
              </a:rPr>
            </a:br>
            <a:r>
              <a:rPr lang="en-US" sz="2400" spc="-80" dirty="0">
                <a:ln w="3175">
                  <a:noFill/>
                </a:ln>
                <a:solidFill>
                  <a:schemeClr val="tx1"/>
                </a:solidFill>
                <a:cs typeface="Arial" charset="0"/>
              </a:rPr>
              <a:t>Member Organizations</a:t>
            </a:r>
          </a:p>
        </p:txBody>
      </p:sp>
      <p:sp>
        <p:nvSpPr>
          <p:cNvPr id="27" name="Rounded Rectangle 26"/>
          <p:cNvSpPr/>
          <p:nvPr/>
        </p:nvSpPr>
        <p:spPr bwMode="auto">
          <a:xfrm>
            <a:off x="4099511" y="4349746"/>
            <a:ext cx="3960776" cy="622910"/>
          </a:xfrm>
          <a:prstGeom prst="roundRect">
            <a:avLst>
              <a:gd name="adj" fmla="val 419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18" rIns="91436" bIns="45718" numCol="1" rtlCol="0" anchor="ctr" anchorCtr="0" compatLnSpc="1">
            <a:prstTxWarp prst="textNoShape">
              <a:avLst/>
            </a:prstTxWarp>
          </a:bodyPr>
          <a:lstStyle/>
          <a:p>
            <a:pPr algn="ctr">
              <a:lnSpc>
                <a:spcPct val="90000"/>
              </a:lnSpc>
            </a:pPr>
            <a:r>
              <a:rPr lang="en-US" sz="2400" spc="-80" dirty="0">
                <a:ln w="3175">
                  <a:noFill/>
                </a:ln>
                <a:solidFill>
                  <a:schemeClr val="tx1"/>
                </a:solidFill>
                <a:cs typeface="Arial" charset="0"/>
              </a:rPr>
              <a:t>280 Invited experts</a:t>
            </a:r>
          </a:p>
        </p:txBody>
      </p:sp>
      <p:sp>
        <p:nvSpPr>
          <p:cNvPr id="28" name="Rounded Rectangle 27"/>
          <p:cNvSpPr/>
          <p:nvPr/>
        </p:nvSpPr>
        <p:spPr bwMode="auto">
          <a:xfrm>
            <a:off x="4099510" y="5052515"/>
            <a:ext cx="3960776" cy="545316"/>
          </a:xfrm>
          <a:prstGeom prst="roundRect">
            <a:avLst>
              <a:gd name="adj" fmla="val 419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18" rIns="91436" bIns="45718" numCol="1" rtlCol="0" anchor="ctr" anchorCtr="0" compatLnSpc="1">
            <a:prstTxWarp prst="textNoShape">
              <a:avLst/>
            </a:prstTxWarp>
          </a:bodyPr>
          <a:lstStyle/>
          <a:p>
            <a:pPr algn="ctr">
              <a:lnSpc>
                <a:spcPct val="90000"/>
              </a:lnSpc>
            </a:pPr>
            <a:r>
              <a:rPr lang="en-US" sz="2400" spc="-80" dirty="0">
                <a:ln w="3175">
                  <a:noFill/>
                </a:ln>
                <a:solidFill>
                  <a:schemeClr val="tx1"/>
                </a:solidFill>
                <a:cs typeface="Arial" charset="0"/>
              </a:rPr>
              <a:t>9 Mailing lists</a:t>
            </a:r>
          </a:p>
        </p:txBody>
      </p:sp>
      <p:sp>
        <p:nvSpPr>
          <p:cNvPr id="29" name="Rounded Rectangle 28"/>
          <p:cNvSpPr/>
          <p:nvPr/>
        </p:nvSpPr>
        <p:spPr bwMode="auto">
          <a:xfrm>
            <a:off x="4099510" y="5660889"/>
            <a:ext cx="3960776" cy="688610"/>
          </a:xfrm>
          <a:prstGeom prst="roundRect">
            <a:avLst>
              <a:gd name="adj" fmla="val 419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18" rIns="91436" bIns="45718" numCol="1" rtlCol="0" anchor="ctr" anchorCtr="0" compatLnSpc="1">
            <a:prstTxWarp prst="textNoShape">
              <a:avLst/>
            </a:prstTxWarp>
          </a:bodyPr>
          <a:lstStyle/>
          <a:p>
            <a:pPr algn="ctr">
              <a:lnSpc>
                <a:spcPct val="90000"/>
              </a:lnSpc>
            </a:pPr>
            <a:r>
              <a:rPr lang="en-US" sz="2400" spc="-80" dirty="0">
                <a:ln w="3175">
                  <a:noFill/>
                </a:ln>
                <a:solidFill>
                  <a:schemeClr val="tx1"/>
                </a:solidFill>
                <a:cs typeface="Arial" charset="0"/>
              </a:rPr>
              <a:t>4000 emails on public-html</a:t>
            </a:r>
          </a:p>
        </p:txBody>
      </p:sp>
    </p:spTree>
    <p:extLst>
      <p:ext uri="{BB962C8B-B14F-4D97-AF65-F5344CB8AC3E}">
        <p14:creationId xmlns:p14="http://schemas.microsoft.com/office/powerpoint/2010/main" val="319114266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mtClean="0"/>
              <a:t>IT Features</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9778453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560181"/>
            <a:ext cx="12188825" cy="5297819"/>
          </a:xfrm>
          <a:prstGeom prst="rect">
            <a:avLst/>
          </a:prstGeom>
          <a:gradFill>
            <a:gsLst>
              <a:gs pos="0">
                <a:schemeClr val="bg1"/>
              </a:gs>
              <a:gs pos="40000">
                <a:schemeClr val="bg1">
                  <a:alpha val="50000"/>
                </a:schemeClr>
              </a:gs>
              <a:gs pos="100000">
                <a:schemeClr val="bg1">
                  <a:alpha val="0"/>
                </a:schemeClr>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a:xfrm>
            <a:off x="519112" y="228600"/>
            <a:ext cx="11837988" cy="498598"/>
          </a:xfrm>
        </p:spPr>
        <p:txBody>
          <a:bodyPr/>
          <a:lstStyle/>
          <a:p>
            <a:r>
              <a:rPr lang="en-US" sz="3600" dirty="0" smtClean="0"/>
              <a:t>Windows Internet Explorer 9 and the Optimized Desktop</a:t>
            </a:r>
            <a:endParaRPr lang="en-US" sz="3600" dirty="0"/>
          </a:p>
        </p:txBody>
      </p:sp>
      <p:pic>
        <p:nvPicPr>
          <p:cNvPr id="30" name="Picture 8" descr="\\SERVER3\InternalBin\Resource DVD\DVD_ART36\Artwork_Imagery\Shapes\rings\blue-ring.png"/>
          <p:cNvPicPr>
            <a:picLocks noChangeAspect="1" noChangeArrowheads="1"/>
          </p:cNvPicPr>
          <p:nvPr/>
        </p:nvPicPr>
        <p:blipFill>
          <a:blip r:embed="rId3" cstate="email">
            <a:grayscl/>
            <a:lum bright="19000" contrast="-18000"/>
          </a:blip>
          <a:stretch>
            <a:fillRect/>
          </a:stretch>
        </p:blipFill>
        <p:spPr bwMode="auto">
          <a:xfrm>
            <a:off x="2369127" y="5826955"/>
            <a:ext cx="7527380" cy="904875"/>
          </a:xfrm>
          <a:prstGeom prst="rect">
            <a:avLst/>
          </a:prstGeom>
          <a:noFill/>
          <a:ln>
            <a:noFill/>
          </a:ln>
        </p:spPr>
      </p:pic>
      <p:pic>
        <p:nvPicPr>
          <p:cNvPr id="31" name="Picture 6" descr="\\SERVER3\InternalBin\Resource DVD\DVD_ART36\Artwork_Imagery\Icons - Illustrations\_ xMAC STYLE\computer desktop pc 4.png"/>
          <p:cNvPicPr>
            <a:picLocks noChangeAspect="1" noChangeArrowheads="1"/>
          </p:cNvPicPr>
          <p:nvPr/>
        </p:nvPicPr>
        <p:blipFill>
          <a:blip r:embed="rId4" cstate="email"/>
          <a:stretch>
            <a:fillRect/>
          </a:stretch>
        </p:blipFill>
        <p:spPr bwMode="auto">
          <a:xfrm>
            <a:off x="2445937" y="5587707"/>
            <a:ext cx="1057275" cy="838200"/>
          </a:xfrm>
          <a:prstGeom prst="rect">
            <a:avLst/>
          </a:prstGeom>
          <a:noFill/>
          <a:ln>
            <a:noFill/>
          </a:ln>
        </p:spPr>
      </p:pic>
      <p:pic>
        <p:nvPicPr>
          <p:cNvPr id="32" name="Picture 5" descr="\\SERVER3\InternalBin\Resource DVD\DVD_ART36\Artwork_Imagery\Icons - Illustrations\Hardware - Istock\Istock 5922273 - Data Center Servers  datacenter.png"/>
          <p:cNvPicPr>
            <a:picLocks noChangeAspect="1" noChangeArrowheads="1"/>
          </p:cNvPicPr>
          <p:nvPr/>
        </p:nvPicPr>
        <p:blipFill>
          <a:blip r:embed="rId5" cstate="email"/>
          <a:stretch>
            <a:fillRect/>
          </a:stretch>
        </p:blipFill>
        <p:spPr bwMode="auto">
          <a:xfrm>
            <a:off x="5262304" y="5558120"/>
            <a:ext cx="1362075" cy="904875"/>
          </a:xfrm>
          <a:prstGeom prst="rect">
            <a:avLst/>
          </a:prstGeom>
          <a:noFill/>
          <a:ln>
            <a:noFill/>
          </a:ln>
        </p:spPr>
      </p:pic>
      <p:pic>
        <p:nvPicPr>
          <p:cNvPr id="33" name="Picture 2" descr="\\SERVER3\InternalBin\Resource DVD\DVD_ART36\Artwork_Imagery\Icons - Illustrations\Internet Clouds web\cloud 2.png"/>
          <p:cNvPicPr>
            <a:picLocks noChangeAspect="1" noChangeArrowheads="1"/>
          </p:cNvPicPr>
          <p:nvPr/>
        </p:nvPicPr>
        <p:blipFill>
          <a:blip r:embed="rId6"/>
          <a:stretch>
            <a:fillRect/>
          </a:stretch>
        </p:blipFill>
        <p:spPr bwMode="auto">
          <a:xfrm>
            <a:off x="8597081" y="5587708"/>
            <a:ext cx="1361054" cy="797446"/>
          </a:xfrm>
          <a:prstGeom prst="rect">
            <a:avLst/>
          </a:prstGeom>
          <a:noFill/>
        </p:spPr>
      </p:pic>
      <p:pic>
        <p:nvPicPr>
          <p:cNvPr id="10" name="Picture 2" descr="\\eventsql\dvd\Online_ART\DVD_ART36\Artwork_Imagery\Brand Photos\Scenarios\FY09 Brand Business - no exp\man working outdoors laptop coffee.png"/>
          <p:cNvPicPr>
            <a:picLocks noChangeAspect="1" noChangeArrowheads="1"/>
          </p:cNvPicPr>
          <p:nvPr/>
        </p:nvPicPr>
        <p:blipFill>
          <a:blip r:embed="rId7" cstate="email"/>
          <a:stretch>
            <a:fillRect/>
          </a:stretch>
        </p:blipFill>
        <p:spPr bwMode="auto">
          <a:xfrm>
            <a:off x="3858712" y="1124700"/>
            <a:ext cx="3771900" cy="2362200"/>
          </a:xfrm>
          <a:prstGeom prst="rect">
            <a:avLst/>
          </a:prstGeom>
          <a:noFill/>
          <a:ln>
            <a:noFill/>
          </a:ln>
        </p:spPr>
      </p:pic>
      <p:sp>
        <p:nvSpPr>
          <p:cNvPr id="20" name="TextBox 19"/>
          <p:cNvSpPr txBox="1"/>
          <p:nvPr/>
        </p:nvSpPr>
        <p:spPr>
          <a:xfrm>
            <a:off x="5047329" y="3385383"/>
            <a:ext cx="184731" cy="466281"/>
          </a:xfrm>
          <a:prstGeom prst="rect">
            <a:avLst/>
          </a:prstGeom>
          <a:noFill/>
        </p:spPr>
        <p:txBody>
          <a:bodyPr wrap="none" rtlCol="0">
            <a:spAutoFit/>
          </a:bodyPr>
          <a:lstStyle/>
          <a:p>
            <a:pPr marL="609493" indent="-609493">
              <a:lnSpc>
                <a:spcPct val="90000"/>
              </a:lnSpc>
              <a:spcBef>
                <a:spcPct val="20000"/>
              </a:spcBef>
              <a:buSzPct val="90000"/>
              <a:defRPr/>
            </a:pPr>
            <a:endParaRPr lang="en-US" altLang="zh-CN" sz="2700" spc="-200" dirty="0"/>
          </a:p>
        </p:txBody>
      </p:sp>
      <p:grpSp>
        <p:nvGrpSpPr>
          <p:cNvPr id="36" name="Group 35"/>
          <p:cNvGrpSpPr/>
          <p:nvPr/>
        </p:nvGrpSpPr>
        <p:grpSpPr>
          <a:xfrm>
            <a:off x="3340164" y="3450676"/>
            <a:ext cx="5508496" cy="1668144"/>
            <a:chOff x="3340164" y="3450676"/>
            <a:chExt cx="5508496" cy="1668144"/>
          </a:xfrm>
        </p:grpSpPr>
        <p:pic>
          <p:nvPicPr>
            <p:cNvPr id="23" name="Picture 5" descr="\\SERVER3\InternalBin\Resource DVD\DVD_ART36\Artwork_Imagery\Icons - Illustrations\Screen Captures\Windows 7\Windows 7 Desktop 5.jpg"/>
            <p:cNvPicPr>
              <a:picLocks noChangeAspect="1" noChangeArrowheads="1"/>
            </p:cNvPicPr>
            <p:nvPr/>
          </p:nvPicPr>
          <p:blipFill>
            <a:blip r:embed="rId8" cstate="email"/>
            <a:srcRect/>
            <a:stretch>
              <a:fillRect/>
            </a:stretch>
          </p:blipFill>
          <p:spPr bwMode="auto">
            <a:xfrm>
              <a:off x="6114749" y="3918675"/>
              <a:ext cx="628953" cy="409601"/>
            </a:xfrm>
            <a:prstGeom prst="rect">
              <a:avLst/>
            </a:prstGeom>
            <a:noFill/>
            <a:effectLst>
              <a:outerShdw blurRad="76200" dir="18900000" sy="23000" kx="-1200000" algn="bl" rotWithShape="0">
                <a:prstClr val="black">
                  <a:alpha val="20000"/>
                </a:prstClr>
              </a:outerShdw>
            </a:effectLst>
            <a:scene3d>
              <a:camera prst="perspectiveHeroicExtremeLeftFacing"/>
              <a:lightRig rig="threePt" dir="t"/>
            </a:scene3d>
          </p:spPr>
        </p:pic>
        <p:pic>
          <p:nvPicPr>
            <p:cNvPr id="24" name="Picture 3" descr="\\SERVER3\InternalBin\Resource DVD\DVD_ART36\Artwork_Imagery\Icons - Illustrations\Screen Captures\Windows 7\Desktop 18.jpg"/>
            <p:cNvPicPr>
              <a:picLocks noChangeAspect="1" noChangeArrowheads="1"/>
            </p:cNvPicPr>
            <p:nvPr/>
          </p:nvPicPr>
          <p:blipFill>
            <a:blip r:embed="rId9" cstate="email"/>
            <a:srcRect/>
            <a:stretch>
              <a:fillRect/>
            </a:stretch>
          </p:blipFill>
          <p:spPr bwMode="auto">
            <a:xfrm>
              <a:off x="5778063" y="3975302"/>
              <a:ext cx="629102" cy="409698"/>
            </a:xfrm>
            <a:prstGeom prst="rect">
              <a:avLst/>
            </a:prstGeom>
            <a:noFill/>
            <a:effectLst>
              <a:outerShdw blurRad="76200" dir="18900000" sy="23000" kx="-1200000" algn="bl" rotWithShape="0">
                <a:prstClr val="black">
                  <a:alpha val="20000"/>
                </a:prstClr>
              </a:outerShdw>
            </a:effectLst>
            <a:scene3d>
              <a:camera prst="perspectiveHeroicExtremeLeftFacing"/>
              <a:lightRig rig="threePt" dir="t"/>
            </a:scene3d>
          </p:spPr>
        </p:pic>
        <p:pic>
          <p:nvPicPr>
            <p:cNvPr id="25" name="Picture 4" descr="\\SERVER3\InternalBin\Resource DVD\DVD_ART36\Artwork_Imagery\Icons - Illustrations\Screen Captures\Windows 7\flip3d.jpg"/>
            <p:cNvPicPr>
              <a:picLocks noChangeAspect="1" noChangeArrowheads="1"/>
            </p:cNvPicPr>
            <p:nvPr/>
          </p:nvPicPr>
          <p:blipFill>
            <a:blip r:embed="rId10" cstate="email"/>
            <a:srcRect/>
            <a:stretch>
              <a:fillRect/>
            </a:stretch>
          </p:blipFill>
          <p:spPr bwMode="auto">
            <a:xfrm>
              <a:off x="5441527" y="4043480"/>
              <a:ext cx="628953" cy="409601"/>
            </a:xfrm>
            <a:prstGeom prst="rect">
              <a:avLst/>
            </a:prstGeom>
            <a:noFill/>
            <a:effectLst>
              <a:outerShdw blurRad="76200" dir="18900000" sy="23000" kx="-1200000" algn="bl" rotWithShape="0">
                <a:prstClr val="black">
                  <a:alpha val="20000"/>
                </a:prstClr>
              </a:outerShdw>
            </a:effectLst>
            <a:scene3d>
              <a:camera prst="perspectiveHeroicExtremeLeftFacing"/>
              <a:lightRig rig="threePt" dir="t"/>
            </a:scene3d>
          </p:spPr>
        </p:pic>
        <p:sp>
          <p:nvSpPr>
            <p:cNvPr id="22" name="TextBox 21"/>
            <p:cNvSpPr txBox="1"/>
            <p:nvPr/>
          </p:nvSpPr>
          <p:spPr>
            <a:xfrm>
              <a:off x="3359960" y="4512165"/>
              <a:ext cx="5468904" cy="606655"/>
            </a:xfrm>
            <a:prstGeom prst="rect">
              <a:avLst/>
            </a:prstGeom>
            <a:noFill/>
          </p:spPr>
          <p:txBody>
            <a:bodyPr wrap="none" rtlCol="0">
              <a:noAutofit/>
            </a:bodyPr>
            <a:lstStyle/>
            <a:p>
              <a:pPr algn="ctr" defTabSz="1216823" eaLnBrk="0" hangingPunct="0">
                <a:lnSpc>
                  <a:spcPct val="90000"/>
                </a:lnSpc>
                <a:spcBef>
                  <a:spcPct val="30000"/>
                </a:spcBef>
                <a:buClr>
                  <a:srgbClr val="7F7F7F"/>
                </a:buClr>
                <a:buSzPct val="95000"/>
                <a:defRPr/>
              </a:pPr>
              <a:r>
                <a:rPr lang="en-US" sz="1900" b="1" kern="0" dirty="0">
                  <a:cs typeface="Segoe UI" pitchFamily="34" charset="0"/>
                </a:rPr>
                <a:t>Unparalleled Manageability</a:t>
              </a:r>
              <a:br>
                <a:rPr lang="en-US" sz="1900" b="1" kern="0" dirty="0">
                  <a:cs typeface="Segoe UI" pitchFamily="34" charset="0"/>
                </a:rPr>
              </a:br>
              <a:r>
                <a:rPr lang="en-US" sz="1600" kern="0" dirty="0" smtClean="0">
                  <a:cs typeface="Segoe UI" pitchFamily="34" charset="0"/>
                </a:rPr>
                <a:t>1,500+ group policy settings</a:t>
              </a:r>
            </a:p>
            <a:p>
              <a:pPr algn="ctr" defTabSz="1216823" eaLnBrk="0" hangingPunct="0">
                <a:lnSpc>
                  <a:spcPct val="90000"/>
                </a:lnSpc>
                <a:spcBef>
                  <a:spcPct val="30000"/>
                </a:spcBef>
                <a:buClr>
                  <a:srgbClr val="7F7F7F"/>
                </a:buClr>
                <a:buSzPct val="95000"/>
                <a:defRPr/>
              </a:pPr>
              <a:r>
                <a:rPr lang="en-US" sz="1600" kern="0" dirty="0" smtClean="0">
                  <a:cs typeface="Segoe UI" pitchFamily="34" charset="0"/>
                </a:rPr>
                <a:t>Single </a:t>
              </a:r>
              <a:r>
                <a:rPr lang="en-US" sz="1600" kern="0" dirty="0">
                  <a:cs typeface="Segoe UI" pitchFamily="34" charset="0"/>
                </a:rPr>
                <a:t>Sign On Support, </a:t>
              </a:r>
              <a:r>
                <a:rPr lang="en-US" sz="1600" kern="0" dirty="0" smtClean="0">
                  <a:cs typeface="Segoe UI" pitchFamily="34" charset="0"/>
                </a:rPr>
                <a:t>Slipstreaming, </a:t>
              </a:r>
              <a:r>
                <a:rPr lang="en-US" sz="1600" kern="0" dirty="0">
                  <a:cs typeface="Segoe UI" pitchFamily="34" charset="0"/>
                </a:rPr>
                <a:t>IEAK</a:t>
              </a:r>
            </a:p>
          </p:txBody>
        </p:sp>
        <p:sp>
          <p:nvSpPr>
            <p:cNvPr id="13" name="TextBox 12"/>
            <p:cNvSpPr txBox="1"/>
            <p:nvPr/>
          </p:nvSpPr>
          <p:spPr>
            <a:xfrm>
              <a:off x="3340164" y="3450676"/>
              <a:ext cx="5508496" cy="1061489"/>
            </a:xfrm>
            <a:prstGeom prst="round2SameRect">
              <a:avLst/>
            </a:prstGeom>
            <a:gradFill flip="none" rotWithShape="1">
              <a:gsLst>
                <a:gs pos="0">
                  <a:srgbClr val="7030A0"/>
                </a:gs>
                <a:gs pos="100000">
                  <a:srgbClr val="8F45C7">
                    <a:alpha val="0"/>
                  </a:srgbClr>
                </a:gs>
              </a:gsLst>
              <a:lin ang="5400000" scaled="1"/>
              <a:tileRect/>
            </a:gradFill>
            <a:scene3d>
              <a:camera prst="orthographicFront">
                <a:rot lat="0" lon="0" rev="0"/>
              </a:camera>
              <a:lightRig rig="threePt" dir="t">
                <a:rot lat="0" lon="0" rev="20400000"/>
              </a:lightRig>
            </a:scene3d>
            <a:sp3d>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none" rtlCol="0" anchor="t" anchorCtr="0">
              <a:noAutofit/>
            </a:bodyPr>
            <a:lstStyle/>
            <a:p>
              <a:pPr marL="0" lvl="1" indent="-609493" algn="ctr" fontAlgn="base">
                <a:lnSpc>
                  <a:spcPct val="90000"/>
                </a:lnSpc>
                <a:spcBef>
                  <a:spcPct val="20000"/>
                </a:spcBef>
                <a:spcAft>
                  <a:spcPct val="0"/>
                </a:spcAft>
                <a:buClr>
                  <a:srgbClr val="FFFF99"/>
                </a:buClr>
                <a:buSzPct val="90000"/>
                <a:tabLst>
                  <a:tab pos="566021" algn="l"/>
                </a:tabLst>
                <a:defRPr/>
              </a:pPr>
              <a:r>
                <a:rPr lang="en-US" altLang="zh-CN" spc="-20" dirty="0">
                  <a:solidFill>
                    <a:schemeClr val="tx1"/>
                  </a:solidFill>
                </a:rPr>
                <a:t>Reduce Costs by Streamlining PC Management</a:t>
              </a:r>
            </a:p>
          </p:txBody>
        </p:sp>
      </p:grpSp>
      <p:grpSp>
        <p:nvGrpSpPr>
          <p:cNvPr id="34" name="Group 33"/>
          <p:cNvGrpSpPr/>
          <p:nvPr/>
        </p:nvGrpSpPr>
        <p:grpSpPr>
          <a:xfrm>
            <a:off x="240965" y="1304373"/>
            <a:ext cx="4738253" cy="2148169"/>
            <a:chOff x="240965" y="1304373"/>
            <a:chExt cx="4738253" cy="2148169"/>
          </a:xfrm>
        </p:grpSpPr>
        <p:pic>
          <p:nvPicPr>
            <p:cNvPr id="26" name="Picture 3" descr="\\SERVER3\InternalBin\Resource DVD\DVD_ART36\Artwork_Imagery\Shapes\Arrows\Curved\seamless computing arrows blue.png"/>
            <p:cNvPicPr>
              <a:picLocks noChangeAspect="1" noChangeArrowheads="1"/>
            </p:cNvPicPr>
            <p:nvPr/>
          </p:nvPicPr>
          <p:blipFill>
            <a:blip r:embed="rId11" cstate="email"/>
            <a:srcRect/>
            <a:stretch>
              <a:fillRect/>
            </a:stretch>
          </p:blipFill>
          <p:spPr bwMode="auto">
            <a:xfrm>
              <a:off x="1835233" y="1809868"/>
              <a:ext cx="1225184" cy="692715"/>
            </a:xfrm>
            <a:prstGeom prst="rect">
              <a:avLst/>
            </a:prstGeom>
            <a:ln>
              <a:headEnd type="none" w="med" len="med"/>
              <a:tailEnd type="none" w="med" len="med"/>
            </a:ln>
          </p:spPr>
        </p:pic>
        <p:sp>
          <p:nvSpPr>
            <p:cNvPr id="27" name="TextBox 26"/>
            <p:cNvSpPr txBox="1"/>
            <p:nvPr/>
          </p:nvSpPr>
          <p:spPr>
            <a:xfrm>
              <a:off x="1543291" y="2653862"/>
              <a:ext cx="1689180" cy="798680"/>
            </a:xfrm>
            <a:prstGeom prst="rect">
              <a:avLst/>
            </a:prstGeom>
            <a:noFill/>
          </p:spPr>
          <p:txBody>
            <a:bodyPr wrap="square" rtlCol="0">
              <a:noAutofit/>
            </a:bodyPr>
            <a:lstStyle/>
            <a:p>
              <a:pPr algn="ctr" defTabSz="1216823" eaLnBrk="0" hangingPunct="0">
                <a:lnSpc>
                  <a:spcPct val="90000"/>
                </a:lnSpc>
                <a:spcBef>
                  <a:spcPct val="30000"/>
                </a:spcBef>
                <a:buClr>
                  <a:srgbClr val="7F7F7F"/>
                </a:buClr>
                <a:buSzPct val="95000"/>
                <a:defRPr/>
              </a:pPr>
              <a:r>
                <a:rPr lang="en-US" sz="1900" b="1" kern="0" dirty="0">
                  <a:cs typeface="Segoe UI" pitchFamily="34" charset="0"/>
                </a:rPr>
                <a:t>Applications</a:t>
              </a:r>
              <a:r>
                <a:rPr lang="en-US" kern="0" dirty="0" smtClean="0">
                  <a:cs typeface="Segoe UI" pitchFamily="34" charset="0"/>
                </a:rPr>
                <a:t/>
              </a:r>
              <a:br>
                <a:rPr lang="en-US" kern="0" dirty="0" smtClean="0">
                  <a:cs typeface="Segoe UI" pitchFamily="34" charset="0"/>
                </a:rPr>
              </a:br>
              <a:r>
                <a:rPr lang="en-US" sz="1600" kern="0" dirty="0">
                  <a:cs typeface="Segoe UI" pitchFamily="34" charset="0"/>
                </a:rPr>
                <a:t>Built-in Remote Desktop Services</a:t>
              </a:r>
              <a:endParaRPr lang="en-US" kern="0" dirty="0" smtClean="0">
                <a:cs typeface="Segoe UI" pitchFamily="34" charset="0"/>
              </a:endParaRPr>
            </a:p>
          </p:txBody>
        </p:sp>
        <p:sp>
          <p:nvSpPr>
            <p:cNvPr id="28" name="TextBox 27"/>
            <p:cNvSpPr txBox="1"/>
            <p:nvPr/>
          </p:nvSpPr>
          <p:spPr>
            <a:xfrm>
              <a:off x="243062" y="2324085"/>
              <a:ext cx="1485666" cy="1046440"/>
            </a:xfrm>
            <a:prstGeom prst="rect">
              <a:avLst/>
            </a:prstGeom>
            <a:noFill/>
          </p:spPr>
          <p:txBody>
            <a:bodyPr wrap="square" rtlCol="0">
              <a:noAutofit/>
            </a:bodyPr>
            <a:lstStyle/>
            <a:p>
              <a:pPr algn="ctr" defTabSz="1216823" eaLnBrk="0" hangingPunct="0">
                <a:lnSpc>
                  <a:spcPct val="90000"/>
                </a:lnSpc>
                <a:spcBef>
                  <a:spcPct val="30000"/>
                </a:spcBef>
                <a:buClr>
                  <a:srgbClr val="7F7F7F"/>
                </a:buClr>
                <a:buSzPct val="95000"/>
                <a:defRPr/>
              </a:pPr>
              <a:r>
                <a:rPr lang="en-US" sz="1900" b="1" kern="0" dirty="0">
                  <a:cs typeface="Segoe UI" pitchFamily="34" charset="0"/>
                </a:rPr>
                <a:t>Data</a:t>
              </a:r>
              <a:r>
                <a:rPr lang="en-US" sz="2100" kern="0" dirty="0">
                  <a:cs typeface="Segoe UI" pitchFamily="34" charset="0"/>
                </a:rPr>
                <a:t/>
              </a:r>
              <a:br>
                <a:rPr lang="en-US" sz="2100" kern="0" dirty="0">
                  <a:cs typeface="Segoe UI" pitchFamily="34" charset="0"/>
                </a:rPr>
              </a:br>
              <a:r>
                <a:rPr lang="en-US" sz="1600" kern="0" dirty="0">
                  <a:cs typeface="Segoe UI" pitchFamily="34" charset="0"/>
                </a:rPr>
                <a:t>Search Accelerators</a:t>
              </a:r>
              <a:br>
                <a:rPr lang="en-US" sz="1600" kern="0" dirty="0">
                  <a:cs typeface="Segoe UI" pitchFamily="34" charset="0"/>
                </a:rPr>
              </a:br>
              <a:r>
                <a:rPr lang="en-US" sz="1600" kern="0" dirty="0">
                  <a:cs typeface="Segoe UI" pitchFamily="34" charset="0"/>
                </a:rPr>
                <a:t>Web Slices</a:t>
              </a:r>
            </a:p>
          </p:txBody>
        </p:sp>
        <p:sp>
          <p:nvSpPr>
            <p:cNvPr id="29" name="TextBox 28"/>
            <p:cNvSpPr txBox="1"/>
            <p:nvPr/>
          </p:nvSpPr>
          <p:spPr>
            <a:xfrm>
              <a:off x="3126005" y="2324085"/>
              <a:ext cx="1393802" cy="824841"/>
            </a:xfrm>
            <a:prstGeom prst="rect">
              <a:avLst/>
            </a:prstGeom>
            <a:noFill/>
          </p:spPr>
          <p:txBody>
            <a:bodyPr wrap="square" rtlCol="0">
              <a:noAutofit/>
            </a:bodyPr>
            <a:lstStyle/>
            <a:p>
              <a:pPr algn="ctr" defTabSz="1216823" eaLnBrk="0" hangingPunct="0">
                <a:lnSpc>
                  <a:spcPct val="90000"/>
                </a:lnSpc>
                <a:spcBef>
                  <a:spcPct val="30000"/>
                </a:spcBef>
                <a:buClr>
                  <a:srgbClr val="7F7F7F"/>
                </a:buClr>
                <a:buSzPct val="95000"/>
                <a:defRPr/>
              </a:pPr>
              <a:r>
                <a:rPr lang="en-US" sz="1900" b="1" kern="0" dirty="0">
                  <a:cs typeface="Segoe UI" pitchFamily="34" charset="0"/>
                </a:rPr>
                <a:t>Settings</a:t>
              </a:r>
              <a:br>
                <a:rPr lang="en-US" sz="1900" b="1" kern="0" dirty="0">
                  <a:cs typeface="Segoe UI" pitchFamily="34" charset="0"/>
                </a:rPr>
              </a:br>
              <a:r>
                <a:rPr lang="en-US" sz="1600" kern="0" dirty="0">
                  <a:cs typeface="Segoe UI" pitchFamily="34" charset="0"/>
                </a:rPr>
                <a:t>Roaming User Profiles</a:t>
              </a:r>
              <a:endParaRPr lang="en-US" kern="0" dirty="0" smtClean="0">
                <a:cs typeface="Segoe UI" pitchFamily="34" charset="0"/>
              </a:endParaRPr>
            </a:p>
          </p:txBody>
        </p:sp>
        <p:sp>
          <p:nvSpPr>
            <p:cNvPr id="14" name="TextBox 13"/>
            <p:cNvSpPr txBox="1"/>
            <p:nvPr/>
          </p:nvSpPr>
          <p:spPr>
            <a:xfrm>
              <a:off x="240965" y="1304373"/>
              <a:ext cx="4738253" cy="810610"/>
            </a:xfrm>
            <a:prstGeom prst="round2SameRect">
              <a:avLst/>
            </a:prstGeom>
            <a:gradFill flip="none" rotWithShape="1">
              <a:gsLst>
                <a:gs pos="0">
                  <a:schemeClr val="bg2"/>
                </a:gs>
                <a:gs pos="100000">
                  <a:schemeClr val="bg2">
                    <a:alpha val="0"/>
                  </a:schemeClr>
                </a:gs>
              </a:gsLst>
              <a:lin ang="5400000" scaled="1"/>
              <a:tileRect/>
            </a:gradFill>
            <a:ln>
              <a:headEnd type="none" w="med" len="med"/>
              <a:tailEnd type="none" w="med" len="med"/>
            </a:ln>
            <a:scene3d>
              <a:camera prst="orthographicFront">
                <a:rot lat="0" lon="0" rev="0"/>
              </a:camera>
              <a:lightRig rig="threePt" dir="t">
                <a:rot lat="0" lon="0" rev="20400000"/>
              </a:lightRig>
            </a:scene3d>
            <a:sp3d>
              <a:contourClr>
                <a:schemeClr val="accent6">
                  <a:shade val="25000"/>
                  <a:satMod val="150000"/>
                </a:schemeClr>
              </a:contourClr>
            </a:sp3d>
          </p:spPr>
          <p:style>
            <a:lnRef idx="0">
              <a:schemeClr val="accent6"/>
            </a:lnRef>
            <a:fillRef idx="3">
              <a:schemeClr val="accent6"/>
            </a:fillRef>
            <a:effectRef idx="3">
              <a:schemeClr val="accent6"/>
            </a:effectRef>
            <a:fontRef idx="minor">
              <a:schemeClr val="lt1"/>
            </a:fontRef>
          </p:style>
          <p:txBody>
            <a:bodyPr vert="horz" wrap="none" lIns="91436" tIns="45718" rIns="91436" bIns="45718" numCol="1" rtlCol="0" anchor="t" anchorCtr="0" compatLnSpc="1">
              <a:prstTxWarp prst="textNoShape">
                <a:avLst/>
              </a:prstTxWarp>
              <a:noAutofit/>
            </a:bodyPr>
            <a:lstStyle/>
            <a:p>
              <a:pPr marL="0" lvl="1" indent="-609493" algn="ctr" fontAlgn="base">
                <a:lnSpc>
                  <a:spcPct val="90000"/>
                </a:lnSpc>
                <a:spcBef>
                  <a:spcPct val="20000"/>
                </a:spcBef>
                <a:spcAft>
                  <a:spcPct val="0"/>
                </a:spcAft>
                <a:buClr>
                  <a:srgbClr val="FFFF99"/>
                </a:buClr>
                <a:buSzPct val="90000"/>
                <a:tabLst>
                  <a:tab pos="566021" algn="l"/>
                </a:tabLst>
                <a:defRPr/>
              </a:pPr>
              <a:r>
                <a:rPr lang="en-US" altLang="zh-CN" spc="-20" dirty="0">
                  <a:solidFill>
                    <a:schemeClr val="tx1"/>
                  </a:solidFill>
                </a:rPr>
                <a:t>Make People Productive Anywhere</a:t>
              </a:r>
            </a:p>
          </p:txBody>
        </p:sp>
      </p:grpSp>
      <p:grpSp>
        <p:nvGrpSpPr>
          <p:cNvPr id="35" name="Group 34"/>
          <p:cNvGrpSpPr/>
          <p:nvPr/>
        </p:nvGrpSpPr>
        <p:grpSpPr>
          <a:xfrm>
            <a:off x="7174330" y="1315841"/>
            <a:ext cx="4604022" cy="2513272"/>
            <a:chOff x="7174330" y="1315841"/>
            <a:chExt cx="4604022" cy="2513272"/>
          </a:xfrm>
        </p:grpSpPr>
        <p:pic>
          <p:nvPicPr>
            <p:cNvPr id="16" name="Picture 9" descr="\\SERVER3\InternalBin\Resource DVD\DVD_ART36\Artwork_Imagery\Icons - Illustrations\_ REAL VISTA STYLE\lock locked secure security.png"/>
            <p:cNvPicPr>
              <a:picLocks noChangeAspect="1" noChangeArrowheads="1"/>
            </p:cNvPicPr>
            <p:nvPr/>
          </p:nvPicPr>
          <p:blipFill>
            <a:blip r:embed="rId12" cstate="email"/>
            <a:stretch>
              <a:fillRect/>
            </a:stretch>
          </p:blipFill>
          <p:spPr bwMode="auto">
            <a:xfrm>
              <a:off x="9159117" y="1739180"/>
              <a:ext cx="865582" cy="751606"/>
            </a:xfrm>
            <a:prstGeom prst="rect">
              <a:avLst/>
            </a:prstGeom>
            <a:noFill/>
            <a:scene3d>
              <a:camera prst="orthographicFront">
                <a:rot lat="20765849" lon="615924" rev="21145887"/>
              </a:camera>
              <a:lightRig rig="threePt" dir="t"/>
            </a:scene3d>
          </p:spPr>
        </p:pic>
        <p:sp>
          <p:nvSpPr>
            <p:cNvPr id="17" name="TextBox 16"/>
            <p:cNvSpPr txBox="1"/>
            <p:nvPr/>
          </p:nvSpPr>
          <p:spPr>
            <a:xfrm>
              <a:off x="8897977" y="2545685"/>
              <a:ext cx="1481304" cy="1283428"/>
            </a:xfrm>
            <a:prstGeom prst="rect">
              <a:avLst/>
            </a:prstGeom>
            <a:noFill/>
          </p:spPr>
          <p:txBody>
            <a:bodyPr wrap="square" rtlCol="0">
              <a:noAutofit/>
            </a:bodyPr>
            <a:lstStyle/>
            <a:p>
              <a:pPr algn="ctr" defTabSz="1216823" eaLnBrk="0" hangingPunct="0">
                <a:lnSpc>
                  <a:spcPct val="90000"/>
                </a:lnSpc>
                <a:spcBef>
                  <a:spcPct val="30000"/>
                </a:spcBef>
                <a:buClr>
                  <a:srgbClr val="7F7F7F"/>
                </a:buClr>
                <a:buSzPct val="95000"/>
                <a:defRPr/>
              </a:pPr>
              <a:r>
                <a:rPr lang="en-US" sz="1900" b="1" kern="0" dirty="0">
                  <a:cs typeface="Segoe UI" pitchFamily="34" charset="0"/>
                </a:rPr>
                <a:t>End-User Protection</a:t>
              </a:r>
              <a:br>
                <a:rPr lang="en-US" sz="1900" b="1" kern="0" dirty="0">
                  <a:cs typeface="Segoe UI" pitchFamily="34" charset="0"/>
                </a:rPr>
              </a:br>
              <a:r>
                <a:rPr lang="en-US" sz="1600" kern="0" dirty="0" err="1">
                  <a:cs typeface="Segoe UI" pitchFamily="34" charset="0"/>
                </a:rPr>
                <a:t>SmartScreen</a:t>
              </a:r>
              <a:r>
                <a:rPr lang="en-US" sz="1600" kern="0" dirty="0">
                  <a:cs typeface="Segoe UI" pitchFamily="34" charset="0"/>
                </a:rPr>
                <a:t> Filter, </a:t>
              </a:r>
              <a:r>
                <a:rPr lang="en-US" sz="1600" kern="0" dirty="0" err="1">
                  <a:cs typeface="Segoe UI" pitchFamily="34" charset="0"/>
                </a:rPr>
                <a:t>InPrivate</a:t>
              </a:r>
              <a:r>
                <a:rPr lang="en-US" sz="1600" kern="0" dirty="0">
                  <a:cs typeface="Segoe UI" pitchFamily="34" charset="0"/>
                </a:rPr>
                <a:t> Browsing</a:t>
              </a:r>
              <a:endParaRPr lang="en-US" kern="0" dirty="0">
                <a:cs typeface="Segoe UI" pitchFamily="34" charset="0"/>
              </a:endParaRPr>
            </a:p>
          </p:txBody>
        </p:sp>
        <p:sp>
          <p:nvSpPr>
            <p:cNvPr id="18" name="TextBox 17"/>
            <p:cNvSpPr txBox="1"/>
            <p:nvPr/>
          </p:nvSpPr>
          <p:spPr>
            <a:xfrm>
              <a:off x="7361777" y="2211791"/>
              <a:ext cx="1804062" cy="1083373"/>
            </a:xfrm>
            <a:prstGeom prst="rect">
              <a:avLst/>
            </a:prstGeom>
            <a:noFill/>
          </p:spPr>
          <p:txBody>
            <a:bodyPr wrap="square" rtlCol="0">
              <a:noAutofit/>
            </a:bodyPr>
            <a:lstStyle/>
            <a:p>
              <a:pPr algn="ctr" defTabSz="1216823" eaLnBrk="0" hangingPunct="0">
                <a:lnSpc>
                  <a:spcPct val="90000"/>
                </a:lnSpc>
                <a:spcBef>
                  <a:spcPct val="30000"/>
                </a:spcBef>
                <a:buClr>
                  <a:srgbClr val="7F7F7F"/>
                </a:buClr>
                <a:buSzPct val="95000"/>
                <a:defRPr/>
              </a:pPr>
              <a:r>
                <a:rPr lang="en-US" sz="1900" b="1" kern="0" dirty="0">
                  <a:cs typeface="Segoe UI" pitchFamily="34" charset="0"/>
                </a:rPr>
                <a:t>Architectural Changes</a:t>
              </a:r>
              <a:br>
                <a:rPr lang="en-US" sz="1900" b="1" kern="0" dirty="0">
                  <a:cs typeface="Segoe UI" pitchFamily="34" charset="0"/>
                </a:rPr>
              </a:br>
              <a:r>
                <a:rPr lang="en-US" sz="1600" kern="0" dirty="0">
                  <a:cs typeface="Segoe UI" pitchFamily="34" charset="0"/>
                </a:rPr>
                <a:t> Protected Mode/DEP/NX</a:t>
              </a:r>
              <a:endParaRPr lang="en-US" kern="0" dirty="0">
                <a:cs typeface="Segoe UI" pitchFamily="34" charset="0"/>
              </a:endParaRPr>
            </a:p>
          </p:txBody>
        </p:sp>
        <p:sp>
          <p:nvSpPr>
            <p:cNvPr id="19" name="TextBox 18"/>
            <p:cNvSpPr txBox="1"/>
            <p:nvPr/>
          </p:nvSpPr>
          <p:spPr>
            <a:xfrm>
              <a:off x="10184138" y="2211791"/>
              <a:ext cx="1517404" cy="840230"/>
            </a:xfrm>
            <a:prstGeom prst="rect">
              <a:avLst/>
            </a:prstGeom>
            <a:noFill/>
          </p:spPr>
          <p:txBody>
            <a:bodyPr wrap="square" rtlCol="0">
              <a:noAutofit/>
            </a:bodyPr>
            <a:lstStyle/>
            <a:p>
              <a:pPr algn="ctr" defTabSz="1216823" eaLnBrk="0" hangingPunct="0">
                <a:lnSpc>
                  <a:spcPct val="90000"/>
                </a:lnSpc>
                <a:spcBef>
                  <a:spcPct val="30000"/>
                </a:spcBef>
                <a:buClr>
                  <a:srgbClr val="7F7F7F"/>
                </a:buClr>
                <a:buSzPct val="95000"/>
                <a:defRPr/>
              </a:pPr>
              <a:r>
                <a:rPr lang="en-US" sz="1900" b="1" kern="0" dirty="0">
                  <a:cs typeface="Segoe UI" pitchFamily="34" charset="0"/>
                </a:rPr>
                <a:t>Better Reliability</a:t>
              </a:r>
              <a:br>
                <a:rPr lang="en-US" sz="1900" b="1" kern="0" dirty="0">
                  <a:cs typeface="Segoe UI" pitchFamily="34" charset="0"/>
                </a:rPr>
              </a:br>
              <a:r>
                <a:rPr lang="en-US" sz="1600" kern="0" dirty="0">
                  <a:cs typeface="Segoe UI" pitchFamily="34" charset="0"/>
                </a:rPr>
                <a:t>Crash isolation</a:t>
              </a:r>
              <a:endParaRPr lang="en-US" kern="0" dirty="0">
                <a:cs typeface="Segoe UI" pitchFamily="34" charset="0"/>
              </a:endParaRPr>
            </a:p>
          </p:txBody>
        </p:sp>
        <p:sp>
          <p:nvSpPr>
            <p:cNvPr id="15" name="TextBox 14"/>
            <p:cNvSpPr txBox="1"/>
            <p:nvPr/>
          </p:nvSpPr>
          <p:spPr>
            <a:xfrm>
              <a:off x="7174330" y="1315841"/>
              <a:ext cx="4604022" cy="799142"/>
            </a:xfrm>
            <a:prstGeom prst="round2SameRect">
              <a:avLst/>
            </a:prstGeom>
            <a:gradFill flip="none" rotWithShape="1">
              <a:gsLst>
                <a:gs pos="0">
                  <a:srgbClr val="92D050"/>
                </a:gs>
                <a:gs pos="100000">
                  <a:schemeClr val="bg2">
                    <a:alpha val="0"/>
                  </a:schemeClr>
                </a:gs>
              </a:gsLst>
              <a:lin ang="5400000" scaled="1"/>
              <a:tileRect/>
            </a:gradFill>
            <a:ln>
              <a:headEnd type="none" w="med" len="med"/>
              <a:tailEnd type="none" w="med" len="med"/>
            </a:ln>
            <a:scene3d>
              <a:camera prst="orthographicFront">
                <a:rot lat="0" lon="0" rev="0"/>
              </a:camera>
              <a:lightRig rig="threePt" dir="t">
                <a:rot lat="0" lon="0" rev="20400000"/>
              </a:lightRig>
            </a:scene3d>
            <a:sp3d>
              <a:contourClr>
                <a:schemeClr val="accent3">
                  <a:shade val="25000"/>
                  <a:satMod val="150000"/>
                </a:schemeClr>
              </a:contourClr>
            </a:sp3d>
          </p:spPr>
          <p:style>
            <a:lnRef idx="0">
              <a:schemeClr val="accent3"/>
            </a:lnRef>
            <a:fillRef idx="3">
              <a:schemeClr val="accent3"/>
            </a:fillRef>
            <a:effectRef idx="3">
              <a:schemeClr val="accent3"/>
            </a:effectRef>
            <a:fontRef idx="minor">
              <a:schemeClr val="lt1"/>
            </a:fontRef>
          </p:style>
          <p:txBody>
            <a:bodyPr vert="horz" wrap="none" lIns="91436" tIns="45718" rIns="91436" bIns="45718" numCol="1" rtlCol="0" anchor="t" anchorCtr="0" compatLnSpc="1">
              <a:prstTxWarp prst="textNoShape">
                <a:avLst/>
              </a:prstTxWarp>
              <a:noAutofit/>
            </a:bodyPr>
            <a:lstStyle/>
            <a:p>
              <a:pPr marL="0" lvl="1" indent="-609493" algn="ctr" fontAlgn="base">
                <a:lnSpc>
                  <a:spcPct val="90000"/>
                </a:lnSpc>
                <a:spcBef>
                  <a:spcPct val="20000"/>
                </a:spcBef>
                <a:spcAft>
                  <a:spcPct val="0"/>
                </a:spcAft>
                <a:buClr>
                  <a:srgbClr val="FFFF99"/>
                </a:buClr>
                <a:buSzPct val="90000"/>
                <a:tabLst>
                  <a:tab pos="566021" algn="l"/>
                </a:tabLst>
                <a:defRPr/>
              </a:pPr>
              <a:r>
                <a:rPr lang="en-US" altLang="zh-CN" spc="-20" dirty="0">
                  <a:solidFill>
                    <a:schemeClr val="tx1"/>
                  </a:solidFill>
                </a:rPr>
                <a:t>Enhanced Security &amp; Protection</a:t>
              </a:r>
            </a:p>
          </p:txBody>
        </p:sp>
      </p:grpSp>
    </p:spTree>
    <p:extLst>
      <p:ext uri="{BB962C8B-B14F-4D97-AF65-F5344CB8AC3E}">
        <p14:creationId xmlns:p14="http://schemas.microsoft.com/office/powerpoint/2010/main" val="2631674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schemas.microsoft.com/office/2006/documentManagement/types"/>
    <ds:schemaRef ds:uri="http://schemas.microsoft.com/office/2006/metadata/properties"/>
    <ds:schemaRef ds:uri="http://purl.org/dc/elements/1.1/"/>
    <ds:schemaRef ds:uri="2295e2e7-0eeb-498e-8716-217bb2ee6ee3"/>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8b529f77-48ab-4581-b468-93f09345b8aa"/>
  </ds:schemaRefs>
</ds:datastoreItem>
</file>

<file path=docProps/app.xml><?xml version="1.0" encoding="utf-8"?>
<Properties xmlns="http://schemas.openxmlformats.org/officeDocument/2006/extended-properties" xmlns:vt="http://schemas.openxmlformats.org/officeDocument/2006/docPropsVTypes">
  <Template/>
  <TotalTime>256</TotalTime>
  <Words>1946</Words>
  <Application>Microsoft Office PowerPoint</Application>
  <PresentationFormat>Custom</PresentationFormat>
  <Paragraphs>240</Paragraphs>
  <Slides>27</Slides>
  <Notes>27</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TENA11_BreakoutSession_Template_16x9_Final (2)</vt:lpstr>
      <vt:lpstr>1_White with Consolas font for code slides</vt:lpstr>
      <vt:lpstr>1_TENA11_BreakoutSession_Template_16x9_Final (2)</vt:lpstr>
      <vt:lpstr>Introduction to Internet Explorer 9</vt:lpstr>
      <vt:lpstr>PowerPoint Presentation</vt:lpstr>
      <vt:lpstr>Socially Engineered Threats</vt:lpstr>
      <vt:lpstr>Browser Features</vt:lpstr>
      <vt:lpstr>All Around Fast Using the power of your whole PC</vt:lpstr>
      <vt:lpstr>Trusted Secure, reliable and private</vt:lpstr>
      <vt:lpstr>Interoperable Enabling “same markup”</vt:lpstr>
      <vt:lpstr>IT Features</vt:lpstr>
      <vt:lpstr>Windows Internet Explorer 9 and the Optimized Desktop</vt:lpstr>
      <vt:lpstr>Internet Explorer Migration Process</vt:lpstr>
      <vt:lpstr>Application Compatibility</vt:lpstr>
      <vt:lpstr>Compatible  Document modes allow flexibility</vt:lpstr>
      <vt:lpstr>Configure and Manage Many options available using IEAK9, Unattended Install, and Group Policy</vt:lpstr>
      <vt:lpstr>Deploy and Update The Optimized Desktop infrastructure</vt:lpstr>
      <vt:lpstr>Management Features</vt:lpstr>
      <vt:lpstr>Best Practices and Key Learning from  Early Enterprise Adopters</vt:lpstr>
      <vt:lpstr>Value Prop</vt:lpstr>
      <vt:lpstr>Windows 7 and Internet Explorer  Deployment Guidance</vt:lpstr>
      <vt:lpstr>Windows 7 and Internet Explorer  Deployment Guidance</vt:lpstr>
      <vt:lpstr>Related Content – Sessions</vt:lpstr>
      <vt:lpstr>Related Content – Hands On Labs</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WCL 319: Introduction To Internet Explorer 9</dc:title>
  <dc:subject>Microsoft TechEd North America 2011</dc:subject>
  <dc:creator>Anurag Pandit</dc:creator>
  <dc:description>Template Design: Jordan Cayabyab
Formatter: Judi Lee, Silverfox Productions
Event Date: May 16-19, 2011
Event Location: Atlanta
Audience Type: Developers, IT Pros</dc:description>
  <cp:lastModifiedBy>Shows</cp:lastModifiedBy>
  <cp:revision>22</cp:revision>
  <cp:lastPrinted>2010-05-11T05:02:34Z</cp:lastPrinted>
  <dcterms:created xsi:type="dcterms:W3CDTF">2011-03-31T03:03:27Z</dcterms:created>
  <dcterms:modified xsi:type="dcterms:W3CDTF">2011-05-17T15:08:39Z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