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4" r:id="rId1"/>
    <p:sldMasterId id="2147483784" r:id="rId2"/>
  </p:sldMasterIdLst>
  <p:notesMasterIdLst>
    <p:notesMasterId r:id="rId60"/>
  </p:notesMasterIdLst>
  <p:handoutMasterIdLst>
    <p:handoutMasterId r:id="rId61"/>
  </p:handoutMasterIdLst>
  <p:sldIdLst>
    <p:sldId id="319" r:id="rId3"/>
    <p:sldId id="320" r:id="rId4"/>
    <p:sldId id="413" r:id="rId5"/>
    <p:sldId id="321" r:id="rId6"/>
    <p:sldId id="373" r:id="rId7"/>
    <p:sldId id="324" r:id="rId8"/>
    <p:sldId id="325" r:id="rId9"/>
    <p:sldId id="411" r:id="rId10"/>
    <p:sldId id="375" r:id="rId11"/>
    <p:sldId id="372" r:id="rId12"/>
    <p:sldId id="381" r:id="rId13"/>
    <p:sldId id="378" r:id="rId14"/>
    <p:sldId id="377" r:id="rId15"/>
    <p:sldId id="332" r:id="rId16"/>
    <p:sldId id="379" r:id="rId17"/>
    <p:sldId id="334" r:id="rId18"/>
    <p:sldId id="380" r:id="rId19"/>
    <p:sldId id="382" r:id="rId20"/>
    <p:sldId id="383" r:id="rId21"/>
    <p:sldId id="384" r:id="rId22"/>
    <p:sldId id="385" r:id="rId23"/>
    <p:sldId id="386" r:id="rId24"/>
    <p:sldId id="387" r:id="rId25"/>
    <p:sldId id="388" r:id="rId26"/>
    <p:sldId id="389" r:id="rId27"/>
    <p:sldId id="412" r:id="rId28"/>
    <p:sldId id="391" r:id="rId29"/>
    <p:sldId id="392" r:id="rId30"/>
    <p:sldId id="393" r:id="rId31"/>
    <p:sldId id="394" r:id="rId32"/>
    <p:sldId id="395" r:id="rId33"/>
    <p:sldId id="396" r:id="rId34"/>
    <p:sldId id="397" r:id="rId35"/>
    <p:sldId id="398" r:id="rId36"/>
    <p:sldId id="399" r:id="rId37"/>
    <p:sldId id="400" r:id="rId38"/>
    <p:sldId id="410" r:id="rId39"/>
    <p:sldId id="402" r:id="rId40"/>
    <p:sldId id="403" r:id="rId41"/>
    <p:sldId id="404" r:id="rId42"/>
    <p:sldId id="405" r:id="rId43"/>
    <p:sldId id="406" r:id="rId44"/>
    <p:sldId id="407" r:id="rId45"/>
    <p:sldId id="408" r:id="rId46"/>
    <p:sldId id="409" r:id="rId47"/>
    <p:sldId id="424" r:id="rId48"/>
    <p:sldId id="414" r:id="rId49"/>
    <p:sldId id="415" r:id="rId50"/>
    <p:sldId id="416" r:id="rId51"/>
    <p:sldId id="417" r:id="rId52"/>
    <p:sldId id="418" r:id="rId53"/>
    <p:sldId id="419" r:id="rId54"/>
    <p:sldId id="420" r:id="rId55"/>
    <p:sldId id="421" r:id="rId56"/>
    <p:sldId id="422" r:id="rId57"/>
    <p:sldId id="423" r:id="rId58"/>
    <p:sldId id="271" r:id="rId5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gusto Valdez" initials="AV"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204" autoAdjust="0"/>
    <p:restoredTop sz="94660"/>
  </p:normalViewPr>
  <p:slideViewPr>
    <p:cSldViewPr>
      <p:cViewPr varScale="1">
        <p:scale>
          <a:sx n="50" d="100"/>
          <a:sy n="50" d="100"/>
        </p:scale>
        <p:origin x="-558" y="-96"/>
      </p:cViewPr>
      <p:guideLst>
        <p:guide orient="horz" pos="917"/>
        <p:guide orient="horz" pos="1204"/>
        <p:guide orient="horz" pos="144"/>
        <p:guide orient="horz" pos="1491"/>
        <p:guide pos="3839"/>
        <p:guide pos="613"/>
        <p:guide pos="325"/>
        <p:guide pos="7353"/>
        <p:guide pos="1189"/>
        <p:guide pos="7065"/>
      </p:guideLst>
    </p:cSldViewPr>
  </p:slideViewPr>
  <p:notesTextViewPr>
    <p:cViewPr>
      <p:scale>
        <a:sx n="1" d="1"/>
        <a:sy n="1" d="1"/>
      </p:scale>
      <p:origin x="0" y="0"/>
    </p:cViewPr>
  </p:notesTextViewPr>
  <p:sorterViewPr>
    <p:cViewPr>
      <p:scale>
        <a:sx n="70" d="100"/>
        <a:sy n="70" d="100"/>
      </p:scale>
      <p:origin x="0" y="0"/>
    </p:cViewPr>
  </p:sorterViewPr>
  <p:gridSpacing cx="75895" cy="75895"/>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5/16/2011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5/16/2011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hf/>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5" name="Date Placeholder 4"/>
          <p:cNvSpPr>
            <a:spLocks noGrp="1"/>
          </p:cNvSpPr>
          <p:nvPr>
            <p:ph type="dt" idx="10"/>
          </p:nvPr>
        </p:nvSpPr>
        <p:spPr/>
        <p:txBody>
          <a:bodyPr/>
          <a:lstStyle/>
          <a:p>
            <a:fld id="{8B932F5B-09D0-4AAB-B3B8-B406B713256F}" type="datetime1">
              <a:rPr lang="en-US" smtClean="0"/>
              <a:t>5/16/2011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1</a:t>
            </a:fld>
            <a:endParaRPr lang="en-US" dirty="0"/>
          </a:p>
        </p:txBody>
      </p:sp>
      <p:sp>
        <p:nvSpPr>
          <p:cNvPr id="8" name="Header Placeholder 7"/>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1" indent="-228573" defTabSz="457146">
              <a:spcBef>
                <a:spcPct val="0"/>
              </a:spcBef>
              <a:spcAft>
                <a:spcPts val="0"/>
              </a:spcAft>
              <a:buNone/>
              <a:defRPr/>
            </a:pPr>
            <a:r>
              <a:rPr lang="en-US" b="0" dirty="0" smtClean="0">
                <a:solidFill>
                  <a:srgbClr val="000000"/>
                </a:solidFill>
              </a:rPr>
              <a:t>Joe wants the application to be available on PCs,</a:t>
            </a:r>
            <a:r>
              <a:rPr lang="en-US" b="0" baseline="0" dirty="0" smtClean="0">
                <a:solidFill>
                  <a:srgbClr val="000000"/>
                </a:solidFill>
              </a:rPr>
              <a:t> the web, and phones. This will take time if he has to use different development frameworks. It will also be time-consuming if he has to use developer tools he’s not familiar with. </a:t>
            </a:r>
            <a:endParaRPr lang="en-US" b="0" dirty="0" smtClean="0">
              <a:solidFill>
                <a:srgbClr val="000000"/>
              </a:solidFill>
            </a:endParaRPr>
          </a:p>
          <a:p>
            <a:pPr marL="0" lvl="1" indent="-228573" defTabSz="457146">
              <a:spcBef>
                <a:spcPct val="0"/>
              </a:spcBef>
              <a:spcAft>
                <a:spcPts val="0"/>
              </a:spcAft>
              <a:buNone/>
              <a:defRPr/>
            </a:pPr>
            <a:endParaRPr lang="en-US" b="0" dirty="0" smtClean="0">
              <a:solidFill>
                <a:srgbClr val="000000"/>
              </a:solidFill>
            </a:endParaRPr>
          </a:p>
          <a:p>
            <a:pPr marL="0" lvl="1" indent="-228573" defTabSz="457146">
              <a:spcBef>
                <a:spcPct val="0"/>
              </a:spcBef>
              <a:spcAft>
                <a:spcPts val="0"/>
              </a:spcAft>
              <a:buNone/>
              <a:defRPr/>
            </a:pPr>
            <a:r>
              <a:rPr lang="en-US" b="0" dirty="0" smtClean="0">
                <a:solidFill>
                  <a:srgbClr val="000000"/>
                </a:solidFill>
              </a:rPr>
              <a:t>With the Windows</a:t>
            </a:r>
            <a:r>
              <a:rPr lang="en-US" b="0" baseline="0" dirty="0" smtClean="0">
                <a:solidFill>
                  <a:srgbClr val="000000"/>
                </a:solidFill>
              </a:rPr>
              <a:t> Phone 7 Application Platform, Joe can take advantage of Microsoft Silverlight for the mobile version of this application. Best of all, he can use tools he’s familiar with such as the Visual Studio development system and XNA. This will help him do better work. </a:t>
            </a:r>
          </a:p>
          <a:p>
            <a:pPr marL="0" lvl="1" indent="-228573" defTabSz="457146">
              <a:spcBef>
                <a:spcPct val="0"/>
              </a:spcBef>
              <a:spcAft>
                <a:spcPts val="0"/>
              </a:spcAft>
              <a:buNone/>
              <a:defRPr/>
            </a:pPr>
            <a:endParaRPr lang="en-US" b="0" baseline="0" dirty="0" smtClean="0">
              <a:solidFill>
                <a:srgbClr val="000000"/>
              </a:solidFill>
            </a:endParaRPr>
          </a:p>
          <a:p>
            <a:pPr marL="0" lvl="1" indent="-228573" defTabSz="457146">
              <a:spcBef>
                <a:spcPct val="0"/>
              </a:spcBef>
              <a:spcAft>
                <a:spcPts val="0"/>
              </a:spcAft>
              <a:buNone/>
              <a:defRPr/>
            </a:pPr>
            <a:r>
              <a:rPr lang="en-US" b="0" baseline="0" dirty="0" smtClean="0">
                <a:solidFill>
                  <a:srgbClr val="000000"/>
                </a:solidFill>
              </a:rPr>
              <a:t>And thanks to the availability of best-of-breed development tools, Joe’s job is faster and simpler.</a:t>
            </a:r>
          </a:p>
          <a:p>
            <a:pPr marL="0" lvl="1" indent="-228573" defTabSz="457146">
              <a:spcBef>
                <a:spcPct val="0"/>
              </a:spcBef>
              <a:spcAft>
                <a:spcPts val="0"/>
              </a:spcAft>
              <a:buNone/>
              <a:defRPr/>
            </a:pPr>
            <a:endParaRPr lang="en-US" b="0" baseline="0" dirty="0" smtClean="0">
              <a:solidFill>
                <a:srgbClr val="000000"/>
              </a:solidFill>
            </a:endParaRPr>
          </a:p>
          <a:p>
            <a:pPr marL="0" lvl="1" indent="-228573" defTabSz="457146">
              <a:spcBef>
                <a:spcPct val="0"/>
              </a:spcBef>
              <a:spcAft>
                <a:spcPts val="0"/>
              </a:spcAft>
              <a:buNone/>
              <a:defRPr/>
            </a:pPr>
            <a:r>
              <a:rPr lang="en-US" b="0" baseline="0" dirty="0" smtClean="0">
                <a:solidFill>
                  <a:srgbClr val="000000"/>
                </a:solidFill>
              </a:rPr>
              <a:t>Joe can also acquire business-to-customer (B2C) applications from a single marketplace.</a:t>
            </a:r>
            <a:endParaRPr lang="en-US" b="0" dirty="0" smtClean="0">
              <a:solidFill>
                <a:srgbClr val="000000"/>
              </a:solidFill>
            </a:endParaRPr>
          </a:p>
        </p:txBody>
      </p:sp>
      <p:sp>
        <p:nvSpPr>
          <p:cNvPr id="5" name="Date Placeholder 4"/>
          <p:cNvSpPr>
            <a:spLocks noGrp="1"/>
          </p:cNvSpPr>
          <p:nvPr>
            <p:ph type="dt" idx="10"/>
          </p:nvPr>
        </p:nvSpPr>
        <p:spPr/>
        <p:txBody>
          <a:bodyPr/>
          <a:lstStyle/>
          <a:p>
            <a:fld id="{75B04676-9725-4CBE-BCCE-D3460D8C108E}" type="datetime1">
              <a:rPr lang="en-US" smtClean="0"/>
              <a:t>5/16/2011</a:t>
            </a:fld>
            <a:endParaRPr lang="en-US" dirty="0"/>
          </a:p>
        </p:txBody>
      </p:sp>
      <p:sp>
        <p:nvSpPr>
          <p:cNvPr id="6" name="Footer Placeholder 5"/>
          <p:cNvSpPr>
            <a:spLocks noGrp="1"/>
          </p:cNvSpPr>
          <p:nvPr>
            <p:ph type="ftr" sz="quarter" idx="11"/>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17</a:t>
            </a:fld>
            <a:endParaRPr lang="en-US" dirty="0"/>
          </a:p>
        </p:txBody>
      </p:sp>
      <p:sp>
        <p:nvSpPr>
          <p:cNvPr id="8" name="Header Placeholder 7"/>
          <p:cNvSpPr>
            <a:spLocks noGrp="1"/>
          </p:cNvSpPr>
          <p:nvPr>
            <p:ph type="hdr" sz="quarter" idx="13"/>
          </p:nvPr>
        </p:nvSpPr>
        <p:spPr/>
        <p:txBody>
          <a:bodyPr/>
          <a:lstStyle/>
          <a:p>
            <a:r>
              <a:rPr lang="en-US" dirty="0" err="1" smtClean="0">
                <a:latin typeface="Arial" pitchFamily="34" charset="0"/>
              </a:rPr>
              <a:t>TechEd</a:t>
            </a:r>
            <a:r>
              <a:rPr lang="en-US" dirty="0" smtClean="0">
                <a:latin typeface="Arial" pitchFamily="34" charset="0"/>
              </a:rPr>
              <a:t> 2011</a:t>
            </a:r>
            <a:endParaRPr lang="en-US" dirty="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DB31B26C-4E3E-4A45-B776-115201B89802}"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3088344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DB31B26C-4E3E-4A45-B776-115201B89802}"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088344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F07926B6-D7CF-4023-A325-C8F677A62C03}"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812806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EA9F453E-5C0A-40CE-BD88-156B16EEDC53}"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281221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DB31B26C-4E3E-4A45-B776-115201B89802}"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308834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I’m excited to say that in Mango, we’re adding a new</a:t>
            </a:r>
            <a:r>
              <a:rPr lang="en-US" baseline="0" dirty="0" smtClean="0"/>
              <a:t> set of features that should bridge a lot of these gaps for both the app developer and game developer.  We’re exposing a mechanism to allow you to use XNA Graphics capabilities within Silverlight applications.</a:t>
            </a:r>
          </a:p>
          <a:p>
            <a:endParaRPr lang="en-US" baseline="0" dirty="0" smtClean="0"/>
          </a:p>
          <a:p>
            <a:r>
              <a:rPr lang="en-US" baseline="0" dirty="0" smtClean="0"/>
              <a:t>Silverlight application model to render graphics using the XNA Graphics API</a:t>
            </a:r>
            <a:endParaRPr lang="en-US" dirty="0"/>
          </a:p>
        </p:txBody>
      </p:sp>
      <p:sp>
        <p:nvSpPr>
          <p:cNvPr id="5" name="Date Placeholder 4"/>
          <p:cNvSpPr>
            <a:spLocks noGrp="1"/>
          </p:cNvSpPr>
          <p:nvPr>
            <p:ph type="dt" idx="10"/>
          </p:nvPr>
        </p:nvSpPr>
        <p:spPr/>
        <p:txBody>
          <a:bodyPr/>
          <a:lstStyle/>
          <a:p>
            <a:fld id="{7E506A69-ADF5-4403-9B02-ED9123512AD1}" type="datetime1">
              <a:rPr lang="en-US" smtClean="0"/>
              <a:t>5/16/2011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25</a:t>
            </a:fld>
            <a:endParaRPr lang="en-US" dirty="0"/>
          </a:p>
        </p:txBody>
      </p:sp>
      <p:sp>
        <p:nvSpPr>
          <p:cNvPr id="8" name="Header Placeholder 7"/>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727614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47483EC4-B0DB-41EA-8A67-A8BB7AC6454B}"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26</a:t>
            </a:fld>
            <a:endParaRPr lang="en-US" dirty="0"/>
          </a:p>
        </p:txBody>
      </p:sp>
    </p:spTree>
    <p:extLst>
      <p:ext uri="{BB962C8B-B14F-4D97-AF65-F5344CB8AC3E}">
        <p14:creationId xmlns:p14="http://schemas.microsoft.com/office/powerpoint/2010/main" val="3161431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A10310AB-497F-4018-9326-F790D52F2FA5}" type="datetime1">
              <a:rPr lang="en-US" smtClean="0"/>
              <a:t>5/16/2011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27</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DB31B26C-4E3E-4A45-B776-115201B89802}"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308834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44760729-401A-4B38-B1C1-DF5273703966}" type="datetime1">
              <a:rPr lang="en-US" smtClean="0"/>
              <a:t>5/16/2011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2</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DB31B26C-4E3E-4A45-B776-115201B89802}"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30</a:t>
            </a:fld>
            <a:endParaRPr lang="en-US" dirty="0"/>
          </a:p>
        </p:txBody>
      </p:sp>
    </p:spTree>
    <p:extLst>
      <p:ext uri="{BB962C8B-B14F-4D97-AF65-F5344CB8AC3E}">
        <p14:creationId xmlns:p14="http://schemas.microsoft.com/office/powerpoint/2010/main" val="308834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TechEd 2011</a:t>
            </a:r>
            <a:endParaRPr lang="en-US" dirty="0"/>
          </a:p>
        </p:txBody>
      </p:sp>
      <p:sp>
        <p:nvSpPr>
          <p:cNvPr id="5" name="Date Placeholder 4"/>
          <p:cNvSpPr>
            <a:spLocks noGrp="1"/>
          </p:cNvSpPr>
          <p:nvPr>
            <p:ph type="dt" idx="11"/>
          </p:nvPr>
        </p:nvSpPr>
        <p:spPr/>
        <p:txBody>
          <a:bodyPr/>
          <a:lstStyle/>
          <a:p>
            <a:fld id="{52AC88EE-E208-4207-BE0E-3FB169552F96}" type="datetime1">
              <a:rPr lang="en-US" smtClean="0"/>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814055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747703F7-3606-45DE-AEC2-81264AB83081}"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32</a:t>
            </a:fld>
            <a:endParaRPr lang="en-US" dirty="0"/>
          </a:p>
        </p:txBody>
      </p:sp>
    </p:spTree>
    <p:extLst>
      <p:ext uri="{BB962C8B-B14F-4D97-AF65-F5344CB8AC3E}">
        <p14:creationId xmlns:p14="http://schemas.microsoft.com/office/powerpoint/2010/main" val="40793150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96F67D4B-F4E7-46DA-98D6-A4DABEC6DE45}"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33</a:t>
            </a:fld>
            <a:endParaRPr lang="en-US" dirty="0"/>
          </a:p>
        </p:txBody>
      </p:sp>
    </p:spTree>
    <p:extLst>
      <p:ext uri="{BB962C8B-B14F-4D97-AF65-F5344CB8AC3E}">
        <p14:creationId xmlns:p14="http://schemas.microsoft.com/office/powerpoint/2010/main" val="2252196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B15E6D10-4C23-4036-8989-405EEDAE8A0F}" type="datetime1">
              <a:rPr lang="en-US" smtClean="0"/>
              <a:t>5/16/2011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34</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DB31B26C-4E3E-4A45-B776-115201B89802}"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35</a:t>
            </a:fld>
            <a:endParaRPr lang="en-US" dirty="0"/>
          </a:p>
        </p:txBody>
      </p:sp>
    </p:spTree>
    <p:extLst>
      <p:ext uri="{BB962C8B-B14F-4D97-AF65-F5344CB8AC3E}">
        <p14:creationId xmlns:p14="http://schemas.microsoft.com/office/powerpoint/2010/main" val="308834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747703F7-3606-45DE-AEC2-81264AB83081}"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37</a:t>
            </a:fld>
            <a:endParaRPr lang="en-US" dirty="0"/>
          </a:p>
        </p:txBody>
      </p:sp>
    </p:spTree>
    <p:extLst>
      <p:ext uri="{BB962C8B-B14F-4D97-AF65-F5344CB8AC3E}">
        <p14:creationId xmlns:p14="http://schemas.microsoft.com/office/powerpoint/2010/main" val="40793150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dirty="0" smtClean="0">
              <a:ln>
                <a:noFill/>
              </a:ln>
              <a:solidFill>
                <a:prstClr val="black"/>
              </a:solidFill>
              <a:effectLst/>
              <a:uLnTx/>
              <a:uFillTx/>
              <a:latin typeface="Calibri"/>
              <a:ea typeface="+mn-ea"/>
              <a:cs typeface="+mn-cs"/>
            </a:endParaRPr>
          </a:p>
        </p:txBody>
      </p:sp>
      <p:sp>
        <p:nvSpPr>
          <p:cNvPr id="4" name="Header Placeholder 3"/>
          <p:cNvSpPr>
            <a:spLocks noGrp="1"/>
          </p:cNvSpPr>
          <p:nvPr>
            <p:ph type="hdr" sz="quarter" idx="10"/>
          </p:nvPr>
        </p:nvSpPr>
        <p:spPr/>
        <p:txBody>
          <a:bodyPr/>
          <a:lstStyle/>
          <a:p>
            <a:r>
              <a:rPr lang="en-US" smtClean="0"/>
              <a:t>MIX 11</a:t>
            </a:r>
            <a:endParaRPr lang="en-US" dirty="0"/>
          </a:p>
        </p:txBody>
      </p:sp>
      <p:sp>
        <p:nvSpPr>
          <p:cNvPr id="5" name="Date Placeholder 4"/>
          <p:cNvSpPr>
            <a:spLocks noGrp="1"/>
          </p:cNvSpPr>
          <p:nvPr>
            <p:ph type="dt" idx="11"/>
          </p:nvPr>
        </p:nvSpPr>
        <p:spPr/>
        <p:txBody>
          <a:bodyPr/>
          <a:lstStyle/>
          <a:p>
            <a:fld id="{DB31B26C-4E3E-4A45-B776-115201B89802}" type="datetime1">
              <a:rPr lang="en-US" smtClean="0"/>
              <a:pPr/>
              <a:t>5/16/2011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40</a:t>
            </a:fld>
            <a:endParaRPr lang="en-US" dirty="0"/>
          </a:p>
        </p:txBody>
      </p:sp>
    </p:spTree>
    <p:extLst>
      <p:ext uri="{BB962C8B-B14F-4D97-AF65-F5344CB8AC3E}">
        <p14:creationId xmlns:p14="http://schemas.microsoft.com/office/powerpoint/2010/main" val="3088344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47</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12:36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defTabSz="895696">
              <a:lnSpc>
                <a:spcPct val="100000"/>
              </a:lnSpc>
              <a:spcAft>
                <a:spcPts val="0"/>
              </a:spcAft>
              <a:defRPr/>
            </a:pPr>
            <a:endParaRPr lang="en-US" sz="1600" spc="-147" dirty="0">
              <a:gradFill>
                <a:gsLst>
                  <a:gs pos="0">
                    <a:srgbClr val="FFFFFF"/>
                  </a:gs>
                  <a:gs pos="100000">
                    <a:srgbClr val="FFFFFF"/>
                  </a:gs>
                </a:gsLst>
                <a:lin ang="5400000" scaled="0"/>
              </a:gradFill>
              <a:latin typeface="Segoe Light" pitchFamily="34" charset="0"/>
              <a:ea typeface="Segoe UI" pitchFamily="34" charset="0"/>
              <a:cs typeface="Zegoe UI SemiLight" charset="0"/>
            </a:endParaRPr>
          </a:p>
          <a:p>
            <a:pPr defTabSz="895696">
              <a:defRPr/>
            </a:pPr>
            <a:endParaRPr lang="en-US" sz="1600" dirty="0">
              <a:gradFill>
                <a:gsLst>
                  <a:gs pos="0">
                    <a:srgbClr val="FFFFFF"/>
                  </a:gs>
                  <a:gs pos="100000">
                    <a:srgbClr val="FFFFFF"/>
                  </a:gs>
                </a:gsLst>
                <a:lin ang="5400000" scaled="0"/>
              </a:gradFill>
              <a:latin typeface="Segoe Light" pitchFamily="34" charset="0"/>
            </a:endParaRPr>
          </a:p>
          <a:p>
            <a:pPr defTabSz="1065743">
              <a:lnSpc>
                <a:spcPct val="100000"/>
              </a:lnSpc>
              <a:spcAft>
                <a:spcPts val="0"/>
              </a:spcAft>
              <a:defRPr/>
            </a:pPr>
            <a:endParaRPr lang="en-US" sz="1600" dirty="0">
              <a:gradFill>
                <a:gsLst>
                  <a:gs pos="0">
                    <a:srgbClr val="FFFFFF"/>
                  </a:gs>
                  <a:gs pos="100000">
                    <a:srgbClr val="FFFFFF"/>
                  </a:gs>
                </a:gsLst>
                <a:lin ang="5400000" scaled="0"/>
              </a:gradFill>
              <a:latin typeface="Segoe Light" pitchFamily="34" charset="0"/>
              <a:ea typeface="Segoe UI" pitchFamily="34" charset="0"/>
              <a:cs typeface="Zegoe UI SemiLight" charset="0"/>
            </a:endParaRPr>
          </a:p>
          <a:p>
            <a:endParaRPr lang="en-US" dirty="0"/>
          </a:p>
        </p:txBody>
      </p:sp>
      <p:sp>
        <p:nvSpPr>
          <p:cNvPr id="5" name="Date Placeholder 4"/>
          <p:cNvSpPr>
            <a:spLocks noGrp="1"/>
          </p:cNvSpPr>
          <p:nvPr>
            <p:ph type="dt" idx="10"/>
          </p:nvPr>
        </p:nvSpPr>
        <p:spPr/>
        <p:txBody>
          <a:bodyPr/>
          <a:lstStyle/>
          <a:p>
            <a:fld id="{3E6506CB-BDAF-4A68-9EE2-78E8AC954473}" type="datetime1">
              <a:rPr lang="en-US" smtClean="0"/>
              <a:t>5/16/2011</a:t>
            </a:fld>
            <a:endParaRPr lang="en-US" dirty="0"/>
          </a:p>
        </p:txBody>
      </p:sp>
      <p:sp>
        <p:nvSpPr>
          <p:cNvPr id="6" name="Footer Placeholder 5"/>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2"/>
          </p:nvPr>
        </p:nvSpPr>
        <p:spPr/>
        <p:txBody>
          <a:bodyPr/>
          <a:lstStyle/>
          <a:p>
            <a:fld id="{8B263312-38AA-4E1E-B2B5-0F8F122B24FE}" type="slidenum">
              <a:rPr lang="en-US" smtClean="0"/>
              <a:pPr/>
              <a:t>53</a:t>
            </a:fld>
            <a:endParaRPr lang="en-US" dirty="0"/>
          </a:p>
        </p:txBody>
      </p:sp>
      <p:sp>
        <p:nvSpPr>
          <p:cNvPr id="8" name="Header Placeholder 7"/>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5/16/2011 12:36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a:t>
            </a:fld>
            <a:endParaRPr lang="en-US" dirty="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54</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12:36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12:36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56</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5/16/2011 12:36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5AB371BA-52C9-4FB0-96CD-A1ADE08C3513}" type="datetime1">
              <a:rPr lang="en-US" smtClean="0"/>
              <a:t>5/16/2011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57</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8" name="Date Placeholder 7"/>
          <p:cNvSpPr>
            <a:spLocks noGrp="1"/>
          </p:cNvSpPr>
          <p:nvPr>
            <p:ph type="dt" idx="10"/>
          </p:nvPr>
        </p:nvSpPr>
        <p:spPr/>
        <p:txBody>
          <a:bodyPr/>
          <a:lstStyle/>
          <a:p>
            <a:fld id="{7277BD9D-11DC-41A4-AD36-94B8B1ABB623}" type="datetime1">
              <a:rPr lang="en-US" smtClean="0"/>
              <a:t>5/16/2011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4</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fontScale="85000" lnSpcReduction="20000"/>
          </a:bodyPr>
          <a:lstStyle/>
          <a:p>
            <a:r>
              <a:rPr lang="en-US" b="1" dirty="0"/>
              <a:t>Driving the Consumerization of IT trend are:</a:t>
            </a:r>
            <a:endParaRPr lang="en-US" dirty="0"/>
          </a:p>
          <a:p>
            <a:pPr lvl="1"/>
            <a:r>
              <a:rPr lang="en-US" dirty="0"/>
              <a:t>The growing availability of low-cost, easy-to-use devices</a:t>
            </a:r>
          </a:p>
          <a:p>
            <a:pPr lvl="1"/>
            <a:r>
              <a:rPr lang="en-US" dirty="0"/>
              <a:t>An increasingly ubiquitous, pervasive, and affordable communications infrastructure, which encourages new acquisition and delivery models, especially those that use the web</a:t>
            </a:r>
          </a:p>
          <a:p>
            <a:pPr lvl="1"/>
            <a:r>
              <a:rPr lang="en-US" dirty="0"/>
              <a:t>An explosion of content — information, entertainment, services, and applications</a:t>
            </a:r>
          </a:p>
          <a:p>
            <a:endParaRPr lang="en-US" dirty="0"/>
          </a:p>
          <a:p>
            <a:r>
              <a:rPr lang="en-US" dirty="0"/>
              <a:t>The combination of these three factors destabilizes the balance of power among enterprises, technology providers, consumers, and governments. It challenges the basic assumptions regarding technology scarcity and the uniqueness long held by enterprise IT organizations. </a:t>
            </a:r>
          </a:p>
          <a:p>
            <a:endParaRPr lang="en-US" dirty="0"/>
          </a:p>
          <a:p>
            <a:r>
              <a:rPr lang="en-US" dirty="0"/>
              <a:t>As previously mentioned, affordable access to technology and content significantly increases the power of the individual and how he or she chooses to interact with the enterprise as a customer and employee. When combined with the growing importance of global (virtual) communities, these changes are causing significant disruption in the technology (and other) business sectors.</a:t>
            </a:r>
          </a:p>
        </p:txBody>
      </p:sp>
      <p:sp>
        <p:nvSpPr>
          <p:cNvPr id="8" name="Date Placeholder 7"/>
          <p:cNvSpPr>
            <a:spLocks noGrp="1"/>
          </p:cNvSpPr>
          <p:nvPr>
            <p:ph type="dt" idx="10"/>
          </p:nvPr>
        </p:nvSpPr>
        <p:spPr/>
        <p:txBody>
          <a:bodyPr/>
          <a:lstStyle/>
          <a:p>
            <a:fld id="{45A457B3-CFF5-4C3B-963A-AFE055FEA6C9}" type="datetime1">
              <a:rPr lang="en-US" smtClean="0"/>
              <a:t>5/16/2011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5</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extLst>
      <p:ext uri="{BB962C8B-B14F-4D97-AF65-F5344CB8AC3E}">
        <p14:creationId xmlns:p14="http://schemas.microsoft.com/office/powerpoint/2010/main" val="118844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a:xfrm>
            <a:off x="685800" y="4343400"/>
            <a:ext cx="5486400" cy="4300728"/>
          </a:xfrm>
        </p:spPr>
        <p:txBody>
          <a:bodyPr>
            <a:normAutofit lnSpcReduction="10000"/>
          </a:bodyPr>
          <a:lstStyle/>
          <a:p>
            <a:r>
              <a:rPr lang="en-US" sz="1200" dirty="0" smtClean="0">
                <a:solidFill>
                  <a:srgbClr val="000000"/>
                </a:solidFill>
              </a:rPr>
              <a:t>So why do you need Windows Phone 7 for your business?</a:t>
            </a:r>
          </a:p>
          <a:p>
            <a:endParaRPr lang="en-US" sz="1200" dirty="0" smtClean="0">
              <a:solidFill>
                <a:srgbClr val="000000"/>
              </a:solidFill>
            </a:endParaRPr>
          </a:p>
          <a:p>
            <a:r>
              <a:rPr lang="en-US" sz="1200" dirty="0" smtClean="0">
                <a:solidFill>
                  <a:srgbClr val="000000"/>
                </a:solidFill>
              </a:rPr>
              <a:t>From an end-user perspective, Windows Phone 7 provides captivating, productive experiences. It makes accessing, organizing, and managing your work and personal e-mail and calendars more efficient. It also brings together your notes and documents into a central location for easy access and faster response time.</a:t>
            </a:r>
          </a:p>
          <a:p>
            <a:endParaRPr lang="en-US" sz="1200" dirty="0" smtClean="0">
              <a:solidFill>
                <a:srgbClr val="000000"/>
              </a:solidFill>
            </a:endParaRPr>
          </a:p>
          <a:p>
            <a:r>
              <a:rPr lang="en-US" sz="1200" dirty="0" smtClean="0">
                <a:solidFill>
                  <a:srgbClr val="000000"/>
                </a:solidFill>
              </a:rPr>
              <a:t>From an IT perspective, Windows Phone 7 works well with what you have. Native functionality in Exchange Server means you can extend Outlook to mobile devices without additional licensing, hardware, or installation costs. You can also extend other Microsoft software solutions such as SharePoint and Office to end users. Management and administration is simplified because you can utilize existing IT knowledge. </a:t>
            </a:r>
          </a:p>
          <a:p>
            <a:endParaRPr lang="en-US" dirty="0" smtClean="0">
              <a:solidFill>
                <a:srgbClr val="000000"/>
              </a:solidFill>
            </a:endParaRPr>
          </a:p>
          <a:p>
            <a:r>
              <a:rPr lang="en-US" sz="1200" dirty="0" smtClean="0">
                <a:solidFill>
                  <a:srgbClr val="000000"/>
                </a:solidFill>
              </a:rPr>
              <a:t>From a security perspective, Windows Phone 7 meets corporate standards, providing Remote Wipe or Remote Lock in case your device is lost or stolen. You can also e</a:t>
            </a:r>
            <a:r>
              <a:rPr lang="en-US" sz="1200" dirty="0" smtClean="0">
                <a:solidFill>
                  <a:srgbClr val="000000"/>
                </a:solidFill>
                <a:cs typeface="Arial" pitchFamily="34" charset="0"/>
              </a:rPr>
              <a:t>asily restore key information if the phone is lost or replaced by using free, highly secure, automated online backup options for contacts, calendar appointments, and notes.</a:t>
            </a:r>
          </a:p>
          <a:p>
            <a:endParaRPr lang="en-US" sz="1200" dirty="0" smtClean="0">
              <a:solidFill>
                <a:srgbClr val="000000"/>
              </a:solidFill>
              <a:cs typeface="Arial" pitchFamily="34" charset="0"/>
            </a:endParaRPr>
          </a:p>
          <a:p>
            <a:pPr marL="0" lvl="1" indent="0">
              <a:spcBef>
                <a:spcPts val="1200"/>
              </a:spcBef>
              <a:spcAft>
                <a:spcPts val="300"/>
              </a:spcAft>
              <a:buNone/>
              <a:defRPr/>
            </a:pPr>
            <a:r>
              <a:rPr lang="en-US" dirty="0" smtClean="0">
                <a:solidFill>
                  <a:srgbClr val="000000"/>
                </a:solidFill>
              </a:rPr>
              <a:t>Finally, from a developer perspective, Windows Phone 7 lets you utilize powerful and familiar tools to design applications across the web, PCs, and mobile devices. You can also develop compelling mobile line-of-business applications that run on Microsoft Silverlight. It’s a great way to unveil the power of Silverlight and mobile line-of-business applications. </a:t>
            </a:r>
          </a:p>
          <a:p>
            <a:pPr marL="0" lvl="1" indent="0">
              <a:spcBef>
                <a:spcPts val="1200"/>
              </a:spcBef>
              <a:spcAft>
                <a:spcPts val="300"/>
              </a:spcAft>
              <a:buNone/>
              <a:defRPr/>
            </a:pPr>
            <a:endParaRPr lang="en-US" dirty="0" smtClean="0">
              <a:solidFill>
                <a:srgbClr val="000000"/>
              </a:solidFill>
            </a:endParaRPr>
          </a:p>
        </p:txBody>
      </p:sp>
      <p:sp>
        <p:nvSpPr>
          <p:cNvPr id="5" name="Date Placeholder 4"/>
          <p:cNvSpPr>
            <a:spLocks noGrp="1"/>
          </p:cNvSpPr>
          <p:nvPr>
            <p:ph type="dt" idx="10"/>
          </p:nvPr>
        </p:nvSpPr>
        <p:spPr/>
        <p:txBody>
          <a:bodyPr/>
          <a:lstStyle/>
          <a:p>
            <a:fld id="{3BC0E427-D585-4AA3-B4CC-FE31E360C7E7}" type="datetime1">
              <a:rPr lang="en-US" smtClean="0"/>
              <a:t>5/16/2011</a:t>
            </a:fld>
            <a:endParaRPr lang="en-US" dirty="0"/>
          </a:p>
        </p:txBody>
      </p:sp>
      <p:sp>
        <p:nvSpPr>
          <p:cNvPr id="6" name="Footer Placeholder 5"/>
          <p:cNvSpPr>
            <a:spLocks noGrp="1"/>
          </p:cNvSpPr>
          <p:nvPr>
            <p:ph type="ftr" sz="quarter" idx="11"/>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11</a:t>
            </a:fld>
            <a:endParaRPr lang="en-US" dirty="0"/>
          </a:p>
        </p:txBody>
      </p:sp>
      <p:sp>
        <p:nvSpPr>
          <p:cNvPr id="8" name="Header Placeholder 7"/>
          <p:cNvSpPr>
            <a:spLocks noGrp="1"/>
          </p:cNvSpPr>
          <p:nvPr>
            <p:ph type="hdr" sz="quarter" idx="13"/>
          </p:nvPr>
        </p:nvSpPr>
        <p:spPr/>
        <p:txBody>
          <a:bodyPr/>
          <a:lstStyle/>
          <a:p>
            <a:r>
              <a:rPr lang="en-US" dirty="0" err="1" smtClean="0">
                <a:latin typeface="Arial" pitchFamily="34" charset="0"/>
              </a:rPr>
              <a:t>TechEd</a:t>
            </a:r>
            <a:r>
              <a:rPr lang="en-US" dirty="0" smtClean="0">
                <a:latin typeface="Arial" pitchFamily="34" charset="0"/>
              </a:rPr>
              <a:t> 2011</a:t>
            </a:r>
            <a:endParaRPr lang="en-US" dirty="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defTabSz="895696">
              <a:lnSpc>
                <a:spcPct val="100000"/>
              </a:lnSpc>
              <a:spcAft>
                <a:spcPts val="0"/>
              </a:spcAft>
              <a:defRPr/>
            </a:pPr>
            <a:endParaRPr lang="en-US" sz="1600" spc="-147" dirty="0">
              <a:gradFill>
                <a:gsLst>
                  <a:gs pos="0">
                    <a:srgbClr val="FFFFFF"/>
                  </a:gs>
                  <a:gs pos="100000">
                    <a:srgbClr val="FFFFFF"/>
                  </a:gs>
                </a:gsLst>
                <a:lin ang="5400000" scaled="0"/>
              </a:gradFill>
              <a:latin typeface="Arial" pitchFamily="34" charset="0"/>
              <a:ea typeface="Segoe UI" pitchFamily="34" charset="0"/>
              <a:cs typeface="Zegoe UI SemiLight" charset="0"/>
            </a:endParaRPr>
          </a:p>
          <a:p>
            <a:pPr defTabSz="895696">
              <a:defRPr/>
            </a:pPr>
            <a:endParaRPr lang="en-US" sz="1600" dirty="0">
              <a:gradFill>
                <a:gsLst>
                  <a:gs pos="0">
                    <a:srgbClr val="FFFFFF"/>
                  </a:gs>
                  <a:gs pos="100000">
                    <a:srgbClr val="FFFFFF"/>
                  </a:gs>
                </a:gsLst>
                <a:lin ang="5400000" scaled="0"/>
              </a:gradFill>
              <a:latin typeface="Arial" pitchFamily="34" charset="0"/>
            </a:endParaRPr>
          </a:p>
          <a:p>
            <a:pPr defTabSz="1065743">
              <a:lnSpc>
                <a:spcPct val="100000"/>
              </a:lnSpc>
              <a:spcAft>
                <a:spcPts val="0"/>
              </a:spcAft>
              <a:defRPr/>
            </a:pPr>
            <a:endParaRPr lang="en-US" sz="1600" dirty="0">
              <a:gradFill>
                <a:gsLst>
                  <a:gs pos="0">
                    <a:srgbClr val="FFFFFF"/>
                  </a:gs>
                  <a:gs pos="100000">
                    <a:srgbClr val="FFFFFF"/>
                  </a:gs>
                </a:gsLst>
                <a:lin ang="5400000" scaled="0"/>
              </a:gradFill>
              <a:latin typeface="Arial" pitchFamily="34" charset="0"/>
              <a:ea typeface="Segoe UI" pitchFamily="34" charset="0"/>
              <a:cs typeface="Zegoe UI SemiLight" charset="0"/>
            </a:endParaRPr>
          </a:p>
          <a:p>
            <a:endParaRPr lang="en-US" dirty="0"/>
          </a:p>
        </p:txBody>
      </p:sp>
      <p:sp>
        <p:nvSpPr>
          <p:cNvPr id="5" name="Date Placeholder 4"/>
          <p:cNvSpPr>
            <a:spLocks noGrp="1"/>
          </p:cNvSpPr>
          <p:nvPr>
            <p:ph type="dt" idx="10"/>
          </p:nvPr>
        </p:nvSpPr>
        <p:spPr/>
        <p:txBody>
          <a:bodyPr/>
          <a:lstStyle/>
          <a:p>
            <a:fld id="{3E6506CB-BDAF-4A68-9EE2-78E8AC954473}" type="datetime1">
              <a:rPr lang="en-US" smtClean="0"/>
              <a:t>5/16/2011</a:t>
            </a:fld>
            <a:endParaRPr lang="en-US" dirty="0"/>
          </a:p>
        </p:txBody>
      </p:sp>
      <p:sp>
        <p:nvSpPr>
          <p:cNvPr id="6" name="Footer Placeholder 5"/>
          <p:cNvSpPr>
            <a:spLocks noGrp="1"/>
          </p:cNvSpPr>
          <p:nvPr>
            <p:ph type="ftr" sz="quarter" idx="11"/>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12</a:t>
            </a:fld>
            <a:endParaRPr lang="en-US" dirty="0"/>
          </a:p>
        </p:txBody>
      </p:sp>
      <p:sp>
        <p:nvSpPr>
          <p:cNvPr id="8" name="Header Placeholder 7"/>
          <p:cNvSpPr>
            <a:spLocks noGrp="1"/>
          </p:cNvSpPr>
          <p:nvPr>
            <p:ph type="hdr" sz="quarter" idx="13"/>
          </p:nvPr>
        </p:nvSpPr>
        <p:spPr/>
        <p:txBody>
          <a:bodyPr/>
          <a:lstStyle/>
          <a:p>
            <a:r>
              <a:rPr lang="en-US" dirty="0" err="1" smtClean="0">
                <a:latin typeface="Arial" pitchFamily="34" charset="0"/>
              </a:rPr>
              <a:t>TechEd</a:t>
            </a:r>
            <a:r>
              <a:rPr lang="en-US" dirty="0" smtClean="0">
                <a:latin typeface="Arial" pitchFamily="34" charset="0"/>
              </a:rPr>
              <a:t> 2011</a:t>
            </a:r>
            <a:endParaRPr lang="en-US" dirty="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fld id="{32EDCC75-A496-4414-8219-A86E81E61D02}" type="datetime1">
              <a:rPr lang="en-US" smtClean="0"/>
              <a:t>5/16/2011</a:t>
            </a:fld>
            <a:endParaRPr lang="en-US" dirty="0"/>
          </a:p>
        </p:txBody>
      </p:sp>
      <p:sp>
        <p:nvSpPr>
          <p:cNvPr id="9" name="Footer Placeholder 8"/>
          <p:cNvSpPr>
            <a:spLocks noGrp="1"/>
          </p:cNvSpPr>
          <p:nvPr>
            <p:ph type="ftr" sz="quarter" idx="11"/>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10" name="Slide Number Placeholder 9"/>
          <p:cNvSpPr>
            <a:spLocks noGrp="1"/>
          </p:cNvSpPr>
          <p:nvPr>
            <p:ph type="sldNum" sz="quarter" idx="12"/>
          </p:nvPr>
        </p:nvSpPr>
        <p:spPr/>
        <p:txBody>
          <a:bodyPr/>
          <a:lstStyle/>
          <a:p>
            <a:fld id="{8B263312-38AA-4E1E-B2B5-0F8F122B24FE}" type="slidenum">
              <a:rPr lang="en-US" smtClean="0"/>
              <a:pPr/>
              <a:t>14</a:t>
            </a:fld>
            <a:endParaRPr lang="en-US" dirty="0"/>
          </a:p>
        </p:txBody>
      </p:sp>
      <p:sp>
        <p:nvSpPr>
          <p:cNvPr id="11" name="Header Placeholder 10"/>
          <p:cNvSpPr>
            <a:spLocks noGrp="1"/>
          </p:cNvSpPr>
          <p:nvPr>
            <p:ph type="hdr" sz="quarter" idx="13"/>
          </p:nvPr>
        </p:nvSpPr>
        <p:spPr/>
        <p:txBody>
          <a:bodyPr/>
          <a:lstStyle/>
          <a:p>
            <a:r>
              <a:rPr lang="en-US" smtClean="0"/>
              <a:t>TechEd 2011</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lvl="0"/>
            <a:r>
              <a:rPr lang="en-US" b="0" baseline="0" dirty="0" smtClean="0">
                <a:solidFill>
                  <a:srgbClr val="000000"/>
                </a:solidFill>
              </a:rPr>
              <a:t>Supporting multiple types of phones requires more time and is also a greater security risk. Armando will have to figure out how to give users access to company files and e-mail, and how to keep some control over what’s going on.</a:t>
            </a:r>
          </a:p>
          <a:p>
            <a:pPr lvl="0"/>
            <a:endParaRPr lang="en-US" dirty="0" smtClean="0">
              <a:solidFill>
                <a:srgbClr val="000000"/>
              </a:solidFill>
            </a:endParaRPr>
          </a:p>
          <a:p>
            <a:pPr marL="0" lvl="1" indent="-228573" defTabSz="457146">
              <a:spcBef>
                <a:spcPct val="0"/>
              </a:spcBef>
              <a:buNone/>
              <a:defRPr/>
            </a:pPr>
            <a:r>
              <a:rPr lang="en-US" sz="800" dirty="0" smtClean="0">
                <a:solidFill>
                  <a:srgbClr val="000000"/>
                </a:solidFill>
                <a:ea typeface="Segoe UI" pitchFamily="34" charset="0"/>
                <a:cs typeface="Arial" pitchFamily="34" charset="0"/>
              </a:rPr>
              <a:t>Fortunately, Windows Phone 7 provides a solution to address his concerns, including how to reduce costs.</a:t>
            </a:r>
          </a:p>
          <a:p>
            <a:pPr marL="0" lvl="1" indent="-228573" defTabSz="457146">
              <a:spcBef>
                <a:spcPct val="0"/>
              </a:spcBef>
              <a:buNone/>
              <a:defRPr/>
            </a:pPr>
            <a:endParaRPr lang="en-US" sz="800" dirty="0" smtClean="0">
              <a:solidFill>
                <a:srgbClr val="000000"/>
              </a:solidFill>
              <a:ea typeface="Segoe UI" pitchFamily="34" charset="0"/>
              <a:cs typeface="Arial" pitchFamily="34" charset="0"/>
            </a:endParaRPr>
          </a:p>
          <a:p>
            <a:pPr marL="0" lvl="1" indent="-228573" defTabSz="457146">
              <a:spcBef>
                <a:spcPct val="0"/>
              </a:spcBef>
              <a:buNone/>
              <a:defRPr/>
            </a:pPr>
            <a:r>
              <a:rPr lang="en-US" sz="800" dirty="0" smtClean="0">
                <a:solidFill>
                  <a:srgbClr val="000000"/>
                </a:solidFill>
                <a:ea typeface="Segoe UI" pitchFamily="34" charset="0"/>
                <a:cs typeface="Arial" pitchFamily="34" charset="0"/>
              </a:rPr>
              <a:t>With Windows Phone, he can use Exchange Server, which he already relies on for corporate e-mail, and SharePoint Server, which everyone uses for collaboration. Exchange Server gives him best-in-class e-mail and calendar experiences—and it works on premises and within the cloud (</a:t>
            </a:r>
            <a:r>
              <a:rPr lang="en-US" dirty="0" smtClean="0"/>
              <a:t>for example, the Business Productivity Online Suite [BPOS] )</a:t>
            </a:r>
            <a:r>
              <a:rPr lang="en-US" sz="800" dirty="0" smtClean="0">
                <a:solidFill>
                  <a:srgbClr val="000000"/>
                </a:solidFill>
                <a:ea typeface="Segoe UI" pitchFamily="34" charset="0"/>
                <a:cs typeface="Arial" pitchFamily="34" charset="0"/>
              </a:rPr>
              <a:t>. He can use Exchange ActiveSync to directly push e-mail to Windows</a:t>
            </a:r>
            <a:r>
              <a:rPr lang="en-US" sz="800" baseline="30000" dirty="0" smtClean="0"/>
              <a:t>®</a:t>
            </a:r>
            <a:r>
              <a:rPr lang="en-US" sz="800" dirty="0" smtClean="0">
                <a:solidFill>
                  <a:srgbClr val="000000"/>
                </a:solidFill>
                <a:ea typeface="Segoe UI" pitchFamily="34" charset="0"/>
                <a:cs typeface="Arial" pitchFamily="34" charset="0"/>
              </a:rPr>
              <a:t> Phone 7. Mobile users can reach their documents on SharePoint and work with teammates to complete the work seamlessly. His existing resources can also support these new mobile users. There’s no middleware either.  </a:t>
            </a:r>
          </a:p>
          <a:p>
            <a:pPr marL="0" lvl="1" indent="-228573" defTabSz="457146">
              <a:spcBef>
                <a:spcPct val="0"/>
              </a:spcBef>
              <a:buNone/>
              <a:defRPr/>
            </a:pPr>
            <a:endParaRPr lang="en-US" sz="800" dirty="0" smtClean="0">
              <a:solidFill>
                <a:srgbClr val="000000"/>
              </a:solidFill>
              <a:ea typeface="Segoe UI" pitchFamily="34" charset="0"/>
              <a:cs typeface="Arial" pitchFamily="34" charset="0"/>
            </a:endParaRPr>
          </a:p>
          <a:p>
            <a:pPr marL="0" lvl="1" indent="-228573" defTabSz="457146">
              <a:spcBef>
                <a:spcPct val="0"/>
              </a:spcBef>
              <a:buNone/>
              <a:defRPr/>
            </a:pPr>
            <a:r>
              <a:rPr lang="en-US" sz="800" dirty="0" smtClean="0">
                <a:solidFill>
                  <a:srgbClr val="000000"/>
                </a:solidFill>
                <a:ea typeface="Segoe UI" pitchFamily="34" charset="0"/>
                <a:cs typeface="Arial" pitchFamily="34" charset="0"/>
              </a:rPr>
              <a:t>Exchange ActiveSync also provides him with the tools for managing policy, ensuring consistent compliance across PCs and phones. Armando can use the built-in security features as well as Remote Lock and Remote Wipe to protect the company and allay executive concerns. This way, even if a phone is lost or stolen, the information on it will not be compromised. </a:t>
            </a:r>
          </a:p>
          <a:p>
            <a:pPr marL="0" lvl="1" indent="-228573" defTabSz="457146">
              <a:spcBef>
                <a:spcPct val="0"/>
              </a:spcBef>
              <a:buNone/>
              <a:defRPr/>
            </a:pPr>
            <a:endParaRPr lang="en-US" dirty="0" smtClean="0">
              <a:solidFill>
                <a:srgbClr val="000000"/>
              </a:solidFill>
              <a:ea typeface="Segoe UI" pitchFamily="34" charset="0"/>
              <a:cs typeface="Arial" pitchFamily="34" charset="0"/>
            </a:endParaRPr>
          </a:p>
          <a:p>
            <a:pPr marL="0" lvl="1" indent="-228573" defTabSz="457146">
              <a:spcBef>
                <a:spcPct val="0"/>
              </a:spcBef>
              <a:buNone/>
              <a:defRPr/>
            </a:pPr>
            <a:r>
              <a:rPr lang="en-US" sz="800" dirty="0" smtClean="0">
                <a:solidFill>
                  <a:srgbClr val="000000"/>
                </a:solidFill>
                <a:ea typeface="Segoe UI" pitchFamily="34" charset="0"/>
                <a:cs typeface="Arial" pitchFamily="34" charset="0"/>
              </a:rPr>
              <a:t>Armando can take advantage of his existing IT knowledge to manage mobile devices and services. In addition, Armando can get more value out of existing software the company already uses. For example, he can extend SharePoint Server to mobile users. This will help improve collaboration and communication between team members in the office. And because he can sync with SharePoint Server, he won’t have to worry about people complaining to him about document versions or general productivity concerns. </a:t>
            </a:r>
          </a:p>
          <a:p>
            <a:pPr marL="0" lvl="1" indent="-228573" defTabSz="457146">
              <a:spcBef>
                <a:spcPct val="0"/>
              </a:spcBef>
              <a:buNone/>
              <a:defRPr/>
            </a:pPr>
            <a:endParaRPr lang="en-US" sz="800" dirty="0" smtClean="0">
              <a:solidFill>
                <a:srgbClr val="000000"/>
              </a:solidFill>
              <a:ea typeface="Segoe UI" pitchFamily="34" charset="0"/>
              <a:cs typeface="Arial" pitchFamily="34" charset="0"/>
            </a:endParaRPr>
          </a:p>
          <a:p>
            <a:pPr marL="0" lvl="1" indent="-228573" defTabSz="457146">
              <a:spcBef>
                <a:spcPct val="0"/>
              </a:spcBef>
              <a:buNone/>
              <a:defRPr/>
            </a:pPr>
            <a:r>
              <a:rPr lang="en-US" sz="800" dirty="0" smtClean="0">
                <a:solidFill>
                  <a:srgbClr val="000000"/>
                </a:solidFill>
                <a:ea typeface="Segoe UI" pitchFamily="34" charset="0"/>
                <a:cs typeface="Arial" pitchFamily="34" charset="0"/>
              </a:rPr>
              <a:t>And, since he’s working with his existing infrastructure, Armando isn’t spending anything additional on licensing, hardware, or support.</a:t>
            </a:r>
          </a:p>
          <a:p>
            <a:pPr marL="0" lvl="1" indent="-228573" defTabSz="457146">
              <a:spcBef>
                <a:spcPct val="0"/>
              </a:spcBef>
              <a:buNone/>
              <a:defRPr/>
            </a:pPr>
            <a:endParaRPr lang="en-US" sz="800" dirty="0" smtClean="0">
              <a:solidFill>
                <a:srgbClr val="000000"/>
              </a:solidFill>
              <a:ea typeface="Segoe UI" pitchFamily="34" charset="0"/>
              <a:cs typeface="Arial" pitchFamily="34" charset="0"/>
            </a:endParaRPr>
          </a:p>
          <a:p>
            <a:pPr marL="0" lvl="1" indent="-228573" defTabSz="457146">
              <a:spcBef>
                <a:spcPct val="0"/>
              </a:spcBef>
              <a:buNone/>
              <a:defRPr/>
            </a:pPr>
            <a:endParaRPr lang="en-US" sz="800" dirty="0" smtClean="0">
              <a:solidFill>
                <a:srgbClr val="000000"/>
              </a:solidFill>
              <a:ea typeface="Segoe UI" pitchFamily="34" charset="0"/>
              <a:cs typeface="Arial" pitchFamily="34" charset="0"/>
            </a:endParaRPr>
          </a:p>
          <a:p>
            <a:pPr marL="0" lvl="1" indent="-228573" defTabSz="457146">
              <a:spcBef>
                <a:spcPct val="0"/>
              </a:spcBef>
              <a:buNone/>
              <a:defRPr/>
            </a:pPr>
            <a:r>
              <a:rPr lang="en-US" sz="800" dirty="0" smtClean="0">
                <a:solidFill>
                  <a:srgbClr val="000000"/>
                </a:solidFill>
                <a:ea typeface="Segoe UI" pitchFamily="34" charset="0"/>
                <a:cs typeface="Arial" pitchFamily="34" charset="0"/>
              </a:rPr>
              <a:t>Let’s look more closely at how Exchange Server and Windows Phone 7 work well together.</a:t>
            </a:r>
          </a:p>
          <a:p>
            <a:pPr lvl="0"/>
            <a:endParaRPr lang="en-US" sz="800" dirty="0">
              <a:solidFill>
                <a:srgbClr val="000000"/>
              </a:solidFill>
              <a:ea typeface="Segoe UI" pitchFamily="34" charset="0"/>
              <a:cs typeface="Arial" pitchFamily="34" charset="0"/>
            </a:endParaRPr>
          </a:p>
        </p:txBody>
      </p:sp>
      <p:sp>
        <p:nvSpPr>
          <p:cNvPr id="5" name="Date Placeholder 4"/>
          <p:cNvSpPr>
            <a:spLocks noGrp="1"/>
          </p:cNvSpPr>
          <p:nvPr>
            <p:ph type="dt" idx="10"/>
          </p:nvPr>
        </p:nvSpPr>
        <p:spPr/>
        <p:txBody>
          <a:bodyPr/>
          <a:lstStyle/>
          <a:p>
            <a:fld id="{5565C6CC-6BF9-482B-84DC-7A261E9B23C5}" type="datetime1">
              <a:rPr lang="en-US" smtClean="0"/>
              <a:t>5/16/2011</a:t>
            </a:fld>
            <a:endParaRPr lang="en-US" dirty="0"/>
          </a:p>
        </p:txBody>
      </p:sp>
      <p:sp>
        <p:nvSpPr>
          <p:cNvPr id="6" name="Footer Placeholder 5"/>
          <p:cNvSpPr>
            <a:spLocks noGrp="1"/>
          </p:cNvSpPr>
          <p:nvPr>
            <p:ph type="ftr" sz="quarter" idx="11"/>
          </p:nvPr>
        </p:nvSpPr>
        <p:spPr/>
        <p:txBody>
          <a:bodyPr/>
          <a:lstStyle/>
          <a:p>
            <a:r>
              <a:rPr lang="en-US" dirty="0" smtClean="0">
                <a:solidFill>
                  <a:srgbClr val="000000"/>
                </a:solidFill>
                <a:latin typeface="Arial"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Arial"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Arial" pitchFamily="34" charset="0"/>
              </a:rPr>
            </a:br>
            <a:r>
              <a:rPr lang="en-US" dirty="0" smtClean="0">
                <a:solidFill>
                  <a:srgbClr val="000000"/>
                </a:solidFill>
                <a:latin typeface="Arial"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15</a:t>
            </a:fld>
            <a:endParaRPr lang="en-US" dirty="0"/>
          </a:p>
        </p:txBody>
      </p:sp>
      <p:sp>
        <p:nvSpPr>
          <p:cNvPr id="8" name="Header Placeholder 7"/>
          <p:cNvSpPr>
            <a:spLocks noGrp="1"/>
          </p:cNvSpPr>
          <p:nvPr>
            <p:ph type="hdr" sz="quarter" idx="13"/>
          </p:nvPr>
        </p:nvSpPr>
        <p:spPr/>
        <p:txBody>
          <a:bodyPr/>
          <a:lstStyle/>
          <a:p>
            <a:r>
              <a:rPr lang="en-US" dirty="0" err="1" smtClean="0">
                <a:latin typeface="Arial" pitchFamily="34" charset="0"/>
              </a:rPr>
              <a:t>TechEd</a:t>
            </a:r>
            <a:r>
              <a:rPr lang="en-US" dirty="0" smtClean="0">
                <a:latin typeface="Arial" pitchFamily="34" charset="0"/>
              </a:rPr>
              <a:t> 2011</a:t>
            </a:r>
            <a:endParaRPr lang="en-US" dirty="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440184391"/>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56878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904439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8034948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334747953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5722"/>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7930865"/>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811039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07785472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090895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50645009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62516369"/>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109792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01288641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4722769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1368081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5899924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26126959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9547287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922026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51639091"/>
      </p:ext>
    </p:extLst>
  </p:cSld>
  <p:clrMap bg1="dk1" tx1="lt1" bg2="dk2"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850193"/>
      </p:ext>
    </p:extLst>
  </p:cSld>
  <p:clrMap bg1="dk1" tx1="lt1" bg2="dk2" tx2="lt2" accent1="accent1" accent2="accent2" accent3="accent3" accent4="accent4" accent5="accent5" accent6="accent6" hlink="hlink" folHlink="folHlink"/>
  <p:sldLayoutIdLst>
    <p:sldLayoutId id="2147483785"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18" Type="http://schemas.openxmlformats.org/officeDocument/2006/relationships/image" Target="../media/image50.png"/><Relationship Id="rId26" Type="http://schemas.openxmlformats.org/officeDocument/2006/relationships/image" Target="../media/image58.png"/><Relationship Id="rId3" Type="http://schemas.openxmlformats.org/officeDocument/2006/relationships/image" Target="../media/image66.png"/><Relationship Id="rId21" Type="http://schemas.openxmlformats.org/officeDocument/2006/relationships/image" Target="../media/image53.png"/><Relationship Id="rId7" Type="http://schemas.openxmlformats.org/officeDocument/2006/relationships/image" Target="../media/image39.png"/><Relationship Id="rId12" Type="http://schemas.openxmlformats.org/officeDocument/2006/relationships/image" Target="../media/image44.png"/><Relationship Id="rId17" Type="http://schemas.openxmlformats.org/officeDocument/2006/relationships/image" Target="../media/image49.png"/><Relationship Id="rId25" Type="http://schemas.openxmlformats.org/officeDocument/2006/relationships/image" Target="../media/image57.png"/><Relationship Id="rId2" Type="http://schemas.openxmlformats.org/officeDocument/2006/relationships/image" Target="../media/image65.png"/><Relationship Id="rId16" Type="http://schemas.openxmlformats.org/officeDocument/2006/relationships/image" Target="../media/image48.png"/><Relationship Id="rId20" Type="http://schemas.openxmlformats.org/officeDocument/2006/relationships/image" Target="../media/image52.png"/><Relationship Id="rId29" Type="http://schemas.openxmlformats.org/officeDocument/2006/relationships/image" Target="../media/image61.png"/><Relationship Id="rId1" Type="http://schemas.openxmlformats.org/officeDocument/2006/relationships/slideLayout" Target="../slideLayouts/slideLayout14.xml"/><Relationship Id="rId6" Type="http://schemas.openxmlformats.org/officeDocument/2006/relationships/image" Target="../media/image38.png"/><Relationship Id="rId11" Type="http://schemas.openxmlformats.org/officeDocument/2006/relationships/image" Target="../media/image43.png"/><Relationship Id="rId24" Type="http://schemas.openxmlformats.org/officeDocument/2006/relationships/image" Target="../media/image56.png"/><Relationship Id="rId32" Type="http://schemas.openxmlformats.org/officeDocument/2006/relationships/image" Target="../media/image64.png"/><Relationship Id="rId5" Type="http://schemas.openxmlformats.org/officeDocument/2006/relationships/image" Target="../media/image37.png"/><Relationship Id="rId15" Type="http://schemas.openxmlformats.org/officeDocument/2006/relationships/image" Target="../media/image47.png"/><Relationship Id="rId23" Type="http://schemas.openxmlformats.org/officeDocument/2006/relationships/image" Target="../media/image55.png"/><Relationship Id="rId28" Type="http://schemas.openxmlformats.org/officeDocument/2006/relationships/image" Target="../media/image60.png"/><Relationship Id="rId10" Type="http://schemas.openxmlformats.org/officeDocument/2006/relationships/image" Target="../media/image42.png"/><Relationship Id="rId19" Type="http://schemas.openxmlformats.org/officeDocument/2006/relationships/image" Target="../media/image51.png"/><Relationship Id="rId31" Type="http://schemas.openxmlformats.org/officeDocument/2006/relationships/image" Target="../media/image63.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59.png"/><Relationship Id="rId30" Type="http://schemas.openxmlformats.org/officeDocument/2006/relationships/image" Target="../media/image62.png"/></Relationships>
</file>

<file path=ppt/slides/_rels/slide1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68.jpeg"/></Relationships>
</file>

<file path=ppt/slides/_rels/slide1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jp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2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92.emf"/><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96.png"/><Relationship Id="rId5" Type="http://schemas.openxmlformats.org/officeDocument/2006/relationships/image" Target="../media/image95.png"/><Relationship Id="rId10" Type="http://schemas.openxmlformats.org/officeDocument/2006/relationships/image" Target="../media/image100.png"/><Relationship Id="rId4" Type="http://schemas.openxmlformats.org/officeDocument/2006/relationships/image" Target="../media/image94.png"/><Relationship Id="rId9" Type="http://schemas.openxmlformats.org/officeDocument/2006/relationships/image" Target="../media/image99.png"/></Relationships>
</file>

<file path=ppt/slides/_rels/slide3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23.png"/><Relationship Id="rId7" Type="http://schemas.openxmlformats.org/officeDocument/2006/relationships/image" Target="../media/image106.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105.png"/><Relationship Id="rId5" Type="http://schemas.openxmlformats.org/officeDocument/2006/relationships/image" Target="../media/image80.png"/><Relationship Id="rId4" Type="http://schemas.openxmlformats.org/officeDocument/2006/relationships/image" Target="../media/image93.png"/></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hyperlink" Target="http://wpdev.uservoice.com/" TargetMode="External"/><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2.jpeg"/><Relationship Id="rId4" Type="http://schemas.microsoft.com/office/2007/relationships/hdphoto" Target="../media/hdphoto2.wdp"/></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8" Type="http://schemas.openxmlformats.org/officeDocument/2006/relationships/image" Target="../media/image109.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112.png"/><Relationship Id="rId5" Type="http://schemas.openxmlformats.org/officeDocument/2006/relationships/hyperlink" Target="http://www.microsoft.com/learning" TargetMode="External"/><Relationship Id="rId10" Type="http://schemas.openxmlformats.org/officeDocument/2006/relationships/image" Target="../media/image111.emf"/><Relationship Id="rId4" Type="http://schemas.openxmlformats.org/officeDocument/2006/relationships/image" Target="../media/image108.png"/><Relationship Id="rId9" Type="http://schemas.openxmlformats.org/officeDocument/2006/relationships/image" Target="../media/image110.png"/><Relationship Id="rId14" Type="http://schemas.microsoft.com/office/2007/relationships/hdphoto" Target="../media/hdphoto1.wdp"/></Relationships>
</file>

<file path=ppt/slides/_rels/slide55.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3.png"/><Relationship Id="rId3" Type="http://schemas.openxmlformats.org/officeDocument/2006/relationships/image" Target="../media/image113.png"/><Relationship Id="rId7" Type="http://schemas.openxmlformats.org/officeDocument/2006/relationships/image" Target="../media/image117.png"/><Relationship Id="rId12" Type="http://schemas.openxmlformats.org/officeDocument/2006/relationships/image" Target="../media/image122.png"/><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15.png"/><Relationship Id="rId10" Type="http://schemas.openxmlformats.org/officeDocument/2006/relationships/image" Target="../media/image120.png"/><Relationship Id="rId4" Type="http://schemas.openxmlformats.org/officeDocument/2006/relationships/image" Target="../media/image114.png"/><Relationship Id="rId9" Type="http://schemas.openxmlformats.org/officeDocument/2006/relationships/image" Target="../media/image119.png"/><Relationship Id="rId14" Type="http://schemas.openxmlformats.org/officeDocument/2006/relationships/image" Target="../media/image124.png"/></Relationships>
</file>

<file path=ppt/slides/_rels/slide56.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14.xml"/><Relationship Id="rId6" Type="http://schemas.openxmlformats.org/officeDocument/2006/relationships/image" Target="../media/image33.png"/><Relationship Id="rId5" Type="http://schemas.microsoft.com/office/2007/relationships/hdphoto" Target="../media/hdphoto3.wdp"/><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26" Type="http://schemas.openxmlformats.org/officeDocument/2006/relationships/image" Target="../media/image60.png"/><Relationship Id="rId3" Type="http://schemas.openxmlformats.org/officeDocument/2006/relationships/image" Target="../media/image37.png"/><Relationship Id="rId21" Type="http://schemas.openxmlformats.org/officeDocument/2006/relationships/image" Target="../media/image55.png"/><Relationship Id="rId34" Type="http://schemas.microsoft.com/office/2007/relationships/hdphoto" Target="../media/hdphoto3.wdp"/><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5" Type="http://schemas.openxmlformats.org/officeDocument/2006/relationships/image" Target="../media/image59.png"/><Relationship Id="rId33" Type="http://schemas.openxmlformats.org/officeDocument/2006/relationships/image" Target="../media/image32.png"/><Relationship Id="rId2" Type="http://schemas.openxmlformats.org/officeDocument/2006/relationships/image" Target="../media/image36.png"/><Relationship Id="rId16" Type="http://schemas.openxmlformats.org/officeDocument/2006/relationships/image" Target="../media/image50.png"/><Relationship Id="rId20" Type="http://schemas.openxmlformats.org/officeDocument/2006/relationships/image" Target="../media/image54.png"/><Relationship Id="rId29" Type="http://schemas.openxmlformats.org/officeDocument/2006/relationships/image" Target="../media/image63.png"/><Relationship Id="rId1" Type="http://schemas.openxmlformats.org/officeDocument/2006/relationships/slideLayout" Target="../slideLayouts/slideLayout14.xml"/><Relationship Id="rId6" Type="http://schemas.openxmlformats.org/officeDocument/2006/relationships/image" Target="../media/image40.png"/><Relationship Id="rId11" Type="http://schemas.openxmlformats.org/officeDocument/2006/relationships/image" Target="../media/image45.png"/><Relationship Id="rId24" Type="http://schemas.openxmlformats.org/officeDocument/2006/relationships/image" Target="../media/image58.png"/><Relationship Id="rId32" Type="http://schemas.openxmlformats.org/officeDocument/2006/relationships/image" Target="../media/image31.png"/><Relationship Id="rId37" Type="http://schemas.openxmlformats.org/officeDocument/2006/relationships/image" Target="../media/image35.png"/><Relationship Id="rId5" Type="http://schemas.openxmlformats.org/officeDocument/2006/relationships/image" Target="../media/image39.png"/><Relationship Id="rId15" Type="http://schemas.openxmlformats.org/officeDocument/2006/relationships/image" Target="../media/image49.png"/><Relationship Id="rId23" Type="http://schemas.openxmlformats.org/officeDocument/2006/relationships/image" Target="../media/image57.png"/><Relationship Id="rId28" Type="http://schemas.openxmlformats.org/officeDocument/2006/relationships/image" Target="../media/image62.png"/><Relationship Id="rId36" Type="http://schemas.openxmlformats.org/officeDocument/2006/relationships/image" Target="../media/image34.png"/><Relationship Id="rId10" Type="http://schemas.openxmlformats.org/officeDocument/2006/relationships/image" Target="../media/image44.png"/><Relationship Id="rId19" Type="http://schemas.openxmlformats.org/officeDocument/2006/relationships/image" Target="../media/image53.png"/><Relationship Id="rId31" Type="http://schemas.openxmlformats.org/officeDocument/2006/relationships/image" Target="../media/image30.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 Id="rId22" Type="http://schemas.openxmlformats.org/officeDocument/2006/relationships/image" Target="../media/image56.png"/><Relationship Id="rId27" Type="http://schemas.openxmlformats.org/officeDocument/2006/relationships/image" Target="../media/image61.png"/><Relationship Id="rId30" Type="http://schemas.openxmlformats.org/officeDocument/2006/relationships/image" Target="../media/image64.png"/><Relationship Id="rId35"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0"/>
            <a:ext cx="12188952" cy="6858000"/>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53" name="Picture 2"/>
          <p:cNvPicPr>
            <a:picLocks noChangeAspect="1" noChangeArrowheads="1"/>
          </p:cNvPicPr>
          <p:nvPr/>
        </p:nvPicPr>
        <p:blipFill rotWithShape="1">
          <a:blip>
            <a:extLst>
              <a:ext uri="{28A0092B-C50C-407E-A947-70E740481C1C}">
                <a14:useLocalDpi xmlns:a14="http://schemas.microsoft.com/office/drawing/2010/main" val="0"/>
              </a:ext>
            </a:extLst>
          </a:blip>
          <a:srcRect l="949" r="1045"/>
          <a:stretch/>
        </p:blipFill>
        <p:spPr bwMode="auto">
          <a:xfrm>
            <a:off x="0" y="-14287"/>
            <a:ext cx="121888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8" name="Group 97"/>
          <p:cNvGrpSpPr/>
          <p:nvPr/>
        </p:nvGrpSpPr>
        <p:grpSpPr>
          <a:xfrm>
            <a:off x="0" y="-14286"/>
            <a:ext cx="12188825" cy="6857998"/>
            <a:chOff x="-9261" y="1"/>
            <a:chExt cx="12099764" cy="6857998"/>
          </a:xfrm>
        </p:grpSpPr>
        <p:pic>
          <p:nvPicPr>
            <p:cNvPr id="9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49" r="1033"/>
            <a:stretch/>
          </p:blipFill>
          <p:spPr bwMode="auto">
            <a:xfrm>
              <a:off x="-9261" y="1"/>
              <a:ext cx="12099764" cy="6857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0" name="Picture 2" descr="C:\Users\chrisw\Desktop\icongrid2.png"/>
            <p:cNvPicPr>
              <a:picLocks noChangeAspect="1" noChangeArrowheads="1"/>
            </p:cNvPicPr>
            <p:nvPr/>
          </p:nvPicPr>
          <p:blipFill rotWithShape="1">
            <a:blip r:embed="rId3">
              <a:extLst>
                <a:ext uri="{28A0092B-C50C-407E-A947-70E740481C1C}">
                  <a14:useLocalDpi xmlns:a14="http://schemas.microsoft.com/office/drawing/2010/main" val="0"/>
                </a:ext>
              </a:extLst>
            </a:blip>
            <a:srcRect l="96731" t="48168" r="1680" b="48265"/>
            <a:stretch/>
          </p:blipFill>
          <p:spPr bwMode="auto">
            <a:xfrm>
              <a:off x="4607718" y="3548063"/>
              <a:ext cx="189915" cy="1905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1" name="Group 100"/>
          <p:cNvGrpSpPr>
            <a:grpSpLocks noChangeAspect="1"/>
          </p:cNvGrpSpPr>
          <p:nvPr/>
        </p:nvGrpSpPr>
        <p:grpSpPr>
          <a:xfrm>
            <a:off x="1534682" y="726377"/>
            <a:ext cx="9345432" cy="5376672"/>
            <a:chOff x="1450488" y="740044"/>
            <a:chExt cx="9279301" cy="5377913"/>
          </a:xfrm>
          <a:effectLst/>
        </p:grpSpPr>
        <p:grpSp>
          <p:nvGrpSpPr>
            <p:cNvPr id="102" name="Group 101"/>
            <p:cNvGrpSpPr/>
            <p:nvPr/>
          </p:nvGrpSpPr>
          <p:grpSpPr>
            <a:xfrm>
              <a:off x="8776127" y="740044"/>
              <a:ext cx="1953662" cy="5375831"/>
              <a:chOff x="8776123" y="740045"/>
              <a:chExt cx="1953662" cy="5375830"/>
            </a:xfrm>
          </p:grpSpPr>
          <p:pic>
            <p:nvPicPr>
              <p:cNvPr id="137"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9675" t="44373" r="12317" b="41391"/>
              <a:stretch/>
            </p:blipFill>
            <p:spPr bwMode="auto">
              <a:xfrm>
                <a:off x="8776123" y="740045"/>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79675" t="70669" r="12317" b="15095"/>
              <a:stretch/>
            </p:blipFill>
            <p:spPr bwMode="auto">
              <a:xfrm>
                <a:off x="8776123" y="2975332"/>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9022" t="70299" r="22970" b="15465"/>
              <a:stretch/>
            </p:blipFill>
            <p:spPr bwMode="auto">
              <a:xfrm>
                <a:off x="8776123" y="4092979"/>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937" t="70729" r="76055" b="15035"/>
              <a:stretch/>
            </p:blipFill>
            <p:spPr bwMode="auto">
              <a:xfrm>
                <a:off x="8776123" y="1857690"/>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37264" t="32860" r="54805" b="53041"/>
              <a:stretch/>
            </p:blipFill>
            <p:spPr bwMode="auto">
              <a:xfrm>
                <a:off x="8776124" y="5210619"/>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2"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69125" t="32860" r="22944" b="53041"/>
              <a:stretch/>
            </p:blipFill>
            <p:spPr bwMode="auto">
              <a:xfrm>
                <a:off x="9824528" y="2982633"/>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3" name="Group 102"/>
            <p:cNvGrpSpPr/>
            <p:nvPr/>
          </p:nvGrpSpPr>
          <p:grpSpPr>
            <a:xfrm>
              <a:off x="1450488" y="740044"/>
              <a:ext cx="1971683" cy="5377913"/>
              <a:chOff x="1450487" y="740044"/>
              <a:chExt cx="1971681" cy="5377913"/>
            </a:xfrm>
          </p:grpSpPr>
          <p:pic>
            <p:nvPicPr>
              <p:cNvPr id="13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6459" t="44248" r="65533" b="41516"/>
              <a:stretch/>
            </p:blipFill>
            <p:spPr bwMode="auto">
              <a:xfrm>
                <a:off x="2516909" y="2976370"/>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8437" t="44178" r="33555" b="41586"/>
              <a:stretch/>
            </p:blipFill>
            <p:spPr bwMode="auto">
              <a:xfrm>
                <a:off x="2516909" y="4094538"/>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6660" t="32860" r="65409" b="53041"/>
              <a:stretch/>
            </p:blipFill>
            <p:spPr bwMode="auto">
              <a:xfrm>
                <a:off x="2516909" y="5212701"/>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5938" t="44433" r="76054" b="41331"/>
              <a:stretch/>
            </p:blipFill>
            <p:spPr bwMode="auto">
              <a:xfrm>
                <a:off x="1450487" y="2976370"/>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5"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58534" t="44303" r="33537" b="41597"/>
              <a:stretch/>
            </p:blipFill>
            <p:spPr bwMode="auto">
              <a:xfrm>
                <a:off x="2516909" y="740044"/>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6"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l="26537" t="44200" r="65375" b="41422"/>
              <a:stretch/>
            </p:blipFill>
            <p:spPr bwMode="auto">
              <a:xfrm>
                <a:off x="2516910" y="1858207"/>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4" name="Group 103"/>
            <p:cNvGrpSpPr/>
            <p:nvPr/>
          </p:nvGrpSpPr>
          <p:grpSpPr>
            <a:xfrm>
              <a:off x="3549797" y="740044"/>
              <a:ext cx="5089241" cy="5377913"/>
              <a:chOff x="13597249" y="836815"/>
              <a:chExt cx="5089240" cy="5377913"/>
            </a:xfrm>
          </p:grpSpPr>
          <p:pic>
            <p:nvPicPr>
              <p:cNvPr id="115" name="Picture 15" descr="\\SFP\Work\White_Whale\2-20365_Lees_Holland\art\AppTiles\adobe-reader-windows-phone-wp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81231" y="307314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6" name="Picture 18"/>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17781231" y="530947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7" name="Picture 19" descr="\\SFP\Work\White_Whale\2-20365_Lees_Holland\art\AppTiles\ebay-radio-windows-phone-7-wp7-app-logo.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689240" y="836815"/>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20" descr="\\SFP\Work\White_Whale\2-20365_Lees_Holland\art\AppTiles\fandango-radio-windows-phone-7-wp7-app-logo.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729207" y="836815"/>
                <a:ext cx="905257"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9" name="Picture 23"/>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17781231" y="1954978"/>
                <a:ext cx="905258" cy="905256"/>
              </a:xfrm>
              <a:prstGeom prst="rect">
                <a:avLst/>
              </a:prstGeom>
              <a:noFill/>
              <a:effectLst/>
            </p:spPr>
          </p:pic>
          <p:pic>
            <p:nvPicPr>
              <p:cNvPr id="120" name="Picture 24" descr="\\SFP\Work\White_Whale\2-20365_Lees_Holland\art\AppTiles\imdb-windows-phone-7-wp7-app-logo.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7781231"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1" name="Picture 26" descr="\\SFP\Work\White_Whale\2-20365_Lees_Holland\art\AppTiles\loopt-windows-phone-wp7.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781231" y="4191308"/>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2" name="Picture 27"/>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14649273"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3" name="Picture 28" descr="\\SFP\Work\White_Whale\2-20365_Lees_Holland\art\AppTiles\netflix-windows-phone-wp7-app-logo.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597249"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4" name="Picture 29" descr="\\SFP\Work\White_Whale\2-20365_Lees_Holland\art\AppTiles\photobucket-windows-phone-7-wp7-screenshot.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597249" y="530947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5" name="Picture 31" descr="\\SFP\Work\White_Whale\2-20365_Lees_Holland\art\AppTiles\real-estate-search-windows-phone-wp7-screenshot.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597249" y="1956122"/>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6" name="Picture 32" descr="\\SFP\Work\White_Whale\2-20365_Lees_Holland\art\AppTiles\seesmic-radio-windows-phone-7-wp7-app-logo.png"/>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3597249" y="3075429"/>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7" name="Picture 33" descr="\\SFP\Work\White_Whale\2-20365_Lees_Holland\art\AppTiles\shazam-windows-phone-wp7-app-logo.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729207" y="5309471"/>
                <a:ext cx="905257"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28" name="Picture 35"/>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13597249" y="4194737"/>
                <a:ext cx="905258" cy="905256"/>
              </a:xfrm>
              <a:prstGeom prst="rect">
                <a:avLst/>
              </a:prstGeom>
              <a:noFill/>
              <a:effectLst/>
            </p:spPr>
          </p:pic>
          <p:pic>
            <p:nvPicPr>
              <p:cNvPr id="129" name="Picture 38" descr="\\SFP\Work\White_Whale\2-20365_Lees_Holland\art\AppTiles\yelp-windows-phone-7-wp7-app-logo.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4649275" y="5309472"/>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30" name="Picture 39" descr="\\SFP\Work\White_Whale\2-20365_Lees_Holland\art\AppTiles\youtube-windows-phone-7-wp7-app-logo.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689237" y="5309471"/>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105" name="Group 104"/>
            <p:cNvGrpSpPr/>
            <p:nvPr/>
          </p:nvGrpSpPr>
          <p:grpSpPr>
            <a:xfrm>
              <a:off x="4601819" y="1858208"/>
              <a:ext cx="2985193" cy="3141584"/>
              <a:chOff x="14649270" y="1954978"/>
              <a:chExt cx="2985195" cy="3141584"/>
            </a:xfrm>
          </p:grpSpPr>
          <p:pic>
            <p:nvPicPr>
              <p:cNvPr id="107" name="Picture 16" descr="\\SFP\Work\White_Whale\2-20365_Lees_Holland\art\AppTiles\ap-mobile-radio-windows-phone-7-wp7-app-logo.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6729204" y="3073142"/>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8" name="Picture 17" descr="\\SFP\Work\White_Whale\2-20365_Lees_Holland\art\AppTiles\att-uverse-icon.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4649270" y="1954978"/>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9" name="Picture 21" descr="\\SFP\Work\White_Whale\2-20365_Lees_Holland\art\AppTiles\flixster-radio-windows-phone-7-wp7-app-logo.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689237" y="1954978"/>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0" name="Picture 22" descr="\\SFP\Work\White_Whale\2-20365_Lees_Holland\art\AppTiles\foursquare-windows-phone-7-wp7-app-logo.png"/>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4649270" y="4191305"/>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1" name="Picture 25" descr="\\SFP\Work\White_Whale\2-20365_Lees_Holland\art\AppTiles\lastfm-radio-windows-phone-7-wp7-app-logo.pn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5689237" y="4191306"/>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2" name="Picture 30"/>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14649273" y="3073142"/>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3" name="Picture 34" descr="\\SFP\Work\White_Whale\2-20365_Lees_Holland\art\AppTiles\slacker-radio-windows-phone-7-wp7-app-logo.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6729207" y="1954979"/>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4" name="Picture 37"/>
              <p:cNvPicPr>
                <a:picLocks noChangeAspect="1" noChangeArrowheads="1"/>
              </p:cNvPicPr>
              <p:nvPr/>
            </p:nvPicPr>
            <p:blipFill>
              <a:blip r:embed="rId31">
                <a:extLst>
                  <a:ext uri="{28A0092B-C50C-407E-A947-70E740481C1C}">
                    <a14:useLocalDpi xmlns:a14="http://schemas.microsoft.com/office/drawing/2010/main" val="0"/>
                  </a:ext>
                </a:extLst>
              </a:blip>
              <a:stretch>
                <a:fillRect/>
              </a:stretch>
            </p:blipFill>
            <p:spPr bwMode="auto">
              <a:xfrm>
                <a:off x="16729204" y="4191305"/>
                <a:ext cx="905258" cy="905257"/>
              </a:xfrm>
              <a:prstGeom prst="rect">
                <a:avLst/>
              </a:prstGeom>
              <a:noFill/>
              <a:effectLst/>
            </p:spPr>
          </p:pic>
        </p:grpSp>
        <p:pic>
          <p:nvPicPr>
            <p:cNvPr id="106" name="Picture 36" descr="\\SFP\Work\White_Whale\2-20365_Lees_Holland\art\AppTiles\twitter-windows-phone-wp7-app-logo.png"/>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5641784" y="2976372"/>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2827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25000" decel="75000" fill="hold" nodeType="withEffect">
                                  <p:stCondLst>
                                    <p:cond delay="0"/>
                                  </p:stCondLst>
                                  <p:childTnLst>
                                    <p:animScale>
                                      <p:cBhvr>
                                        <p:cTn id="6" dur="1000" fill="hold"/>
                                        <p:tgtEl>
                                          <p:spTgt spid="101"/>
                                        </p:tgtEl>
                                      </p:cBhvr>
                                      <p:by x="19720" y="19720"/>
                                    </p:animScale>
                                  </p:childTnLst>
                                </p:cTn>
                              </p:par>
                              <p:par>
                                <p:cTn id="7" presetID="10" presetClass="entr" presetSubtype="0" fill="hold" nodeType="withEffect">
                                  <p:stCondLst>
                                    <p:cond delay="500"/>
                                  </p:stCondLst>
                                  <p:childTnLst>
                                    <p:set>
                                      <p:cBhvr>
                                        <p:cTn id="8" dur="1" fill="hold">
                                          <p:stCondLst>
                                            <p:cond delay="0"/>
                                          </p:stCondLst>
                                        </p:cTn>
                                        <p:tgtEl>
                                          <p:spTgt spid="98"/>
                                        </p:tgtEl>
                                        <p:attrNameLst>
                                          <p:attrName>style.visibility</p:attrName>
                                        </p:attrNameLst>
                                      </p:cBhvr>
                                      <p:to>
                                        <p:strVal val="visible"/>
                                      </p:to>
                                    </p:set>
                                    <p:animEffect transition="in" filter="fade">
                                      <p:cBhvr>
                                        <p:cTn id="9"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t="8773" b="6858"/>
          <a:stretch/>
        </p:blipFill>
        <p:spPr>
          <a:xfrm>
            <a:off x="0" y="0"/>
            <a:ext cx="12188952" cy="6858000"/>
          </a:xfrm>
          <a:prstGeom prst="rect">
            <a:avLst/>
          </a:prstGeom>
        </p:spPr>
      </p:pic>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9004" b="6625"/>
          <a:stretch/>
        </p:blipFill>
        <p:spPr>
          <a:xfrm>
            <a:off x="0" y="0"/>
            <a:ext cx="12188952" cy="6858000"/>
          </a:xfrm>
          <a:prstGeom prst="rect">
            <a:avLst/>
          </a:prstGeom>
        </p:spPr>
      </p:pic>
      <p:sp>
        <p:nvSpPr>
          <p:cNvPr id="6" name="Rectangle 5"/>
          <p:cNvSpPr/>
          <p:nvPr/>
        </p:nvSpPr>
        <p:spPr bwMode="auto">
          <a:xfrm>
            <a:off x="-64" y="0"/>
            <a:ext cx="12188889" cy="2362200"/>
          </a:xfrm>
          <a:prstGeom prst="rect">
            <a:avLst/>
          </a:prstGeom>
          <a:gradFill>
            <a:gsLst>
              <a:gs pos="100000">
                <a:srgbClr val="000000">
                  <a:alpha val="0"/>
                </a:srgbClr>
              </a:gs>
              <a:gs pos="0">
                <a:srgbClr val="000000">
                  <a:alpha val="50000"/>
                </a:srgbClr>
              </a:gs>
            </a:gsLst>
            <a:lin ang="5400000" scaled="0"/>
          </a:gradFill>
          <a:ln w="25400" cap="flat" cmpd="sng" algn="ctr">
            <a:noFill/>
            <a:prstDash val="solid"/>
            <a:headEnd type="none" w="med" len="med"/>
            <a:tailEnd type="none" w="med" len="med"/>
          </a:ln>
          <a:effectLst/>
        </p:spPr>
        <p:txBody>
          <a:bodyPr vert="vert270" wrap="square" lIns="91436" tIns="45718" rIns="91436" bIns="45718" numCol="1" rtlCol="0" anchor="ctr" anchorCtr="0" compatLnSpc="1">
            <a:prstTxWarp prst="textNoShape">
              <a:avLst/>
            </a:prstTxWarp>
          </a:bodyPr>
          <a:lstStyle/>
          <a:p>
            <a:pPr algn="ctr">
              <a:lnSpc>
                <a:spcPct val="90000"/>
              </a:lnSpc>
              <a:spcAft>
                <a:spcPts val="600"/>
              </a:spcAft>
            </a:pPr>
            <a:endParaRPr lang="en-US" sz="2400" b="1" kern="0" dirty="0">
              <a:gradFill>
                <a:gsLst>
                  <a:gs pos="0">
                    <a:srgbClr val="FFFFFF"/>
                  </a:gs>
                  <a:gs pos="100000">
                    <a:srgbClr val="FFFFFF"/>
                  </a:gs>
                </a:gsLst>
                <a:lin ang="5400000" scaled="0"/>
              </a:gradFill>
              <a:latin typeface="Arial" pitchFamily="34" charset="0"/>
              <a:ea typeface="Segoe UI" pitchFamily="34" charset="0"/>
              <a:cs typeface="Zegoe UI SemiLight" charset="0"/>
            </a:endParaRPr>
          </a:p>
        </p:txBody>
      </p:sp>
      <p:sp>
        <p:nvSpPr>
          <p:cNvPr id="3" name="Title 2"/>
          <p:cNvSpPr>
            <a:spLocks noGrp="1"/>
          </p:cNvSpPr>
          <p:nvPr>
            <p:ph type="title"/>
          </p:nvPr>
        </p:nvSpPr>
        <p:spPr/>
        <p:txBody>
          <a:bodyPr/>
          <a:lstStyle/>
          <a:p>
            <a:r>
              <a:rPr lang="en-US" dirty="0" smtClean="0"/>
              <a:t>Why Windows</a:t>
            </a:r>
            <a:r>
              <a:rPr lang="en-US" baseline="30000" dirty="0" smtClean="0"/>
              <a:t>®</a:t>
            </a:r>
            <a:r>
              <a:rPr lang="en-US" dirty="0" smtClean="0"/>
              <a:t> Phone for Business</a:t>
            </a:r>
            <a:endParaRPr lang="en-US" dirty="0"/>
          </a:p>
        </p:txBody>
      </p:sp>
      <p:sp>
        <p:nvSpPr>
          <p:cNvPr id="14" name="Rectangle 13"/>
          <p:cNvSpPr/>
          <p:nvPr/>
        </p:nvSpPr>
        <p:spPr bwMode="auto">
          <a:xfrm>
            <a:off x="1" y="2669173"/>
            <a:ext cx="12188824" cy="2487168"/>
          </a:xfrm>
          <a:prstGeom prst="rect">
            <a:avLst/>
          </a:prstGeom>
          <a:solidFill>
            <a:srgbClr val="4891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48640" tIns="45718" rIns="548640" bIns="45718" numCol="1" rtlCol="0" anchor="ctr" anchorCtr="0" compatLnSpc="1">
            <a:prstTxWarp prst="textNoShape">
              <a:avLst/>
            </a:prstTxWarp>
          </a:bodyPr>
          <a:lstStyle/>
          <a:p>
            <a:pPr lvl="0" algn="ctr" defTabSz="914400">
              <a:lnSpc>
                <a:spcPct val="90000"/>
              </a:lnSpc>
              <a:spcAft>
                <a:spcPts val="600"/>
              </a:spcAft>
              <a:defRPr/>
            </a:pPr>
            <a:r>
              <a:rPr lang="en-US" sz="3600" dirty="0">
                <a:gradFill>
                  <a:gsLst>
                    <a:gs pos="0">
                      <a:srgbClr val="FFFFFF"/>
                    </a:gs>
                    <a:gs pos="100000">
                      <a:srgbClr val="FFFFFF"/>
                    </a:gs>
                  </a:gsLst>
                  <a:lin ang="5400000" scaled="0"/>
                </a:gradFill>
              </a:rPr>
              <a:t>Windows Phone is designed for productivity </a:t>
            </a:r>
            <a:r>
              <a:rPr lang="en-US" sz="3600" dirty="0" smtClean="0">
                <a:gradFill>
                  <a:gsLst>
                    <a:gs pos="0">
                      <a:srgbClr val="FFFFFF"/>
                    </a:gs>
                    <a:gs pos="100000">
                      <a:srgbClr val="FFFFFF"/>
                    </a:gs>
                  </a:gsLst>
                  <a:lin ang="5400000" scaled="0"/>
                </a:gradFill>
              </a:rPr>
              <a:t/>
            </a:r>
            <a:br>
              <a:rPr lang="en-US" sz="3600" dirty="0" smtClean="0">
                <a:gradFill>
                  <a:gsLst>
                    <a:gs pos="0">
                      <a:srgbClr val="FFFFFF"/>
                    </a:gs>
                    <a:gs pos="100000">
                      <a:srgbClr val="FFFFFF"/>
                    </a:gs>
                  </a:gsLst>
                  <a:lin ang="5400000" scaled="0"/>
                </a:gradFill>
              </a:rPr>
            </a:br>
            <a:r>
              <a:rPr lang="en-US" sz="3600" dirty="0" smtClean="0">
                <a:gradFill>
                  <a:gsLst>
                    <a:gs pos="0">
                      <a:srgbClr val="FFFFFF"/>
                    </a:gs>
                    <a:gs pos="100000">
                      <a:srgbClr val="FFFFFF"/>
                    </a:gs>
                  </a:gsLst>
                  <a:lin ang="5400000" scaled="0"/>
                </a:gradFill>
              </a:rPr>
              <a:t>right </a:t>
            </a:r>
            <a:r>
              <a:rPr lang="en-US" sz="3600" dirty="0">
                <a:gradFill>
                  <a:gsLst>
                    <a:gs pos="0">
                      <a:srgbClr val="FFFFFF"/>
                    </a:gs>
                    <a:gs pos="100000">
                      <a:srgbClr val="FFFFFF"/>
                    </a:gs>
                  </a:gsLst>
                  <a:lin ang="5400000" scaled="0"/>
                </a:gradFill>
              </a:rPr>
              <a:t>out of the box</a:t>
            </a:r>
          </a:p>
        </p:txBody>
      </p:sp>
    </p:spTree>
    <p:extLst>
      <p:ext uri="{BB962C8B-B14F-4D97-AF65-F5344CB8AC3E}">
        <p14:creationId xmlns:p14="http://schemas.microsoft.com/office/powerpoint/2010/main" val="52614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1+#ppt_w/2"/>
                                          </p:val>
                                        </p:tav>
                                        <p:tav tm="100000">
                                          <p:val>
                                            <p:strVal val="#ppt_x"/>
                                          </p:val>
                                        </p:tav>
                                      </p:tavLst>
                                    </p:anim>
                                    <p:anim calcmode="lin" valueType="num">
                                      <p:cBhvr additive="base">
                                        <p:cTn id="8" dur="750" fill="hold"/>
                                        <p:tgtEl>
                                          <p:spTgt spid="1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750"/>
                                        <p:tgtEl>
                                          <p:spTgt spid="6"/>
                                        </p:tgtEl>
                                      </p:cBhvr>
                                    </p:animEffect>
                                  </p:childTnLst>
                                </p:cTn>
                              </p:par>
                              <p:par>
                                <p:cTn id="12" presetID="2" presetClass="entr" presetSubtype="2"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750" fill="hold"/>
                                        <p:tgtEl>
                                          <p:spTgt spid="12"/>
                                        </p:tgtEl>
                                        <p:attrNameLst>
                                          <p:attrName>ppt_x</p:attrName>
                                        </p:attrNameLst>
                                      </p:cBhvr>
                                      <p:tavLst>
                                        <p:tav tm="0">
                                          <p:val>
                                            <p:strVal val="1+#ppt_w/2"/>
                                          </p:val>
                                        </p:tav>
                                        <p:tav tm="100000">
                                          <p:val>
                                            <p:strVal val="#ppt_x"/>
                                          </p:val>
                                        </p:tav>
                                      </p:tavLst>
                                    </p:anim>
                                    <p:anim calcmode="lin" valueType="num">
                                      <p:cBhvr additive="base">
                                        <p:cTn id="15" dur="750" fill="hold"/>
                                        <p:tgtEl>
                                          <p:spTgt spid="12"/>
                                        </p:tgtEl>
                                        <p:attrNameLst>
                                          <p:attrName>ppt_y</p:attrName>
                                        </p:attrNameLst>
                                      </p:cBhvr>
                                      <p:tavLst>
                                        <p:tav tm="0">
                                          <p:val>
                                            <p:strVal val="#ppt_y"/>
                                          </p:val>
                                        </p:tav>
                                        <p:tav tm="100000">
                                          <p:val>
                                            <p:strVal val="#ppt_y"/>
                                          </p:val>
                                        </p:tav>
                                      </p:tavLst>
                                    </p:anim>
                                  </p:childTnLst>
                                </p:cTn>
                              </p:par>
                            </p:childTnLst>
                          </p:cTn>
                        </p:par>
                        <p:par>
                          <p:cTn id="16" fill="hold">
                            <p:stCondLst>
                              <p:cond delay="750"/>
                            </p:stCondLst>
                            <p:childTnLst>
                              <p:par>
                                <p:cTn id="17" presetID="10" presetClass="exit" presetSubtype="0" fill="hold" nodeType="afterEffect">
                                  <p:stCondLst>
                                    <p:cond delay="1000"/>
                                  </p:stCondLst>
                                  <p:childTnLst>
                                    <p:animEffect transition="out" filter="fade">
                                      <p:cBhvr>
                                        <p:cTn id="18" dur="750"/>
                                        <p:tgtEl>
                                          <p:spTgt spid="13"/>
                                        </p:tgtEl>
                                      </p:cBhvr>
                                    </p:animEffect>
                                    <p:set>
                                      <p:cBhvr>
                                        <p:cTn id="19" dur="1" fill="hold">
                                          <p:stCondLst>
                                            <p:cond delay="749"/>
                                          </p:stCondLst>
                                        </p:cTn>
                                        <p:tgtEl>
                                          <p:spTgt spid="13"/>
                                        </p:tgtEl>
                                        <p:attrNameLst>
                                          <p:attrName>style.visibility</p:attrName>
                                        </p:attrNameLst>
                                      </p:cBhvr>
                                      <p:to>
                                        <p:strVal val="hidden"/>
                                      </p:to>
                                    </p:set>
                                  </p:childTnLst>
                                </p:cTn>
                              </p:par>
                              <p:par>
                                <p:cTn id="20" presetID="16" presetClass="entr" presetSubtype="37" fill="hold" grpId="0" nodeType="withEffect">
                                  <p:stCondLst>
                                    <p:cond delay="1000"/>
                                  </p:stCondLst>
                                  <p:childTnLst>
                                    <p:set>
                                      <p:cBhvr>
                                        <p:cTn id="21" dur="1" fill="hold">
                                          <p:stCondLst>
                                            <p:cond delay="0"/>
                                          </p:stCondLst>
                                        </p:cTn>
                                        <p:tgtEl>
                                          <p:spTgt spid="14"/>
                                        </p:tgtEl>
                                        <p:attrNameLst>
                                          <p:attrName>style.visibility</p:attrName>
                                        </p:attrNameLst>
                                      </p:cBhvr>
                                      <p:to>
                                        <p:strVal val="visible"/>
                                      </p:to>
                                    </p:set>
                                    <p:animEffect transition="in" filter="barn(outVertical)">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Addressing Business Organizations’ Needs</a:t>
            </a:r>
            <a:br>
              <a:rPr lang="en-US" smtClean="0"/>
            </a:br>
            <a:endParaRPr lang="en-US" dirty="0"/>
          </a:p>
        </p:txBody>
      </p:sp>
      <p:grpSp>
        <p:nvGrpSpPr>
          <p:cNvPr id="5" name="Group 4"/>
          <p:cNvGrpSpPr/>
          <p:nvPr/>
        </p:nvGrpSpPr>
        <p:grpSpPr>
          <a:xfrm>
            <a:off x="519503" y="1407666"/>
            <a:ext cx="3611881" cy="5186119"/>
            <a:chOff x="519503" y="1407666"/>
            <a:chExt cx="3611881" cy="5186119"/>
          </a:xfrm>
        </p:grpSpPr>
        <p:sp>
          <p:nvSpPr>
            <p:cNvPr id="67" name="Rectangle 66"/>
            <p:cNvSpPr/>
            <p:nvPr/>
          </p:nvSpPr>
          <p:spPr bwMode="auto">
            <a:xfrm>
              <a:off x="519503" y="1407666"/>
              <a:ext cx="3611880" cy="1188720"/>
            </a:xfrm>
            <a:prstGeom prst="rect">
              <a:avLst/>
            </a:prstGeom>
            <a:solidFill>
              <a:srgbClr val="4891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400" b="1" kern="0" dirty="0" smtClean="0">
                  <a:gradFill>
                    <a:gsLst>
                      <a:gs pos="0">
                        <a:srgbClr val="FFFFFF"/>
                      </a:gs>
                      <a:gs pos="100000">
                        <a:srgbClr val="FFFFFF"/>
                      </a:gs>
                    </a:gsLst>
                    <a:lin ang="5400000" scaled="0"/>
                  </a:gradFill>
                  <a:ea typeface="Segoe UI" pitchFamily="34" charset="0"/>
                  <a:cs typeface="Zegoe UI SemiLight" charset="0"/>
                </a:rPr>
                <a:t>Outlook </a:t>
              </a:r>
              <a:r>
                <a:rPr lang="en-US" sz="2400" b="1" kern="0" dirty="0">
                  <a:gradFill>
                    <a:gsLst>
                      <a:gs pos="0">
                        <a:srgbClr val="FFFFFF"/>
                      </a:gs>
                      <a:gs pos="100000">
                        <a:srgbClr val="FFFFFF"/>
                      </a:gs>
                    </a:gsLst>
                    <a:lin ang="5400000" scaled="0"/>
                  </a:gradFill>
                  <a:ea typeface="Segoe UI" pitchFamily="34" charset="0"/>
                  <a:cs typeface="Zegoe UI SemiLight" charset="0"/>
                </a:rPr>
                <a:t>and Office built in</a:t>
              </a:r>
              <a:endParaRPr kumimoji="0" lang="en-US" sz="2400" b="1"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pic>
          <p:nvPicPr>
            <p:cNvPr id="68" name="Picture 2"/>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l="-14235" r="-14235"/>
            <a:stretch/>
          </p:blipFill>
          <p:spPr bwMode="auto">
            <a:xfrm>
              <a:off x="519504" y="2629126"/>
              <a:ext cx="3611880" cy="1828800"/>
            </a:xfrm>
            <a:prstGeom prst="rect">
              <a:avLst/>
            </a:prstGeom>
            <a:solidFill>
              <a:srgbClr val="4891DC">
                <a:lumMod val="60000"/>
                <a:lumOff val="40000"/>
              </a:srgbClr>
            </a:solidFill>
            <a:ln w="9525">
              <a:noFill/>
              <a:miter lim="800000"/>
              <a:headEnd/>
              <a:tailEnd/>
            </a:ln>
            <a:effectLst>
              <a:outerShdw blurRad="40005" dist="22860" dir="5400000" algn="t" rotWithShape="0">
                <a:prstClr val="black">
                  <a:alpha val="35000"/>
                </a:prstClr>
              </a:outerShdw>
            </a:effectLst>
          </p:spPr>
        </p:pic>
        <p:sp>
          <p:nvSpPr>
            <p:cNvPr id="69" name="Rectangle 68"/>
            <p:cNvSpPr/>
            <p:nvPr/>
          </p:nvSpPr>
          <p:spPr bwMode="auto">
            <a:xfrm>
              <a:off x="519503" y="4490665"/>
              <a:ext cx="3611880" cy="2103120"/>
            </a:xfrm>
            <a:prstGeom prst="rect">
              <a:avLst/>
            </a:prstGeom>
            <a:solidFill>
              <a:srgbClr val="4891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363" eaLnBrk="1" fontAlgn="auto" latinLnBrk="0" hangingPunct="1">
                <a:lnSpc>
                  <a:spcPct val="90000"/>
                </a:lnSpc>
                <a:spcBef>
                  <a:spcPts val="0"/>
                </a:spcBef>
                <a:buClrTx/>
                <a:buSzTx/>
                <a:buFontTx/>
                <a:buNone/>
                <a:tabLst/>
                <a:defRPr/>
              </a:pPr>
              <a:r>
                <a:rPr kumimoji="0" lang="en-US" sz="5400" b="1"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750M</a:t>
              </a:r>
            </a:p>
            <a:p>
              <a:pPr marL="0" marR="0" lvl="0" indent="0" algn="ctr" defTabSz="914363" eaLnBrk="1" fontAlgn="auto" latinLnBrk="0" hangingPunct="1">
                <a:lnSpc>
                  <a:spcPct val="90000"/>
                </a:lnSpc>
                <a:spcBef>
                  <a:spcPts val="0"/>
                </a:spcBef>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Office users </a:t>
              </a:r>
              <a:b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b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worldwide</a:t>
              </a: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grpSp>
      <p:grpSp>
        <p:nvGrpSpPr>
          <p:cNvPr id="7" name="Group 6"/>
          <p:cNvGrpSpPr/>
          <p:nvPr/>
        </p:nvGrpSpPr>
        <p:grpSpPr>
          <a:xfrm>
            <a:off x="8053389" y="1407666"/>
            <a:ext cx="3611881" cy="5258299"/>
            <a:chOff x="8053389" y="1407666"/>
            <a:chExt cx="3611881" cy="5258299"/>
          </a:xfrm>
        </p:grpSpPr>
        <p:sp>
          <p:nvSpPr>
            <p:cNvPr id="71" name="Rectangle 70"/>
            <p:cNvSpPr/>
            <p:nvPr/>
          </p:nvSpPr>
          <p:spPr bwMode="auto">
            <a:xfrm>
              <a:off x="8053389" y="1407666"/>
              <a:ext cx="3611880" cy="118872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400" b="1" kern="0" dirty="0" smtClean="0">
                  <a:gradFill>
                    <a:gsLst>
                      <a:gs pos="0">
                        <a:srgbClr val="FFFFFF"/>
                      </a:gs>
                      <a:gs pos="100000">
                        <a:srgbClr val="FFFFFF"/>
                      </a:gs>
                    </a:gsLst>
                    <a:lin ang="5400000" scaled="0"/>
                  </a:gradFill>
                  <a:ea typeface="Segoe UI" pitchFamily="34" charset="0"/>
                  <a:cs typeface="Zegoe UI SemiLight" charset="0"/>
                </a:rPr>
                <a:t>Mobilize</a:t>
              </a:r>
              <a:br>
                <a:rPr lang="en-US" sz="2400" b="1" kern="0" dirty="0" smtClean="0">
                  <a:gradFill>
                    <a:gsLst>
                      <a:gs pos="0">
                        <a:srgbClr val="FFFFFF"/>
                      </a:gs>
                      <a:gs pos="100000">
                        <a:srgbClr val="FFFFFF"/>
                      </a:gs>
                    </a:gsLst>
                    <a:lin ang="5400000" scaled="0"/>
                  </a:gradFill>
                  <a:ea typeface="Segoe UI" pitchFamily="34" charset="0"/>
                  <a:cs typeface="Zegoe UI SemiLight" charset="0"/>
                </a:rPr>
              </a:br>
              <a:r>
                <a:rPr lang="en-US" sz="2400" b="1" kern="0" dirty="0" smtClean="0">
                  <a:gradFill>
                    <a:gsLst>
                      <a:gs pos="0">
                        <a:srgbClr val="FFFFFF"/>
                      </a:gs>
                      <a:gs pos="100000">
                        <a:srgbClr val="FFFFFF"/>
                      </a:gs>
                    </a:gsLst>
                    <a:lin ang="5400000" scaled="0"/>
                  </a:gradFill>
                  <a:ea typeface="Segoe UI" pitchFamily="34" charset="0"/>
                  <a:cs typeface="Zegoe UI SemiLight" charset="0"/>
                </a:rPr>
                <a:t>business </a:t>
              </a:r>
              <a:br>
                <a:rPr lang="en-US" sz="2400" b="1" kern="0" dirty="0" smtClean="0">
                  <a:gradFill>
                    <a:gsLst>
                      <a:gs pos="0">
                        <a:srgbClr val="FFFFFF"/>
                      </a:gs>
                      <a:gs pos="100000">
                        <a:srgbClr val="FFFFFF"/>
                      </a:gs>
                    </a:gsLst>
                    <a:lin ang="5400000" scaled="0"/>
                  </a:gradFill>
                  <a:ea typeface="Segoe UI" pitchFamily="34" charset="0"/>
                  <a:cs typeface="Zegoe UI SemiLight" charset="0"/>
                </a:rPr>
              </a:br>
              <a:r>
                <a:rPr lang="en-US" sz="2400" b="1" kern="0" dirty="0" smtClean="0">
                  <a:gradFill>
                    <a:gsLst>
                      <a:gs pos="0">
                        <a:srgbClr val="FFFFFF"/>
                      </a:gs>
                      <a:gs pos="100000">
                        <a:srgbClr val="FFFFFF"/>
                      </a:gs>
                    </a:gsLst>
                    <a:lin ang="5400000" scaled="0"/>
                  </a:gradFill>
                  <a:ea typeface="Segoe UI" pitchFamily="34" charset="0"/>
                  <a:cs typeface="Zegoe UI SemiLight" charset="0"/>
                </a:rPr>
                <a:t>apps</a:t>
              </a:r>
              <a:endParaRPr kumimoji="0" lang="en-US" sz="2800" b="1" i="0" u="none" strike="noStrike" kern="0" cap="none" spc="-15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pic>
          <p:nvPicPr>
            <p:cNvPr id="72" name="Picture 4"/>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2117" t="-9149" r="-22117" b="-5728"/>
            <a:stretch/>
          </p:blipFill>
          <p:spPr bwMode="auto">
            <a:xfrm>
              <a:off x="8053390" y="2630198"/>
              <a:ext cx="3611880" cy="1826655"/>
            </a:xfrm>
            <a:prstGeom prst="rect">
              <a:avLst/>
            </a:prstGeom>
            <a:solidFill>
              <a:srgbClr val="6BBD46">
                <a:lumMod val="60000"/>
                <a:lumOff val="40000"/>
              </a:srgbClr>
            </a:solidFill>
            <a:ln w="9525">
              <a:noFill/>
              <a:miter lim="800000"/>
              <a:headEnd/>
              <a:tailEnd/>
            </a:ln>
            <a:effectLst>
              <a:outerShdw blurRad="40005" dist="22860" dir="5400000" algn="t" rotWithShape="0">
                <a:prstClr val="black">
                  <a:alpha val="35000"/>
                </a:prstClr>
              </a:outerShdw>
            </a:effectLst>
          </p:spPr>
        </p:pic>
        <p:sp>
          <p:nvSpPr>
            <p:cNvPr id="74" name="Rectangle 73"/>
            <p:cNvSpPr/>
            <p:nvPr/>
          </p:nvSpPr>
          <p:spPr bwMode="auto">
            <a:xfrm>
              <a:off x="8053389" y="4490665"/>
              <a:ext cx="3611880" cy="210312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91440" rIns="91436" bIns="45718" numCol="1" rtlCol="0" anchor="t" anchorCtr="0" compatLnSpc="1">
              <a:prstTxWarp prst="textNoShape">
                <a:avLst/>
              </a:prstTxWarp>
            </a:bodyPr>
            <a:lstStyle/>
            <a:p>
              <a:pPr marL="0" marR="0" lvl="0" indent="0" algn="ctr" defTabSz="914363" eaLnBrk="1" fontAlgn="auto" latinLnBrk="0" hangingPunct="1">
                <a:lnSpc>
                  <a:spcPct val="90000"/>
                </a:lnSpc>
                <a:spcBef>
                  <a:spcPts val="0"/>
                </a:spcBef>
                <a:buClrTx/>
                <a:buSzTx/>
                <a:buFontTx/>
                <a:buNone/>
                <a:tabLst/>
                <a:defRPr/>
              </a:pPr>
              <a:r>
                <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B2B and B2C Apps</a:t>
              </a:r>
            </a:p>
          </p:txBody>
        </p:sp>
        <p:pic>
          <p:nvPicPr>
            <p:cNvPr id="75"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16455"/>
            <a:stretch/>
          </p:blipFill>
          <p:spPr bwMode="auto">
            <a:xfrm>
              <a:off x="8318174" y="5273707"/>
              <a:ext cx="930801" cy="1285734"/>
            </a:xfrm>
            <a:prstGeom prst="rect">
              <a:avLst/>
            </a:prstGeom>
            <a:noFill/>
            <a:extLst/>
          </p:spPr>
        </p:pic>
        <p:pic>
          <p:nvPicPr>
            <p:cNvPr id="76"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759872" y="5273707"/>
              <a:ext cx="1599406" cy="1392258"/>
            </a:xfrm>
            <a:prstGeom prst="rect">
              <a:avLst/>
            </a:prstGeom>
            <a:noFill/>
            <a:extLst/>
          </p:spPr>
        </p:pic>
      </p:grpSp>
      <p:sp>
        <p:nvSpPr>
          <p:cNvPr id="16" name="AutoShape 2" descr="https://mediabank.partners.extranet.microsoft.com/Assets/Active/M-Q/Microsoft_Office_365/Logos/Horizontal/online-rgb/_w/ofc365_h_rgb_png.jpeg"/>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4" descr="https://mediabank.partners.extranet.microsoft.com/Assets/Active/M-Q/Microsoft_Office_365/Logos/Horizontal/online-rgb/ofc365_h_rgb.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8" descr="https://mediabank.partners.extranet.microsoft.com/Assets/Active/R-T/SharePoint/Horizontal/online-rgb/ShrPt_h_rgb.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6" name="Group 5"/>
          <p:cNvGrpSpPr/>
          <p:nvPr/>
        </p:nvGrpSpPr>
        <p:grpSpPr>
          <a:xfrm>
            <a:off x="4217866" y="1407666"/>
            <a:ext cx="3749041" cy="5186119"/>
            <a:chOff x="4217866" y="1407666"/>
            <a:chExt cx="3749041" cy="5186119"/>
          </a:xfrm>
        </p:grpSpPr>
        <p:sp>
          <p:nvSpPr>
            <p:cNvPr id="82" name="Rectangle 81"/>
            <p:cNvSpPr/>
            <p:nvPr/>
          </p:nvSpPr>
          <p:spPr bwMode="auto">
            <a:xfrm>
              <a:off x="4217866" y="1407666"/>
              <a:ext cx="3749040" cy="1188720"/>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400" b="1" kern="0" dirty="0">
                  <a:gradFill>
                    <a:gsLst>
                      <a:gs pos="0">
                        <a:srgbClr val="FFFFFF"/>
                      </a:gs>
                      <a:gs pos="100000">
                        <a:srgbClr val="FFFFFF"/>
                      </a:gs>
                    </a:gsLst>
                    <a:lin ang="5400000" scaled="0"/>
                  </a:gradFill>
                  <a:ea typeface="Segoe UI" pitchFamily="34" charset="0"/>
                  <a:cs typeface="Zegoe UI SemiLight" charset="0"/>
                </a:rPr>
                <a:t>I</a:t>
              </a:r>
              <a:r>
                <a:rPr lang="en-US" sz="2400" b="1" kern="0" dirty="0" smtClean="0">
                  <a:gradFill>
                    <a:gsLst>
                      <a:gs pos="0">
                        <a:srgbClr val="FFFFFF"/>
                      </a:gs>
                      <a:gs pos="100000">
                        <a:srgbClr val="FFFFFF"/>
                      </a:gs>
                    </a:gsLst>
                    <a:lin ang="5400000" scaled="0"/>
                  </a:gradFill>
                  <a:ea typeface="Segoe UI" pitchFamily="34" charset="0"/>
                  <a:cs typeface="Zegoe UI SemiLight" charset="0"/>
                </a:rPr>
                <a:t>ntegrates</a:t>
              </a:r>
              <a:br>
                <a:rPr lang="en-US" sz="2400" b="1" kern="0" dirty="0" smtClean="0">
                  <a:gradFill>
                    <a:gsLst>
                      <a:gs pos="0">
                        <a:srgbClr val="FFFFFF"/>
                      </a:gs>
                      <a:gs pos="100000">
                        <a:srgbClr val="FFFFFF"/>
                      </a:gs>
                    </a:gsLst>
                    <a:lin ang="5400000" scaled="0"/>
                  </a:gradFill>
                  <a:ea typeface="Segoe UI" pitchFamily="34" charset="0"/>
                  <a:cs typeface="Zegoe UI SemiLight" charset="0"/>
                </a:rPr>
              </a:br>
              <a:r>
                <a:rPr lang="en-US" sz="2400" b="1" kern="0" dirty="0" smtClean="0">
                  <a:gradFill>
                    <a:gsLst>
                      <a:gs pos="0">
                        <a:srgbClr val="FFFFFF"/>
                      </a:gs>
                      <a:gs pos="100000">
                        <a:srgbClr val="FFFFFF"/>
                      </a:gs>
                    </a:gsLst>
                    <a:lin ang="5400000" scaled="0"/>
                  </a:gradFill>
                  <a:ea typeface="Segoe UI" pitchFamily="34" charset="0"/>
                  <a:cs typeface="Zegoe UI SemiLight" charset="0"/>
                </a:rPr>
                <a:t>with your</a:t>
              </a:r>
            </a:p>
            <a:p>
              <a:pPr lvl="0" algn="ctr">
                <a:lnSpc>
                  <a:spcPct val="90000"/>
                </a:lnSpc>
                <a:defRPr/>
              </a:pPr>
              <a:r>
                <a:rPr lang="en-US" sz="2400" b="1" kern="0" dirty="0" smtClean="0">
                  <a:gradFill>
                    <a:gsLst>
                      <a:gs pos="0">
                        <a:srgbClr val="FFFFFF"/>
                      </a:gs>
                      <a:gs pos="100000">
                        <a:srgbClr val="FFFFFF"/>
                      </a:gs>
                    </a:gsLst>
                    <a:lin ang="5400000" scaled="0"/>
                  </a:gradFill>
                  <a:ea typeface="Segoe UI" pitchFamily="34" charset="0"/>
                  <a:cs typeface="Zegoe UI SemiLight" charset="0"/>
                </a:rPr>
                <a:t>infrastructure</a:t>
              </a:r>
              <a:endParaRPr kumimoji="0" lang="en-US" sz="24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pic>
          <p:nvPicPr>
            <p:cNvPr id="83" name="Picture 2"/>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35704" t="-5887" r="-35704"/>
            <a:stretch/>
          </p:blipFill>
          <p:spPr bwMode="auto">
            <a:xfrm>
              <a:off x="4217867" y="2629126"/>
              <a:ext cx="3749040" cy="1828800"/>
            </a:xfrm>
            <a:prstGeom prst="rect">
              <a:avLst/>
            </a:prstGeom>
            <a:solidFill>
              <a:srgbClr val="FFB70F">
                <a:lumMod val="60000"/>
                <a:lumOff val="40000"/>
              </a:srgbClr>
            </a:solidFill>
            <a:effectLst>
              <a:outerShdw blurRad="40005" dist="22860" dir="5400000" algn="t" rotWithShape="0">
                <a:prstClr val="black">
                  <a:alpha val="35000"/>
                </a:prstClr>
              </a:outerShdw>
            </a:effectLst>
          </p:spPr>
        </p:pic>
        <p:sp>
          <p:nvSpPr>
            <p:cNvPr id="84" name="Rectangle 83"/>
            <p:cNvSpPr/>
            <p:nvPr/>
          </p:nvSpPr>
          <p:spPr bwMode="auto">
            <a:xfrm>
              <a:off x="4217866" y="4490665"/>
              <a:ext cx="3749040" cy="2103120"/>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vert270" wrap="square" lIns="91436" tIns="45718" rIns="91436" bIns="45718" numCol="1" rtlCol="0" anchor="ctr" anchorCtr="0" compatLnSpc="1">
              <a:prstTxWarp prst="textNoShape">
                <a:avLst/>
              </a:prstTxWarp>
            </a:bodyPr>
            <a:lstStyle/>
            <a:p>
              <a:pPr marL="0" marR="0" lvl="0" indent="0" algn="ctr" defTabSz="914363" eaLnBrk="1" fontAlgn="auto" latinLnBrk="0" hangingPunct="1">
                <a:lnSpc>
                  <a:spcPct val="90000"/>
                </a:lnSpc>
                <a:spcBef>
                  <a:spcPts val="0"/>
                </a:spcBef>
                <a:buClrTx/>
                <a:buSzTx/>
                <a:buFontTx/>
                <a:buNone/>
                <a:tabLst/>
                <a:defRPr/>
              </a:pPr>
              <a:endPar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pic>
          <p:nvPicPr>
            <p:cNvPr id="79" name="Picture 7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22349" y="4738451"/>
              <a:ext cx="1629289" cy="467316"/>
            </a:xfrm>
            <a:prstGeom prst="rect">
              <a:avLst/>
            </a:prstGeom>
          </p:spPr>
        </p:pic>
        <p:pic>
          <p:nvPicPr>
            <p:cNvPr id="1029" name="Picture 5" descr="d:\Users\augustov\Desktop\ofc365_h_rgb.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10189" y="5916574"/>
              <a:ext cx="1694030" cy="544068"/>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d:\Users\augustov\Desktop\ShrPt_h_rgb.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65124" y="5329942"/>
              <a:ext cx="1775508" cy="45007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Users\augustov\Desktop\Lync-grid_h_rgb.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02327" y="5323748"/>
              <a:ext cx="1019884" cy="46245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1214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750"/>
                                        <p:tgtEl>
                                          <p:spTgt spid="6"/>
                                        </p:tgtEl>
                                      </p:cBhvr>
                                    </p:animEffect>
                                    <p:anim calcmode="lin" valueType="num">
                                      <p:cBhvr>
                                        <p:cTn id="14" dur="750" fill="hold"/>
                                        <p:tgtEl>
                                          <p:spTgt spid="6"/>
                                        </p:tgtEl>
                                        <p:attrNameLst>
                                          <p:attrName>ppt_x</p:attrName>
                                        </p:attrNameLst>
                                      </p:cBhvr>
                                      <p:tavLst>
                                        <p:tav tm="0">
                                          <p:val>
                                            <p:strVal val="#ppt_x"/>
                                          </p:val>
                                        </p:tav>
                                        <p:tav tm="100000">
                                          <p:val>
                                            <p:strVal val="#ppt_x"/>
                                          </p:val>
                                        </p:tav>
                                      </p:tavLst>
                                    </p:anim>
                                    <p:anim calcmode="lin" valueType="num">
                                      <p:cBhvr>
                                        <p:cTn id="15" dur="7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anim calcmode="lin" valueType="num">
                                      <p:cBhvr>
                                        <p:cTn id="20" dur="750" fill="hold"/>
                                        <p:tgtEl>
                                          <p:spTgt spid="7"/>
                                        </p:tgtEl>
                                        <p:attrNameLst>
                                          <p:attrName>ppt_x</p:attrName>
                                        </p:attrNameLst>
                                      </p:cBhvr>
                                      <p:tavLst>
                                        <p:tav tm="0">
                                          <p:val>
                                            <p:strVal val="#ppt_x"/>
                                          </p:val>
                                        </p:tav>
                                        <p:tav tm="100000">
                                          <p:val>
                                            <p:strVal val="#ppt_x"/>
                                          </p:val>
                                        </p:tav>
                                      </p:tavLst>
                                    </p:anim>
                                    <p:anim calcmode="lin" valueType="num">
                                      <p:cBhvr>
                                        <p:cTn id="21"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Outlook and Office Built In</a:t>
            </a:r>
            <a:br>
              <a:rPr lang="en-US" dirty="0" smtClean="0"/>
            </a:br>
            <a:r>
              <a:rPr lang="en-US" sz="3600" dirty="0">
                <a:gradFill>
                  <a:gsLst>
                    <a:gs pos="0">
                      <a:schemeClr val="accent1"/>
                    </a:gs>
                    <a:gs pos="86000">
                      <a:schemeClr val="accent1"/>
                    </a:gs>
                  </a:gsLst>
                  <a:lin ang="5400000" scaled="0"/>
                </a:gradFill>
              </a:rPr>
              <a:t>Features coming soon we are announcing today</a:t>
            </a:r>
          </a:p>
        </p:txBody>
      </p:sp>
      <p:graphicFrame>
        <p:nvGraphicFramePr>
          <p:cNvPr id="3" name="Table 2"/>
          <p:cNvGraphicFramePr>
            <a:graphicFrameLocks noGrp="1"/>
          </p:cNvGraphicFramePr>
          <p:nvPr>
            <p:extLst>
              <p:ext uri="{D42A27DB-BD31-4B8C-83A1-F6EECF244321}">
                <p14:modId xmlns:p14="http://schemas.microsoft.com/office/powerpoint/2010/main" val="1948006018"/>
              </p:ext>
            </p:extLst>
          </p:nvPr>
        </p:nvGraphicFramePr>
        <p:xfrm>
          <a:off x="969963" y="1920240"/>
          <a:ext cx="10242549" cy="3840480"/>
        </p:xfrm>
        <a:graphic>
          <a:graphicData uri="http://schemas.openxmlformats.org/drawingml/2006/table">
            <a:tbl>
              <a:tblPr firstRow="1" bandRow="1">
                <a:tableStyleId>{125E5076-3810-47DD-B79F-674D7AD40C01}</a:tableStyleId>
              </a:tblPr>
              <a:tblGrid>
                <a:gridCol w="3254167"/>
                <a:gridCol w="3574199"/>
                <a:gridCol w="3414183"/>
              </a:tblGrid>
              <a:tr h="414043">
                <a:tc>
                  <a:txBody>
                    <a:bodyPr/>
                    <a:lstStyle/>
                    <a:p>
                      <a:pPr algn="ctr">
                        <a:lnSpc>
                          <a:spcPct val="90000"/>
                        </a:lnSpc>
                      </a:pPr>
                      <a:r>
                        <a:rPr lang="en-US" sz="1600" dirty="0" smtClean="0">
                          <a:gradFill>
                            <a:gsLst>
                              <a:gs pos="0">
                                <a:srgbClr val="FFFFFF"/>
                              </a:gs>
                              <a:gs pos="100000">
                                <a:srgbClr val="FFFFFF"/>
                              </a:gs>
                            </a:gsLst>
                            <a:lin ang="5400000" scaled="0"/>
                          </a:gradFill>
                        </a:rPr>
                        <a:t>E-mail</a:t>
                      </a:r>
                      <a:endParaRPr lang="en-US" sz="1600" dirty="0">
                        <a:gradFill>
                          <a:gsLst>
                            <a:gs pos="0">
                              <a:srgbClr val="FFFFFF"/>
                            </a:gs>
                            <a:gs pos="100000">
                              <a:srgbClr val="FFFFFF"/>
                            </a:gs>
                          </a:gsLst>
                          <a:lin ang="5400000" scaled="0"/>
                        </a:gradFill>
                      </a:endParaRPr>
                    </a:p>
                  </a:txBody>
                  <a:tcPr anchor="ctr">
                    <a:gradFill>
                      <a:gsLst>
                        <a:gs pos="0">
                          <a:srgbClr val="000000">
                            <a:alpha val="40000"/>
                          </a:srgbClr>
                        </a:gs>
                        <a:gs pos="50000">
                          <a:srgbClr val="000000">
                            <a:alpha val="0"/>
                          </a:srgbClr>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Documents</a:t>
                      </a:r>
                      <a:r>
                        <a:rPr lang="en-US" sz="1600" baseline="0" dirty="0" smtClean="0">
                          <a:gradFill>
                            <a:gsLst>
                              <a:gs pos="0">
                                <a:srgbClr val="FFFFFF"/>
                              </a:gs>
                              <a:gs pos="100000">
                                <a:srgbClr val="FFFFFF"/>
                              </a:gs>
                            </a:gsLst>
                            <a:lin ang="5400000" scaled="0"/>
                          </a:gradFill>
                        </a:rPr>
                        <a:t> and Notes</a:t>
                      </a:r>
                      <a:endParaRPr lang="en-US" sz="1600" dirty="0">
                        <a:gradFill>
                          <a:gsLst>
                            <a:gs pos="0">
                              <a:srgbClr val="FFFFFF"/>
                            </a:gs>
                            <a:gs pos="100000">
                              <a:srgbClr val="FFFFFF"/>
                            </a:gs>
                          </a:gsLst>
                          <a:lin ang="5400000" scaled="0"/>
                        </a:gradFill>
                      </a:endParaRPr>
                    </a:p>
                  </a:txBody>
                  <a:tcPr anchor="ctr">
                    <a:gradFill>
                      <a:gsLst>
                        <a:gs pos="0">
                          <a:srgbClr val="000000">
                            <a:alpha val="40000"/>
                          </a:srgbClr>
                        </a:gs>
                        <a:gs pos="50000">
                          <a:srgbClr val="000000">
                            <a:alpha val="0"/>
                          </a:srgbClr>
                        </a:gs>
                      </a:gsLst>
                      <a:lin ang="16200000" scaled="0"/>
                    </a:gradFill>
                  </a:tcPr>
                </a:tc>
                <a:tc>
                  <a:txBody>
                    <a:bodyPr/>
                    <a:lstStyle/>
                    <a:p>
                      <a:pPr marL="0" marR="0" indent="0" algn="ctr" defTabSz="914363" rtl="0" eaLnBrk="1" fontAlgn="auto" latinLnBrk="0" hangingPunct="1">
                        <a:lnSpc>
                          <a:spcPct val="90000"/>
                        </a:lnSpc>
                        <a:spcBef>
                          <a:spcPts val="0"/>
                        </a:spcBef>
                        <a:spcAft>
                          <a:spcPts val="0"/>
                        </a:spcAft>
                        <a:buClrTx/>
                        <a:buSzTx/>
                        <a:buFontTx/>
                        <a:buNone/>
                        <a:tabLst/>
                        <a:defRPr/>
                      </a:pPr>
                      <a:r>
                        <a:rPr lang="en-US" sz="1600" dirty="0" smtClean="0">
                          <a:gradFill>
                            <a:gsLst>
                              <a:gs pos="0">
                                <a:srgbClr val="FFFFFF"/>
                              </a:gs>
                              <a:gs pos="100000">
                                <a:srgbClr val="FFFFFF"/>
                              </a:gs>
                            </a:gsLst>
                            <a:lin ang="5400000" scaled="0"/>
                          </a:gradFill>
                        </a:rPr>
                        <a:t>IM</a:t>
                      </a:r>
                      <a:r>
                        <a:rPr lang="en-US" sz="1600" baseline="0" dirty="0" smtClean="0">
                          <a:gradFill>
                            <a:gsLst>
                              <a:gs pos="0">
                                <a:srgbClr val="FFFFFF"/>
                              </a:gs>
                              <a:gs pos="100000">
                                <a:srgbClr val="FFFFFF"/>
                              </a:gs>
                            </a:gsLst>
                            <a:lin ang="5400000" scaled="0"/>
                          </a:gradFill>
                        </a:rPr>
                        <a:t> and Presence</a:t>
                      </a:r>
                      <a:endParaRPr lang="en-US" sz="1600" dirty="0" smtClean="0">
                        <a:gradFill>
                          <a:gsLst>
                            <a:gs pos="0">
                              <a:srgbClr val="FFFFFF"/>
                            </a:gs>
                            <a:gs pos="100000">
                              <a:srgbClr val="FFFFFF"/>
                            </a:gs>
                          </a:gsLst>
                          <a:lin ang="5400000" scaled="0"/>
                        </a:gradFill>
                      </a:endParaRPr>
                    </a:p>
                  </a:txBody>
                  <a:tcPr anchor="ctr">
                    <a:gradFill>
                      <a:gsLst>
                        <a:gs pos="0">
                          <a:srgbClr val="000000">
                            <a:alpha val="40000"/>
                          </a:srgbClr>
                        </a:gs>
                        <a:gs pos="50000">
                          <a:srgbClr val="000000">
                            <a:alpha val="0"/>
                          </a:srgbClr>
                        </a:gs>
                      </a:gsLst>
                      <a:lin ang="16200000" scaled="0"/>
                    </a:gradFill>
                  </a:tcPr>
                </a:tc>
              </a:tr>
              <a:tr h="747118">
                <a:tc>
                  <a:txBody>
                    <a:bodyPr/>
                    <a:lstStyle/>
                    <a:p>
                      <a:pPr algn="ctr">
                        <a:lnSpc>
                          <a:spcPct val="90000"/>
                        </a:lnSpc>
                      </a:pPr>
                      <a:r>
                        <a:rPr lang="en-US" sz="1600" dirty="0" smtClean="0">
                          <a:gradFill>
                            <a:gsLst>
                              <a:gs pos="0">
                                <a:srgbClr val="FFFFFF"/>
                              </a:gs>
                              <a:gs pos="100000">
                                <a:srgbClr val="FFFFFF"/>
                              </a:gs>
                            </a:gsLst>
                            <a:lin ang="5400000" scaled="0"/>
                          </a:gradFill>
                        </a:rPr>
                        <a:t>Group e-mails by conversation </a:t>
                      </a:r>
                      <a:br>
                        <a:rPr lang="en-US" sz="16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for efficiency</a:t>
                      </a:r>
                      <a:endParaRPr lang="en-US" sz="1600" dirty="0">
                        <a:gradFill>
                          <a:gsLst>
                            <a:gs pos="0">
                              <a:srgbClr val="FFFFFF"/>
                            </a:gs>
                            <a:gs pos="100000">
                              <a:srgbClr val="FFFFFF"/>
                            </a:gs>
                          </a:gsLst>
                          <a:lin ang="5400000" scaled="0"/>
                        </a:gradFill>
                      </a:endParaRPr>
                    </a:p>
                  </a:txBody>
                  <a:tcPr anchor="ctr">
                    <a:gradFill>
                      <a:gsLst>
                        <a:gs pos="0">
                          <a:srgbClr val="4B8EDC"/>
                        </a:gs>
                        <a:gs pos="100000">
                          <a:srgbClr val="4B8EDC"/>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Take advantage of built in support </a:t>
                      </a:r>
                      <a:br>
                        <a:rPr lang="en-US" sz="16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for Office 365 services</a:t>
                      </a:r>
                      <a:endParaRPr lang="en-US" sz="1600" dirty="0">
                        <a:gradFill>
                          <a:gsLst>
                            <a:gs pos="0">
                              <a:srgbClr val="FFFFFF"/>
                            </a:gs>
                            <a:gs pos="100000">
                              <a:srgbClr val="FFFFFF"/>
                            </a:gs>
                          </a:gsLst>
                          <a:lin ang="5400000" scaled="0"/>
                        </a:gradFill>
                      </a:endParaRPr>
                    </a:p>
                  </a:txBody>
                  <a:tcPr anchor="ctr">
                    <a:gradFill>
                      <a:gsLst>
                        <a:gs pos="0">
                          <a:srgbClr val="6BBD46"/>
                        </a:gs>
                        <a:gs pos="100000">
                          <a:srgbClr val="6BBD46">
                            <a:lumMod val="100000"/>
                          </a:srgbClr>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View availability and chat </a:t>
                      </a:r>
                      <a:br>
                        <a:rPr lang="en-US" sz="16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with work colleagues</a:t>
                      </a:r>
                    </a:p>
                  </a:txBody>
                  <a:tcPr anchor="ctr">
                    <a:gradFill>
                      <a:gsLst>
                        <a:gs pos="0">
                          <a:srgbClr val="FF4819"/>
                        </a:gs>
                        <a:gs pos="100000">
                          <a:srgbClr val="FF4819"/>
                        </a:gs>
                      </a:gsLst>
                      <a:lin ang="16200000" scaled="0"/>
                    </a:gradFill>
                  </a:tcPr>
                </a:tc>
              </a:tr>
              <a:tr h="747118">
                <a:tc>
                  <a:txBody>
                    <a:bodyPr/>
                    <a:lstStyle/>
                    <a:p>
                      <a:pPr algn="ctr">
                        <a:lnSpc>
                          <a:spcPct val="90000"/>
                        </a:lnSpc>
                      </a:pPr>
                      <a:r>
                        <a:rPr lang="en-US" sz="1600" dirty="0" err="1" smtClean="0">
                          <a:gradFill>
                            <a:gsLst>
                              <a:gs pos="0">
                                <a:srgbClr val="FFFFFF"/>
                              </a:gs>
                              <a:gs pos="100000">
                                <a:srgbClr val="FFFFFF"/>
                              </a:gs>
                            </a:gsLst>
                            <a:lin ang="5400000" scaled="0"/>
                          </a:gradFill>
                        </a:rPr>
                        <a:t>Pinnable</a:t>
                      </a:r>
                      <a:r>
                        <a:rPr lang="en-US" sz="1600" dirty="0" smtClean="0">
                          <a:gradFill>
                            <a:gsLst>
                              <a:gs pos="0">
                                <a:srgbClr val="FFFFFF"/>
                              </a:gs>
                              <a:gs pos="100000">
                                <a:srgbClr val="FFFFFF"/>
                              </a:gs>
                            </a:gsLst>
                            <a:lin ang="5400000" scaled="0"/>
                          </a:gradFill>
                        </a:rPr>
                        <a:t> e-mail folders for </a:t>
                      </a:r>
                      <a:br>
                        <a:rPr lang="en-US" sz="16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at-a-glance viewing</a:t>
                      </a:r>
                      <a:endParaRPr lang="en-US" sz="1600" dirty="0">
                        <a:gradFill>
                          <a:gsLst>
                            <a:gs pos="0">
                              <a:srgbClr val="FFFFFF"/>
                            </a:gs>
                            <a:gs pos="100000">
                              <a:srgbClr val="FFFFFF"/>
                            </a:gs>
                          </a:gsLst>
                          <a:lin ang="5400000" scaled="0"/>
                        </a:gradFill>
                      </a:endParaRPr>
                    </a:p>
                  </a:txBody>
                  <a:tcPr anchor="ctr">
                    <a:gradFill>
                      <a:gsLst>
                        <a:gs pos="0">
                          <a:srgbClr val="4B8EDC">
                            <a:lumMod val="80000"/>
                          </a:srgbClr>
                        </a:gs>
                        <a:gs pos="100000">
                          <a:srgbClr val="4B8EDC">
                            <a:lumMod val="80000"/>
                          </a:srgbClr>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Bring together all Office documents and notes with Office Hub</a:t>
                      </a:r>
                      <a:endParaRPr lang="en-US" sz="1600" dirty="0">
                        <a:gradFill>
                          <a:gsLst>
                            <a:gs pos="0">
                              <a:srgbClr val="FFFFFF"/>
                            </a:gs>
                            <a:gs pos="100000">
                              <a:srgbClr val="FFFFFF"/>
                            </a:gs>
                          </a:gsLst>
                          <a:lin ang="5400000" scaled="0"/>
                        </a:gradFill>
                      </a:endParaRPr>
                    </a:p>
                  </a:txBody>
                  <a:tcPr anchor="ctr">
                    <a:gradFill>
                      <a:gsLst>
                        <a:gs pos="0">
                          <a:srgbClr val="6BBD46">
                            <a:lumMod val="80000"/>
                          </a:srgbClr>
                        </a:gs>
                        <a:gs pos="100000">
                          <a:srgbClr val="6BBD46">
                            <a:lumMod val="80000"/>
                          </a:srgbClr>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Chat with multiple colleagues </a:t>
                      </a:r>
                      <a:br>
                        <a:rPr lang="en-US" sz="16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at the same time</a:t>
                      </a:r>
                    </a:p>
                  </a:txBody>
                  <a:tcPr anchor="ctr">
                    <a:gradFill>
                      <a:gsLst>
                        <a:gs pos="0">
                          <a:srgbClr val="FF4819">
                            <a:lumMod val="80000"/>
                          </a:srgbClr>
                        </a:gs>
                        <a:gs pos="100000">
                          <a:srgbClr val="FF4819">
                            <a:lumMod val="80000"/>
                          </a:srgbClr>
                        </a:gs>
                      </a:gsLst>
                      <a:lin ang="16200000" scaled="0"/>
                    </a:gradFill>
                  </a:tcPr>
                </a:tc>
              </a:tr>
              <a:tr h="437965">
                <a:tc>
                  <a:txBody>
                    <a:bodyPr/>
                    <a:lstStyle/>
                    <a:p>
                      <a:pPr algn="ctr">
                        <a:lnSpc>
                          <a:spcPct val="90000"/>
                        </a:lnSpc>
                      </a:pPr>
                      <a:r>
                        <a:rPr lang="en-US" sz="1600" dirty="0" smtClean="0">
                          <a:gradFill>
                            <a:gsLst>
                              <a:gs pos="0">
                                <a:srgbClr val="FFFFFF"/>
                              </a:gs>
                              <a:gs pos="100000">
                                <a:srgbClr val="FFFFFF"/>
                              </a:gs>
                            </a:gsLst>
                            <a:lin ang="5400000" scaled="0"/>
                          </a:gradFill>
                        </a:rPr>
                        <a:t>Read protected e-mail – IRM</a:t>
                      </a:r>
                      <a:endParaRPr lang="en-US" sz="1600" dirty="0">
                        <a:gradFill>
                          <a:gsLst>
                            <a:gs pos="0">
                              <a:srgbClr val="FFFFFF"/>
                            </a:gs>
                            <a:gs pos="100000">
                              <a:srgbClr val="FFFFFF"/>
                            </a:gs>
                          </a:gsLst>
                          <a:lin ang="5400000" scaled="0"/>
                        </a:gradFill>
                      </a:endParaRPr>
                    </a:p>
                  </a:txBody>
                  <a:tcPr anchor="ctr">
                    <a:gradFill>
                      <a:gsLst>
                        <a:gs pos="0">
                          <a:srgbClr val="4B8EDC"/>
                        </a:gs>
                        <a:gs pos="100000">
                          <a:srgbClr val="4B8EDC"/>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Read protected documents – IRM</a:t>
                      </a:r>
                      <a:endParaRPr lang="en-US" sz="1600" dirty="0">
                        <a:gradFill>
                          <a:gsLst>
                            <a:gs pos="0">
                              <a:srgbClr val="FFFFFF"/>
                            </a:gs>
                            <a:gs pos="100000">
                              <a:srgbClr val="FFFFFF"/>
                            </a:gs>
                          </a:gsLst>
                          <a:lin ang="5400000" scaled="0"/>
                        </a:gradFill>
                      </a:endParaRPr>
                    </a:p>
                  </a:txBody>
                  <a:tcPr anchor="ctr">
                    <a:gradFill>
                      <a:gsLst>
                        <a:gs pos="0">
                          <a:srgbClr val="6BBD46"/>
                        </a:gs>
                        <a:gs pos="100000">
                          <a:srgbClr val="6BBD46">
                            <a:lumMod val="100000"/>
                          </a:srgbClr>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Search for corporate contacts</a:t>
                      </a:r>
                    </a:p>
                  </a:txBody>
                  <a:tcPr anchor="ctr">
                    <a:gradFill>
                      <a:gsLst>
                        <a:gs pos="0">
                          <a:srgbClr val="FF4819"/>
                        </a:gs>
                        <a:gs pos="100000">
                          <a:srgbClr val="FF4819"/>
                        </a:gs>
                      </a:gsLst>
                      <a:lin ang="16200000" scaled="0"/>
                    </a:gradFill>
                  </a:tcPr>
                </a:tc>
              </a:tr>
              <a:tr h="747118">
                <a:tc>
                  <a:txBody>
                    <a:bodyPr/>
                    <a:lstStyle/>
                    <a:p>
                      <a:pPr algn="ctr">
                        <a:lnSpc>
                          <a:spcPct val="90000"/>
                        </a:lnSpc>
                      </a:pPr>
                      <a:r>
                        <a:rPr lang="en-US" sz="1600" dirty="0" smtClean="0">
                          <a:gradFill>
                            <a:gsLst>
                              <a:gs pos="0">
                                <a:srgbClr val="FFFFFF"/>
                              </a:gs>
                              <a:gs pos="100000">
                                <a:srgbClr val="FFFFFF"/>
                              </a:gs>
                            </a:gsLst>
                            <a:lin ang="5400000" scaled="0"/>
                          </a:gradFill>
                        </a:rPr>
                        <a:t>Search server for e-mails </a:t>
                      </a:r>
                      <a:br>
                        <a:rPr lang="en-US" sz="1600" dirty="0" smtClean="0">
                          <a:gradFill>
                            <a:gsLst>
                              <a:gs pos="0">
                                <a:srgbClr val="FFFFFF"/>
                              </a:gs>
                              <a:gs pos="100000">
                                <a:srgbClr val="FFFFFF"/>
                              </a:gs>
                            </a:gsLst>
                            <a:lin ang="5400000" scaled="0"/>
                          </a:gradFill>
                        </a:rPr>
                      </a:br>
                      <a:r>
                        <a:rPr lang="en-US" sz="1600" dirty="0" smtClean="0">
                          <a:gradFill>
                            <a:gsLst>
                              <a:gs pos="0">
                                <a:srgbClr val="FFFFFF"/>
                              </a:gs>
                              <a:gs pos="100000">
                                <a:srgbClr val="FFFFFF"/>
                              </a:gs>
                            </a:gsLst>
                            <a:lin ang="5400000" scaled="0"/>
                          </a:gradFill>
                        </a:rPr>
                        <a:t>not stored on phone</a:t>
                      </a:r>
                      <a:endParaRPr lang="en-US" sz="1600" dirty="0">
                        <a:gradFill>
                          <a:gsLst>
                            <a:gs pos="0">
                              <a:srgbClr val="FFFFFF"/>
                            </a:gs>
                            <a:gs pos="100000">
                              <a:srgbClr val="FFFFFF"/>
                            </a:gs>
                          </a:gsLst>
                          <a:lin ang="5400000" scaled="0"/>
                        </a:gradFill>
                      </a:endParaRPr>
                    </a:p>
                  </a:txBody>
                  <a:tcPr anchor="ctr">
                    <a:gradFill>
                      <a:gsLst>
                        <a:gs pos="0">
                          <a:srgbClr val="4B8EDC">
                            <a:lumMod val="80000"/>
                          </a:srgbClr>
                        </a:gs>
                        <a:gs pos="100000">
                          <a:srgbClr val="4B8EDC">
                            <a:lumMod val="80000"/>
                          </a:srgbClr>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View your documents with the same formatting they have on the a PC</a:t>
                      </a:r>
                      <a:endParaRPr lang="en-US" sz="1600" dirty="0">
                        <a:gradFill>
                          <a:gsLst>
                            <a:gs pos="0">
                              <a:srgbClr val="FFFFFF"/>
                            </a:gs>
                            <a:gs pos="100000">
                              <a:srgbClr val="FFFFFF"/>
                            </a:gs>
                          </a:gsLst>
                          <a:lin ang="5400000" scaled="0"/>
                        </a:gradFill>
                      </a:endParaRPr>
                    </a:p>
                  </a:txBody>
                  <a:tcPr anchor="ctr">
                    <a:gradFill>
                      <a:gsLst>
                        <a:gs pos="0">
                          <a:srgbClr val="6BBD46">
                            <a:lumMod val="80000"/>
                          </a:srgbClr>
                        </a:gs>
                        <a:gs pos="100000">
                          <a:srgbClr val="6BBD46">
                            <a:lumMod val="80000"/>
                          </a:srgbClr>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Update status to show your availability to colleagues</a:t>
                      </a:r>
                    </a:p>
                  </a:txBody>
                  <a:tcPr anchor="ctr">
                    <a:gradFill>
                      <a:gsLst>
                        <a:gs pos="0">
                          <a:srgbClr val="FF4819">
                            <a:lumMod val="80000"/>
                          </a:srgbClr>
                        </a:gs>
                        <a:gs pos="100000">
                          <a:srgbClr val="FF4819">
                            <a:lumMod val="80000"/>
                          </a:srgbClr>
                        </a:gs>
                      </a:gsLst>
                      <a:lin ang="16200000" scaled="0"/>
                    </a:gradFill>
                  </a:tcPr>
                </a:tc>
              </a:tr>
              <a:tr h="747118">
                <a:tc>
                  <a:txBody>
                    <a:bodyPr/>
                    <a:lstStyle/>
                    <a:p>
                      <a:pPr marL="0" marR="0" indent="0" algn="ctr" defTabSz="914363" rtl="0" eaLnBrk="1" fontAlgn="auto" latinLnBrk="0" hangingPunct="1">
                        <a:lnSpc>
                          <a:spcPct val="90000"/>
                        </a:lnSpc>
                        <a:spcBef>
                          <a:spcPts val="0"/>
                        </a:spcBef>
                        <a:spcAft>
                          <a:spcPts val="0"/>
                        </a:spcAft>
                        <a:buClrTx/>
                        <a:buSzTx/>
                        <a:buFontTx/>
                        <a:buNone/>
                        <a:tabLst/>
                        <a:defRPr/>
                      </a:pPr>
                      <a:r>
                        <a:rPr lang="en-US" sz="1600" dirty="0" smtClean="0">
                          <a:gradFill>
                            <a:gsLst>
                              <a:gs pos="0">
                                <a:srgbClr val="FFFFFF"/>
                              </a:gs>
                              <a:gs pos="100000">
                                <a:srgbClr val="FFFFFF"/>
                              </a:gs>
                            </a:gsLst>
                            <a:lin ang="5400000" scaled="0"/>
                          </a:gradFill>
                        </a:rPr>
                        <a:t>Set your Out of Office message</a:t>
                      </a:r>
                      <a:endParaRPr lang="en-US" sz="1600" dirty="0">
                        <a:gradFill>
                          <a:gsLst>
                            <a:gs pos="0">
                              <a:srgbClr val="FFFFFF"/>
                            </a:gs>
                            <a:gs pos="100000">
                              <a:srgbClr val="FFFFFF"/>
                            </a:gs>
                          </a:gsLst>
                          <a:lin ang="5400000" scaled="0"/>
                        </a:gradFill>
                      </a:endParaRPr>
                    </a:p>
                  </a:txBody>
                  <a:tcPr anchor="ctr">
                    <a:gradFill>
                      <a:gsLst>
                        <a:gs pos="0">
                          <a:srgbClr val="4B8EDC"/>
                        </a:gs>
                        <a:gs pos="100000">
                          <a:srgbClr val="4B8EDC"/>
                        </a:gs>
                      </a:gsLst>
                      <a:lin ang="16200000" scaled="0"/>
                    </a:gradFill>
                  </a:tcPr>
                </a:tc>
                <a:tc>
                  <a:txBody>
                    <a:bodyPr/>
                    <a:lstStyle/>
                    <a:p>
                      <a:pPr algn="ctr">
                        <a:lnSpc>
                          <a:spcPct val="90000"/>
                        </a:lnSpc>
                      </a:pPr>
                      <a:r>
                        <a:rPr lang="en-US" sz="1600" dirty="0" smtClean="0">
                          <a:gradFill>
                            <a:gsLst>
                              <a:gs pos="0">
                                <a:srgbClr val="FFFFFF"/>
                              </a:gs>
                              <a:gs pos="100000">
                                <a:srgbClr val="FFFFFF"/>
                              </a:gs>
                            </a:gsLst>
                            <a:lin ang="5400000" scaled="0"/>
                          </a:gradFill>
                        </a:rPr>
                        <a:t>Use SkyDrive for document storage and sharing notes and documents</a:t>
                      </a:r>
                      <a:endParaRPr lang="en-US" sz="1600" dirty="0">
                        <a:gradFill>
                          <a:gsLst>
                            <a:gs pos="0">
                              <a:srgbClr val="FFFFFF"/>
                            </a:gs>
                            <a:gs pos="100000">
                              <a:srgbClr val="FFFFFF"/>
                            </a:gs>
                          </a:gsLst>
                          <a:lin ang="5400000" scaled="0"/>
                        </a:gradFill>
                      </a:endParaRPr>
                    </a:p>
                  </a:txBody>
                  <a:tcPr anchor="ctr">
                    <a:gradFill>
                      <a:gsLst>
                        <a:gs pos="0">
                          <a:srgbClr val="6BBD46"/>
                        </a:gs>
                        <a:gs pos="100000">
                          <a:srgbClr val="6BBD46">
                            <a:lumMod val="100000"/>
                          </a:srgbClr>
                        </a:gs>
                      </a:gsLst>
                      <a:lin ang="16200000" scaled="0"/>
                    </a:gradFill>
                  </a:tcPr>
                </a:tc>
                <a:tc>
                  <a:txBody>
                    <a:bodyPr/>
                    <a:lstStyle/>
                    <a:p>
                      <a:pPr marL="0" marR="0" indent="0" algn="ctr" defTabSz="914363" rtl="0" eaLnBrk="1" fontAlgn="auto" latinLnBrk="0" hangingPunct="1">
                        <a:lnSpc>
                          <a:spcPct val="90000"/>
                        </a:lnSpc>
                        <a:spcBef>
                          <a:spcPts val="0"/>
                        </a:spcBef>
                        <a:spcAft>
                          <a:spcPts val="0"/>
                        </a:spcAft>
                        <a:buClrTx/>
                        <a:buSzTx/>
                        <a:buFontTx/>
                        <a:buNone/>
                        <a:tabLst/>
                        <a:defRPr/>
                      </a:pPr>
                      <a:endParaRPr lang="en-US" sz="1600" dirty="0" smtClean="0">
                        <a:gradFill>
                          <a:gsLst>
                            <a:gs pos="0">
                              <a:srgbClr val="FFFFFF"/>
                            </a:gs>
                            <a:gs pos="100000">
                              <a:srgbClr val="FFFFFF"/>
                            </a:gs>
                          </a:gsLst>
                          <a:lin ang="5400000" scaled="0"/>
                        </a:gradFill>
                      </a:endParaRPr>
                    </a:p>
                  </a:txBody>
                  <a:tcPr anchor="ctr">
                    <a:gradFill>
                      <a:gsLst>
                        <a:gs pos="0">
                          <a:srgbClr val="FF4819"/>
                        </a:gs>
                        <a:gs pos="100000">
                          <a:srgbClr val="FF4819"/>
                        </a:gs>
                      </a:gsLst>
                      <a:lin ang="16200000" scaled="0"/>
                    </a:gradFill>
                  </a:tcPr>
                </a:tc>
              </a:tr>
            </a:tbl>
          </a:graphicData>
        </a:graphic>
      </p:graphicFrame>
    </p:spTree>
    <p:extLst>
      <p:ext uri="{BB962C8B-B14F-4D97-AF65-F5344CB8AC3E}">
        <p14:creationId xmlns:p14="http://schemas.microsoft.com/office/powerpoint/2010/main" val="3615585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Deliver Productivity</a:t>
            </a:r>
            <a:br>
              <a:rPr lang="en-US" smtClean="0"/>
            </a:br>
            <a:r>
              <a:rPr lang="en-US" smtClean="0"/>
              <a:t>Right Out-of-the-Box</a:t>
            </a:r>
            <a:endParaRPr lang="en-US" dirty="0"/>
          </a:p>
        </p:txBody>
      </p:sp>
      <p:sp>
        <p:nvSpPr>
          <p:cNvPr id="3" name="Subtitle 2"/>
          <p:cNvSpPr>
            <a:spLocks noGrp="1"/>
          </p:cNvSpPr>
          <p:nvPr>
            <p:ph type="subTitle" idx="1"/>
          </p:nvPr>
        </p:nvSpPr>
        <p:spPr/>
        <p:txBody>
          <a:bodyPr/>
          <a:lstStyle/>
          <a:p>
            <a:r>
              <a:rPr lang="en-US" smtClean="0"/>
              <a:t>Augusto Valdez</a:t>
            </a:r>
          </a:p>
          <a:p>
            <a:r>
              <a:rPr lang="en-US" smtClean="0"/>
              <a:t>Senior Product Manager</a:t>
            </a:r>
          </a:p>
          <a:p>
            <a:r>
              <a:rPr lang="en-US" smtClean="0"/>
              <a:t>Windows Phone</a:t>
            </a:r>
            <a:endParaRPr lang="en-US" dirty="0"/>
          </a:p>
        </p:txBody>
      </p:sp>
    </p:spTree>
    <p:extLst>
      <p:ext uri="{BB962C8B-B14F-4D97-AF65-F5344CB8AC3E}">
        <p14:creationId xmlns:p14="http://schemas.microsoft.com/office/powerpoint/2010/main" val="188938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Integrates with Your Infrastructure</a:t>
            </a:r>
            <a:endParaRPr lang="en-US" dirty="0"/>
          </a:p>
        </p:txBody>
      </p:sp>
      <p:sp>
        <p:nvSpPr>
          <p:cNvPr id="31" name="Rectangle 30"/>
          <p:cNvSpPr/>
          <p:nvPr/>
        </p:nvSpPr>
        <p:spPr>
          <a:xfrm>
            <a:off x="3626484" y="2358867"/>
            <a:ext cx="7589520" cy="914400"/>
          </a:xfrm>
          <a:prstGeom prst="rect">
            <a:avLst/>
          </a:prstGeom>
          <a:solidFill>
            <a:srgbClr val="FFB70F"/>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endParaRPr lang="en-US" sz="2800" dirty="0">
              <a:solidFill>
                <a:schemeClr val="tx1">
                  <a:alpha val="99000"/>
                </a:schemeClr>
              </a:solidFill>
            </a:endParaRPr>
          </a:p>
        </p:txBody>
      </p:sp>
      <p:sp>
        <p:nvSpPr>
          <p:cNvPr id="32" name="Rectangle 31"/>
          <p:cNvSpPr/>
          <p:nvPr/>
        </p:nvSpPr>
        <p:spPr>
          <a:xfrm>
            <a:off x="3855084" y="2419036"/>
            <a:ext cx="7132320" cy="794064"/>
          </a:xfrm>
          <a:prstGeom prst="rect">
            <a:avLst/>
          </a:prstGeom>
          <a:noFill/>
        </p:spPr>
        <p:txBody>
          <a:bodyPr wrap="square" lIns="0" tIns="18288" rIns="0" bIns="0" anchor="ctr">
            <a:spAutoFit/>
          </a:bodyPr>
          <a:lstStyle/>
          <a:p>
            <a:pPr lvl="0" algn="ctr" defTabSz="914400">
              <a:lnSpc>
                <a:spcPct val="90000"/>
              </a:lnSpc>
              <a:defRPr/>
            </a:pPr>
            <a:r>
              <a:rPr lang="en-US" sz="2800" kern="0" dirty="0">
                <a:gradFill>
                  <a:gsLst>
                    <a:gs pos="0">
                      <a:srgbClr val="FFFFFF"/>
                    </a:gs>
                    <a:gs pos="86000">
                      <a:srgbClr val="FFFFFF"/>
                    </a:gs>
                  </a:gsLst>
                  <a:lin ang="5400000" scaled="0"/>
                </a:gradFill>
                <a:ea typeface="Segoe UI" pitchFamily="34" charset="0"/>
                <a:cs typeface="Arial" pitchFamily="34" charset="0"/>
              </a:rPr>
              <a:t>Extend your productivity infrastructure, </a:t>
            </a:r>
            <a:r>
              <a:rPr lang="en-US" sz="2800" kern="0" dirty="0" smtClean="0">
                <a:gradFill>
                  <a:gsLst>
                    <a:gs pos="0">
                      <a:srgbClr val="FFFFFF"/>
                    </a:gs>
                    <a:gs pos="86000">
                      <a:srgbClr val="FFFFFF"/>
                    </a:gs>
                  </a:gsLst>
                  <a:lin ang="5400000" scaled="0"/>
                </a:gradFill>
                <a:ea typeface="Segoe UI" pitchFamily="34" charset="0"/>
                <a:cs typeface="Arial" pitchFamily="34" charset="0"/>
              </a:rPr>
              <a:t/>
            </a:r>
            <a:br>
              <a:rPr lang="en-US" sz="2800" kern="0" dirty="0" smtClean="0">
                <a:gradFill>
                  <a:gsLst>
                    <a:gs pos="0">
                      <a:srgbClr val="FFFFFF"/>
                    </a:gs>
                    <a:gs pos="86000">
                      <a:srgbClr val="FFFFFF"/>
                    </a:gs>
                  </a:gsLst>
                  <a:lin ang="5400000" scaled="0"/>
                </a:gradFill>
                <a:ea typeface="Segoe UI" pitchFamily="34" charset="0"/>
                <a:cs typeface="Arial" pitchFamily="34" charset="0"/>
              </a:rPr>
            </a:br>
            <a:r>
              <a:rPr lang="en-US" sz="2800" kern="0" dirty="0" smtClean="0">
                <a:gradFill>
                  <a:gsLst>
                    <a:gs pos="0">
                      <a:srgbClr val="FFFFFF"/>
                    </a:gs>
                    <a:gs pos="86000">
                      <a:srgbClr val="FFFFFF"/>
                    </a:gs>
                  </a:gsLst>
                  <a:lin ang="5400000" scaled="0"/>
                </a:gradFill>
                <a:ea typeface="Segoe UI" pitchFamily="34" charset="0"/>
                <a:cs typeface="Arial" pitchFamily="34" charset="0"/>
              </a:rPr>
              <a:t>on premise </a:t>
            </a:r>
            <a:r>
              <a:rPr lang="en-US" sz="2800" kern="0" dirty="0">
                <a:gradFill>
                  <a:gsLst>
                    <a:gs pos="0">
                      <a:srgbClr val="FFFFFF"/>
                    </a:gs>
                    <a:gs pos="86000">
                      <a:srgbClr val="FFFFFF"/>
                    </a:gs>
                  </a:gsLst>
                  <a:lin ang="5400000" scaled="0"/>
                </a:gradFill>
                <a:ea typeface="Segoe UI" pitchFamily="34" charset="0"/>
                <a:cs typeface="Arial" pitchFamily="34" charset="0"/>
              </a:rPr>
              <a:t>or in the cloud</a:t>
            </a:r>
          </a:p>
        </p:txBody>
      </p:sp>
      <p:sp>
        <p:nvSpPr>
          <p:cNvPr id="33" name="Rectangle 32"/>
          <p:cNvSpPr/>
          <p:nvPr/>
        </p:nvSpPr>
        <p:spPr>
          <a:xfrm>
            <a:off x="3626484" y="3383612"/>
            <a:ext cx="7589520" cy="914400"/>
          </a:xfrm>
          <a:prstGeom prst="rect">
            <a:avLst/>
          </a:prstGeom>
          <a:solidFill>
            <a:srgbClr val="FFB70F"/>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endParaRPr lang="en-US" sz="2800" dirty="0">
              <a:solidFill>
                <a:schemeClr val="tx1">
                  <a:alpha val="99000"/>
                </a:schemeClr>
              </a:solidFill>
            </a:endParaRPr>
          </a:p>
        </p:txBody>
      </p:sp>
      <p:sp>
        <p:nvSpPr>
          <p:cNvPr id="34" name="Rectangle 33"/>
          <p:cNvSpPr/>
          <p:nvPr/>
        </p:nvSpPr>
        <p:spPr>
          <a:xfrm>
            <a:off x="3855084" y="3443781"/>
            <a:ext cx="7132320" cy="794064"/>
          </a:xfrm>
          <a:prstGeom prst="rect">
            <a:avLst/>
          </a:prstGeom>
          <a:noFill/>
        </p:spPr>
        <p:txBody>
          <a:bodyPr wrap="square" lIns="0" tIns="18288" rIns="0" bIns="0" anchor="ctr">
            <a:spAutoFit/>
          </a:bodyPr>
          <a:lstStyle/>
          <a:p>
            <a:pPr lvl="0" algn="ctr" defTabSz="914400">
              <a:lnSpc>
                <a:spcPct val="90000"/>
              </a:lnSpc>
              <a:defRPr/>
            </a:pPr>
            <a:r>
              <a:rPr lang="en-US" sz="2800" kern="0" dirty="0">
                <a:gradFill>
                  <a:gsLst>
                    <a:gs pos="0">
                      <a:srgbClr val="FFFFFF"/>
                    </a:gs>
                    <a:gs pos="86000">
                      <a:srgbClr val="FFFFFF"/>
                    </a:gs>
                  </a:gsLst>
                  <a:lin ang="5400000" scaled="0"/>
                </a:gradFill>
                <a:ea typeface="Segoe UI" pitchFamily="34" charset="0"/>
                <a:cs typeface="Arial" pitchFamily="34" charset="0"/>
              </a:rPr>
              <a:t>Utilize existing infrastructure you know </a:t>
            </a:r>
            <a:r>
              <a:rPr lang="en-US" sz="2800" kern="0" dirty="0" smtClean="0">
                <a:gradFill>
                  <a:gsLst>
                    <a:gs pos="0">
                      <a:srgbClr val="FFFFFF"/>
                    </a:gs>
                    <a:gs pos="86000">
                      <a:srgbClr val="FFFFFF"/>
                    </a:gs>
                  </a:gsLst>
                  <a:lin ang="5400000" scaled="0"/>
                </a:gradFill>
                <a:ea typeface="Segoe UI" pitchFamily="34" charset="0"/>
                <a:cs typeface="Arial" pitchFamily="34" charset="0"/>
              </a:rPr>
              <a:t/>
            </a:r>
            <a:br>
              <a:rPr lang="en-US" sz="2800" kern="0" dirty="0" smtClean="0">
                <a:gradFill>
                  <a:gsLst>
                    <a:gs pos="0">
                      <a:srgbClr val="FFFFFF"/>
                    </a:gs>
                    <a:gs pos="86000">
                      <a:srgbClr val="FFFFFF"/>
                    </a:gs>
                  </a:gsLst>
                  <a:lin ang="5400000" scaled="0"/>
                </a:gradFill>
                <a:ea typeface="Segoe UI" pitchFamily="34" charset="0"/>
                <a:cs typeface="Arial" pitchFamily="34" charset="0"/>
              </a:rPr>
            </a:br>
            <a:r>
              <a:rPr lang="en-US" sz="2800" kern="0" dirty="0" smtClean="0">
                <a:gradFill>
                  <a:gsLst>
                    <a:gs pos="0">
                      <a:srgbClr val="FFFFFF"/>
                    </a:gs>
                    <a:gs pos="86000">
                      <a:srgbClr val="FFFFFF"/>
                    </a:gs>
                  </a:gsLst>
                  <a:lin ang="5400000" scaled="0"/>
                </a:gradFill>
                <a:ea typeface="Segoe UI" pitchFamily="34" charset="0"/>
                <a:cs typeface="Arial" pitchFamily="34" charset="0"/>
              </a:rPr>
              <a:t>and </a:t>
            </a:r>
            <a:r>
              <a:rPr lang="en-US" sz="2800" kern="0" dirty="0">
                <a:gradFill>
                  <a:gsLst>
                    <a:gs pos="0">
                      <a:srgbClr val="FFFFFF"/>
                    </a:gs>
                    <a:gs pos="86000">
                      <a:srgbClr val="FFFFFF"/>
                    </a:gs>
                  </a:gsLst>
                  <a:lin ang="5400000" scaled="0"/>
                </a:gradFill>
                <a:ea typeface="Segoe UI" pitchFamily="34" charset="0"/>
                <a:cs typeface="Arial" pitchFamily="34" charset="0"/>
              </a:rPr>
              <a:t>trust to minimize management costs</a:t>
            </a:r>
          </a:p>
        </p:txBody>
      </p:sp>
      <p:sp>
        <p:nvSpPr>
          <p:cNvPr id="35" name="Rectangle 34"/>
          <p:cNvSpPr/>
          <p:nvPr/>
        </p:nvSpPr>
        <p:spPr>
          <a:xfrm>
            <a:off x="3626483" y="4408357"/>
            <a:ext cx="7589520" cy="914400"/>
          </a:xfrm>
          <a:prstGeom prst="rect">
            <a:avLst/>
          </a:prstGeom>
          <a:solidFill>
            <a:srgbClr val="FFB70F"/>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defTabSz="914099"/>
            <a:endParaRPr lang="en-US" sz="2800" dirty="0">
              <a:solidFill>
                <a:schemeClr val="tx1">
                  <a:alpha val="99000"/>
                </a:schemeClr>
              </a:solidFill>
            </a:endParaRPr>
          </a:p>
        </p:txBody>
      </p:sp>
      <p:sp>
        <p:nvSpPr>
          <p:cNvPr id="36" name="Rectangle 35"/>
          <p:cNvSpPr/>
          <p:nvPr/>
        </p:nvSpPr>
        <p:spPr>
          <a:xfrm>
            <a:off x="3855084" y="4468526"/>
            <a:ext cx="7132320" cy="794064"/>
          </a:xfrm>
          <a:prstGeom prst="rect">
            <a:avLst/>
          </a:prstGeom>
          <a:noFill/>
        </p:spPr>
        <p:txBody>
          <a:bodyPr wrap="square" lIns="0" tIns="18288" rIns="0" bIns="0" anchor="ctr">
            <a:spAutoFit/>
          </a:bodyPr>
          <a:lstStyle/>
          <a:p>
            <a:pPr lvl="0" algn="ctr" defTabSz="914400">
              <a:lnSpc>
                <a:spcPct val="90000"/>
              </a:lnSpc>
              <a:defRPr/>
            </a:pPr>
            <a:r>
              <a:rPr lang="en-US" sz="2800" kern="0" dirty="0">
                <a:gradFill>
                  <a:gsLst>
                    <a:gs pos="0">
                      <a:srgbClr val="FFFFFF"/>
                    </a:gs>
                    <a:gs pos="86000">
                      <a:srgbClr val="FFFFFF"/>
                    </a:gs>
                  </a:gsLst>
                  <a:lin ang="5400000" scaled="0"/>
                </a:gradFill>
                <a:ea typeface="Segoe UI" pitchFamily="34" charset="0"/>
                <a:cs typeface="Arial" pitchFamily="34" charset="0"/>
              </a:rPr>
              <a:t>Comply with corporate IT policies and </a:t>
            </a:r>
            <a:r>
              <a:rPr lang="en-US" sz="2800" kern="0" dirty="0" smtClean="0">
                <a:gradFill>
                  <a:gsLst>
                    <a:gs pos="0">
                      <a:srgbClr val="FFFFFF"/>
                    </a:gs>
                    <a:gs pos="86000">
                      <a:srgbClr val="FFFFFF"/>
                    </a:gs>
                  </a:gsLst>
                  <a:lin ang="5400000" scaled="0"/>
                </a:gradFill>
                <a:ea typeface="Segoe UI" pitchFamily="34" charset="0"/>
                <a:cs typeface="Arial" pitchFamily="34" charset="0"/>
              </a:rPr>
              <a:t/>
            </a:r>
            <a:br>
              <a:rPr lang="en-US" sz="2800" kern="0" dirty="0" smtClean="0">
                <a:gradFill>
                  <a:gsLst>
                    <a:gs pos="0">
                      <a:srgbClr val="FFFFFF"/>
                    </a:gs>
                    <a:gs pos="86000">
                      <a:srgbClr val="FFFFFF"/>
                    </a:gs>
                  </a:gsLst>
                  <a:lin ang="5400000" scaled="0"/>
                </a:gradFill>
                <a:ea typeface="Segoe UI" pitchFamily="34" charset="0"/>
                <a:cs typeface="Arial" pitchFamily="34" charset="0"/>
              </a:rPr>
            </a:br>
            <a:r>
              <a:rPr lang="en-US" sz="2800" kern="0" dirty="0" smtClean="0">
                <a:gradFill>
                  <a:gsLst>
                    <a:gs pos="0">
                      <a:srgbClr val="FFFFFF"/>
                    </a:gs>
                    <a:gs pos="86000">
                      <a:srgbClr val="FFFFFF"/>
                    </a:gs>
                  </a:gsLst>
                  <a:lin ang="5400000" scaled="0"/>
                </a:gradFill>
                <a:ea typeface="Segoe UI" pitchFamily="34" charset="0"/>
                <a:cs typeface="Arial" pitchFamily="34" charset="0"/>
              </a:rPr>
              <a:t>protect </a:t>
            </a:r>
            <a:r>
              <a:rPr lang="en-US" sz="2800" kern="0" dirty="0">
                <a:gradFill>
                  <a:gsLst>
                    <a:gs pos="0">
                      <a:srgbClr val="FFFFFF"/>
                    </a:gs>
                    <a:gs pos="86000">
                      <a:srgbClr val="FFFFFF"/>
                    </a:gs>
                  </a:gsLst>
                  <a:lin ang="5400000" scaled="0"/>
                </a:gradFill>
                <a:ea typeface="Segoe UI" pitchFamily="34" charset="0"/>
                <a:cs typeface="Arial" pitchFamily="34" charset="0"/>
              </a:rPr>
              <a:t>your business information</a:t>
            </a:r>
          </a:p>
        </p:txBody>
      </p:sp>
      <p:pic>
        <p:nvPicPr>
          <p:cNvPr id="30" name="Picture 2" descr="H:\Design IN-OUT\#1307 Windows Phone Datasheets\PPT\MSB09_Charles_001.jpg"/>
          <p:cNvPicPr>
            <a:picLocks noChangeAspect="1" noChangeArrowheads="1"/>
          </p:cNvPicPr>
          <p:nvPr/>
        </p:nvPicPr>
        <p:blipFill rotWithShape="1">
          <a:blip r:embed="rId3"/>
          <a:srcRect l="35710" t="3239" r="26912" b="9496"/>
          <a:stretch/>
        </p:blipFill>
        <p:spPr bwMode="auto">
          <a:xfrm>
            <a:off x="0" y="1447799"/>
            <a:ext cx="3657600" cy="4937760"/>
          </a:xfrm>
          <a:prstGeom prst="rect">
            <a:avLst/>
          </a:prstGeom>
          <a:noFill/>
          <a:ln w="25400" cap="flat" cmpd="sng" algn="ctr">
            <a:noFill/>
            <a:prstDash val="solid"/>
            <a:headEnd type="none" w="med" len="med"/>
            <a:tailEnd type="none" w="med" len="med"/>
          </a:ln>
          <a:effectLst>
            <a:outerShdw blurRad="40005" dist="22860" dir="5400000" algn="t" rotWithShape="0">
              <a:prstClr val="black">
                <a:alpha val="35000"/>
              </a:prstClr>
            </a:outerShdw>
          </a:effectLst>
        </p:spPr>
      </p:pic>
    </p:spTree>
    <p:extLst>
      <p:ext uri="{BB962C8B-B14F-4D97-AF65-F5344CB8AC3E}">
        <p14:creationId xmlns:p14="http://schemas.microsoft.com/office/powerpoint/2010/main" val="249509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afterEffect">
                                  <p:stCondLst>
                                    <p:cond delay="1000"/>
                                  </p:stCondLst>
                                  <p:childTnLst>
                                    <p:animClr clrSpc="rgb" dir="cw">
                                      <p:cBhvr>
                                        <p:cTn id="6" dur="750" fill="hold"/>
                                        <p:tgtEl>
                                          <p:spTgt spid="33"/>
                                        </p:tgtEl>
                                        <p:attrNameLst>
                                          <p:attrName>fillcolor</p:attrName>
                                        </p:attrNameLst>
                                      </p:cBhvr>
                                      <p:to>
                                        <a:srgbClr val="ABABAB"/>
                                      </p:to>
                                    </p:animClr>
                                    <p:set>
                                      <p:cBhvr>
                                        <p:cTn id="7" dur="750" fill="hold"/>
                                        <p:tgtEl>
                                          <p:spTgt spid="33"/>
                                        </p:tgtEl>
                                        <p:attrNameLst>
                                          <p:attrName>fill.type</p:attrName>
                                        </p:attrNameLst>
                                      </p:cBhvr>
                                      <p:to>
                                        <p:strVal val="solid"/>
                                      </p:to>
                                    </p:set>
                                    <p:set>
                                      <p:cBhvr>
                                        <p:cTn id="8" dur="750" fill="hold"/>
                                        <p:tgtEl>
                                          <p:spTgt spid="33"/>
                                        </p:tgtEl>
                                        <p:attrNameLst>
                                          <p:attrName>fill.on</p:attrName>
                                        </p:attrNameLst>
                                      </p:cBhvr>
                                      <p:to>
                                        <p:strVal val="true"/>
                                      </p:to>
                                    </p:set>
                                  </p:childTnLst>
                                </p:cTn>
                              </p:par>
                              <p:par>
                                <p:cTn id="9" presetID="1" presetClass="emph" presetSubtype="2" fill="hold" nodeType="withEffect">
                                  <p:stCondLst>
                                    <p:cond delay="1000"/>
                                  </p:stCondLst>
                                  <p:childTnLst>
                                    <p:animClr clrSpc="rgb" dir="cw">
                                      <p:cBhvr>
                                        <p:cTn id="10" dur="750" fill="hold"/>
                                        <p:tgtEl>
                                          <p:spTgt spid="35"/>
                                        </p:tgtEl>
                                        <p:attrNameLst>
                                          <p:attrName>fillcolor</p:attrName>
                                        </p:attrNameLst>
                                      </p:cBhvr>
                                      <p:to>
                                        <a:srgbClr val="ABABAB"/>
                                      </p:to>
                                    </p:animClr>
                                    <p:set>
                                      <p:cBhvr>
                                        <p:cTn id="11" dur="750" fill="hold"/>
                                        <p:tgtEl>
                                          <p:spTgt spid="35"/>
                                        </p:tgtEl>
                                        <p:attrNameLst>
                                          <p:attrName>fill.type</p:attrName>
                                        </p:attrNameLst>
                                      </p:cBhvr>
                                      <p:to>
                                        <p:strVal val="solid"/>
                                      </p:to>
                                    </p:set>
                                    <p:set>
                                      <p:cBhvr>
                                        <p:cTn id="12" dur="750" fill="hold"/>
                                        <p:tgtEl>
                                          <p:spTgt spid="35"/>
                                        </p:tgtEl>
                                        <p:attrNameLst>
                                          <p:attrName>fill.on</p:attrName>
                                        </p:attrNameLst>
                                      </p:cBhvr>
                                      <p:to>
                                        <p:strVal val="true"/>
                                      </p:to>
                                    </p:se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750" fill="hold"/>
                                        <p:tgtEl>
                                          <p:spTgt spid="35"/>
                                        </p:tgtEl>
                                        <p:attrNameLst>
                                          <p:attrName>fillcolor</p:attrName>
                                        </p:attrNameLst>
                                      </p:cBhvr>
                                      <p:to>
                                        <a:srgbClr val="ABABAB"/>
                                      </p:to>
                                    </p:animClr>
                                    <p:set>
                                      <p:cBhvr>
                                        <p:cTn id="17" dur="750" fill="hold"/>
                                        <p:tgtEl>
                                          <p:spTgt spid="35"/>
                                        </p:tgtEl>
                                        <p:attrNameLst>
                                          <p:attrName>fill.type</p:attrName>
                                        </p:attrNameLst>
                                      </p:cBhvr>
                                      <p:to>
                                        <p:strVal val="solid"/>
                                      </p:to>
                                    </p:set>
                                    <p:set>
                                      <p:cBhvr>
                                        <p:cTn id="18" dur="750" fill="hold"/>
                                        <p:tgtEl>
                                          <p:spTgt spid="35"/>
                                        </p:tgtEl>
                                        <p:attrNameLst>
                                          <p:attrName>fill.on</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 presetClass="emph" presetSubtype="2" fill="hold" nodeType="clickEffect">
                                  <p:stCondLst>
                                    <p:cond delay="0"/>
                                  </p:stCondLst>
                                  <p:childTnLst>
                                    <p:animClr clrSpc="rgb" dir="cw">
                                      <p:cBhvr>
                                        <p:cTn id="22" dur="750" fill="hold"/>
                                        <p:tgtEl>
                                          <p:spTgt spid="33"/>
                                        </p:tgtEl>
                                        <p:attrNameLst>
                                          <p:attrName>fillcolor</p:attrName>
                                        </p:attrNameLst>
                                      </p:cBhvr>
                                      <p:to>
                                        <a:srgbClr val="F09B20"/>
                                      </p:to>
                                    </p:animClr>
                                    <p:set>
                                      <p:cBhvr>
                                        <p:cTn id="23" dur="750" fill="hold"/>
                                        <p:tgtEl>
                                          <p:spTgt spid="33"/>
                                        </p:tgtEl>
                                        <p:attrNameLst>
                                          <p:attrName>fill.type</p:attrName>
                                        </p:attrNameLst>
                                      </p:cBhvr>
                                      <p:to>
                                        <p:strVal val="solid"/>
                                      </p:to>
                                    </p:set>
                                    <p:set>
                                      <p:cBhvr>
                                        <p:cTn id="24" dur="750" fill="hold"/>
                                        <p:tgtEl>
                                          <p:spTgt spid="33"/>
                                        </p:tgtEl>
                                        <p:attrNameLst>
                                          <p:attrName>fill.on</p:attrName>
                                        </p:attrNameLst>
                                      </p:cBhvr>
                                      <p:to>
                                        <p:strVal val="true"/>
                                      </p:to>
                                    </p:set>
                                  </p:childTnLst>
                                </p:cTn>
                              </p:par>
                              <p:par>
                                <p:cTn id="25" presetID="1" presetClass="emph" presetSubtype="2" fill="hold" nodeType="withEffect">
                                  <p:stCondLst>
                                    <p:cond delay="0"/>
                                  </p:stCondLst>
                                  <p:childTnLst>
                                    <p:animClr clrSpc="rgb" dir="cw">
                                      <p:cBhvr>
                                        <p:cTn id="26" dur="750" fill="hold"/>
                                        <p:tgtEl>
                                          <p:spTgt spid="31"/>
                                        </p:tgtEl>
                                        <p:attrNameLst>
                                          <p:attrName>fillcolor</p:attrName>
                                        </p:attrNameLst>
                                      </p:cBhvr>
                                      <p:to>
                                        <a:srgbClr val="ABABAB"/>
                                      </p:to>
                                    </p:animClr>
                                    <p:set>
                                      <p:cBhvr>
                                        <p:cTn id="27" dur="750" fill="hold"/>
                                        <p:tgtEl>
                                          <p:spTgt spid="31"/>
                                        </p:tgtEl>
                                        <p:attrNameLst>
                                          <p:attrName>fill.type</p:attrName>
                                        </p:attrNameLst>
                                      </p:cBhvr>
                                      <p:to>
                                        <p:strVal val="solid"/>
                                      </p:to>
                                    </p:set>
                                    <p:set>
                                      <p:cBhvr>
                                        <p:cTn id="28" dur="750" fill="hold"/>
                                        <p:tgtEl>
                                          <p:spTgt spid="31"/>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750" fill="hold"/>
                                        <p:tgtEl>
                                          <p:spTgt spid="35"/>
                                        </p:tgtEl>
                                        <p:attrNameLst>
                                          <p:attrName>fillcolor</p:attrName>
                                        </p:attrNameLst>
                                      </p:cBhvr>
                                      <p:to>
                                        <a:srgbClr val="F09B20"/>
                                      </p:to>
                                    </p:animClr>
                                    <p:set>
                                      <p:cBhvr>
                                        <p:cTn id="33" dur="750" fill="hold"/>
                                        <p:tgtEl>
                                          <p:spTgt spid="35"/>
                                        </p:tgtEl>
                                        <p:attrNameLst>
                                          <p:attrName>fill.type</p:attrName>
                                        </p:attrNameLst>
                                      </p:cBhvr>
                                      <p:to>
                                        <p:strVal val="solid"/>
                                      </p:to>
                                    </p:set>
                                    <p:set>
                                      <p:cBhvr>
                                        <p:cTn id="34" dur="750" fill="hold"/>
                                        <p:tgtEl>
                                          <p:spTgt spid="35"/>
                                        </p:tgtEl>
                                        <p:attrNameLst>
                                          <p:attrName>fill.on</p:attrName>
                                        </p:attrNameLst>
                                      </p:cBhvr>
                                      <p:to>
                                        <p:strVal val="true"/>
                                      </p:to>
                                    </p:set>
                                  </p:childTnLst>
                                </p:cTn>
                              </p:par>
                              <p:par>
                                <p:cTn id="35" presetID="1" presetClass="emph" presetSubtype="2" fill="hold" nodeType="withEffect">
                                  <p:stCondLst>
                                    <p:cond delay="0"/>
                                  </p:stCondLst>
                                  <p:childTnLst>
                                    <p:animClr clrSpc="rgb" dir="cw">
                                      <p:cBhvr>
                                        <p:cTn id="36" dur="750" fill="hold"/>
                                        <p:tgtEl>
                                          <p:spTgt spid="33"/>
                                        </p:tgtEl>
                                        <p:attrNameLst>
                                          <p:attrName>fillcolor</p:attrName>
                                        </p:attrNameLst>
                                      </p:cBhvr>
                                      <p:to>
                                        <a:srgbClr val="ABABAB"/>
                                      </p:to>
                                    </p:animClr>
                                    <p:set>
                                      <p:cBhvr>
                                        <p:cTn id="37" dur="750" fill="hold"/>
                                        <p:tgtEl>
                                          <p:spTgt spid="33"/>
                                        </p:tgtEl>
                                        <p:attrNameLst>
                                          <p:attrName>fill.type</p:attrName>
                                        </p:attrNameLst>
                                      </p:cBhvr>
                                      <p:to>
                                        <p:strVal val="solid"/>
                                      </p:to>
                                    </p:set>
                                    <p:set>
                                      <p:cBhvr>
                                        <p:cTn id="38" dur="750" fill="hold"/>
                                        <p:tgtEl>
                                          <p:spTgt spid="3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for IT Infrastructure</a:t>
            </a:r>
            <a:endParaRPr lang="en-US" dirty="0"/>
          </a:p>
        </p:txBody>
      </p:sp>
      <p:sp>
        <p:nvSpPr>
          <p:cNvPr id="6" name="Rectangle 5"/>
          <p:cNvSpPr/>
          <p:nvPr/>
        </p:nvSpPr>
        <p:spPr bwMode="auto">
          <a:xfrm>
            <a:off x="1" y="1444625"/>
            <a:ext cx="822960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Information </a:t>
            </a:r>
            <a:r>
              <a:rPr lang="en-US" sz="3200" dirty="0" smtClean="0">
                <a:solidFill>
                  <a:schemeClr val="tx1">
                    <a:alpha val="99000"/>
                  </a:schemeClr>
                </a:solidFill>
              </a:rPr>
              <a:t>leak prevention</a:t>
            </a:r>
            <a:endParaRPr lang="en-US" sz="3200" dirty="0">
              <a:solidFill>
                <a:schemeClr val="tx1">
                  <a:alpha val="99000"/>
                </a:schemeClr>
              </a:solidFill>
            </a:endParaRPr>
          </a:p>
        </p:txBody>
      </p:sp>
      <p:sp>
        <p:nvSpPr>
          <p:cNvPr id="7" name="Content Placeholder 7"/>
          <p:cNvSpPr txBox="1">
            <a:spLocks/>
          </p:cNvSpPr>
          <p:nvPr/>
        </p:nvSpPr>
        <p:spPr>
          <a:xfrm>
            <a:off x="519112" y="2095892"/>
            <a:ext cx="7710489" cy="3877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800" dirty="0"/>
              <a:t>IRM </a:t>
            </a:r>
            <a:r>
              <a:rPr lang="en-US" sz="2800" dirty="0" smtClean="0"/>
              <a:t>e-mail </a:t>
            </a:r>
            <a:r>
              <a:rPr lang="en-US" sz="2800" dirty="0"/>
              <a:t>and documents</a:t>
            </a:r>
          </a:p>
        </p:txBody>
      </p:sp>
      <p:sp>
        <p:nvSpPr>
          <p:cNvPr id="8" name="Rectangle 7"/>
          <p:cNvSpPr/>
          <p:nvPr/>
        </p:nvSpPr>
        <p:spPr bwMode="auto">
          <a:xfrm>
            <a:off x="1" y="2590800"/>
            <a:ext cx="822960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Additional EAS </a:t>
            </a:r>
            <a:r>
              <a:rPr lang="en-US" sz="3200" dirty="0" smtClean="0">
                <a:solidFill>
                  <a:schemeClr val="tx1">
                    <a:alpha val="99000"/>
                  </a:schemeClr>
                </a:solidFill>
              </a:rPr>
              <a:t>configuration policies</a:t>
            </a:r>
            <a:endParaRPr lang="en-US" sz="3200" dirty="0">
              <a:solidFill>
                <a:schemeClr val="tx1">
                  <a:alpha val="99000"/>
                </a:schemeClr>
              </a:solidFill>
            </a:endParaRPr>
          </a:p>
        </p:txBody>
      </p:sp>
      <p:sp>
        <p:nvSpPr>
          <p:cNvPr id="9" name="Content Placeholder 7"/>
          <p:cNvSpPr txBox="1">
            <a:spLocks/>
          </p:cNvSpPr>
          <p:nvPr/>
        </p:nvSpPr>
        <p:spPr>
          <a:xfrm>
            <a:off x="519112" y="3242067"/>
            <a:ext cx="7710489" cy="86177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800" dirty="0"/>
              <a:t>Complex </a:t>
            </a:r>
            <a:r>
              <a:rPr lang="en-US" sz="2800" dirty="0" smtClean="0"/>
              <a:t>password required</a:t>
            </a:r>
            <a:endParaRPr lang="en-US" sz="2800" dirty="0"/>
          </a:p>
          <a:p>
            <a:pPr marL="400050" indent="-400050"/>
            <a:r>
              <a:rPr lang="en-US" sz="2800" dirty="0"/>
              <a:t>Password complexity</a:t>
            </a:r>
          </a:p>
        </p:txBody>
      </p:sp>
      <p:sp>
        <p:nvSpPr>
          <p:cNvPr id="10" name="Rectangle 9"/>
          <p:cNvSpPr/>
          <p:nvPr/>
        </p:nvSpPr>
        <p:spPr bwMode="auto">
          <a:xfrm>
            <a:off x="1" y="4191000"/>
            <a:ext cx="822960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Targeted </a:t>
            </a:r>
            <a:r>
              <a:rPr lang="en-US" sz="3200" dirty="0" smtClean="0">
                <a:solidFill>
                  <a:schemeClr val="tx1">
                    <a:alpha val="99000"/>
                  </a:schemeClr>
                </a:solidFill>
              </a:rPr>
              <a:t>distribution</a:t>
            </a:r>
            <a:endParaRPr lang="en-US" sz="3200" dirty="0">
              <a:solidFill>
                <a:schemeClr val="tx1">
                  <a:alpha val="99000"/>
                </a:schemeClr>
              </a:solidFill>
            </a:endParaRPr>
          </a:p>
        </p:txBody>
      </p:sp>
      <p:sp>
        <p:nvSpPr>
          <p:cNvPr id="11" name="Content Placeholder 7"/>
          <p:cNvSpPr txBox="1">
            <a:spLocks/>
          </p:cNvSpPr>
          <p:nvPr/>
        </p:nvSpPr>
        <p:spPr>
          <a:xfrm>
            <a:off x="519112" y="4839564"/>
            <a:ext cx="7710489" cy="3877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800" dirty="0" err="1" smtClean="0"/>
              <a:t>Deeplinks</a:t>
            </a:r>
            <a:endParaRPr lang="en-US" sz="2800" dirty="0"/>
          </a:p>
        </p:txBody>
      </p:sp>
      <p:sp>
        <p:nvSpPr>
          <p:cNvPr id="12" name="Rectangle 11"/>
          <p:cNvSpPr/>
          <p:nvPr/>
        </p:nvSpPr>
        <p:spPr bwMode="auto">
          <a:xfrm>
            <a:off x="1" y="5379762"/>
            <a:ext cx="822960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smtClean="0">
                <a:solidFill>
                  <a:schemeClr val="tx1">
                    <a:alpha val="99000"/>
                  </a:schemeClr>
                </a:solidFill>
              </a:rPr>
              <a:t>Networking</a:t>
            </a:r>
            <a:endParaRPr lang="en-US" sz="3200" dirty="0">
              <a:solidFill>
                <a:schemeClr val="tx1">
                  <a:alpha val="99000"/>
                </a:schemeClr>
              </a:solidFill>
            </a:endParaRPr>
          </a:p>
        </p:txBody>
      </p:sp>
      <p:sp>
        <p:nvSpPr>
          <p:cNvPr id="13" name="Content Placeholder 7"/>
          <p:cNvSpPr txBox="1">
            <a:spLocks/>
          </p:cNvSpPr>
          <p:nvPr/>
        </p:nvSpPr>
        <p:spPr>
          <a:xfrm>
            <a:off x="519112" y="6031027"/>
            <a:ext cx="7710489" cy="3877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800" dirty="0" smtClean="0"/>
              <a:t>Support for hidden SSID</a:t>
            </a:r>
            <a:endParaRPr lang="en-US" sz="2800" dirty="0"/>
          </a:p>
        </p:txBody>
      </p:sp>
    </p:spTree>
    <p:extLst>
      <p:ext uri="{BB962C8B-B14F-4D97-AF65-F5344CB8AC3E}">
        <p14:creationId xmlns:p14="http://schemas.microsoft.com/office/powerpoint/2010/main" val="202365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P spid="12" grpId="0" animBg="1"/>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Get More Done Faster</a:t>
            </a:r>
            <a:endParaRPr lang="en-US" dirty="0"/>
          </a:p>
        </p:txBody>
      </p:sp>
      <p:sp>
        <p:nvSpPr>
          <p:cNvPr id="12" name="Rectangle 11"/>
          <p:cNvSpPr/>
          <p:nvPr/>
        </p:nvSpPr>
        <p:spPr>
          <a:xfrm>
            <a:off x="3626484" y="1895742"/>
            <a:ext cx="7589520" cy="91440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endParaRPr lang="en-US" sz="2400" dirty="0">
              <a:solidFill>
                <a:schemeClr val="tx1">
                  <a:alpha val="99000"/>
                </a:schemeClr>
              </a:solidFill>
            </a:endParaRPr>
          </a:p>
        </p:txBody>
      </p:sp>
      <p:sp>
        <p:nvSpPr>
          <p:cNvPr id="14" name="Rectangle 13"/>
          <p:cNvSpPr/>
          <p:nvPr/>
        </p:nvSpPr>
        <p:spPr>
          <a:xfrm>
            <a:off x="3855084" y="1977455"/>
            <a:ext cx="7132320" cy="750975"/>
          </a:xfrm>
          <a:prstGeom prst="rect">
            <a:avLst/>
          </a:prstGeom>
          <a:noFill/>
        </p:spPr>
        <p:txBody>
          <a:bodyPr wrap="square" lIns="0" tIns="18288" rIns="0" bIns="0" anchor="ctr">
            <a:spAutoFit/>
          </a:bodyPr>
          <a:lstStyle/>
          <a:p>
            <a:pPr lvl="0" algn="ctr">
              <a:lnSpc>
                <a:spcPct val="85000"/>
              </a:lnSpc>
              <a:defRPr/>
            </a:pPr>
            <a:r>
              <a:rPr lang="en-US" sz="2800" dirty="0">
                <a:gradFill>
                  <a:gsLst>
                    <a:gs pos="0">
                      <a:schemeClr val="tx1"/>
                    </a:gs>
                    <a:gs pos="86000">
                      <a:schemeClr val="tx1"/>
                    </a:gs>
                  </a:gsLst>
                  <a:lin ang="5400000" scaled="0"/>
                </a:gradFill>
                <a:ea typeface="Segoe UI" pitchFamily="34" charset="0"/>
                <a:cs typeface="Arial" pitchFamily="34" charset="0"/>
              </a:rPr>
              <a:t>Deliver captivating apps for </a:t>
            </a:r>
            <a:r>
              <a:rPr lang="en-US" sz="2800" dirty="0" smtClean="0">
                <a:gradFill>
                  <a:gsLst>
                    <a:gs pos="0">
                      <a:schemeClr val="tx1"/>
                    </a:gs>
                    <a:gs pos="86000">
                      <a:schemeClr val="tx1"/>
                    </a:gs>
                  </a:gsLst>
                  <a:lin ang="5400000" scaled="0"/>
                </a:gradFill>
                <a:ea typeface="Segoe UI" pitchFamily="34" charset="0"/>
                <a:cs typeface="Arial" pitchFamily="34" charset="0"/>
              </a:rPr>
              <a:t/>
            </a:r>
            <a:br>
              <a:rPr lang="en-US" sz="2800" dirty="0" smtClean="0">
                <a:gradFill>
                  <a:gsLst>
                    <a:gs pos="0">
                      <a:schemeClr val="tx1"/>
                    </a:gs>
                    <a:gs pos="86000">
                      <a:schemeClr val="tx1"/>
                    </a:gs>
                  </a:gsLst>
                  <a:lin ang="5400000" scaled="0"/>
                </a:gradFill>
                <a:ea typeface="Segoe UI" pitchFamily="34" charset="0"/>
                <a:cs typeface="Arial" pitchFamily="34" charset="0"/>
              </a:rPr>
            </a:br>
            <a:r>
              <a:rPr lang="en-US" sz="2800" dirty="0" smtClean="0">
                <a:gradFill>
                  <a:gsLst>
                    <a:gs pos="0">
                      <a:schemeClr val="tx1"/>
                    </a:gs>
                    <a:gs pos="86000">
                      <a:schemeClr val="tx1"/>
                    </a:gs>
                  </a:gsLst>
                  <a:lin ang="5400000" scaled="0"/>
                </a:gradFill>
                <a:ea typeface="Segoe UI" pitchFamily="34" charset="0"/>
                <a:cs typeface="Arial" pitchFamily="34" charset="0"/>
              </a:rPr>
              <a:t>customers and </a:t>
            </a:r>
            <a:r>
              <a:rPr lang="en-US" sz="2800" dirty="0">
                <a:gradFill>
                  <a:gsLst>
                    <a:gs pos="0">
                      <a:schemeClr val="tx1"/>
                    </a:gs>
                    <a:gs pos="86000">
                      <a:schemeClr val="tx1"/>
                    </a:gs>
                  </a:gsLst>
                  <a:lin ang="5400000" scaled="0"/>
                </a:gradFill>
                <a:ea typeface="Segoe UI" pitchFamily="34" charset="0"/>
                <a:cs typeface="Arial" pitchFamily="34" charset="0"/>
              </a:rPr>
              <a:t>employees</a:t>
            </a:r>
          </a:p>
        </p:txBody>
      </p:sp>
      <p:sp>
        <p:nvSpPr>
          <p:cNvPr id="15" name="Rectangle 14"/>
          <p:cNvSpPr/>
          <p:nvPr/>
        </p:nvSpPr>
        <p:spPr>
          <a:xfrm>
            <a:off x="3626484" y="2920487"/>
            <a:ext cx="7589520" cy="91440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endParaRPr lang="en-US" sz="2400" dirty="0">
              <a:solidFill>
                <a:schemeClr val="tx1">
                  <a:alpha val="99000"/>
                </a:schemeClr>
              </a:solidFill>
            </a:endParaRPr>
          </a:p>
        </p:txBody>
      </p:sp>
      <p:sp>
        <p:nvSpPr>
          <p:cNvPr id="16" name="Rectangle 15"/>
          <p:cNvSpPr/>
          <p:nvPr/>
        </p:nvSpPr>
        <p:spPr>
          <a:xfrm>
            <a:off x="3855084" y="3185327"/>
            <a:ext cx="7132320" cy="384721"/>
          </a:xfrm>
          <a:prstGeom prst="rect">
            <a:avLst/>
          </a:prstGeom>
          <a:noFill/>
        </p:spPr>
        <p:txBody>
          <a:bodyPr wrap="square" lIns="0" tIns="18288" rIns="0" bIns="0" anchor="ctr">
            <a:spAutoFit/>
          </a:bodyPr>
          <a:lstStyle/>
          <a:p>
            <a:pPr lvl="0" algn="ctr">
              <a:lnSpc>
                <a:spcPct val="85000"/>
              </a:lnSpc>
              <a:defRPr/>
            </a:pPr>
            <a:r>
              <a:rPr lang="en-US" sz="2800" dirty="0">
                <a:gradFill>
                  <a:gsLst>
                    <a:gs pos="0">
                      <a:schemeClr val="tx1"/>
                    </a:gs>
                    <a:gs pos="86000">
                      <a:schemeClr val="tx1"/>
                    </a:gs>
                  </a:gsLst>
                  <a:lin ang="5400000" scaled="0"/>
                </a:gradFill>
                <a:ea typeface="Segoe UI" pitchFamily="34" charset="0"/>
                <a:cs typeface="Arial" pitchFamily="34" charset="0"/>
              </a:rPr>
              <a:t>Protect corporate data</a:t>
            </a:r>
          </a:p>
        </p:txBody>
      </p:sp>
      <p:sp>
        <p:nvSpPr>
          <p:cNvPr id="17" name="Rectangle 16"/>
          <p:cNvSpPr/>
          <p:nvPr/>
        </p:nvSpPr>
        <p:spPr>
          <a:xfrm>
            <a:off x="3626483" y="3945231"/>
            <a:ext cx="7589520" cy="1422415"/>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spcBef>
                <a:spcPts val="300"/>
              </a:spcBef>
              <a:spcAft>
                <a:spcPct val="0"/>
              </a:spcAft>
            </a:pPr>
            <a:endParaRPr lang="en-US" sz="2400" dirty="0">
              <a:solidFill>
                <a:schemeClr val="tx1">
                  <a:alpha val="99000"/>
                </a:schemeClr>
              </a:solidFill>
            </a:endParaRPr>
          </a:p>
        </p:txBody>
      </p:sp>
      <p:sp>
        <p:nvSpPr>
          <p:cNvPr id="18" name="Rectangle 17"/>
          <p:cNvSpPr/>
          <p:nvPr/>
        </p:nvSpPr>
        <p:spPr>
          <a:xfrm>
            <a:off x="3855084" y="4093193"/>
            <a:ext cx="7132320" cy="1117229"/>
          </a:xfrm>
          <a:prstGeom prst="rect">
            <a:avLst/>
          </a:prstGeom>
          <a:noFill/>
        </p:spPr>
        <p:txBody>
          <a:bodyPr wrap="square" lIns="0" tIns="18288" rIns="0" bIns="0" anchor="ctr">
            <a:spAutoFit/>
          </a:bodyPr>
          <a:lstStyle/>
          <a:p>
            <a:pPr lvl="0" algn="ctr">
              <a:lnSpc>
                <a:spcPct val="85000"/>
              </a:lnSpc>
              <a:defRPr/>
            </a:pPr>
            <a:r>
              <a:rPr lang="en-US" sz="2800" dirty="0">
                <a:gradFill>
                  <a:gsLst>
                    <a:gs pos="0">
                      <a:schemeClr val="tx1"/>
                    </a:gs>
                    <a:gs pos="86000">
                      <a:schemeClr val="tx1"/>
                    </a:gs>
                  </a:gsLst>
                  <a:lin ang="5400000" scaled="0"/>
                </a:gradFill>
                <a:ea typeface="Segoe UI" pitchFamily="34" charset="0"/>
                <a:cs typeface="Arial" pitchFamily="34" charset="0"/>
              </a:rPr>
              <a:t>Develop high quality apps efficiently using a common development framework across phone, PC and web</a:t>
            </a:r>
          </a:p>
        </p:txBody>
      </p:sp>
      <p:pic>
        <p:nvPicPr>
          <p:cNvPr id="13" name="Picture 2" descr="H:\Design IN-OUT\#1307 Windows Phone Datasheets\PPT\MSB09_Charles_001.jpg"/>
          <p:cNvPicPr>
            <a:picLocks noChangeAspect="1" noChangeArrowheads="1"/>
          </p:cNvPicPr>
          <p:nvPr/>
        </p:nvPicPr>
        <p:blipFill rotWithShape="1">
          <a:blip r:embed="rId3"/>
          <a:srcRect l="24135" t="37028" r="49128" b="8826"/>
          <a:stretch/>
        </p:blipFill>
        <p:spPr bwMode="auto">
          <a:xfrm>
            <a:off x="0" y="1440334"/>
            <a:ext cx="3657600" cy="4937760"/>
          </a:xfrm>
          <a:prstGeom prst="rect">
            <a:avLst/>
          </a:prstGeom>
          <a:noFill/>
          <a:ln w="25400" cap="flat" cmpd="sng" algn="ctr">
            <a:noFill/>
            <a:prstDash val="solid"/>
            <a:headEnd type="none" w="med" len="med"/>
            <a:tailEnd type="none" w="med" len="med"/>
          </a:ln>
          <a:effectLst>
            <a:outerShdw blurRad="40005" dist="22860" dir="5400000" algn="t" rotWithShape="0">
              <a:prstClr val="black">
                <a:alpha val="35000"/>
              </a:prstClr>
            </a:outerShdw>
          </a:effectLst>
        </p:spPr>
      </p:pic>
    </p:spTree>
    <p:extLst>
      <p:ext uri="{BB962C8B-B14F-4D97-AF65-F5344CB8AC3E}">
        <p14:creationId xmlns:p14="http://schemas.microsoft.com/office/powerpoint/2010/main" val="4037475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mph" presetSubtype="2" fill="hold" nodeType="afterEffect">
                                  <p:stCondLst>
                                    <p:cond delay="1000"/>
                                  </p:stCondLst>
                                  <p:childTnLst>
                                    <p:animClr clrSpc="rgb" dir="cw">
                                      <p:cBhvr>
                                        <p:cTn id="6" dur="750" fill="hold"/>
                                        <p:tgtEl>
                                          <p:spTgt spid="15"/>
                                        </p:tgtEl>
                                        <p:attrNameLst>
                                          <p:attrName>fillcolor</p:attrName>
                                        </p:attrNameLst>
                                      </p:cBhvr>
                                      <p:to>
                                        <a:srgbClr val="ABABAB"/>
                                      </p:to>
                                    </p:animClr>
                                    <p:set>
                                      <p:cBhvr>
                                        <p:cTn id="7" dur="750" fill="hold"/>
                                        <p:tgtEl>
                                          <p:spTgt spid="15"/>
                                        </p:tgtEl>
                                        <p:attrNameLst>
                                          <p:attrName>fill.type</p:attrName>
                                        </p:attrNameLst>
                                      </p:cBhvr>
                                      <p:to>
                                        <p:strVal val="solid"/>
                                      </p:to>
                                    </p:set>
                                    <p:set>
                                      <p:cBhvr>
                                        <p:cTn id="8" dur="750" fill="hold"/>
                                        <p:tgtEl>
                                          <p:spTgt spid="15"/>
                                        </p:tgtEl>
                                        <p:attrNameLst>
                                          <p:attrName>fill.on</p:attrName>
                                        </p:attrNameLst>
                                      </p:cBhvr>
                                      <p:to>
                                        <p:strVal val="true"/>
                                      </p:to>
                                    </p:set>
                                  </p:childTnLst>
                                </p:cTn>
                              </p:par>
                              <p:par>
                                <p:cTn id="9" presetID="1" presetClass="emph" presetSubtype="2" fill="hold" nodeType="withEffect">
                                  <p:stCondLst>
                                    <p:cond delay="1000"/>
                                  </p:stCondLst>
                                  <p:childTnLst>
                                    <p:animClr clrSpc="rgb" dir="cw">
                                      <p:cBhvr>
                                        <p:cTn id="10" dur="750" fill="hold"/>
                                        <p:tgtEl>
                                          <p:spTgt spid="17"/>
                                        </p:tgtEl>
                                        <p:attrNameLst>
                                          <p:attrName>fillcolor</p:attrName>
                                        </p:attrNameLst>
                                      </p:cBhvr>
                                      <p:to>
                                        <a:srgbClr val="ABABAB"/>
                                      </p:to>
                                    </p:animClr>
                                    <p:set>
                                      <p:cBhvr>
                                        <p:cTn id="11" dur="750" fill="hold"/>
                                        <p:tgtEl>
                                          <p:spTgt spid="17"/>
                                        </p:tgtEl>
                                        <p:attrNameLst>
                                          <p:attrName>fill.type</p:attrName>
                                        </p:attrNameLst>
                                      </p:cBhvr>
                                      <p:to>
                                        <p:strVal val="solid"/>
                                      </p:to>
                                    </p:set>
                                    <p:set>
                                      <p:cBhvr>
                                        <p:cTn id="12" dur="750" fill="hold"/>
                                        <p:tgtEl>
                                          <p:spTgt spid="17"/>
                                        </p:tgtEl>
                                        <p:attrNameLst>
                                          <p:attrName>fill.on</p:attrName>
                                        </p:attrNameLst>
                                      </p:cBhvr>
                                      <p:to>
                                        <p:strVal val="true"/>
                                      </p:to>
                                    </p:set>
                                  </p:childTnLst>
                                </p:cTn>
                              </p:par>
                            </p:childTnLst>
                          </p:cTn>
                        </p:par>
                      </p:childTnLst>
                    </p:cTn>
                  </p:par>
                  <p:par>
                    <p:cTn id="13" fill="hold">
                      <p:stCondLst>
                        <p:cond delay="indefinite"/>
                      </p:stCondLst>
                      <p:childTnLst>
                        <p:par>
                          <p:cTn id="14" fill="hold">
                            <p:stCondLst>
                              <p:cond delay="0"/>
                            </p:stCondLst>
                            <p:childTnLst>
                              <p:par>
                                <p:cTn id="15" presetID="1" presetClass="emph" presetSubtype="2" fill="hold" nodeType="clickEffect">
                                  <p:stCondLst>
                                    <p:cond delay="0"/>
                                  </p:stCondLst>
                                  <p:childTnLst>
                                    <p:animClr clrSpc="rgb" dir="cw">
                                      <p:cBhvr>
                                        <p:cTn id="16" dur="750" fill="hold"/>
                                        <p:tgtEl>
                                          <p:spTgt spid="15"/>
                                        </p:tgtEl>
                                        <p:attrNameLst>
                                          <p:attrName>fillcolor</p:attrName>
                                        </p:attrNameLst>
                                      </p:cBhvr>
                                      <p:to>
                                        <a:srgbClr val="6BBD46"/>
                                      </p:to>
                                    </p:animClr>
                                    <p:set>
                                      <p:cBhvr>
                                        <p:cTn id="17" dur="750" fill="hold"/>
                                        <p:tgtEl>
                                          <p:spTgt spid="15"/>
                                        </p:tgtEl>
                                        <p:attrNameLst>
                                          <p:attrName>fill.type</p:attrName>
                                        </p:attrNameLst>
                                      </p:cBhvr>
                                      <p:to>
                                        <p:strVal val="solid"/>
                                      </p:to>
                                    </p:set>
                                    <p:set>
                                      <p:cBhvr>
                                        <p:cTn id="18" dur="750" fill="hold"/>
                                        <p:tgtEl>
                                          <p:spTgt spid="15"/>
                                        </p:tgtEl>
                                        <p:attrNameLst>
                                          <p:attrName>fill.on</p:attrName>
                                        </p:attrNameLst>
                                      </p:cBhvr>
                                      <p:to>
                                        <p:strVal val="true"/>
                                      </p:to>
                                    </p:set>
                                  </p:childTnLst>
                                </p:cTn>
                              </p:par>
                              <p:par>
                                <p:cTn id="19" presetID="1" presetClass="emph" presetSubtype="2" fill="hold" nodeType="withEffect">
                                  <p:stCondLst>
                                    <p:cond delay="0"/>
                                  </p:stCondLst>
                                  <p:childTnLst>
                                    <p:animClr clrSpc="rgb" dir="cw">
                                      <p:cBhvr>
                                        <p:cTn id="20" dur="750" fill="hold"/>
                                        <p:tgtEl>
                                          <p:spTgt spid="12"/>
                                        </p:tgtEl>
                                        <p:attrNameLst>
                                          <p:attrName>fillcolor</p:attrName>
                                        </p:attrNameLst>
                                      </p:cBhvr>
                                      <p:to>
                                        <a:srgbClr val="ABABAB"/>
                                      </p:to>
                                    </p:animClr>
                                    <p:set>
                                      <p:cBhvr>
                                        <p:cTn id="21" dur="750" fill="hold"/>
                                        <p:tgtEl>
                                          <p:spTgt spid="12"/>
                                        </p:tgtEl>
                                        <p:attrNameLst>
                                          <p:attrName>fill.type</p:attrName>
                                        </p:attrNameLst>
                                      </p:cBhvr>
                                      <p:to>
                                        <p:strVal val="solid"/>
                                      </p:to>
                                    </p:set>
                                    <p:set>
                                      <p:cBhvr>
                                        <p:cTn id="22" dur="750" fill="hold"/>
                                        <p:tgtEl>
                                          <p:spTgt spid="12"/>
                                        </p:tgtEl>
                                        <p:attrNameLst>
                                          <p:attrName>fill.on</p:attrName>
                                        </p:attrNameLst>
                                      </p:cBhvr>
                                      <p:to>
                                        <p:strVal val="true"/>
                                      </p:to>
                                    </p:set>
                                  </p:childTnLst>
                                </p:cTn>
                              </p:par>
                            </p:childTnLst>
                          </p:cTn>
                        </p:par>
                      </p:childTnLst>
                    </p:cTn>
                  </p:par>
                  <p:par>
                    <p:cTn id="23" fill="hold">
                      <p:stCondLst>
                        <p:cond delay="indefinite"/>
                      </p:stCondLst>
                      <p:childTnLst>
                        <p:par>
                          <p:cTn id="24" fill="hold">
                            <p:stCondLst>
                              <p:cond delay="0"/>
                            </p:stCondLst>
                            <p:childTnLst>
                              <p:par>
                                <p:cTn id="25" presetID="1" presetClass="emph" presetSubtype="2" fill="hold" nodeType="clickEffect">
                                  <p:stCondLst>
                                    <p:cond delay="0"/>
                                  </p:stCondLst>
                                  <p:childTnLst>
                                    <p:animClr clrSpc="rgb" dir="cw">
                                      <p:cBhvr>
                                        <p:cTn id="26" dur="750" fill="hold"/>
                                        <p:tgtEl>
                                          <p:spTgt spid="17"/>
                                        </p:tgtEl>
                                        <p:attrNameLst>
                                          <p:attrName>fillcolor</p:attrName>
                                        </p:attrNameLst>
                                      </p:cBhvr>
                                      <p:to>
                                        <a:srgbClr val="6BBD46"/>
                                      </p:to>
                                    </p:animClr>
                                    <p:set>
                                      <p:cBhvr>
                                        <p:cTn id="27" dur="750" fill="hold"/>
                                        <p:tgtEl>
                                          <p:spTgt spid="17"/>
                                        </p:tgtEl>
                                        <p:attrNameLst>
                                          <p:attrName>fill.type</p:attrName>
                                        </p:attrNameLst>
                                      </p:cBhvr>
                                      <p:to>
                                        <p:strVal val="solid"/>
                                      </p:to>
                                    </p:set>
                                    <p:set>
                                      <p:cBhvr>
                                        <p:cTn id="28" dur="750" fill="hold"/>
                                        <p:tgtEl>
                                          <p:spTgt spid="17"/>
                                        </p:tgtEl>
                                        <p:attrNameLst>
                                          <p:attrName>fill.on</p:attrName>
                                        </p:attrNameLst>
                                      </p:cBhvr>
                                      <p:to>
                                        <p:strVal val="true"/>
                                      </p:to>
                                    </p:set>
                                  </p:childTnLst>
                                </p:cTn>
                              </p:par>
                              <p:par>
                                <p:cTn id="29" presetID="1" presetClass="emph" presetSubtype="2" fill="hold" nodeType="withEffect">
                                  <p:stCondLst>
                                    <p:cond delay="0"/>
                                  </p:stCondLst>
                                  <p:childTnLst>
                                    <p:animClr clrSpc="rgb" dir="cw">
                                      <p:cBhvr>
                                        <p:cTn id="30" dur="750" fill="hold"/>
                                        <p:tgtEl>
                                          <p:spTgt spid="15"/>
                                        </p:tgtEl>
                                        <p:attrNameLst>
                                          <p:attrName>fillcolor</p:attrName>
                                        </p:attrNameLst>
                                      </p:cBhvr>
                                      <p:to>
                                        <a:srgbClr val="ABABAB"/>
                                      </p:to>
                                    </p:animClr>
                                    <p:set>
                                      <p:cBhvr>
                                        <p:cTn id="31" dur="750" fill="hold"/>
                                        <p:tgtEl>
                                          <p:spTgt spid="15"/>
                                        </p:tgtEl>
                                        <p:attrNameLst>
                                          <p:attrName>fill.type</p:attrName>
                                        </p:attrNameLst>
                                      </p:cBhvr>
                                      <p:to>
                                        <p:strVal val="solid"/>
                                      </p:to>
                                    </p:set>
                                    <p:set>
                                      <p:cBhvr>
                                        <p:cTn id="32" dur="750" fill="hold"/>
                                        <p:tgtEl>
                                          <p:spTgt spid="15"/>
                                        </p:tgtEl>
                                        <p:attrNameLst>
                                          <p:attrName>fill.on</p:attrName>
                                        </p:attrNameLst>
                                      </p:cBhvr>
                                      <p:to>
                                        <p:strVal val="true"/>
                                      </p:to>
                                    </p:set>
                                  </p:childTnLst>
                                </p:cTn>
                              </p:par>
                              <p:par>
                                <p:cTn id="33" presetID="1" presetClass="emph" presetSubtype="2" fill="hold" nodeType="withEffect">
                                  <p:stCondLst>
                                    <p:cond delay="0"/>
                                  </p:stCondLst>
                                  <p:childTnLst>
                                    <p:animClr clrSpc="rgb" dir="cw">
                                      <p:cBhvr>
                                        <p:cTn id="34" dur="750" fill="hold"/>
                                        <p:tgtEl>
                                          <p:spTgt spid="17"/>
                                        </p:tgtEl>
                                        <p:attrNameLst>
                                          <p:attrName>fillcolor</p:attrName>
                                        </p:attrNameLst>
                                      </p:cBhvr>
                                      <p:to>
                                        <a:srgbClr val="6BBD46"/>
                                      </p:to>
                                    </p:animClr>
                                    <p:set>
                                      <p:cBhvr>
                                        <p:cTn id="35" dur="750" fill="hold"/>
                                        <p:tgtEl>
                                          <p:spTgt spid="17"/>
                                        </p:tgtEl>
                                        <p:attrNameLst>
                                          <p:attrName>fill.type</p:attrName>
                                        </p:attrNameLst>
                                      </p:cBhvr>
                                      <p:to>
                                        <p:strVal val="solid"/>
                                      </p:to>
                                    </p:set>
                                    <p:set>
                                      <p:cBhvr>
                                        <p:cTn id="36" dur="750" fill="hold"/>
                                        <p:tgtEl>
                                          <p:spTgt spid="1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in the Application Platform</a:t>
            </a:r>
            <a:endParaRPr lang="en-US" dirty="0"/>
          </a:p>
        </p:txBody>
      </p:sp>
      <p:sp>
        <p:nvSpPr>
          <p:cNvPr id="21" name="Rectangle 20"/>
          <p:cNvSpPr/>
          <p:nvPr/>
        </p:nvSpPr>
        <p:spPr bwMode="auto">
          <a:xfrm>
            <a:off x="0" y="3962400"/>
            <a:ext cx="47228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Integration with the phone</a:t>
            </a:r>
          </a:p>
        </p:txBody>
      </p:sp>
      <p:sp>
        <p:nvSpPr>
          <p:cNvPr id="22" name="Rectangle 21"/>
          <p:cNvSpPr/>
          <p:nvPr/>
        </p:nvSpPr>
        <p:spPr bwMode="auto">
          <a:xfrm>
            <a:off x="0" y="2915444"/>
            <a:ext cx="47228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Multitasking</a:t>
            </a:r>
          </a:p>
        </p:txBody>
      </p:sp>
      <p:sp>
        <p:nvSpPr>
          <p:cNvPr id="23" name="Rectangle 22"/>
          <p:cNvSpPr/>
          <p:nvPr/>
        </p:nvSpPr>
        <p:spPr bwMode="auto">
          <a:xfrm>
            <a:off x="7474901" y="2915444"/>
            <a:ext cx="4713923"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Silverlight </a:t>
            </a:r>
            <a:r>
              <a:rPr lang="en-US" sz="2400" dirty="0" smtClean="0">
                <a:solidFill>
                  <a:schemeClr val="tx1">
                    <a:alpha val="99000"/>
                  </a:schemeClr>
                </a:solidFill>
              </a:rPr>
              <a:t>and </a:t>
            </a:r>
            <a:r>
              <a:rPr lang="en-US" sz="2400" dirty="0">
                <a:solidFill>
                  <a:schemeClr val="tx1">
                    <a:alpha val="99000"/>
                  </a:schemeClr>
                </a:solidFill>
              </a:rPr>
              <a:t>XNA integration</a:t>
            </a:r>
          </a:p>
        </p:txBody>
      </p:sp>
      <p:sp>
        <p:nvSpPr>
          <p:cNvPr id="26" name="Rectangle 25"/>
          <p:cNvSpPr/>
          <p:nvPr/>
        </p:nvSpPr>
        <p:spPr bwMode="auto">
          <a:xfrm>
            <a:off x="7474901" y="3962400"/>
            <a:ext cx="4713923"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Database Support</a:t>
            </a:r>
          </a:p>
        </p:txBody>
      </p:sp>
      <p:sp>
        <p:nvSpPr>
          <p:cNvPr id="24" name="Rectangle 23"/>
          <p:cNvSpPr/>
          <p:nvPr/>
        </p:nvSpPr>
        <p:spPr bwMode="auto">
          <a:xfrm>
            <a:off x="7474901" y="1828800"/>
            <a:ext cx="4713923"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Tools improvements</a:t>
            </a:r>
          </a:p>
        </p:txBody>
      </p:sp>
      <p:sp>
        <p:nvSpPr>
          <p:cNvPr id="28" name="Rectangle 27"/>
          <p:cNvSpPr/>
          <p:nvPr/>
        </p:nvSpPr>
        <p:spPr bwMode="auto">
          <a:xfrm>
            <a:off x="0" y="1828800"/>
            <a:ext cx="47228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Extended phone framework</a:t>
            </a:r>
          </a:p>
        </p:txBody>
      </p:sp>
      <p:grpSp>
        <p:nvGrpSpPr>
          <p:cNvPr id="20" name="Group 19"/>
          <p:cNvGrpSpPr/>
          <p:nvPr/>
        </p:nvGrpSpPr>
        <p:grpSpPr>
          <a:xfrm>
            <a:off x="4484055" y="1191552"/>
            <a:ext cx="3200400" cy="5663507"/>
            <a:chOff x="2971800" y="968714"/>
            <a:chExt cx="3200400" cy="5663507"/>
          </a:xfrm>
        </p:grpSpPr>
        <p:pic>
          <p:nvPicPr>
            <p:cNvPr id="11"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sp>
          <p:nvSpPr>
            <p:cNvPr id="12" name="Rectangle 11"/>
            <p:cNvSpPr/>
            <p:nvPr/>
          </p:nvSpPr>
          <p:spPr>
            <a:xfrm>
              <a:off x="3318933" y="3521854"/>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Software Architecture</a:t>
              </a:r>
            </a:p>
          </p:txBody>
        </p:sp>
        <p:sp>
          <p:nvSpPr>
            <p:cNvPr id="13" name="Rectangle 12"/>
            <p:cNvSpPr/>
            <p:nvPr/>
          </p:nvSpPr>
          <p:spPr>
            <a:xfrm>
              <a:off x="3318933"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App Model</a:t>
              </a:r>
            </a:p>
          </p:txBody>
        </p:sp>
        <p:sp>
          <p:nvSpPr>
            <p:cNvPr id="14" name="Rectangle 13"/>
            <p:cNvSpPr/>
            <p:nvPr/>
          </p:nvSpPr>
          <p:spPr>
            <a:xfrm>
              <a:off x="3318933" y="1406159"/>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Cloud Integration Services</a:t>
              </a:r>
            </a:p>
          </p:txBody>
        </p:sp>
        <p:sp>
          <p:nvSpPr>
            <p:cNvPr id="15" name="Rectangle 14"/>
            <p:cNvSpPr/>
            <p:nvPr/>
          </p:nvSpPr>
          <p:spPr>
            <a:xfrm>
              <a:off x="3318933" y="4597132"/>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Hardware Foundation</a:t>
              </a:r>
            </a:p>
          </p:txBody>
        </p:sp>
        <p:sp>
          <p:nvSpPr>
            <p:cNvPr id="16" name="Rectangle 15"/>
            <p:cNvSpPr/>
            <p:nvPr/>
          </p:nvSpPr>
          <p:spPr>
            <a:xfrm>
              <a:off x="4479431"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UI Model</a:t>
              </a:r>
            </a:p>
          </p:txBody>
        </p:sp>
        <p:grpSp>
          <p:nvGrpSpPr>
            <p:cNvPr id="17" name="Group 48"/>
            <p:cNvGrpSpPr/>
            <p:nvPr/>
          </p:nvGrpSpPr>
          <p:grpSpPr>
            <a:xfrm>
              <a:off x="5612738" y="1415586"/>
              <a:ext cx="228600" cy="228600"/>
              <a:chOff x="1447800" y="3124200"/>
              <a:chExt cx="228600" cy="228600"/>
            </a:xfrm>
          </p:grpSpPr>
          <p:sp>
            <p:nvSpPr>
              <p:cNvPr id="18" name="Oval 17"/>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33499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left)">
                                      <p:cBhvr>
                                        <p:cTn id="15" dur="500"/>
                                        <p:tgtEl>
                                          <p:spTgt spid="22"/>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right)">
                                      <p:cBhvr>
                                        <p:cTn id="19" dur="500"/>
                                        <p:tgtEl>
                                          <p:spTgt spid="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right)">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6" grpId="0" animBg="1"/>
      <p:bldP spid="24" grpId="0" animBg="1"/>
      <p:bldP spid="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in the Application Platform</a:t>
            </a:r>
            <a:endParaRPr lang="en-US" dirty="0"/>
          </a:p>
        </p:txBody>
      </p:sp>
      <p:grpSp>
        <p:nvGrpSpPr>
          <p:cNvPr id="23" name="Group 22"/>
          <p:cNvGrpSpPr/>
          <p:nvPr/>
        </p:nvGrpSpPr>
        <p:grpSpPr>
          <a:xfrm>
            <a:off x="4484055" y="1191552"/>
            <a:ext cx="3200400" cy="5663507"/>
            <a:chOff x="2971800" y="968714"/>
            <a:chExt cx="3200400" cy="5663507"/>
          </a:xfrm>
        </p:grpSpPr>
        <p:pic>
          <p:nvPicPr>
            <p:cNvPr id="24"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sp>
          <p:nvSpPr>
            <p:cNvPr id="25" name="Rectangle 24"/>
            <p:cNvSpPr/>
            <p:nvPr/>
          </p:nvSpPr>
          <p:spPr>
            <a:xfrm>
              <a:off x="3318933" y="3521854"/>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Software Architecture</a:t>
              </a:r>
            </a:p>
          </p:txBody>
        </p:sp>
        <p:sp>
          <p:nvSpPr>
            <p:cNvPr id="26" name="Rectangle 25"/>
            <p:cNvSpPr/>
            <p:nvPr/>
          </p:nvSpPr>
          <p:spPr>
            <a:xfrm>
              <a:off x="3318933"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App Model</a:t>
              </a:r>
            </a:p>
          </p:txBody>
        </p:sp>
        <p:sp>
          <p:nvSpPr>
            <p:cNvPr id="27" name="Rectangle 26"/>
            <p:cNvSpPr/>
            <p:nvPr/>
          </p:nvSpPr>
          <p:spPr>
            <a:xfrm>
              <a:off x="3318933" y="1406159"/>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Cloud Integration Services</a:t>
              </a:r>
            </a:p>
          </p:txBody>
        </p:sp>
        <p:sp>
          <p:nvSpPr>
            <p:cNvPr id="28" name="Rectangle 27"/>
            <p:cNvSpPr/>
            <p:nvPr/>
          </p:nvSpPr>
          <p:spPr>
            <a:xfrm>
              <a:off x="3318933" y="4597132"/>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Hardware Foundation</a:t>
              </a:r>
            </a:p>
          </p:txBody>
        </p:sp>
        <p:sp>
          <p:nvSpPr>
            <p:cNvPr id="29" name="Rectangle 28"/>
            <p:cNvSpPr/>
            <p:nvPr/>
          </p:nvSpPr>
          <p:spPr>
            <a:xfrm>
              <a:off x="4479431"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UI Model</a:t>
              </a:r>
            </a:p>
          </p:txBody>
        </p:sp>
        <p:grpSp>
          <p:nvGrpSpPr>
            <p:cNvPr id="30" name="Group 48"/>
            <p:cNvGrpSpPr/>
            <p:nvPr/>
          </p:nvGrpSpPr>
          <p:grpSpPr>
            <a:xfrm>
              <a:off x="5612738" y="1415586"/>
              <a:ext cx="228600" cy="228600"/>
              <a:chOff x="1447800" y="3124200"/>
              <a:chExt cx="228600" cy="228600"/>
            </a:xfrm>
          </p:grpSpPr>
          <p:sp>
            <p:nvSpPr>
              <p:cNvPr id="31" name="Oval 30"/>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
        <p:nvSpPr>
          <p:cNvPr id="34" name="Rectangle 33"/>
          <p:cNvSpPr/>
          <p:nvPr/>
        </p:nvSpPr>
        <p:spPr bwMode="auto">
          <a:xfrm>
            <a:off x="-7620" y="2915444"/>
            <a:ext cx="469155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Multitasking</a:t>
            </a:r>
          </a:p>
        </p:txBody>
      </p:sp>
    </p:spTree>
    <p:extLst>
      <p:ext uri="{BB962C8B-B14F-4D97-AF65-F5344CB8AC3E}">
        <p14:creationId xmlns:p14="http://schemas.microsoft.com/office/powerpoint/2010/main" val="158011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Windows Phone</a:t>
            </a:r>
            <a:br>
              <a:rPr lang="en-US" dirty="0" smtClean="0"/>
            </a:br>
            <a:r>
              <a:rPr lang="en-US" dirty="0" smtClean="0"/>
              <a:t>What’s New?</a:t>
            </a:r>
            <a:endParaRPr lang="en-US" dirty="0"/>
          </a:p>
        </p:txBody>
      </p:sp>
      <p:sp>
        <p:nvSpPr>
          <p:cNvPr id="3" name="Subtitle 2"/>
          <p:cNvSpPr>
            <a:spLocks noGrp="1"/>
          </p:cNvSpPr>
          <p:nvPr>
            <p:ph type="subTitle" idx="1"/>
          </p:nvPr>
        </p:nvSpPr>
        <p:spPr/>
        <p:txBody>
          <a:bodyPr/>
          <a:lstStyle/>
          <a:p>
            <a:r>
              <a:rPr lang="en-US" dirty="0" smtClean="0"/>
              <a:t>Augusto Valdez</a:t>
            </a:r>
          </a:p>
          <a:p>
            <a:r>
              <a:rPr lang="en-US" dirty="0" smtClean="0"/>
              <a:t>Senior Product Manager,</a:t>
            </a:r>
          </a:p>
          <a:p>
            <a:r>
              <a:rPr lang="en-US" dirty="0" smtClean="0"/>
              <a:t>Windows Phone</a:t>
            </a:r>
          </a:p>
          <a:p>
            <a:r>
              <a:rPr lang="en-US" dirty="0" smtClean="0"/>
              <a:t>Microsoft Corporation</a:t>
            </a:r>
          </a:p>
        </p:txBody>
      </p:sp>
      <p:sp>
        <p:nvSpPr>
          <p:cNvPr id="7" name="Text Placeholder 6"/>
          <p:cNvSpPr>
            <a:spLocks noGrp="1"/>
          </p:cNvSpPr>
          <p:nvPr>
            <p:ph type="body" sz="quarter" idx="10"/>
          </p:nvPr>
        </p:nvSpPr>
        <p:spPr/>
        <p:txBody>
          <a:bodyPr/>
          <a:lstStyle/>
          <a:p>
            <a:r>
              <a:rPr lang="en-US" dirty="0" smtClean="0"/>
              <a:t>WPH201</a:t>
            </a:r>
            <a:endParaRPr lang="en-US" dirty="0"/>
          </a:p>
        </p:txBody>
      </p:sp>
      <p:sp>
        <p:nvSpPr>
          <p:cNvPr id="8" name="Subtitle 2"/>
          <p:cNvSpPr txBox="1">
            <a:spLocks/>
          </p:cNvSpPr>
          <p:nvPr/>
        </p:nvSpPr>
        <p:spPr>
          <a:xfrm>
            <a:off x="6094413" y="4703872"/>
            <a:ext cx="5029200" cy="463255"/>
          </a:xfrm>
          <a:prstGeom prst="rect">
            <a:avLst/>
          </a:prstGeom>
        </p:spPr>
        <p:txBody>
          <a:bodyPr vert="horz" wrap="square" lIns="0" tIns="0" rIns="0" bIns="0" rtlCol="0">
            <a:noAutofit/>
          </a:bodyPr>
          <a:lstStyle>
            <a:lvl1pPr indent="0">
              <a:lnSpc>
                <a:spcPct val="90000"/>
              </a:lnSpc>
              <a:spcBef>
                <a:spcPts val="0"/>
              </a:spcBef>
              <a:buSzPct val="90000"/>
              <a:buFontTx/>
              <a:buNone/>
              <a:defRPr sz="3200">
                <a:gradFill>
                  <a:gsLst>
                    <a:gs pos="0">
                      <a:schemeClr val="tx1"/>
                    </a:gs>
                    <a:gs pos="86000">
                      <a:schemeClr val="tx1"/>
                    </a:gs>
                  </a:gsLst>
                  <a:lin ang="5400000" scaled="0"/>
                </a:gradFill>
              </a:defRPr>
            </a:lvl1pPr>
            <a:lvl2pPr indent="0" algn="ctr">
              <a:lnSpc>
                <a:spcPct val="90000"/>
              </a:lnSpc>
              <a:spcBef>
                <a:spcPct val="20000"/>
              </a:spcBef>
              <a:buSzPct val="90000"/>
              <a:buFontTx/>
              <a:buNone/>
              <a:defRPr sz="2800">
                <a:solidFill>
                  <a:schemeClr val="tx1">
                    <a:tint val="75000"/>
                  </a:schemeClr>
                </a:solidFill>
              </a:defRPr>
            </a:lvl2pPr>
            <a:lvl3pPr indent="0" algn="ctr">
              <a:lnSpc>
                <a:spcPct val="90000"/>
              </a:lnSpc>
              <a:spcBef>
                <a:spcPct val="20000"/>
              </a:spcBef>
              <a:buSzPct val="90000"/>
              <a:buFontTx/>
              <a:buNone/>
              <a:defRPr sz="2400">
                <a:solidFill>
                  <a:schemeClr val="tx1">
                    <a:tint val="75000"/>
                  </a:schemeClr>
                </a:solidFill>
              </a:defRPr>
            </a:lvl3pPr>
            <a:lvl4pPr indent="0" algn="ctr">
              <a:lnSpc>
                <a:spcPct val="90000"/>
              </a:lnSpc>
              <a:spcBef>
                <a:spcPct val="20000"/>
              </a:spcBef>
              <a:buSzPct val="90000"/>
              <a:buFontTx/>
              <a:buNone/>
              <a:defRPr sz="2000">
                <a:solidFill>
                  <a:schemeClr val="tx1">
                    <a:tint val="75000"/>
                  </a:schemeClr>
                </a:solidFill>
              </a:defRPr>
            </a:lvl4pPr>
            <a:lvl5pPr indent="0" algn="ctr">
              <a:lnSpc>
                <a:spcPct val="90000"/>
              </a:lnSpc>
              <a:spcBef>
                <a:spcPct val="20000"/>
              </a:spcBef>
              <a:buSzPct val="90000"/>
              <a:buFontTx/>
              <a:buNone/>
              <a:defRPr sz="2000">
                <a:solidFill>
                  <a:schemeClr val="tx1">
                    <a:tint val="75000"/>
                  </a:schemeClr>
                </a:solidFill>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r>
              <a:rPr lang="en-US" dirty="0"/>
              <a:t>Tudor </a:t>
            </a:r>
            <a:r>
              <a:rPr lang="en-US" dirty="0" err="1"/>
              <a:t>Toma</a:t>
            </a:r>
            <a:endParaRPr lang="en-US" dirty="0"/>
          </a:p>
          <a:p>
            <a:r>
              <a:rPr lang="en-US" dirty="0"/>
              <a:t>Lead Program </a:t>
            </a:r>
            <a:r>
              <a:rPr lang="en-US" dirty="0" smtClean="0"/>
              <a:t>Manager,</a:t>
            </a:r>
          </a:p>
          <a:p>
            <a:r>
              <a:rPr lang="en-US" dirty="0" smtClean="0"/>
              <a:t>Windows </a:t>
            </a:r>
            <a:r>
              <a:rPr lang="en-US" dirty="0"/>
              <a:t>Phone</a:t>
            </a:r>
          </a:p>
          <a:p>
            <a:r>
              <a:rPr lang="en-US" dirty="0"/>
              <a:t>Microsoft Corporation</a:t>
            </a:r>
          </a:p>
        </p:txBody>
      </p:sp>
    </p:spTree>
    <p:extLst>
      <p:ext uri="{BB962C8B-B14F-4D97-AF65-F5344CB8AC3E}">
        <p14:creationId xmlns:p14="http://schemas.microsoft.com/office/powerpoint/2010/main" val="32226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Multitasking</a:t>
            </a:r>
            <a:endParaRPr lang="en-US" dirty="0"/>
          </a:p>
        </p:txBody>
      </p:sp>
      <p:sp>
        <p:nvSpPr>
          <p:cNvPr id="4" name="Rectangle 3"/>
          <p:cNvSpPr/>
          <p:nvPr/>
        </p:nvSpPr>
        <p:spPr bwMode="auto">
          <a:xfrm>
            <a:off x="1" y="1347083"/>
            <a:ext cx="886968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Fast Application Resume</a:t>
            </a:r>
          </a:p>
        </p:txBody>
      </p:sp>
      <p:sp>
        <p:nvSpPr>
          <p:cNvPr id="5" name="Content Placeholder 7"/>
          <p:cNvSpPr txBox="1">
            <a:spLocks/>
          </p:cNvSpPr>
          <p:nvPr/>
        </p:nvSpPr>
        <p:spPr>
          <a:xfrm>
            <a:off x="519111" y="1964438"/>
            <a:ext cx="10693401" cy="95410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347663"/>
            <a:r>
              <a:rPr lang="en-US" sz="2000" dirty="0"/>
              <a:t>Ability to resume applications that the user has recently used</a:t>
            </a:r>
          </a:p>
          <a:p>
            <a:pPr marL="347663" indent="-347663"/>
            <a:r>
              <a:rPr lang="en-US" sz="2000" dirty="0"/>
              <a:t>Apps stay in memory unless memory is needed for other apps</a:t>
            </a:r>
          </a:p>
          <a:p>
            <a:pPr marL="347663" indent="-347663"/>
            <a:r>
              <a:rPr lang="en-US" sz="2000" b="1" dirty="0" smtClean="0"/>
              <a:t>Every</a:t>
            </a:r>
            <a:r>
              <a:rPr lang="en-US" sz="2000" dirty="0" smtClean="0"/>
              <a:t> </a:t>
            </a:r>
            <a:r>
              <a:rPr lang="en-US" sz="2000" dirty="0"/>
              <a:t>app should do this</a:t>
            </a:r>
            <a:endParaRPr lang="en-US" sz="2000" b="1" dirty="0"/>
          </a:p>
        </p:txBody>
      </p:sp>
      <p:sp>
        <p:nvSpPr>
          <p:cNvPr id="8" name="Rectangle 7"/>
          <p:cNvSpPr/>
          <p:nvPr/>
        </p:nvSpPr>
        <p:spPr bwMode="auto">
          <a:xfrm>
            <a:off x="1" y="2972878"/>
            <a:ext cx="886968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Live Agents</a:t>
            </a:r>
          </a:p>
        </p:txBody>
      </p:sp>
      <p:sp>
        <p:nvSpPr>
          <p:cNvPr id="9" name="Content Placeholder 7"/>
          <p:cNvSpPr txBox="1">
            <a:spLocks/>
          </p:cNvSpPr>
          <p:nvPr/>
        </p:nvSpPr>
        <p:spPr>
          <a:xfrm>
            <a:off x="519112" y="3590233"/>
            <a:ext cx="10693400" cy="61555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347663"/>
            <a:r>
              <a:rPr lang="en-US" sz="2000" dirty="0"/>
              <a:t>Ability to run your code in the background</a:t>
            </a:r>
          </a:p>
          <a:p>
            <a:pPr marL="347663" indent="-347663"/>
            <a:r>
              <a:rPr lang="en-US" sz="2000" dirty="0"/>
              <a:t>Audio, </a:t>
            </a:r>
            <a:r>
              <a:rPr lang="en-US" sz="2000" dirty="0" smtClean="0"/>
              <a:t>timed, or on idle</a:t>
            </a:r>
            <a:endParaRPr lang="en-US" sz="2000" dirty="0"/>
          </a:p>
        </p:txBody>
      </p:sp>
      <p:sp>
        <p:nvSpPr>
          <p:cNvPr id="10" name="Rectangle 9"/>
          <p:cNvSpPr/>
          <p:nvPr/>
        </p:nvSpPr>
        <p:spPr bwMode="auto">
          <a:xfrm>
            <a:off x="1" y="4260119"/>
            <a:ext cx="886968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Notifications</a:t>
            </a:r>
          </a:p>
        </p:txBody>
      </p:sp>
      <p:sp>
        <p:nvSpPr>
          <p:cNvPr id="11" name="Content Placeholder 7"/>
          <p:cNvSpPr txBox="1">
            <a:spLocks/>
          </p:cNvSpPr>
          <p:nvPr/>
        </p:nvSpPr>
        <p:spPr>
          <a:xfrm>
            <a:off x="519112" y="4877474"/>
            <a:ext cx="10693400" cy="61555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347663"/>
            <a:r>
              <a:rPr lang="en-US" sz="2000" dirty="0"/>
              <a:t>Ability to create alarms and reminders</a:t>
            </a:r>
          </a:p>
          <a:p>
            <a:pPr marL="347663" indent="-347663"/>
            <a:r>
              <a:rPr lang="en-US" sz="2000" dirty="0"/>
              <a:t>UX and behavior is the same as the phone Alarms </a:t>
            </a:r>
            <a:r>
              <a:rPr lang="en-US" sz="2000" dirty="0" smtClean="0"/>
              <a:t>and </a:t>
            </a:r>
            <a:r>
              <a:rPr lang="en-US" sz="2000" dirty="0"/>
              <a:t>Calendar items</a:t>
            </a:r>
          </a:p>
        </p:txBody>
      </p:sp>
      <p:sp>
        <p:nvSpPr>
          <p:cNvPr id="12" name="Rectangle 11"/>
          <p:cNvSpPr/>
          <p:nvPr/>
        </p:nvSpPr>
        <p:spPr bwMode="auto">
          <a:xfrm>
            <a:off x="1" y="5547360"/>
            <a:ext cx="886968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Background Transfer Service</a:t>
            </a:r>
          </a:p>
        </p:txBody>
      </p:sp>
      <p:sp>
        <p:nvSpPr>
          <p:cNvPr id="13" name="Content Placeholder 7"/>
          <p:cNvSpPr txBox="1">
            <a:spLocks/>
          </p:cNvSpPr>
          <p:nvPr/>
        </p:nvSpPr>
        <p:spPr>
          <a:xfrm>
            <a:off x="519112" y="6164718"/>
            <a:ext cx="10693400" cy="2769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347663"/>
            <a:r>
              <a:rPr lang="en-US" sz="2000" dirty="0"/>
              <a:t>Application can queue up transfers in the background</a:t>
            </a:r>
          </a:p>
        </p:txBody>
      </p:sp>
    </p:spTree>
    <p:extLst>
      <p:ext uri="{BB962C8B-B14F-4D97-AF65-F5344CB8AC3E}">
        <p14:creationId xmlns:p14="http://schemas.microsoft.com/office/powerpoint/2010/main" val="3855507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8" grpId="0" animBg="1"/>
      <p:bldP spid="9" grpId="0"/>
      <p:bldP spid="10" grpId="0" animBg="1"/>
      <p:bldP spid="11" grpId="0"/>
      <p:bldP spid="12" grpId="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370013" y="838200"/>
            <a:ext cx="7279341" cy="4419600"/>
            <a:chOff x="1370013" y="838200"/>
            <a:chExt cx="7279341" cy="4419600"/>
          </a:xfrm>
        </p:grpSpPr>
        <p:sp>
          <p:nvSpPr>
            <p:cNvPr id="13" name="Rectangle 12"/>
            <p:cNvSpPr/>
            <p:nvPr/>
          </p:nvSpPr>
          <p:spPr bwMode="auto">
            <a:xfrm>
              <a:off x="7008812" y="2034611"/>
              <a:ext cx="838200" cy="2018050"/>
            </a:xfrm>
            <a:prstGeom prst="rect">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2" name="Rectangle 11"/>
            <p:cNvSpPr/>
            <p:nvPr/>
          </p:nvSpPr>
          <p:spPr bwMode="auto">
            <a:xfrm>
              <a:off x="5294312" y="1432810"/>
              <a:ext cx="1562100" cy="3200400"/>
            </a:xfrm>
            <a:prstGeom prst="rect">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17" name="Rectangle 16"/>
            <p:cNvSpPr/>
            <p:nvPr/>
          </p:nvSpPr>
          <p:spPr bwMode="auto">
            <a:xfrm>
              <a:off x="1370013" y="1982451"/>
              <a:ext cx="3733799" cy="1797570"/>
            </a:xfrm>
            <a:prstGeom prst="rect">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grpSp>
          <p:nvGrpSpPr>
            <p:cNvPr id="4" name="Group 3"/>
            <p:cNvGrpSpPr/>
            <p:nvPr/>
          </p:nvGrpSpPr>
          <p:grpSpPr>
            <a:xfrm>
              <a:off x="1370013" y="838200"/>
              <a:ext cx="7279341" cy="4419600"/>
              <a:chOff x="1370013" y="838200"/>
              <a:chExt cx="7279341" cy="4419600"/>
            </a:xfrm>
          </p:grpSpPr>
          <p:sp>
            <p:nvSpPr>
              <p:cNvPr id="3" name="Rectangle 2"/>
              <p:cNvSpPr/>
              <p:nvPr/>
            </p:nvSpPr>
            <p:spPr bwMode="auto">
              <a:xfrm>
                <a:off x="2879022" y="1997440"/>
                <a:ext cx="1066800" cy="1782580"/>
              </a:xfrm>
              <a:prstGeom prst="rect">
                <a:avLst/>
              </a:prstGeom>
              <a:solidFill>
                <a:schemeClr val="tx1"/>
              </a:solidFill>
              <a:ln>
                <a:solidFill>
                  <a:schemeClr val="tx2"/>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4098" name="Picture 2" descr="C:\Users\aboladeg\Documents\Work\windows-mobile\media\start panorama - wMultiTask.png"/>
              <p:cNvPicPr>
                <a:picLocks noChangeAspect="1" noChangeArrowheads="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370013" y="838200"/>
                <a:ext cx="7279341" cy="44196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Title 1"/>
          <p:cNvSpPr>
            <a:spLocks noGrp="1"/>
          </p:cNvSpPr>
          <p:nvPr>
            <p:ph type="title"/>
          </p:nvPr>
        </p:nvSpPr>
        <p:spPr/>
        <p:txBody>
          <a:bodyPr/>
          <a:lstStyle/>
          <a:p>
            <a:r>
              <a:rPr lang="en-US" smtClean="0"/>
              <a:t>Don’t Keep Users Waiting: Dormant Apps</a:t>
            </a:r>
            <a:endParaRPr lang="en-US" dirty="0"/>
          </a:p>
        </p:txBody>
      </p:sp>
      <p:sp>
        <p:nvSpPr>
          <p:cNvPr id="24" name="Rectangle 23"/>
          <p:cNvSpPr/>
          <p:nvPr/>
        </p:nvSpPr>
        <p:spPr bwMode="auto">
          <a:xfrm>
            <a:off x="1370012" y="4876800"/>
            <a:ext cx="9296400" cy="1219200"/>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memory</a:t>
            </a:r>
          </a:p>
        </p:txBody>
      </p:sp>
      <p:sp>
        <p:nvSpPr>
          <p:cNvPr id="26" name="Rectangle 25"/>
          <p:cNvSpPr/>
          <p:nvPr/>
        </p:nvSpPr>
        <p:spPr bwMode="auto">
          <a:xfrm>
            <a:off x="1667986" y="5486400"/>
            <a:ext cx="1447800" cy="457200"/>
          </a:xfrm>
          <a:prstGeom prst="rect">
            <a:avLst/>
          </a:prstGeom>
          <a:solidFill>
            <a:schemeClr val="accent1"/>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100" dirty="0">
                <a:gradFill>
                  <a:gsLst>
                    <a:gs pos="0">
                      <a:srgbClr val="FFFFFF"/>
                    </a:gs>
                    <a:gs pos="100000">
                      <a:srgbClr val="FFFFFF"/>
                    </a:gs>
                  </a:gsLst>
                  <a:lin ang="5400000" scaled="0"/>
                </a:gradFill>
              </a:rPr>
              <a:t>OS</a:t>
            </a:r>
          </a:p>
        </p:txBody>
      </p:sp>
      <p:sp>
        <p:nvSpPr>
          <p:cNvPr id="27" name="Rectangle 26"/>
          <p:cNvSpPr/>
          <p:nvPr/>
        </p:nvSpPr>
        <p:spPr bwMode="auto">
          <a:xfrm>
            <a:off x="6551612" y="5486400"/>
            <a:ext cx="5654938" cy="457200"/>
          </a:xfrm>
          <a:prstGeom prst="rect">
            <a:avLst/>
          </a:prstGeom>
          <a:solidFill>
            <a:schemeClr val="accent5"/>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rgbClr val="FFFFFF"/>
                    </a:gs>
                    <a:gs pos="100000">
                      <a:srgbClr val="FFFFFF"/>
                    </a:gs>
                  </a:gsLst>
                  <a:lin ang="5400000" scaled="0"/>
                </a:gradFill>
              </a:rPr>
              <a:t>foreground</a:t>
            </a:r>
          </a:p>
        </p:txBody>
      </p:sp>
      <p:sp>
        <p:nvSpPr>
          <p:cNvPr id="39" name="Rectangle 38"/>
          <p:cNvSpPr/>
          <p:nvPr/>
        </p:nvSpPr>
        <p:spPr bwMode="auto">
          <a:xfrm>
            <a:off x="3808412" y="5486400"/>
            <a:ext cx="1295400" cy="457200"/>
          </a:xfrm>
          <a:prstGeom prst="rect">
            <a:avLst/>
          </a:prstGeom>
          <a:solidFill>
            <a:schemeClr val="accent4"/>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dormant</a:t>
            </a:r>
          </a:p>
        </p:txBody>
      </p:sp>
      <p:sp>
        <p:nvSpPr>
          <p:cNvPr id="40" name="Rectangle 39"/>
          <p:cNvSpPr/>
          <p:nvPr/>
        </p:nvSpPr>
        <p:spPr bwMode="auto">
          <a:xfrm>
            <a:off x="5180012" y="5486400"/>
            <a:ext cx="1295400" cy="457200"/>
          </a:xfrm>
          <a:prstGeom prst="rect">
            <a:avLst/>
          </a:prstGeom>
          <a:solidFill>
            <a:schemeClr val="accent4"/>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dormant</a:t>
            </a:r>
          </a:p>
        </p:txBody>
      </p:sp>
    </p:spTree>
    <p:extLst>
      <p:ext uri="{BB962C8B-B14F-4D97-AF65-F5344CB8AC3E}">
        <p14:creationId xmlns:p14="http://schemas.microsoft.com/office/powerpoint/2010/main" val="88765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right)">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down)">
                                      <p:cBhvr>
                                        <p:cTn id="20" dur="500"/>
                                        <p:tgtEl>
                                          <p:spTgt spid="40"/>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down)">
                                      <p:cBhvr>
                                        <p:cTn id="24" dur="500"/>
                                        <p:tgtEl>
                                          <p:spTgt spid="39"/>
                                        </p:tgtEl>
                                      </p:cBhvr>
                                    </p:animEffect>
                                  </p:childTnLst>
                                </p:cTn>
                              </p:par>
                            </p:childTnLst>
                          </p:cTn>
                        </p:par>
                        <p:par>
                          <p:cTn id="25" fill="hold">
                            <p:stCondLst>
                              <p:cond delay="1000"/>
                            </p:stCondLst>
                            <p:childTnLst>
                              <p:par>
                                <p:cTn id="26" presetID="47"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7" grpId="0" animBg="1"/>
      <p:bldP spid="39" grpId="0" animBg="1"/>
      <p:bldP spid="4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descr="\\eventsql\dvd\Online_ART\_UPDATES\DVD_Art_UPDATE_ONLY_02-28-11\Artwork_Imagery\Hardware Photos\OEM HW\Windows 7 Phones\Screenshots\XBL and 3rd Party App Screens\Last-fm_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370012" y="1343152"/>
            <a:ext cx="1053390" cy="175564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eventsql\dvd\Online_ART\_UPDATES\DVD_Art_UPDATE_ONLY_02-28-11\Artwork_Imagery\Hardware Photos\OEM HW\Windows 7 Phones\Screenshots\XBL and 3rd Party App Screens\AP mobile_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01588" y="1330452"/>
            <a:ext cx="1053390" cy="1755648"/>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bwMode="auto">
          <a:xfrm>
            <a:off x="10437813" y="1600200"/>
            <a:ext cx="1053148" cy="381000"/>
          </a:xfrm>
          <a:prstGeom prst="rect">
            <a:avLst/>
          </a:prstGeom>
          <a:solidFill>
            <a:schemeClr val="accent5"/>
          </a:solidFill>
          <a:ln>
            <a:solidFill>
              <a:schemeClr val="accent1"/>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31" name="Rectangle 30"/>
          <p:cNvSpPr/>
          <p:nvPr/>
        </p:nvSpPr>
        <p:spPr bwMode="auto">
          <a:xfrm>
            <a:off x="10451465" y="2133600"/>
            <a:ext cx="1053148" cy="381000"/>
          </a:xfrm>
          <a:prstGeom prst="rect">
            <a:avLst/>
          </a:prstGeom>
          <a:solidFill>
            <a:schemeClr val="accent5"/>
          </a:solidFill>
          <a:ln>
            <a:solidFill>
              <a:srgbClr val="00B05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30" name="Rectangle 29"/>
          <p:cNvSpPr/>
          <p:nvPr/>
        </p:nvSpPr>
        <p:spPr bwMode="auto">
          <a:xfrm>
            <a:off x="6399213" y="2133600"/>
            <a:ext cx="1053148" cy="381000"/>
          </a:xfrm>
          <a:prstGeom prst="rect">
            <a:avLst/>
          </a:prstGeom>
          <a:solidFill>
            <a:schemeClr val="accent5"/>
          </a:solidFill>
          <a:ln>
            <a:solidFill>
              <a:srgbClr val="00B05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19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Getting more done – Live Agents</a:t>
            </a:r>
            <a:endParaRPr lang="en-US" dirty="0"/>
          </a:p>
        </p:txBody>
      </p:sp>
      <p:sp>
        <p:nvSpPr>
          <p:cNvPr id="4" name="Rectangle 3"/>
          <p:cNvSpPr/>
          <p:nvPr/>
        </p:nvSpPr>
        <p:spPr bwMode="auto">
          <a:xfrm>
            <a:off x="5101589" y="3276600"/>
            <a:ext cx="2440624" cy="3810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sz="1600" b="1" kern="0" dirty="0">
                <a:gradFill>
                  <a:gsLst>
                    <a:gs pos="0">
                      <a:schemeClr val="tx1"/>
                    </a:gs>
                    <a:gs pos="100000">
                      <a:schemeClr val="tx1"/>
                    </a:gs>
                  </a:gsLst>
                  <a:lin ang="5400000" scaled="0"/>
                </a:gradFill>
              </a:rPr>
              <a:t>Zune media service</a:t>
            </a:r>
          </a:p>
        </p:txBody>
      </p:sp>
      <p:sp>
        <p:nvSpPr>
          <p:cNvPr id="5" name="Rectangle 4"/>
          <p:cNvSpPr/>
          <p:nvPr/>
        </p:nvSpPr>
        <p:spPr bwMode="auto">
          <a:xfrm>
            <a:off x="6489065" y="2705100"/>
            <a:ext cx="1053148" cy="381000"/>
          </a:xfrm>
          <a:prstGeom prst="rect">
            <a:avLst/>
          </a:prstGeom>
          <a:solidFill>
            <a:schemeClr val="accent5"/>
          </a:solidFill>
          <a:ln>
            <a:solidFill>
              <a:schemeClr val="accent2"/>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audio</a:t>
            </a:r>
          </a:p>
        </p:txBody>
      </p:sp>
      <p:sp>
        <p:nvSpPr>
          <p:cNvPr id="6" name="Rectangle 5"/>
          <p:cNvSpPr/>
          <p:nvPr/>
        </p:nvSpPr>
        <p:spPr bwMode="auto">
          <a:xfrm>
            <a:off x="6489065" y="2209800"/>
            <a:ext cx="1053148" cy="381000"/>
          </a:xfrm>
          <a:prstGeom prst="rect">
            <a:avLst/>
          </a:prstGeom>
          <a:solidFill>
            <a:schemeClr val="accent5"/>
          </a:solidFill>
          <a:ln>
            <a:solidFill>
              <a:srgbClr val="00B05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periodic</a:t>
            </a:r>
          </a:p>
        </p:txBody>
      </p:sp>
      <p:sp>
        <p:nvSpPr>
          <p:cNvPr id="7" name="Rectangle 6"/>
          <p:cNvSpPr/>
          <p:nvPr/>
        </p:nvSpPr>
        <p:spPr bwMode="auto">
          <a:xfrm>
            <a:off x="5115240" y="3810000"/>
            <a:ext cx="2426972" cy="381000"/>
          </a:xfrm>
          <a:prstGeom prst="rect">
            <a:avLst/>
          </a:prstGeom>
          <a:solidFill>
            <a:schemeClr val="accent5"/>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rgbClr val="FFFFFF"/>
                    </a:gs>
                    <a:gs pos="100000">
                      <a:srgbClr val="FFFFFF"/>
                    </a:gs>
                  </a:gsLst>
                  <a:lin ang="5400000" scaled="0"/>
                </a:gradFill>
              </a:rPr>
              <a:t>Resource manager</a:t>
            </a:r>
          </a:p>
        </p:txBody>
      </p:sp>
      <p:pic>
        <p:nvPicPr>
          <p:cNvPr id="1026" name="Picture 2" descr="C:\Users\aboladeg\AppData\Local\Microsoft\Windows\Temporary Internet Files\Content.IE5\9M5IO24O\MC900432643[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2845" y="3072581"/>
            <a:ext cx="1194619" cy="119461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9140189" y="3276600"/>
            <a:ext cx="2440624" cy="3810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sz="1600" b="1" kern="0" dirty="0">
                <a:gradFill>
                  <a:gsLst>
                    <a:gs pos="0">
                      <a:schemeClr val="tx1"/>
                    </a:gs>
                    <a:gs pos="100000">
                      <a:schemeClr val="tx1"/>
                    </a:gs>
                  </a:gsLst>
                  <a:lin ang="5400000" scaled="0"/>
                </a:gradFill>
              </a:rPr>
              <a:t>Zune media service</a:t>
            </a:r>
          </a:p>
        </p:txBody>
      </p:sp>
      <p:sp>
        <p:nvSpPr>
          <p:cNvPr id="11" name="Rectangle 10"/>
          <p:cNvSpPr/>
          <p:nvPr/>
        </p:nvSpPr>
        <p:spPr bwMode="auto">
          <a:xfrm>
            <a:off x="10527665" y="2705100"/>
            <a:ext cx="1053148" cy="381000"/>
          </a:xfrm>
          <a:prstGeom prst="rect">
            <a:avLst/>
          </a:prstGeom>
          <a:solidFill>
            <a:schemeClr val="accent5"/>
          </a:solidFill>
          <a:ln>
            <a:solidFill>
              <a:schemeClr val="accent2"/>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audio</a:t>
            </a:r>
          </a:p>
        </p:txBody>
      </p:sp>
      <p:sp>
        <p:nvSpPr>
          <p:cNvPr id="12" name="Rectangle 11"/>
          <p:cNvSpPr/>
          <p:nvPr/>
        </p:nvSpPr>
        <p:spPr bwMode="auto">
          <a:xfrm>
            <a:off x="10527665" y="2209800"/>
            <a:ext cx="1053148" cy="381000"/>
          </a:xfrm>
          <a:prstGeom prst="rect">
            <a:avLst/>
          </a:prstGeom>
          <a:solidFill>
            <a:schemeClr val="accent5"/>
          </a:solidFill>
          <a:ln>
            <a:solidFill>
              <a:srgbClr val="00B05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periodic</a:t>
            </a:r>
          </a:p>
        </p:txBody>
      </p:sp>
      <p:sp>
        <p:nvSpPr>
          <p:cNvPr id="13" name="Rectangle 12"/>
          <p:cNvSpPr/>
          <p:nvPr/>
        </p:nvSpPr>
        <p:spPr bwMode="auto">
          <a:xfrm>
            <a:off x="9153840" y="3810000"/>
            <a:ext cx="2426972" cy="381000"/>
          </a:xfrm>
          <a:prstGeom prst="rect">
            <a:avLst/>
          </a:prstGeom>
          <a:solidFill>
            <a:schemeClr val="accent5"/>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rgbClr val="FFFFFF"/>
                    </a:gs>
                    <a:gs pos="100000">
                      <a:srgbClr val="FFFFFF"/>
                    </a:gs>
                  </a:gsLst>
                  <a:lin ang="5400000" scaled="0"/>
                </a:gradFill>
              </a:rPr>
              <a:t>Resource manager</a:t>
            </a:r>
          </a:p>
        </p:txBody>
      </p:sp>
      <p:pic>
        <p:nvPicPr>
          <p:cNvPr id="1027" name="Picture 3" descr="C:\Users\aboladeg\AppData\Local\Microsoft\Windows\Temporary Internet Files\Content.IE5\M3VJFCBV\MC900434861[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7923212" y="3124201"/>
            <a:ext cx="1142857" cy="1142857"/>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bwMode="auto">
          <a:xfrm>
            <a:off x="10514013" y="1676400"/>
            <a:ext cx="1053148" cy="381000"/>
          </a:xfrm>
          <a:prstGeom prst="rect">
            <a:avLst/>
          </a:prstGeom>
          <a:solidFill>
            <a:schemeClr val="accent5"/>
          </a:solidFill>
          <a:ln>
            <a:solidFill>
              <a:schemeClr val="accent1"/>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on AC</a:t>
            </a:r>
          </a:p>
        </p:txBody>
      </p:sp>
      <p:sp>
        <p:nvSpPr>
          <p:cNvPr id="17" name="Rectangle 16"/>
          <p:cNvSpPr/>
          <p:nvPr/>
        </p:nvSpPr>
        <p:spPr bwMode="auto">
          <a:xfrm>
            <a:off x="1329556" y="3276600"/>
            <a:ext cx="2440624" cy="3810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sz="1600" b="1" kern="0" dirty="0">
                <a:gradFill>
                  <a:gsLst>
                    <a:gs pos="0">
                      <a:schemeClr val="tx1"/>
                    </a:gs>
                    <a:gs pos="100000">
                      <a:schemeClr val="tx1"/>
                    </a:gs>
                  </a:gsLst>
                  <a:lin ang="5400000" scaled="0"/>
                </a:gradFill>
              </a:rPr>
              <a:t>Zune media service</a:t>
            </a:r>
          </a:p>
        </p:txBody>
      </p:sp>
      <p:sp>
        <p:nvSpPr>
          <p:cNvPr id="18" name="Rectangle 17"/>
          <p:cNvSpPr/>
          <p:nvPr/>
        </p:nvSpPr>
        <p:spPr bwMode="auto">
          <a:xfrm>
            <a:off x="2717032" y="2705100"/>
            <a:ext cx="1053148" cy="381000"/>
          </a:xfrm>
          <a:prstGeom prst="rect">
            <a:avLst/>
          </a:prstGeom>
          <a:solidFill>
            <a:schemeClr val="accent5"/>
          </a:solidFill>
          <a:ln>
            <a:solidFill>
              <a:schemeClr val="accent2"/>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dirty="0" smtClean="0">
                <a:gradFill>
                  <a:gsLst>
                    <a:gs pos="0">
                      <a:srgbClr val="FFFFFF"/>
                    </a:gs>
                    <a:gs pos="100000">
                      <a:srgbClr val="FFFFFF"/>
                    </a:gs>
                  </a:gsLst>
                  <a:lin ang="5400000" scaled="0"/>
                </a:gradFill>
              </a:rPr>
              <a:t>audio</a:t>
            </a:r>
          </a:p>
        </p:txBody>
      </p:sp>
      <p:pic>
        <p:nvPicPr>
          <p:cNvPr id="21" name="Picture 2" descr="C:\Users\aboladeg\AppData\Local\Microsoft\Windows\Temporary Internet Files\Content.IE5\9M5IO24O\MC900432643[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50813" y="3072581"/>
            <a:ext cx="1194619" cy="119461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7" descr="F:\Users\aboladeg\Documents\Work\windows-mobile\media\UVC_Lock.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912813" y="1905000"/>
            <a:ext cx="2957858" cy="533400"/>
          </a:xfrm>
          <a:prstGeom prst="rect">
            <a:avLst/>
          </a:prstGeom>
          <a:noFill/>
        </p:spPr>
      </p:pic>
      <p:sp>
        <p:nvSpPr>
          <p:cNvPr id="24" name="Rectangle 23"/>
          <p:cNvSpPr/>
          <p:nvPr/>
        </p:nvSpPr>
        <p:spPr bwMode="auto">
          <a:xfrm>
            <a:off x="1370013" y="4876800"/>
            <a:ext cx="7922576" cy="1219200"/>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memory</a:t>
            </a:r>
          </a:p>
        </p:txBody>
      </p:sp>
      <p:sp>
        <p:nvSpPr>
          <p:cNvPr id="26" name="Rectangle 25"/>
          <p:cNvSpPr/>
          <p:nvPr/>
        </p:nvSpPr>
        <p:spPr bwMode="auto">
          <a:xfrm>
            <a:off x="1667986" y="5486400"/>
            <a:ext cx="1447800" cy="457200"/>
          </a:xfrm>
          <a:prstGeom prst="rect">
            <a:avLst/>
          </a:prstGeom>
          <a:solidFill>
            <a:schemeClr val="accent1"/>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2100" dirty="0">
                <a:gradFill>
                  <a:gsLst>
                    <a:gs pos="0">
                      <a:srgbClr val="FFFFFF"/>
                    </a:gs>
                    <a:gs pos="100000">
                      <a:srgbClr val="FFFFFF"/>
                    </a:gs>
                  </a:gsLst>
                  <a:lin ang="5400000" scaled="0"/>
                </a:gradFill>
              </a:rPr>
              <a:t>OS</a:t>
            </a:r>
          </a:p>
        </p:txBody>
      </p:sp>
      <p:sp>
        <p:nvSpPr>
          <p:cNvPr id="27" name="Rectangle 26"/>
          <p:cNvSpPr/>
          <p:nvPr/>
        </p:nvSpPr>
        <p:spPr bwMode="auto">
          <a:xfrm>
            <a:off x="6551613" y="5486400"/>
            <a:ext cx="5637213" cy="457200"/>
          </a:xfrm>
          <a:prstGeom prst="rect">
            <a:avLst/>
          </a:prstGeom>
          <a:solidFill>
            <a:schemeClr val="accent5"/>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rgbClr val="FFFFFF"/>
                    </a:gs>
                    <a:gs pos="100000">
                      <a:srgbClr val="FFFFFF"/>
                    </a:gs>
                  </a:gsLst>
                  <a:lin ang="5400000" scaled="0"/>
                </a:gradFill>
              </a:rPr>
              <a:t>foreground</a:t>
            </a:r>
          </a:p>
        </p:txBody>
      </p:sp>
      <p:sp>
        <p:nvSpPr>
          <p:cNvPr id="28" name="Rectangle 27"/>
          <p:cNvSpPr/>
          <p:nvPr/>
        </p:nvSpPr>
        <p:spPr bwMode="auto">
          <a:xfrm>
            <a:off x="4186634" y="5486400"/>
            <a:ext cx="1083231" cy="457200"/>
          </a:xfrm>
          <a:prstGeom prst="rect">
            <a:avLst/>
          </a:prstGeom>
          <a:solidFill>
            <a:schemeClr val="accent5"/>
          </a:solidFill>
          <a:ln>
            <a:solidFill>
              <a:srgbClr val="00B05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periodic</a:t>
            </a:r>
          </a:p>
        </p:txBody>
      </p:sp>
      <p:sp>
        <p:nvSpPr>
          <p:cNvPr id="33" name="Rectangle 32"/>
          <p:cNvSpPr/>
          <p:nvPr/>
        </p:nvSpPr>
        <p:spPr bwMode="auto">
          <a:xfrm>
            <a:off x="5392182" y="5486400"/>
            <a:ext cx="1083231" cy="457200"/>
          </a:xfrm>
          <a:prstGeom prst="rect">
            <a:avLst/>
          </a:prstGeom>
          <a:solidFill>
            <a:schemeClr val="accent5"/>
          </a:solidFill>
          <a:ln>
            <a:solidFill>
              <a:srgbClr val="00B050"/>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periodic</a:t>
            </a:r>
          </a:p>
        </p:txBody>
      </p:sp>
      <p:sp>
        <p:nvSpPr>
          <p:cNvPr id="34" name="Rectangle 33"/>
          <p:cNvSpPr/>
          <p:nvPr/>
        </p:nvSpPr>
        <p:spPr bwMode="auto">
          <a:xfrm>
            <a:off x="6551614" y="4953000"/>
            <a:ext cx="914400" cy="457200"/>
          </a:xfrm>
          <a:prstGeom prst="rect">
            <a:avLst/>
          </a:prstGeom>
          <a:solidFill>
            <a:schemeClr val="accent5"/>
          </a:solidFill>
          <a:ln>
            <a:solidFill>
              <a:schemeClr val="accent1"/>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on AC</a:t>
            </a:r>
          </a:p>
        </p:txBody>
      </p:sp>
      <p:sp>
        <p:nvSpPr>
          <p:cNvPr id="35" name="Rectangle 34"/>
          <p:cNvSpPr/>
          <p:nvPr/>
        </p:nvSpPr>
        <p:spPr bwMode="auto">
          <a:xfrm>
            <a:off x="7542212" y="4953000"/>
            <a:ext cx="952427" cy="457200"/>
          </a:xfrm>
          <a:prstGeom prst="rect">
            <a:avLst/>
          </a:prstGeom>
          <a:solidFill>
            <a:schemeClr val="accent5"/>
          </a:solidFill>
          <a:ln>
            <a:solidFill>
              <a:schemeClr val="accent1"/>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on AC</a:t>
            </a:r>
          </a:p>
        </p:txBody>
      </p:sp>
      <p:sp>
        <p:nvSpPr>
          <p:cNvPr id="36" name="Rectangle 35"/>
          <p:cNvSpPr/>
          <p:nvPr/>
        </p:nvSpPr>
        <p:spPr bwMode="auto">
          <a:xfrm>
            <a:off x="3248975" y="5486400"/>
            <a:ext cx="840980" cy="457200"/>
          </a:xfrm>
          <a:prstGeom prst="rect">
            <a:avLst/>
          </a:prstGeom>
          <a:solidFill>
            <a:schemeClr val="accent5"/>
          </a:solidFill>
          <a:ln>
            <a:solidFill>
              <a:schemeClr val="accent2"/>
            </a:solid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r>
              <a:rPr lang="en-US" sz="1900" dirty="0">
                <a:gradFill>
                  <a:gsLst>
                    <a:gs pos="0">
                      <a:srgbClr val="FFFFFF"/>
                    </a:gs>
                    <a:gs pos="100000">
                      <a:srgbClr val="FFFFFF"/>
                    </a:gs>
                  </a:gsLst>
                  <a:lin ang="5400000" scaled="0"/>
                </a:gradFill>
              </a:rPr>
              <a:t>audio</a:t>
            </a:r>
          </a:p>
        </p:txBody>
      </p:sp>
      <p:pic>
        <p:nvPicPr>
          <p:cNvPr id="2051" name="Picture 3" descr="\\eventsql\dvd\Online_ART\_UPDATES\DVD_Art_UPDATE_ONLY_02-28-11\Artwork_Imagery\Hardware Photos\OEM HW\Windows 7 Phones\Screenshots\XBL and 3rd Party App Screens\Seesmic_3.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9153839" y="1330452"/>
            <a:ext cx="1053390" cy="1755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323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500"/>
                                        <p:tgtEl>
                                          <p:spTgt spid="18"/>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right)">
                                      <p:cBhvr>
                                        <p:cTn id="40" dur="500"/>
                                        <p:tgtEl>
                                          <p:spTgt spid="27"/>
                                        </p:tgtEl>
                                      </p:cBhvr>
                                    </p:animEffect>
                                  </p:childTnLst>
                                </p:cTn>
                              </p:par>
                            </p:childTnLst>
                          </p:cTn>
                        </p:par>
                        <p:par>
                          <p:cTn id="41" fill="hold">
                            <p:stCondLst>
                              <p:cond delay="4000"/>
                            </p:stCondLst>
                            <p:childTnLst>
                              <p:par>
                                <p:cTn id="42" presetID="22" presetClass="entr" presetSubtype="4"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down)">
                                      <p:cBhvr>
                                        <p:cTn id="44" dur="500"/>
                                        <p:tgtEl>
                                          <p:spTgt spid="3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wipe(left)">
                                      <p:cBhvr>
                                        <p:cTn id="49" dur="500"/>
                                        <p:tgtEl>
                                          <p:spTgt spid="4"/>
                                        </p:tgtEl>
                                      </p:cBhvr>
                                    </p:animEffect>
                                  </p:childTnLst>
                                </p:cTn>
                              </p:par>
                            </p:childTnLst>
                          </p:cTn>
                        </p:par>
                        <p:par>
                          <p:cTn id="50" fill="hold">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down)">
                                      <p:cBhvr>
                                        <p:cTn id="53" dur="500"/>
                                        <p:tgtEl>
                                          <p:spTgt spid="5"/>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500"/>
                                        <p:tgtEl>
                                          <p:spTgt spid="7"/>
                                        </p:tgtEl>
                                      </p:cBhvr>
                                    </p:animEffect>
                                    <p:anim calcmode="lin" valueType="num">
                                      <p:cBhvr>
                                        <p:cTn id="59" dur="500" fill="hold"/>
                                        <p:tgtEl>
                                          <p:spTgt spid="7"/>
                                        </p:tgtEl>
                                        <p:attrNameLst>
                                          <p:attrName>ppt_x</p:attrName>
                                        </p:attrNameLst>
                                      </p:cBhvr>
                                      <p:tavLst>
                                        <p:tav tm="0">
                                          <p:val>
                                            <p:strVal val="#ppt_x"/>
                                          </p:val>
                                        </p:tav>
                                        <p:tav tm="100000">
                                          <p:val>
                                            <p:strVal val="#ppt_x"/>
                                          </p:val>
                                        </p:tav>
                                      </p:tavLst>
                                    </p:anim>
                                    <p:anim calcmode="lin" valueType="num">
                                      <p:cBhvr>
                                        <p:cTn id="60" dur="500" fill="hold"/>
                                        <p:tgtEl>
                                          <p:spTgt spid="7"/>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53" presetClass="entr" presetSubtype="16" fill="hold" nodeType="afterEffect">
                                  <p:stCondLst>
                                    <p:cond delay="0"/>
                                  </p:stCondLst>
                                  <p:childTnLst>
                                    <p:set>
                                      <p:cBhvr>
                                        <p:cTn id="63" dur="1" fill="hold">
                                          <p:stCondLst>
                                            <p:cond delay="0"/>
                                          </p:stCondLst>
                                        </p:cTn>
                                        <p:tgtEl>
                                          <p:spTgt spid="1026"/>
                                        </p:tgtEl>
                                        <p:attrNameLst>
                                          <p:attrName>style.visibility</p:attrName>
                                        </p:attrNameLst>
                                      </p:cBhvr>
                                      <p:to>
                                        <p:strVal val="visible"/>
                                      </p:to>
                                    </p:set>
                                    <p:anim calcmode="lin" valueType="num">
                                      <p:cBhvr>
                                        <p:cTn id="64" dur="500" fill="hold"/>
                                        <p:tgtEl>
                                          <p:spTgt spid="1026"/>
                                        </p:tgtEl>
                                        <p:attrNameLst>
                                          <p:attrName>ppt_w</p:attrName>
                                        </p:attrNameLst>
                                      </p:cBhvr>
                                      <p:tavLst>
                                        <p:tav tm="0">
                                          <p:val>
                                            <p:fltVal val="0"/>
                                          </p:val>
                                        </p:tav>
                                        <p:tav tm="100000">
                                          <p:val>
                                            <p:strVal val="#ppt_w"/>
                                          </p:val>
                                        </p:tav>
                                      </p:tavLst>
                                    </p:anim>
                                    <p:anim calcmode="lin" valueType="num">
                                      <p:cBhvr>
                                        <p:cTn id="65" dur="500" fill="hold"/>
                                        <p:tgtEl>
                                          <p:spTgt spid="1026"/>
                                        </p:tgtEl>
                                        <p:attrNameLst>
                                          <p:attrName>ppt_h</p:attrName>
                                        </p:attrNameLst>
                                      </p:cBhvr>
                                      <p:tavLst>
                                        <p:tav tm="0">
                                          <p:val>
                                            <p:fltVal val="0"/>
                                          </p:val>
                                        </p:tav>
                                        <p:tav tm="100000">
                                          <p:val>
                                            <p:strVal val="#ppt_h"/>
                                          </p:val>
                                        </p:tav>
                                      </p:tavLst>
                                    </p:anim>
                                    <p:animEffect transition="in" filter="fade">
                                      <p:cBhvr>
                                        <p:cTn id="66" dur="500"/>
                                        <p:tgtEl>
                                          <p:spTgt spid="1026"/>
                                        </p:tgtEl>
                                      </p:cBhvr>
                                    </p:animEffect>
                                  </p:childTnLst>
                                </p:cTn>
                              </p:par>
                            </p:childTnLst>
                          </p:cTn>
                        </p:par>
                      </p:childTnLst>
                    </p:cTn>
                  </p:par>
                  <p:par>
                    <p:cTn id="67" fill="hold">
                      <p:stCondLst>
                        <p:cond delay="indefinite"/>
                      </p:stCondLst>
                      <p:childTnLst>
                        <p:par>
                          <p:cTn id="68" fill="hold">
                            <p:stCondLst>
                              <p:cond delay="0"/>
                            </p:stCondLst>
                            <p:childTnLst>
                              <p:par>
                                <p:cTn id="69" presetID="47" presetClass="entr" presetSubtype="0" fill="hold" nodeType="clickEffect">
                                  <p:stCondLst>
                                    <p:cond delay="0"/>
                                  </p:stCondLst>
                                  <p:childTnLst>
                                    <p:set>
                                      <p:cBhvr>
                                        <p:cTn id="70" dur="1" fill="hold">
                                          <p:stCondLst>
                                            <p:cond delay="0"/>
                                          </p:stCondLst>
                                        </p:cTn>
                                        <p:tgtEl>
                                          <p:spTgt spid="2050"/>
                                        </p:tgtEl>
                                        <p:attrNameLst>
                                          <p:attrName>style.visibility</p:attrName>
                                        </p:attrNameLst>
                                      </p:cBhvr>
                                      <p:to>
                                        <p:strVal val="visible"/>
                                      </p:to>
                                    </p:set>
                                    <p:animEffect transition="in" filter="fade">
                                      <p:cBhvr>
                                        <p:cTn id="71" dur="1000"/>
                                        <p:tgtEl>
                                          <p:spTgt spid="2050"/>
                                        </p:tgtEl>
                                      </p:cBhvr>
                                    </p:animEffect>
                                    <p:anim calcmode="lin" valueType="num">
                                      <p:cBhvr>
                                        <p:cTn id="72" dur="1000" fill="hold"/>
                                        <p:tgtEl>
                                          <p:spTgt spid="2050"/>
                                        </p:tgtEl>
                                        <p:attrNameLst>
                                          <p:attrName>ppt_x</p:attrName>
                                        </p:attrNameLst>
                                      </p:cBhvr>
                                      <p:tavLst>
                                        <p:tav tm="0">
                                          <p:val>
                                            <p:strVal val="#ppt_x"/>
                                          </p:val>
                                        </p:tav>
                                        <p:tav tm="100000">
                                          <p:val>
                                            <p:strVal val="#ppt_x"/>
                                          </p:val>
                                        </p:tav>
                                      </p:tavLst>
                                    </p:anim>
                                    <p:anim calcmode="lin" valueType="num">
                                      <p:cBhvr>
                                        <p:cTn id="73" dur="1000" fill="hold"/>
                                        <p:tgtEl>
                                          <p:spTgt spid="205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50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anim calcmode="lin" valueType="num">
                                      <p:cBhvr>
                                        <p:cTn id="77" dur="500" fill="hold"/>
                                        <p:tgtEl>
                                          <p:spTgt spid="30"/>
                                        </p:tgtEl>
                                        <p:attrNameLst>
                                          <p:attrName>ppt_x</p:attrName>
                                        </p:attrNameLst>
                                      </p:cBhvr>
                                      <p:tavLst>
                                        <p:tav tm="0">
                                          <p:val>
                                            <p:strVal val="#ppt_x"/>
                                          </p:val>
                                        </p:tav>
                                        <p:tav tm="100000">
                                          <p:val>
                                            <p:strVal val="#ppt_x"/>
                                          </p:val>
                                        </p:tav>
                                      </p:tavLst>
                                    </p:anim>
                                    <p:anim calcmode="lin" valueType="num">
                                      <p:cBhvr>
                                        <p:cTn id="78" dur="500" fill="hold"/>
                                        <p:tgtEl>
                                          <p:spTgt spid="3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75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500"/>
                                        <p:tgtEl>
                                          <p:spTgt spid="6"/>
                                        </p:tgtEl>
                                      </p:cBhvr>
                                    </p:animEffect>
                                    <p:anim calcmode="lin" valueType="num">
                                      <p:cBhvr>
                                        <p:cTn id="82" dur="500" fill="hold"/>
                                        <p:tgtEl>
                                          <p:spTgt spid="6"/>
                                        </p:tgtEl>
                                        <p:attrNameLst>
                                          <p:attrName>ppt_x</p:attrName>
                                        </p:attrNameLst>
                                      </p:cBhvr>
                                      <p:tavLst>
                                        <p:tav tm="0">
                                          <p:val>
                                            <p:strVal val="#ppt_x"/>
                                          </p:val>
                                        </p:tav>
                                        <p:tav tm="100000">
                                          <p:val>
                                            <p:strVal val="#ppt_x"/>
                                          </p:val>
                                        </p:tav>
                                      </p:tavLst>
                                    </p:anim>
                                    <p:anim calcmode="lin" valueType="num">
                                      <p:cBhvr>
                                        <p:cTn id="83" dur="500" fill="hold"/>
                                        <p:tgtEl>
                                          <p:spTgt spid="6"/>
                                        </p:tgtEl>
                                        <p:attrNameLst>
                                          <p:attrName>ppt_y</p:attrName>
                                        </p:attrNameLst>
                                      </p:cBhvr>
                                      <p:tavLst>
                                        <p:tav tm="0">
                                          <p:val>
                                            <p:strVal val="#ppt_y-.1"/>
                                          </p:val>
                                        </p:tav>
                                        <p:tav tm="100000">
                                          <p:val>
                                            <p:strVal val="#ppt_y"/>
                                          </p:val>
                                        </p:tav>
                                      </p:tavLst>
                                    </p:anim>
                                  </p:childTnLst>
                                </p:cTn>
                              </p:par>
                            </p:childTnLst>
                          </p:cTn>
                        </p:par>
                        <p:par>
                          <p:cTn id="84" fill="hold">
                            <p:stCondLst>
                              <p:cond delay="1250"/>
                            </p:stCondLst>
                            <p:childTnLst>
                              <p:par>
                                <p:cTn id="85" presetID="22" presetClass="entr" presetSubtype="4"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wipe(down)">
                                      <p:cBhvr>
                                        <p:cTn id="87" dur="500"/>
                                        <p:tgtEl>
                                          <p:spTgt spid="28"/>
                                        </p:tgtEl>
                                      </p:cBhvr>
                                    </p:animEffect>
                                  </p:childTnLst>
                                </p:cTn>
                              </p:par>
                              <p:par>
                                <p:cTn id="88" presetID="22" presetClass="entr" presetSubtype="4" fill="hold" grpId="0" nodeType="withEffect">
                                  <p:stCondLst>
                                    <p:cond delay="250"/>
                                  </p:stCondLst>
                                  <p:childTnLst>
                                    <p:set>
                                      <p:cBhvr>
                                        <p:cTn id="89" dur="1" fill="hold">
                                          <p:stCondLst>
                                            <p:cond delay="0"/>
                                          </p:stCondLst>
                                        </p:cTn>
                                        <p:tgtEl>
                                          <p:spTgt spid="33"/>
                                        </p:tgtEl>
                                        <p:attrNameLst>
                                          <p:attrName>style.visibility</p:attrName>
                                        </p:attrNameLst>
                                      </p:cBhvr>
                                      <p:to>
                                        <p:strVal val="visible"/>
                                      </p:to>
                                    </p:set>
                                    <p:animEffect transition="in" filter="wipe(down)">
                                      <p:cBhvr>
                                        <p:cTn id="90" dur="500"/>
                                        <p:tgtEl>
                                          <p:spTgt spid="3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0"/>
                                        </p:tgtEl>
                                        <p:attrNameLst>
                                          <p:attrName>style.visibility</p:attrName>
                                        </p:attrNameLst>
                                      </p:cBhvr>
                                      <p:to>
                                        <p:strVal val="visible"/>
                                      </p:to>
                                    </p:set>
                                    <p:animEffect transition="in" filter="wipe(left)">
                                      <p:cBhvr>
                                        <p:cTn id="95" dur="500"/>
                                        <p:tgtEl>
                                          <p:spTgt spid="10"/>
                                        </p:tgtEl>
                                      </p:cBhvr>
                                    </p:animEffect>
                                  </p:childTnLst>
                                </p:cTn>
                              </p:par>
                            </p:childTnLst>
                          </p:cTn>
                        </p:par>
                        <p:par>
                          <p:cTn id="96" fill="hold">
                            <p:stCondLst>
                              <p:cond delay="500"/>
                            </p:stCondLst>
                            <p:childTnLst>
                              <p:par>
                                <p:cTn id="97" presetID="22" presetClass="entr" presetSubtype="4" fill="hold" grpId="0" nodeType="afterEffect">
                                  <p:stCondLst>
                                    <p:cond delay="0"/>
                                  </p:stCondLst>
                                  <p:childTnLst>
                                    <p:set>
                                      <p:cBhvr>
                                        <p:cTn id="98" dur="1" fill="hold">
                                          <p:stCondLst>
                                            <p:cond delay="0"/>
                                          </p:stCondLst>
                                        </p:cTn>
                                        <p:tgtEl>
                                          <p:spTgt spid="11"/>
                                        </p:tgtEl>
                                        <p:attrNameLst>
                                          <p:attrName>style.visibility</p:attrName>
                                        </p:attrNameLst>
                                      </p:cBhvr>
                                      <p:to>
                                        <p:strVal val="visible"/>
                                      </p:to>
                                    </p:set>
                                    <p:animEffect transition="in" filter="wipe(down)">
                                      <p:cBhvr>
                                        <p:cTn id="99" dur="500"/>
                                        <p:tgtEl>
                                          <p:spTgt spid="11"/>
                                        </p:tgtEl>
                                      </p:cBhvr>
                                    </p:animEffect>
                                  </p:childTnLst>
                                </p:cTn>
                              </p:par>
                            </p:childTnLst>
                          </p:cTn>
                        </p:par>
                        <p:par>
                          <p:cTn id="100" fill="hold">
                            <p:stCondLst>
                              <p:cond delay="1000"/>
                            </p:stCondLst>
                            <p:childTnLst>
                              <p:par>
                                <p:cTn id="101" presetID="42" presetClass="entr" presetSubtype="0" fill="hold" grpId="0" nodeType="after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fade">
                                      <p:cBhvr>
                                        <p:cTn id="103" dur="500"/>
                                        <p:tgtEl>
                                          <p:spTgt spid="13"/>
                                        </p:tgtEl>
                                      </p:cBhvr>
                                    </p:animEffect>
                                    <p:anim calcmode="lin" valueType="num">
                                      <p:cBhvr>
                                        <p:cTn id="104" dur="500" fill="hold"/>
                                        <p:tgtEl>
                                          <p:spTgt spid="13"/>
                                        </p:tgtEl>
                                        <p:attrNameLst>
                                          <p:attrName>ppt_x</p:attrName>
                                        </p:attrNameLst>
                                      </p:cBhvr>
                                      <p:tavLst>
                                        <p:tav tm="0">
                                          <p:val>
                                            <p:strVal val="#ppt_x"/>
                                          </p:val>
                                        </p:tav>
                                        <p:tav tm="100000">
                                          <p:val>
                                            <p:strVal val="#ppt_x"/>
                                          </p:val>
                                        </p:tav>
                                      </p:tavLst>
                                    </p:anim>
                                    <p:anim calcmode="lin" valueType="num">
                                      <p:cBhvr>
                                        <p:cTn id="105" dur="500" fill="hold"/>
                                        <p:tgtEl>
                                          <p:spTgt spid="13"/>
                                        </p:tgtEl>
                                        <p:attrNameLst>
                                          <p:attrName>ppt_y</p:attrName>
                                        </p:attrNameLst>
                                      </p:cBhvr>
                                      <p:tavLst>
                                        <p:tav tm="0">
                                          <p:val>
                                            <p:strVal val="#ppt_y+.1"/>
                                          </p:val>
                                        </p:tav>
                                        <p:tav tm="100000">
                                          <p:val>
                                            <p:strVal val="#ppt_y"/>
                                          </p:val>
                                        </p:tav>
                                      </p:tavLst>
                                    </p:anim>
                                  </p:childTnLst>
                                </p:cTn>
                              </p:par>
                            </p:childTnLst>
                          </p:cTn>
                        </p:par>
                        <p:par>
                          <p:cTn id="106" fill="hold">
                            <p:stCondLst>
                              <p:cond delay="1500"/>
                            </p:stCondLst>
                            <p:childTnLst>
                              <p:par>
                                <p:cTn id="107" presetID="47"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par>
                                <p:cTn id="112" presetID="47" presetClass="entr" presetSubtype="0" fill="hold" grpId="0" nodeType="withEffect">
                                  <p:stCondLst>
                                    <p:cond delay="250"/>
                                  </p:stCondLst>
                                  <p:childTnLst>
                                    <p:set>
                                      <p:cBhvr>
                                        <p:cTn id="113" dur="1" fill="hold">
                                          <p:stCondLst>
                                            <p:cond delay="0"/>
                                          </p:stCondLst>
                                        </p:cTn>
                                        <p:tgtEl>
                                          <p:spTgt spid="12"/>
                                        </p:tgtEl>
                                        <p:attrNameLst>
                                          <p:attrName>style.visibility</p:attrName>
                                        </p:attrNameLst>
                                      </p:cBhvr>
                                      <p:to>
                                        <p:strVal val="visible"/>
                                      </p:to>
                                    </p:set>
                                    <p:animEffect transition="in" filter="fade">
                                      <p:cBhvr>
                                        <p:cTn id="114" dur="500"/>
                                        <p:tgtEl>
                                          <p:spTgt spid="12"/>
                                        </p:tgtEl>
                                      </p:cBhvr>
                                    </p:animEffect>
                                    <p:anim calcmode="lin" valueType="num">
                                      <p:cBhvr>
                                        <p:cTn id="115" dur="500" fill="hold"/>
                                        <p:tgtEl>
                                          <p:spTgt spid="12"/>
                                        </p:tgtEl>
                                        <p:attrNameLst>
                                          <p:attrName>ppt_x</p:attrName>
                                        </p:attrNameLst>
                                      </p:cBhvr>
                                      <p:tavLst>
                                        <p:tav tm="0">
                                          <p:val>
                                            <p:strVal val="#ppt_x"/>
                                          </p:val>
                                        </p:tav>
                                        <p:tav tm="100000">
                                          <p:val>
                                            <p:strVal val="#ppt_x"/>
                                          </p:val>
                                        </p:tav>
                                      </p:tavLst>
                                    </p:anim>
                                    <p:anim calcmode="lin" valueType="num">
                                      <p:cBhvr>
                                        <p:cTn id="116"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53" presetClass="entr" presetSubtype="16"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p:cTn id="121" dur="500" fill="hold"/>
                                        <p:tgtEl>
                                          <p:spTgt spid="1027"/>
                                        </p:tgtEl>
                                        <p:attrNameLst>
                                          <p:attrName>ppt_w</p:attrName>
                                        </p:attrNameLst>
                                      </p:cBhvr>
                                      <p:tavLst>
                                        <p:tav tm="0">
                                          <p:val>
                                            <p:fltVal val="0"/>
                                          </p:val>
                                        </p:tav>
                                        <p:tav tm="100000">
                                          <p:val>
                                            <p:strVal val="#ppt_w"/>
                                          </p:val>
                                        </p:tav>
                                      </p:tavLst>
                                    </p:anim>
                                    <p:anim calcmode="lin" valueType="num">
                                      <p:cBhvr>
                                        <p:cTn id="122" dur="500" fill="hold"/>
                                        <p:tgtEl>
                                          <p:spTgt spid="1027"/>
                                        </p:tgtEl>
                                        <p:attrNameLst>
                                          <p:attrName>ppt_h</p:attrName>
                                        </p:attrNameLst>
                                      </p:cBhvr>
                                      <p:tavLst>
                                        <p:tav tm="0">
                                          <p:val>
                                            <p:fltVal val="0"/>
                                          </p:val>
                                        </p:tav>
                                        <p:tav tm="100000">
                                          <p:val>
                                            <p:strVal val="#ppt_h"/>
                                          </p:val>
                                        </p:tav>
                                      </p:tavLst>
                                    </p:anim>
                                    <p:animEffect transition="in" filter="fade">
                                      <p:cBhvr>
                                        <p:cTn id="123" dur="500"/>
                                        <p:tgtEl>
                                          <p:spTgt spid="1027"/>
                                        </p:tgtEl>
                                      </p:cBhvr>
                                    </p:animEffect>
                                  </p:childTnLst>
                                </p:cTn>
                              </p:par>
                            </p:childTnLst>
                          </p:cTn>
                        </p:par>
                        <p:par>
                          <p:cTn id="124" fill="hold">
                            <p:stCondLst>
                              <p:cond delay="500"/>
                            </p:stCondLst>
                            <p:childTnLst>
                              <p:par>
                                <p:cTn id="125" presetID="47" presetClass="entr" presetSubtype="0" fill="hold" nodeType="afterEffect">
                                  <p:stCondLst>
                                    <p:cond delay="0"/>
                                  </p:stCondLst>
                                  <p:childTnLst>
                                    <p:set>
                                      <p:cBhvr>
                                        <p:cTn id="126" dur="1" fill="hold">
                                          <p:stCondLst>
                                            <p:cond delay="0"/>
                                          </p:stCondLst>
                                        </p:cTn>
                                        <p:tgtEl>
                                          <p:spTgt spid="2051"/>
                                        </p:tgtEl>
                                        <p:attrNameLst>
                                          <p:attrName>style.visibility</p:attrName>
                                        </p:attrNameLst>
                                      </p:cBhvr>
                                      <p:to>
                                        <p:strVal val="visible"/>
                                      </p:to>
                                    </p:set>
                                    <p:animEffect transition="in" filter="fade">
                                      <p:cBhvr>
                                        <p:cTn id="127" dur="500"/>
                                        <p:tgtEl>
                                          <p:spTgt spid="2051"/>
                                        </p:tgtEl>
                                      </p:cBhvr>
                                    </p:animEffect>
                                    <p:anim calcmode="lin" valueType="num">
                                      <p:cBhvr>
                                        <p:cTn id="128" dur="500" fill="hold"/>
                                        <p:tgtEl>
                                          <p:spTgt spid="2051"/>
                                        </p:tgtEl>
                                        <p:attrNameLst>
                                          <p:attrName>ppt_x</p:attrName>
                                        </p:attrNameLst>
                                      </p:cBhvr>
                                      <p:tavLst>
                                        <p:tav tm="0">
                                          <p:val>
                                            <p:strVal val="#ppt_x"/>
                                          </p:val>
                                        </p:tav>
                                        <p:tav tm="100000">
                                          <p:val>
                                            <p:strVal val="#ppt_x"/>
                                          </p:val>
                                        </p:tav>
                                      </p:tavLst>
                                    </p:anim>
                                    <p:anim calcmode="lin" valueType="num">
                                      <p:cBhvr>
                                        <p:cTn id="129" dur="500" fill="hold"/>
                                        <p:tgtEl>
                                          <p:spTgt spid="2051"/>
                                        </p:tgtEl>
                                        <p:attrNameLst>
                                          <p:attrName>ppt_y</p:attrName>
                                        </p:attrNameLst>
                                      </p:cBhvr>
                                      <p:tavLst>
                                        <p:tav tm="0">
                                          <p:val>
                                            <p:strVal val="#ppt_y-.1"/>
                                          </p:val>
                                        </p:tav>
                                        <p:tav tm="100000">
                                          <p:val>
                                            <p:strVal val="#ppt_y"/>
                                          </p:val>
                                        </p:tav>
                                      </p:tavLst>
                                    </p:anim>
                                  </p:childTnLst>
                                </p:cTn>
                              </p:par>
                            </p:childTnLst>
                          </p:cTn>
                        </p:par>
                        <p:par>
                          <p:cTn id="130" fill="hold">
                            <p:stCondLst>
                              <p:cond delay="1000"/>
                            </p:stCondLst>
                            <p:childTnLst>
                              <p:par>
                                <p:cTn id="131" presetID="47" presetClass="entr" presetSubtype="0" fill="hold" grpId="0" nodeType="afterEffect">
                                  <p:stCondLst>
                                    <p:cond delay="0"/>
                                  </p:stCondLst>
                                  <p:childTnLst>
                                    <p:set>
                                      <p:cBhvr>
                                        <p:cTn id="132" dur="1" fill="hold">
                                          <p:stCondLst>
                                            <p:cond delay="0"/>
                                          </p:stCondLst>
                                        </p:cTn>
                                        <p:tgtEl>
                                          <p:spTgt spid="32"/>
                                        </p:tgtEl>
                                        <p:attrNameLst>
                                          <p:attrName>style.visibility</p:attrName>
                                        </p:attrNameLst>
                                      </p:cBhvr>
                                      <p:to>
                                        <p:strVal val="visible"/>
                                      </p:to>
                                    </p:set>
                                    <p:animEffect transition="in" filter="fade">
                                      <p:cBhvr>
                                        <p:cTn id="133" dur="500"/>
                                        <p:tgtEl>
                                          <p:spTgt spid="32"/>
                                        </p:tgtEl>
                                      </p:cBhvr>
                                    </p:animEffect>
                                    <p:anim calcmode="lin" valueType="num">
                                      <p:cBhvr>
                                        <p:cTn id="134" dur="500" fill="hold"/>
                                        <p:tgtEl>
                                          <p:spTgt spid="32"/>
                                        </p:tgtEl>
                                        <p:attrNameLst>
                                          <p:attrName>ppt_x</p:attrName>
                                        </p:attrNameLst>
                                      </p:cBhvr>
                                      <p:tavLst>
                                        <p:tav tm="0">
                                          <p:val>
                                            <p:strVal val="#ppt_x"/>
                                          </p:val>
                                        </p:tav>
                                        <p:tav tm="100000">
                                          <p:val>
                                            <p:strVal val="#ppt_x"/>
                                          </p:val>
                                        </p:tav>
                                      </p:tavLst>
                                    </p:anim>
                                    <p:anim calcmode="lin" valueType="num">
                                      <p:cBhvr>
                                        <p:cTn id="135" dur="500" fill="hold"/>
                                        <p:tgtEl>
                                          <p:spTgt spid="32"/>
                                        </p:tgtEl>
                                        <p:attrNameLst>
                                          <p:attrName>ppt_y</p:attrName>
                                        </p:attrNameLst>
                                      </p:cBhvr>
                                      <p:tavLst>
                                        <p:tav tm="0">
                                          <p:val>
                                            <p:strVal val="#ppt_y-.1"/>
                                          </p:val>
                                        </p:tav>
                                        <p:tav tm="100000">
                                          <p:val>
                                            <p:strVal val="#ppt_y"/>
                                          </p:val>
                                        </p:tav>
                                      </p:tavLst>
                                    </p:anim>
                                  </p:childTnLst>
                                </p:cTn>
                              </p:par>
                              <p:par>
                                <p:cTn id="136" presetID="47" presetClass="entr" presetSubtype="0" fill="hold" grpId="0" nodeType="withEffect">
                                  <p:stCondLst>
                                    <p:cond delay="250"/>
                                  </p:stCondLst>
                                  <p:childTnLst>
                                    <p:set>
                                      <p:cBhvr>
                                        <p:cTn id="137" dur="1" fill="hold">
                                          <p:stCondLst>
                                            <p:cond delay="0"/>
                                          </p:stCondLst>
                                        </p:cTn>
                                        <p:tgtEl>
                                          <p:spTgt spid="15"/>
                                        </p:tgtEl>
                                        <p:attrNameLst>
                                          <p:attrName>style.visibility</p:attrName>
                                        </p:attrNameLst>
                                      </p:cBhvr>
                                      <p:to>
                                        <p:strVal val="visible"/>
                                      </p:to>
                                    </p:set>
                                    <p:animEffect transition="in" filter="fade">
                                      <p:cBhvr>
                                        <p:cTn id="138" dur="500"/>
                                        <p:tgtEl>
                                          <p:spTgt spid="15"/>
                                        </p:tgtEl>
                                      </p:cBhvr>
                                    </p:animEffect>
                                    <p:anim calcmode="lin" valueType="num">
                                      <p:cBhvr>
                                        <p:cTn id="139" dur="500" fill="hold"/>
                                        <p:tgtEl>
                                          <p:spTgt spid="15"/>
                                        </p:tgtEl>
                                        <p:attrNameLst>
                                          <p:attrName>ppt_x</p:attrName>
                                        </p:attrNameLst>
                                      </p:cBhvr>
                                      <p:tavLst>
                                        <p:tav tm="0">
                                          <p:val>
                                            <p:strVal val="#ppt_x"/>
                                          </p:val>
                                        </p:tav>
                                        <p:tav tm="100000">
                                          <p:val>
                                            <p:strVal val="#ppt_x"/>
                                          </p:val>
                                        </p:tav>
                                      </p:tavLst>
                                    </p:anim>
                                    <p:anim calcmode="lin" valueType="num">
                                      <p:cBhvr>
                                        <p:cTn id="140" dur="500" fill="hold"/>
                                        <p:tgtEl>
                                          <p:spTgt spid="15"/>
                                        </p:tgtEl>
                                        <p:attrNameLst>
                                          <p:attrName>ppt_y</p:attrName>
                                        </p:attrNameLst>
                                      </p:cBhvr>
                                      <p:tavLst>
                                        <p:tav tm="0">
                                          <p:val>
                                            <p:strVal val="#ppt_y-.1"/>
                                          </p:val>
                                        </p:tav>
                                        <p:tav tm="100000">
                                          <p:val>
                                            <p:strVal val="#ppt_y"/>
                                          </p:val>
                                        </p:tav>
                                      </p:tavLst>
                                    </p:anim>
                                  </p:childTnLst>
                                </p:cTn>
                              </p:par>
                            </p:childTnLst>
                          </p:cTn>
                        </p:par>
                        <p:par>
                          <p:cTn id="141" fill="hold">
                            <p:stCondLst>
                              <p:cond delay="1750"/>
                            </p:stCondLst>
                            <p:childTnLst>
                              <p:par>
                                <p:cTn id="142" presetID="22" presetClass="entr" presetSubtype="4" fill="hold" grpId="0" nodeType="afterEffect">
                                  <p:stCondLst>
                                    <p:cond delay="0"/>
                                  </p:stCondLst>
                                  <p:childTnLst>
                                    <p:set>
                                      <p:cBhvr>
                                        <p:cTn id="143" dur="1" fill="hold">
                                          <p:stCondLst>
                                            <p:cond delay="0"/>
                                          </p:stCondLst>
                                        </p:cTn>
                                        <p:tgtEl>
                                          <p:spTgt spid="34"/>
                                        </p:tgtEl>
                                        <p:attrNameLst>
                                          <p:attrName>style.visibility</p:attrName>
                                        </p:attrNameLst>
                                      </p:cBhvr>
                                      <p:to>
                                        <p:strVal val="visible"/>
                                      </p:to>
                                    </p:set>
                                    <p:animEffect transition="in" filter="wipe(down)">
                                      <p:cBhvr>
                                        <p:cTn id="144" dur="500"/>
                                        <p:tgtEl>
                                          <p:spTgt spid="34"/>
                                        </p:tgtEl>
                                      </p:cBhvr>
                                    </p:animEffect>
                                  </p:childTnLst>
                                </p:cTn>
                              </p:par>
                              <p:par>
                                <p:cTn id="145" presetID="22" presetClass="entr" presetSubtype="4" fill="hold" grpId="0" nodeType="withEffect">
                                  <p:stCondLst>
                                    <p:cond delay="250"/>
                                  </p:stCondLst>
                                  <p:childTnLst>
                                    <p:set>
                                      <p:cBhvr>
                                        <p:cTn id="146" dur="1" fill="hold">
                                          <p:stCondLst>
                                            <p:cond delay="0"/>
                                          </p:stCondLst>
                                        </p:cTn>
                                        <p:tgtEl>
                                          <p:spTgt spid="35"/>
                                        </p:tgtEl>
                                        <p:attrNameLst>
                                          <p:attrName>style.visibility</p:attrName>
                                        </p:attrNameLst>
                                      </p:cBhvr>
                                      <p:to>
                                        <p:strVal val="visible"/>
                                      </p:to>
                                    </p:set>
                                    <p:animEffect transition="in" filter="wipe(down)">
                                      <p:cBhvr>
                                        <p:cTn id="1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1" grpId="0" animBg="1"/>
      <p:bldP spid="30" grpId="0" animBg="1"/>
      <p:bldP spid="4" grpId="0" animBg="1"/>
      <p:bldP spid="5" grpId="0" animBg="1"/>
      <p:bldP spid="6" grpId="0" animBg="1"/>
      <p:bldP spid="7" grpId="0" animBg="1"/>
      <p:bldP spid="10" grpId="0" animBg="1"/>
      <p:bldP spid="11" grpId="0" animBg="1"/>
      <p:bldP spid="12" grpId="0" animBg="1"/>
      <p:bldP spid="13" grpId="0" animBg="1"/>
      <p:bldP spid="15" grpId="0" animBg="1"/>
      <p:bldP spid="17" grpId="0" animBg="1"/>
      <p:bldP spid="18" grpId="0" animBg="1"/>
      <p:bldP spid="24" grpId="0" animBg="1"/>
      <p:bldP spid="26" grpId="0" animBg="1"/>
      <p:bldP spid="27" grpId="0" animBg="1"/>
      <p:bldP spid="28" grpId="0" animBg="1"/>
      <p:bldP spid="33" grpId="0" animBg="1"/>
      <p:bldP spid="34" grpId="0" animBg="1"/>
      <p:bldP spid="35" grpId="0" animBg="1"/>
      <p:bldP spid="3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in the Application Platform</a:t>
            </a:r>
            <a:endParaRPr lang="en-US" dirty="0"/>
          </a:p>
        </p:txBody>
      </p:sp>
      <p:grpSp>
        <p:nvGrpSpPr>
          <p:cNvPr id="21" name="Group 20"/>
          <p:cNvGrpSpPr/>
          <p:nvPr/>
        </p:nvGrpSpPr>
        <p:grpSpPr>
          <a:xfrm>
            <a:off x="4484055" y="1191552"/>
            <a:ext cx="3200400" cy="5663507"/>
            <a:chOff x="2971800" y="968714"/>
            <a:chExt cx="3200400" cy="5663507"/>
          </a:xfrm>
        </p:grpSpPr>
        <p:pic>
          <p:nvPicPr>
            <p:cNvPr id="22"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sp>
          <p:nvSpPr>
            <p:cNvPr id="24" name="Rectangle 23"/>
            <p:cNvSpPr/>
            <p:nvPr/>
          </p:nvSpPr>
          <p:spPr>
            <a:xfrm>
              <a:off x="3318933" y="3521854"/>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Software Architecture</a:t>
              </a:r>
            </a:p>
          </p:txBody>
        </p:sp>
        <p:sp>
          <p:nvSpPr>
            <p:cNvPr id="25" name="Rectangle 24"/>
            <p:cNvSpPr/>
            <p:nvPr/>
          </p:nvSpPr>
          <p:spPr>
            <a:xfrm>
              <a:off x="3318933"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App Model</a:t>
              </a:r>
            </a:p>
          </p:txBody>
        </p:sp>
        <p:sp>
          <p:nvSpPr>
            <p:cNvPr id="26" name="Rectangle 25"/>
            <p:cNvSpPr/>
            <p:nvPr/>
          </p:nvSpPr>
          <p:spPr>
            <a:xfrm>
              <a:off x="3318933" y="1406159"/>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Cloud Integration Services</a:t>
              </a:r>
            </a:p>
          </p:txBody>
        </p:sp>
        <p:sp>
          <p:nvSpPr>
            <p:cNvPr id="27" name="Rectangle 26"/>
            <p:cNvSpPr/>
            <p:nvPr/>
          </p:nvSpPr>
          <p:spPr>
            <a:xfrm>
              <a:off x="3318933" y="4597132"/>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Hardware Foundation</a:t>
              </a:r>
            </a:p>
          </p:txBody>
        </p:sp>
        <p:sp>
          <p:nvSpPr>
            <p:cNvPr id="28" name="Rectangle 27"/>
            <p:cNvSpPr/>
            <p:nvPr/>
          </p:nvSpPr>
          <p:spPr>
            <a:xfrm>
              <a:off x="4479431"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UI Model</a:t>
              </a:r>
            </a:p>
          </p:txBody>
        </p:sp>
        <p:grpSp>
          <p:nvGrpSpPr>
            <p:cNvPr id="29" name="Group 48"/>
            <p:cNvGrpSpPr/>
            <p:nvPr/>
          </p:nvGrpSpPr>
          <p:grpSpPr>
            <a:xfrm>
              <a:off x="5612738" y="1415586"/>
              <a:ext cx="228600" cy="228600"/>
              <a:chOff x="1447800" y="3124200"/>
              <a:chExt cx="228600" cy="228600"/>
            </a:xfrm>
          </p:grpSpPr>
          <p:sp>
            <p:nvSpPr>
              <p:cNvPr id="30" name="Oval 29"/>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
        <p:nvSpPr>
          <p:cNvPr id="33" name="Rectangle 32"/>
          <p:cNvSpPr/>
          <p:nvPr/>
        </p:nvSpPr>
        <p:spPr bwMode="auto">
          <a:xfrm>
            <a:off x="7474901" y="2915444"/>
            <a:ext cx="4713923"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Silverlight </a:t>
            </a:r>
            <a:r>
              <a:rPr lang="en-US" sz="2400" dirty="0" smtClean="0">
                <a:solidFill>
                  <a:schemeClr val="tx1">
                    <a:alpha val="99000"/>
                  </a:schemeClr>
                </a:solidFill>
              </a:rPr>
              <a:t>and </a:t>
            </a:r>
            <a:r>
              <a:rPr lang="en-US" sz="2400" dirty="0">
                <a:solidFill>
                  <a:schemeClr val="tx1">
                    <a:alpha val="99000"/>
                  </a:schemeClr>
                </a:solidFill>
              </a:rPr>
              <a:t>XNA integration</a:t>
            </a:r>
          </a:p>
        </p:txBody>
      </p:sp>
    </p:spTree>
    <p:extLst>
      <p:ext uri="{BB962C8B-B14F-4D97-AF65-F5344CB8AC3E}">
        <p14:creationId xmlns:p14="http://schemas.microsoft.com/office/powerpoint/2010/main" val="233143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Silverlight Investments</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351738889"/>
              </p:ext>
            </p:extLst>
          </p:nvPr>
        </p:nvGraphicFramePr>
        <p:xfrm>
          <a:off x="20100288" y="1285240"/>
          <a:ext cx="10955130" cy="2148840"/>
        </p:xfrm>
        <a:graphic>
          <a:graphicData uri="http://schemas.openxmlformats.org/drawingml/2006/table">
            <a:tbl>
              <a:tblPr firstRow="1" bandRow="1">
                <a:tableStyleId>{5C22544A-7EE6-4342-B048-85BDC9FD1C3A}</a:tableStyleId>
              </a:tblPr>
              <a:tblGrid>
                <a:gridCol w="3651710"/>
                <a:gridCol w="3651710"/>
                <a:gridCol w="3651710"/>
              </a:tblGrid>
              <a:tr h="467360">
                <a:tc gridSpan="3">
                  <a:txBody>
                    <a:bodyPr/>
                    <a:lstStyle/>
                    <a:p>
                      <a:pPr marL="0" indent="0" defTabSz="685799">
                        <a:buFont typeface="Arial" pitchFamily="34" charset="0"/>
                        <a:buNone/>
                        <a:defRPr/>
                      </a:pPr>
                      <a:r>
                        <a:rPr lang="en-US" sz="1900" b="0" dirty="0" smtClean="0">
                          <a:solidFill>
                            <a:srgbClr val="FFFFFF"/>
                          </a:solidFill>
                          <a:latin typeface="+mj-lt"/>
                        </a:rPr>
                        <a:t>Camera</a:t>
                      </a:r>
                    </a:p>
                  </a:txBody>
                  <a:tcPr marL="243777" marR="243777"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r h="1676400">
                <a:tc>
                  <a:txBody>
                    <a:bodyPr/>
                    <a:lstStyle/>
                    <a:p>
                      <a:pPr defTabSz="685799">
                        <a:defRPr/>
                      </a:pPr>
                      <a:endParaRPr lang="en-US" sz="1900" b="1" dirty="0" smtClean="0">
                        <a:solidFill>
                          <a:srgbClr val="FFFFFF"/>
                        </a:solidFill>
                        <a:latin typeface="+mj-lt"/>
                      </a:endParaRPr>
                    </a:p>
                  </a:txBody>
                  <a:tcPr marL="243777" marR="243777" marT="91440" marB="9144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defTabSz="685799">
                        <a:defRPr/>
                      </a:pPr>
                      <a:r>
                        <a:rPr lang="en-US" sz="1900" b="1" dirty="0" smtClean="0">
                          <a:solidFill>
                            <a:srgbClr val="FFFFFF"/>
                          </a:solidFill>
                          <a:latin typeface="+mj-lt"/>
                        </a:rPr>
                        <a:t>Title Two</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defTabSz="685799">
                        <a:buFont typeface="Arial" pitchFamily="34" charset="0"/>
                        <a:buNone/>
                        <a:defRPr/>
                      </a:pPr>
                      <a:r>
                        <a:rPr lang="en-US" sz="1900" b="1" dirty="0" smtClean="0">
                          <a:solidFill>
                            <a:srgbClr val="FFFFFF"/>
                          </a:solidFill>
                          <a:latin typeface="+mj-lt"/>
                        </a:rPr>
                        <a:t>Title Three</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619806501"/>
              </p:ext>
            </p:extLst>
          </p:nvPr>
        </p:nvGraphicFramePr>
        <p:xfrm>
          <a:off x="534126" y="1761913"/>
          <a:ext cx="3657600" cy="4569975"/>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914099" rtl="0" eaLnBrk="1" latinLnBrk="0" hangingPunct="1">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Silverlight 4</a:t>
                      </a:r>
                    </a:p>
                  </a:txBody>
                  <a:tcPr marL="243777" marR="243777"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279485">
                <a:tc>
                  <a:txBody>
                    <a:bodyPr/>
                    <a:lstStyle/>
                    <a:p>
                      <a:pPr marL="0" algn="ctr" defTabSz="685799" rtl="0" eaLnBrk="1" latinLnBrk="0" hangingPunct="1">
                        <a:lnSpc>
                          <a:spcPct val="90000"/>
                        </a:lnSpc>
                        <a:defRPr/>
                      </a:pPr>
                      <a:r>
                        <a:rPr lang="en-US" sz="2400" kern="1200" dirty="0" err="1" smtClean="0">
                          <a:gradFill>
                            <a:gsLst>
                              <a:gs pos="0">
                                <a:schemeClr val="tx1"/>
                              </a:gs>
                              <a:gs pos="86000">
                                <a:schemeClr val="tx1"/>
                              </a:gs>
                            </a:gsLst>
                            <a:lin ang="5400000" scaled="0"/>
                          </a:gradFill>
                          <a:latin typeface="+mn-lt"/>
                          <a:ea typeface="+mn-ea"/>
                          <a:cs typeface="+mn-cs"/>
                        </a:rPr>
                        <a:t>RichTextBox</a:t>
                      </a:r>
                      <a:endParaRPr lang="en-US" sz="2400" kern="1200" dirty="0" smtClean="0">
                        <a:gradFill>
                          <a:gsLst>
                            <a:gs pos="0">
                              <a:schemeClr val="tx1"/>
                            </a:gs>
                            <a:gs pos="86000">
                              <a:schemeClr val="tx1"/>
                            </a:gs>
                          </a:gsLst>
                          <a:lin ang="5400000" scaled="0"/>
                        </a:gradFill>
                        <a:latin typeface="+mn-lt"/>
                        <a:ea typeface="+mn-ea"/>
                        <a:cs typeface="+mn-cs"/>
                      </a:endParaRP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1279485">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Implicit styles</a:t>
                      </a:r>
                    </a:p>
                  </a:txBody>
                  <a:tcPr marL="243777" marR="243777" marT="91440" marB="91440" anchor="ctr">
                    <a:lnT w="12700" cap="flat" cmpd="sng" algn="ctr">
                      <a:noFill/>
                      <a:prstDash val="solid"/>
                      <a:round/>
                      <a:headEnd type="none" w="med" len="med"/>
                      <a:tailEnd type="none" w="med" len="med"/>
                    </a:lnT>
                    <a:lnB>
                      <a:noFill/>
                    </a:lnB>
                    <a:gradFill>
                      <a:gsLst>
                        <a:gs pos="0">
                          <a:srgbClr val="6BBD46">
                            <a:lumMod val="80000"/>
                          </a:srgbClr>
                        </a:gs>
                        <a:gs pos="100000">
                          <a:srgbClr val="6BBD46">
                            <a:lumMod val="80000"/>
                          </a:srgbClr>
                        </a:gs>
                      </a:gsLst>
                      <a:lin ang="16200000" scaled="0"/>
                    </a:gradFill>
                  </a:tcPr>
                </a:tc>
              </a:tr>
              <a:tr h="1279485">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Clipboard API</a:t>
                      </a:r>
                    </a:p>
                  </a:txBody>
                  <a:tcPr marL="243777" marR="243777" marT="91440" marB="91440" anchor="ctr">
                    <a:lnT w="12700" cap="flat" cmpd="sng" algn="ctr">
                      <a:noFill/>
                      <a:prstDash val="solid"/>
                      <a:round/>
                      <a:headEnd type="none" w="med" len="med"/>
                      <a:tailEnd type="none" w="med" len="med"/>
                    </a:lnT>
                    <a:gradFill>
                      <a:gsLst>
                        <a:gs pos="0">
                          <a:srgbClr val="6BBD46"/>
                        </a:gs>
                        <a:gs pos="100000">
                          <a:srgbClr val="6BBD46">
                            <a:lumMod val="100000"/>
                          </a:srgbClr>
                        </a:gs>
                      </a:gsLst>
                      <a:lin ang="16200000" scaled="0"/>
                    </a:gra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979823713"/>
              </p:ext>
            </p:extLst>
          </p:nvPr>
        </p:nvGraphicFramePr>
        <p:xfrm>
          <a:off x="4252482" y="1760332"/>
          <a:ext cx="3657600" cy="4571556"/>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Performance</a:t>
                      </a:r>
                    </a:p>
                  </a:txBody>
                  <a:tcPr marL="243777" marR="243777"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280012">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Memory management</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1280012">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Input on Render thread</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1280012">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Profiler instrumentation</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017593166"/>
              </p:ext>
            </p:extLst>
          </p:nvPr>
        </p:nvGraphicFramePr>
        <p:xfrm>
          <a:off x="7970838" y="1755648"/>
          <a:ext cx="3657600" cy="457624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International</a:t>
                      </a:r>
                    </a:p>
                  </a:txBody>
                  <a:tcPr marL="243777" marR="243777"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92236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Reading/writing of all Mango languages</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192236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Big deal if you are writing an app for Asia</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bl>
          </a:graphicData>
        </a:graphic>
      </p:graphicFrame>
    </p:spTree>
    <p:extLst>
      <p:ext uri="{BB962C8B-B14F-4D97-AF65-F5344CB8AC3E}">
        <p14:creationId xmlns:p14="http://schemas.microsoft.com/office/powerpoint/2010/main" val="182746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Silverlight and XNA</a:t>
            </a:r>
            <a:endParaRPr lang="en-US" dirty="0"/>
          </a:p>
        </p:txBody>
      </p:sp>
      <p:sp>
        <p:nvSpPr>
          <p:cNvPr id="3" name="Subtitle 2"/>
          <p:cNvSpPr>
            <a:spLocks noGrp="1"/>
          </p:cNvSpPr>
          <p:nvPr>
            <p:ph type="subTitle" idx="1"/>
          </p:nvPr>
        </p:nvSpPr>
        <p:spPr/>
        <p:txBody>
          <a:bodyPr/>
          <a:lstStyle/>
          <a:p>
            <a:r>
              <a:rPr lang="en-US" smtClean="0"/>
              <a:t>Using XNA shared graphics</a:t>
            </a:r>
            <a:endParaRPr lang="en-US" dirty="0"/>
          </a:p>
        </p:txBody>
      </p:sp>
      <p:sp>
        <p:nvSpPr>
          <p:cNvPr id="4" name="Text Placeholder 3"/>
          <p:cNvSpPr>
            <a:spLocks noGrp="1"/>
          </p:cNvSpPr>
          <p:nvPr>
            <p:ph type="body" sz="quarter" idx="10"/>
          </p:nvPr>
        </p:nvSpPr>
        <p:spPr/>
        <p:txBody>
          <a:bodyPr/>
          <a:lstStyle/>
          <a:p>
            <a:r>
              <a:rPr lang="en-US" smtClean="0"/>
              <a:t>In the same app…</a:t>
            </a:r>
            <a:endParaRPr lang="en-US" dirty="0"/>
          </a:p>
        </p:txBody>
      </p:sp>
    </p:spTree>
    <p:extLst>
      <p:ext uri="{BB962C8B-B14F-4D97-AF65-F5344CB8AC3E}">
        <p14:creationId xmlns:p14="http://schemas.microsoft.com/office/powerpoint/2010/main" val="614492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Silverlight And XNA Integration</a:t>
            </a:r>
            <a:endParaRPr lang="en-US" dirty="0"/>
          </a:p>
        </p:txBody>
      </p:sp>
      <p:sp>
        <p:nvSpPr>
          <p:cNvPr id="8" name="AP"/>
          <p:cNvSpPr txBox="1"/>
          <p:nvPr/>
        </p:nvSpPr>
        <p:spPr>
          <a:xfrm>
            <a:off x="3354719" y="1093932"/>
            <a:ext cx="2723047" cy="420641"/>
          </a:xfrm>
          <a:prstGeom prst="rect">
            <a:avLst/>
          </a:prstGeom>
          <a:noFill/>
          <a:scene3d>
            <a:camera prst="perspectiveHeroicExtremeRightFacing">
              <a:rot lat="188930" lon="19516049" rev="199074"/>
            </a:camera>
            <a:lightRig rig="threePt" dir="t"/>
          </a:scene3d>
        </p:spPr>
        <p:txBody>
          <a:bodyPr wrap="square" lIns="91436" tIns="45719" rIns="91436" bIns="45719"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1">
              <a:defRPr/>
            </a:pPr>
            <a:r>
              <a:rPr lang="en-US" sz="2100" kern="0" dirty="0">
                <a:latin typeface="Segoe UI" pitchFamily="34" charset="0"/>
                <a:ea typeface="Segoe UI" pitchFamily="34" charset="0"/>
                <a:cs typeface="Segoe UI" pitchFamily="34" charset="0"/>
              </a:rPr>
              <a:t>Application Page</a:t>
            </a:r>
            <a:endParaRPr lang="en-US" sz="1600" kern="0" dirty="0">
              <a:latin typeface="Segoe UI" pitchFamily="34" charset="0"/>
              <a:ea typeface="Segoe UI" pitchFamily="34" charset="0"/>
              <a:cs typeface="Segoe UI" pitchFamily="34" charset="0"/>
            </a:endParaRPr>
          </a:p>
        </p:txBody>
      </p:sp>
      <p:sp>
        <p:nvSpPr>
          <p:cNvPr id="10" name="SLUI"/>
          <p:cNvSpPr txBox="1"/>
          <p:nvPr/>
        </p:nvSpPr>
        <p:spPr>
          <a:xfrm>
            <a:off x="9676024" y="1133605"/>
            <a:ext cx="1947255" cy="384719"/>
          </a:xfrm>
          <a:prstGeom prst="rect">
            <a:avLst/>
          </a:prstGeom>
          <a:noFill/>
          <a:scene3d>
            <a:camera prst="perspectiveHeroicExtremeRightFacing">
              <a:rot lat="188930" lon="19516049" rev="199074"/>
            </a:camera>
            <a:lightRig rig="threePt" dir="t"/>
          </a:scene3d>
        </p:spPr>
        <p:txBody>
          <a:bodyPr wrap="square" lIns="91436" tIns="45719" rIns="91436" bIns="45719"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1">
              <a:defRPr/>
            </a:pPr>
            <a:r>
              <a:rPr lang="en-US" kern="0" dirty="0" smtClean="0">
                <a:latin typeface="Segoe UI" pitchFamily="34" charset="0"/>
                <a:ea typeface="Segoe UI" pitchFamily="34" charset="0"/>
                <a:cs typeface="Segoe UI" pitchFamily="34" charset="0"/>
              </a:rPr>
              <a:t>Silverlight</a:t>
            </a:r>
            <a:r>
              <a:rPr lang="en-US" sz="1900" kern="0" dirty="0">
                <a:latin typeface="Segoe UI" pitchFamily="34" charset="0"/>
                <a:ea typeface="Segoe UI" pitchFamily="34" charset="0"/>
                <a:cs typeface="Segoe UI" pitchFamily="34" charset="0"/>
              </a:rPr>
              <a:t> UI</a:t>
            </a:r>
          </a:p>
        </p:txBody>
      </p:sp>
      <p:sp>
        <p:nvSpPr>
          <p:cNvPr id="12" name="D3D"/>
          <p:cNvSpPr txBox="1"/>
          <p:nvPr/>
        </p:nvSpPr>
        <p:spPr>
          <a:xfrm>
            <a:off x="6970363" y="1126853"/>
            <a:ext cx="1947251" cy="677106"/>
          </a:xfrm>
          <a:prstGeom prst="rect">
            <a:avLst/>
          </a:prstGeom>
          <a:noFill/>
          <a:scene3d>
            <a:camera prst="perspectiveHeroicExtremeRightFacing">
              <a:rot lat="188930" lon="19516049" rev="199074"/>
            </a:camera>
            <a:lightRig rig="threePt" dir="t"/>
          </a:scene3d>
        </p:spPr>
        <p:txBody>
          <a:bodyPr wrap="square" lIns="91436" tIns="45719" rIns="91436" bIns="45719"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361">
              <a:defRPr/>
            </a:pPr>
            <a:r>
              <a:rPr lang="en-US" sz="1900" kern="0" dirty="0">
                <a:latin typeface="Segoe UI" pitchFamily="34" charset="0"/>
                <a:ea typeface="Segoe UI" pitchFamily="34" charset="0"/>
                <a:cs typeface="Segoe UI" pitchFamily="34" charset="0"/>
              </a:rPr>
              <a:t>Direct3D Surface</a:t>
            </a:r>
          </a:p>
        </p:txBody>
      </p:sp>
      <p:pic>
        <p:nvPicPr>
          <p:cNvPr id="1031" name="SL"/>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927342" y="1957863"/>
            <a:ext cx="2097262" cy="3504287"/>
          </a:xfrm>
          <a:prstGeom prst="rect">
            <a:avLst/>
          </a:prstGeom>
          <a:noFill/>
          <a:scene3d>
            <a:camera prst="perspectiveContrastingRightFacing"/>
            <a:lightRig rig="threePt" dir="t"/>
          </a:scene3d>
        </p:spPr>
      </p:pic>
      <p:pic>
        <p:nvPicPr>
          <p:cNvPr id="1032" name="XNA"/>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948576" y="1957863"/>
            <a:ext cx="2103900" cy="3504287"/>
          </a:xfrm>
          <a:prstGeom prst="rect">
            <a:avLst/>
          </a:prstGeom>
          <a:noFill/>
          <a:scene3d>
            <a:camera prst="perspectiveContrastingRightFacing"/>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descr="C:\Users\nicolem\Desktop\phone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85875" y="1050532"/>
            <a:ext cx="10972801" cy="61722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nicolem\Desktop\phone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6060" y="914399"/>
            <a:ext cx="10972801" cy="6172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369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nodeType="afterEffect">
                                  <p:stCondLst>
                                    <p:cond delay="0"/>
                                  </p:stCondLst>
                                  <p:childTnLst>
                                    <p:animMotion origin="layout" path="M -1.31822E-6 -1.11111E-6 L 0.24984 -0.00278 " pathEditMode="relative" rAng="0" ptsTypes="AA">
                                      <p:cBhvr>
                                        <p:cTn id="9" dur="2000" fill="hold"/>
                                        <p:tgtEl>
                                          <p:spTgt spid="1027"/>
                                        </p:tgtEl>
                                        <p:attrNameLst>
                                          <p:attrName>ppt_x</p:attrName>
                                          <p:attrName>ppt_y</p:attrName>
                                        </p:attrNameLst>
                                      </p:cBhvr>
                                      <p:rCtr x="12492" y="-139"/>
                                    </p:animMotion>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par>
                          <p:cTn id="14" fill="hold">
                            <p:stCondLst>
                              <p:cond delay="0"/>
                            </p:stCondLst>
                            <p:childTnLst>
                              <p:par>
                                <p:cTn id="15" presetID="42" presetClass="path" presetSubtype="0" accel="50000" decel="50000" fill="hold" nodeType="afterEffect">
                                  <p:stCondLst>
                                    <p:cond delay="0"/>
                                  </p:stCondLst>
                                  <p:childTnLst>
                                    <p:animMotion origin="layout" path="M -1.31822E-6 -1.11111E-6 L 0.48743 -0.00278 " pathEditMode="relative" rAng="0" ptsTypes="AA">
                                      <p:cBhvr>
                                        <p:cTn id="16" dur="2000" fill="hold"/>
                                        <p:tgtEl>
                                          <p:spTgt spid="1032"/>
                                        </p:tgtEl>
                                        <p:attrNameLst>
                                          <p:attrName>ppt_x</p:attrName>
                                          <p:attrName>ppt_y</p:attrName>
                                        </p:attrNameLst>
                                      </p:cBhvr>
                                      <p:rCtr x="24371" y="-139"/>
                                    </p:animMotion>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par>
                          <p:cTn id="21" fill="hold">
                            <p:stCondLst>
                              <p:cond delay="0"/>
                            </p:stCondLst>
                            <p:childTnLst>
                              <p:par>
                                <p:cTn id="22" presetID="42" presetClass="path" presetSubtype="0" accel="50000" decel="50000" fill="hold" nodeType="afterEffect">
                                  <p:stCondLst>
                                    <p:cond delay="0"/>
                                  </p:stCondLst>
                                  <p:childTnLst>
                                    <p:animMotion origin="layout" path="M 2.82923E-6 -1.11111E-6 L 0.7146 -0.00278 " pathEditMode="relative" rAng="0" ptsTypes="AA">
                                      <p:cBhvr>
                                        <p:cTn id="23" dur="2000" fill="hold"/>
                                        <p:tgtEl>
                                          <p:spTgt spid="1031"/>
                                        </p:tgtEl>
                                        <p:attrNameLst>
                                          <p:attrName>ppt_x</p:attrName>
                                          <p:attrName>ppt_y</p:attrName>
                                        </p:attrNameLst>
                                      </p:cBhvr>
                                      <p:rCtr x="35730"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XNA and Silverlight</a:t>
            </a:r>
            <a:endParaRPr lang="en-US" dirty="0"/>
          </a:p>
        </p:txBody>
      </p:sp>
      <p:sp>
        <p:nvSpPr>
          <p:cNvPr id="3" name="Subtitle 2"/>
          <p:cNvSpPr>
            <a:spLocks noGrp="1"/>
          </p:cNvSpPr>
          <p:nvPr>
            <p:ph type="subTitle" idx="1"/>
          </p:nvPr>
        </p:nvSpPr>
        <p:spPr/>
        <p:txBody>
          <a:bodyPr/>
          <a:lstStyle/>
          <a:p>
            <a:r>
              <a:rPr lang="en-US" smtClean="0"/>
              <a:t>Model Viewer</a:t>
            </a:r>
            <a:endParaRPr lang="en-US" dirty="0"/>
          </a:p>
        </p:txBody>
      </p:sp>
    </p:spTree>
    <p:extLst>
      <p:ext uri="{BB962C8B-B14F-4D97-AF65-F5344CB8AC3E}">
        <p14:creationId xmlns:p14="http://schemas.microsoft.com/office/powerpoint/2010/main" val="22929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in the Application Platform</a:t>
            </a:r>
            <a:endParaRPr lang="en-US" dirty="0"/>
          </a:p>
        </p:txBody>
      </p:sp>
      <p:grpSp>
        <p:nvGrpSpPr>
          <p:cNvPr id="22" name="Group 21"/>
          <p:cNvGrpSpPr/>
          <p:nvPr/>
        </p:nvGrpSpPr>
        <p:grpSpPr>
          <a:xfrm>
            <a:off x="4484055" y="1191552"/>
            <a:ext cx="3200400" cy="5663507"/>
            <a:chOff x="2971800" y="968714"/>
            <a:chExt cx="3200400" cy="5663507"/>
          </a:xfrm>
        </p:grpSpPr>
        <p:pic>
          <p:nvPicPr>
            <p:cNvPr id="23"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sp>
          <p:nvSpPr>
            <p:cNvPr id="24" name="Rectangle 23"/>
            <p:cNvSpPr/>
            <p:nvPr/>
          </p:nvSpPr>
          <p:spPr>
            <a:xfrm>
              <a:off x="3318933" y="3521854"/>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Software Architecture</a:t>
              </a:r>
            </a:p>
          </p:txBody>
        </p:sp>
        <p:sp>
          <p:nvSpPr>
            <p:cNvPr id="25" name="Rectangle 24"/>
            <p:cNvSpPr/>
            <p:nvPr/>
          </p:nvSpPr>
          <p:spPr>
            <a:xfrm>
              <a:off x="3318933"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App Model</a:t>
              </a:r>
            </a:p>
          </p:txBody>
        </p:sp>
        <p:sp>
          <p:nvSpPr>
            <p:cNvPr id="26" name="Rectangle 25"/>
            <p:cNvSpPr/>
            <p:nvPr/>
          </p:nvSpPr>
          <p:spPr>
            <a:xfrm>
              <a:off x="3318933" y="1406159"/>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Cloud Integration Services</a:t>
              </a:r>
            </a:p>
          </p:txBody>
        </p:sp>
        <p:sp>
          <p:nvSpPr>
            <p:cNvPr id="27" name="Rectangle 26"/>
            <p:cNvSpPr/>
            <p:nvPr/>
          </p:nvSpPr>
          <p:spPr>
            <a:xfrm>
              <a:off x="3318933" y="4597132"/>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Hardware Foundation</a:t>
              </a:r>
            </a:p>
          </p:txBody>
        </p:sp>
        <p:sp>
          <p:nvSpPr>
            <p:cNvPr id="28" name="Rectangle 27"/>
            <p:cNvSpPr/>
            <p:nvPr/>
          </p:nvSpPr>
          <p:spPr>
            <a:xfrm>
              <a:off x="4479431"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UI Model</a:t>
              </a:r>
            </a:p>
          </p:txBody>
        </p:sp>
        <p:grpSp>
          <p:nvGrpSpPr>
            <p:cNvPr id="29" name="Group 48"/>
            <p:cNvGrpSpPr/>
            <p:nvPr/>
          </p:nvGrpSpPr>
          <p:grpSpPr>
            <a:xfrm>
              <a:off x="5612738" y="1415586"/>
              <a:ext cx="228600" cy="228600"/>
              <a:chOff x="1447800" y="3124200"/>
              <a:chExt cx="228600" cy="228600"/>
            </a:xfrm>
          </p:grpSpPr>
          <p:sp>
            <p:nvSpPr>
              <p:cNvPr id="30" name="Oval 29"/>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
        <p:nvSpPr>
          <p:cNvPr id="32" name="Rectangle 31"/>
          <p:cNvSpPr/>
          <p:nvPr/>
        </p:nvSpPr>
        <p:spPr bwMode="auto">
          <a:xfrm>
            <a:off x="1905" y="3962400"/>
            <a:ext cx="469155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Integration with the phone</a:t>
            </a:r>
          </a:p>
        </p:txBody>
      </p:sp>
    </p:spTree>
    <p:extLst>
      <p:ext uri="{BB962C8B-B14F-4D97-AF65-F5344CB8AC3E}">
        <p14:creationId xmlns:p14="http://schemas.microsoft.com/office/powerpoint/2010/main" val="392482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Integrating with the Phone</a:t>
            </a:r>
            <a:endParaRPr lang="en-US" dirty="0"/>
          </a:p>
        </p:txBody>
      </p:sp>
      <p:graphicFrame>
        <p:nvGraphicFramePr>
          <p:cNvPr id="20" name="Table 19"/>
          <p:cNvGraphicFramePr>
            <a:graphicFrameLocks noGrp="1"/>
          </p:cNvGraphicFramePr>
          <p:nvPr>
            <p:extLst>
              <p:ext uri="{D42A27DB-BD31-4B8C-83A1-F6EECF244321}">
                <p14:modId xmlns:p14="http://schemas.microsoft.com/office/powerpoint/2010/main" val="56346932"/>
              </p:ext>
            </p:extLst>
          </p:nvPr>
        </p:nvGraphicFramePr>
        <p:xfrm>
          <a:off x="616851" y="1755324"/>
          <a:ext cx="1767380" cy="4571999"/>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767380"/>
              </a:tblGrid>
              <a:tr h="841139">
                <a:tc>
                  <a:txBody>
                    <a:bodyPr/>
                    <a:lstStyle/>
                    <a:p>
                      <a:pPr marL="0" indent="0" algn="ctr" defTabSz="685799">
                        <a:lnSpc>
                          <a:spcPct val="90000"/>
                        </a:lnSpc>
                        <a:buFont typeface="Arial" pitchFamily="34" charset="0"/>
                        <a:buNone/>
                        <a:defRPr/>
                      </a:pPr>
                      <a:r>
                        <a:rPr lang="en-US" sz="2000" b="1" dirty="0" smtClean="0">
                          <a:gradFill>
                            <a:gsLst>
                              <a:gs pos="0">
                                <a:schemeClr val="tx1"/>
                              </a:gs>
                              <a:gs pos="86000">
                                <a:schemeClr val="tx1"/>
                              </a:gs>
                            </a:gsLst>
                            <a:lin ang="5400000" scaled="0"/>
                          </a:gradFill>
                        </a:rPr>
                        <a:t>Camera</a:t>
                      </a:r>
                      <a:endParaRPr lang="en-US" sz="2000" b="1" dirty="0" smtClean="0">
                        <a:gradFill>
                          <a:gsLst>
                            <a:gs pos="0">
                              <a:schemeClr val="tx1"/>
                            </a:gs>
                            <a:gs pos="86000">
                              <a:schemeClr val="tx1"/>
                            </a:gs>
                          </a:gsLst>
                          <a:lin ang="5400000" scaled="0"/>
                        </a:gradFill>
                        <a:latin typeface="+mj-lt"/>
                      </a:endParaRP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865430">
                <a:tc>
                  <a:txBody>
                    <a:bodyPr/>
                    <a:lstStyle/>
                    <a:p>
                      <a:pPr algn="ctr" defTabSz="685799">
                        <a:lnSpc>
                          <a:spcPct val="90000"/>
                        </a:lnSpc>
                        <a:defRPr/>
                      </a:pPr>
                      <a:r>
                        <a:rPr lang="en-US" sz="1800" dirty="0" smtClean="0">
                          <a:gradFill>
                            <a:gsLst>
                              <a:gs pos="0">
                                <a:schemeClr val="tx1"/>
                              </a:gs>
                              <a:gs pos="86000">
                                <a:schemeClr val="tx1"/>
                              </a:gs>
                            </a:gsLst>
                            <a:lin ang="5400000" scaled="0"/>
                          </a:gradFill>
                        </a:rPr>
                        <a:t>Access to </a:t>
                      </a:r>
                      <a:br>
                        <a:rPr lang="en-US" sz="1800" dirty="0" smtClean="0">
                          <a:gradFill>
                            <a:gsLst>
                              <a:gs pos="0">
                                <a:schemeClr val="tx1"/>
                              </a:gs>
                              <a:gs pos="86000">
                                <a:schemeClr val="tx1"/>
                              </a:gs>
                            </a:gsLst>
                            <a:lin ang="5400000" scaled="0"/>
                          </a:gradFill>
                        </a:rPr>
                      </a:br>
                      <a:r>
                        <a:rPr lang="en-US" sz="1800" dirty="0" smtClean="0">
                          <a:gradFill>
                            <a:gsLst>
                              <a:gs pos="0">
                                <a:schemeClr val="tx1"/>
                              </a:gs>
                              <a:gs pos="86000">
                                <a:schemeClr val="tx1"/>
                              </a:gs>
                            </a:gsLst>
                            <a:lin ang="5400000" scaled="0"/>
                          </a:gradFill>
                        </a:rPr>
                        <a:t>the pipeline</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1865430">
                <a:tc>
                  <a:txBody>
                    <a:bodyPr/>
                    <a:lstStyle/>
                    <a:p>
                      <a:pPr algn="ctr" defTabSz="685799">
                        <a:lnSpc>
                          <a:spcPct val="90000"/>
                        </a:lnSpc>
                        <a:defRPr/>
                      </a:pPr>
                      <a:r>
                        <a:rPr lang="en-US" sz="1800" dirty="0" smtClean="0">
                          <a:gradFill>
                            <a:gsLst>
                              <a:gs pos="0">
                                <a:schemeClr val="tx1"/>
                              </a:gs>
                              <a:gs pos="86000">
                                <a:schemeClr val="tx1"/>
                              </a:gs>
                            </a:gsLst>
                            <a:lin ang="5400000" scaled="0"/>
                          </a:gradFill>
                        </a:rPr>
                        <a:t>No need to capture the image to flash</a:t>
                      </a:r>
                    </a:p>
                    <a:p>
                      <a:pPr algn="ctr" defTabSz="685799">
                        <a:lnSpc>
                          <a:spcPct val="90000"/>
                        </a:lnSpc>
                        <a:defRPr/>
                      </a:pP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gradFill>
                      <a:gsLst>
                        <a:gs pos="0">
                          <a:srgbClr val="6BBD46">
                            <a:lumMod val="80000"/>
                          </a:srgbClr>
                        </a:gs>
                        <a:gs pos="100000">
                          <a:srgbClr val="6BBD46">
                            <a:lumMod val="80000"/>
                          </a:srgbClr>
                        </a:gs>
                      </a:gsLst>
                      <a:lin ang="16200000" scaled="0"/>
                    </a:gra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031540403"/>
              </p:ext>
            </p:extLst>
          </p:nvPr>
        </p:nvGraphicFramePr>
        <p:xfrm>
          <a:off x="20100288" y="1285240"/>
          <a:ext cx="10955130" cy="2148840"/>
        </p:xfrm>
        <a:graphic>
          <a:graphicData uri="http://schemas.openxmlformats.org/drawingml/2006/table">
            <a:tbl>
              <a:tblPr firstRow="1" bandRow="1">
                <a:tableStyleId>{5C22544A-7EE6-4342-B048-85BDC9FD1C3A}</a:tableStyleId>
              </a:tblPr>
              <a:tblGrid>
                <a:gridCol w="3651710"/>
                <a:gridCol w="3651710"/>
                <a:gridCol w="3651710"/>
              </a:tblGrid>
              <a:tr h="467360">
                <a:tc gridSpan="3">
                  <a:txBody>
                    <a:bodyPr/>
                    <a:lstStyle/>
                    <a:p>
                      <a:pPr marL="0" indent="0" defTabSz="685799">
                        <a:buFont typeface="Arial" pitchFamily="34" charset="0"/>
                        <a:buNone/>
                        <a:defRPr/>
                      </a:pPr>
                      <a:r>
                        <a:rPr lang="en-US" sz="1900" b="0" dirty="0" smtClean="0">
                          <a:solidFill>
                            <a:srgbClr val="FFFFFF"/>
                          </a:solidFill>
                          <a:latin typeface="+mj-lt"/>
                        </a:rPr>
                        <a:t>Camera</a:t>
                      </a:r>
                    </a:p>
                  </a:txBody>
                  <a:tcPr marL="243777" marR="243777"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r h="1676400">
                <a:tc>
                  <a:txBody>
                    <a:bodyPr/>
                    <a:lstStyle/>
                    <a:p>
                      <a:pPr defTabSz="685799">
                        <a:defRPr/>
                      </a:pPr>
                      <a:endParaRPr lang="en-US" sz="1900" b="1" dirty="0" smtClean="0">
                        <a:solidFill>
                          <a:srgbClr val="FFFFFF"/>
                        </a:solidFill>
                        <a:latin typeface="+mj-lt"/>
                      </a:endParaRPr>
                    </a:p>
                  </a:txBody>
                  <a:tcPr marL="243777" marR="243777" marT="91440" marB="9144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defTabSz="685799">
                        <a:defRPr/>
                      </a:pPr>
                      <a:r>
                        <a:rPr lang="en-US" sz="1900" b="1" dirty="0" smtClean="0">
                          <a:solidFill>
                            <a:srgbClr val="FFFFFF"/>
                          </a:solidFill>
                          <a:latin typeface="+mj-lt"/>
                        </a:rPr>
                        <a:t>Title Two</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defTabSz="685799">
                        <a:buFont typeface="Arial" pitchFamily="34" charset="0"/>
                        <a:buNone/>
                        <a:defRPr/>
                      </a:pPr>
                      <a:r>
                        <a:rPr lang="en-US" sz="1900" b="1" dirty="0" smtClean="0">
                          <a:solidFill>
                            <a:srgbClr val="FFFFFF"/>
                          </a:solidFill>
                          <a:latin typeface="+mj-lt"/>
                        </a:rPr>
                        <a:t>Title Three</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3559575105"/>
              </p:ext>
            </p:extLst>
          </p:nvPr>
        </p:nvGraphicFramePr>
        <p:xfrm>
          <a:off x="4270535" y="1755324"/>
          <a:ext cx="1767380" cy="4571999"/>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767380"/>
              </a:tblGrid>
              <a:tr h="841139">
                <a:tc>
                  <a:txBody>
                    <a:bodyPr/>
                    <a:lstStyle/>
                    <a:p>
                      <a:pPr marL="0" indent="0" algn="ctr" defTabSz="685799">
                        <a:lnSpc>
                          <a:spcPct val="90000"/>
                        </a:lnSpc>
                        <a:buFont typeface="Arial" pitchFamily="34" charset="0"/>
                        <a:buNone/>
                        <a:defRPr/>
                      </a:pPr>
                      <a:r>
                        <a:rPr lang="en-US" sz="2000" b="1" dirty="0" smtClean="0">
                          <a:gradFill>
                            <a:gsLst>
                              <a:gs pos="0">
                                <a:schemeClr val="tx1"/>
                              </a:gs>
                              <a:gs pos="86000">
                                <a:schemeClr val="tx1"/>
                              </a:gs>
                            </a:gsLst>
                            <a:lin ang="5400000" scaled="0"/>
                          </a:gradFill>
                        </a:rPr>
                        <a:t>Networking</a:t>
                      </a:r>
                      <a:endParaRPr lang="en-US" sz="2000" b="1" dirty="0" smtClean="0">
                        <a:gradFill>
                          <a:gsLst>
                            <a:gs pos="0">
                              <a:schemeClr val="tx1"/>
                            </a:gs>
                            <a:gs pos="86000">
                              <a:schemeClr val="tx1"/>
                            </a:gs>
                          </a:gsLst>
                          <a:lin ang="5400000" scaled="0"/>
                        </a:gradFill>
                        <a:latin typeface="+mj-lt"/>
                      </a:endParaRP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865430">
                <a:tc>
                  <a:txBody>
                    <a:bodyPr/>
                    <a:lstStyle/>
                    <a:p>
                      <a:pPr algn="ctr" defTabSz="685799">
                        <a:lnSpc>
                          <a:spcPct val="90000"/>
                        </a:lnSpc>
                        <a:defRPr/>
                      </a:pPr>
                      <a:r>
                        <a:rPr lang="en-US" sz="1800" dirty="0" smtClean="0">
                          <a:gradFill>
                            <a:gsLst>
                              <a:gs pos="0">
                                <a:schemeClr val="tx1"/>
                              </a:gs>
                              <a:gs pos="86000">
                                <a:schemeClr val="tx1"/>
                              </a:gs>
                            </a:gsLst>
                            <a:lin ang="5400000" scaled="0"/>
                          </a:gradFill>
                        </a:rPr>
                        <a:t>Sockets</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F4819"/>
                        </a:gs>
                        <a:gs pos="100000">
                          <a:srgbClr val="FF4819"/>
                        </a:gs>
                      </a:gsLst>
                      <a:lin ang="16200000" scaled="0"/>
                    </a:gradFill>
                  </a:tcPr>
                </a:tc>
              </a:tr>
              <a:tr h="1865430">
                <a:tc>
                  <a:txBody>
                    <a:bodyPr/>
                    <a:lstStyle/>
                    <a:p>
                      <a:pPr algn="ctr" defTabSz="685799">
                        <a:lnSpc>
                          <a:spcPct val="90000"/>
                        </a:lnSpc>
                        <a:defRPr/>
                      </a:pPr>
                      <a:r>
                        <a:rPr lang="en-US" sz="1800" dirty="0" smtClean="0">
                          <a:gradFill>
                            <a:gsLst>
                              <a:gs pos="0">
                                <a:schemeClr val="tx1"/>
                              </a:gs>
                              <a:gs pos="86000">
                                <a:schemeClr val="tx1"/>
                              </a:gs>
                            </a:gsLst>
                            <a:lin ang="5400000" scaled="0"/>
                          </a:gradFill>
                        </a:rPr>
                        <a:t>Connection Manager control</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gradFill>
                      <a:gsLst>
                        <a:gs pos="0">
                          <a:srgbClr val="FF4819">
                            <a:lumMod val="80000"/>
                          </a:srgbClr>
                        </a:gs>
                        <a:gs pos="100000">
                          <a:srgbClr val="FF4819">
                            <a:lumMod val="80000"/>
                          </a:srgbClr>
                        </a:gs>
                      </a:gsLst>
                      <a:lin ang="16200000" scaled="0"/>
                    </a:gradFill>
                  </a:tcPr>
                </a:tc>
              </a:tr>
            </a:tbl>
          </a:graphicData>
        </a:graphic>
      </p:graphicFrame>
      <p:graphicFrame>
        <p:nvGraphicFramePr>
          <p:cNvPr id="30" name="Table 29"/>
          <p:cNvGraphicFramePr>
            <a:graphicFrameLocks noGrp="1"/>
          </p:cNvGraphicFramePr>
          <p:nvPr>
            <p:extLst>
              <p:ext uri="{D42A27DB-BD31-4B8C-83A1-F6EECF244321}">
                <p14:modId xmlns:p14="http://schemas.microsoft.com/office/powerpoint/2010/main" val="956083407"/>
              </p:ext>
            </p:extLst>
          </p:nvPr>
        </p:nvGraphicFramePr>
        <p:xfrm>
          <a:off x="2443693" y="1755323"/>
          <a:ext cx="1767380" cy="4571999"/>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767380"/>
              </a:tblGrid>
              <a:tr h="841650">
                <a:tc>
                  <a:txBody>
                    <a:bodyPr/>
                    <a:lstStyle/>
                    <a:p>
                      <a:pPr marL="0" indent="0" algn="ctr" defTabSz="685799">
                        <a:lnSpc>
                          <a:spcPct val="90000"/>
                        </a:lnSpc>
                        <a:buFont typeface="Arial" pitchFamily="34" charset="0"/>
                        <a:buNone/>
                        <a:defRPr/>
                      </a:pPr>
                      <a:r>
                        <a:rPr lang="en-US" sz="2000" b="1" dirty="0" smtClean="0">
                          <a:gradFill>
                            <a:gsLst>
                              <a:gs pos="0">
                                <a:schemeClr val="tx1"/>
                              </a:gs>
                              <a:gs pos="86000">
                                <a:schemeClr val="tx1"/>
                              </a:gs>
                            </a:gsLst>
                            <a:lin ang="5400000" scaled="0"/>
                          </a:gradFill>
                        </a:rPr>
                        <a:t>Sensors</a:t>
                      </a:r>
                      <a:endParaRPr lang="en-US" sz="2000" b="1" dirty="0" smtClean="0">
                        <a:gradFill>
                          <a:gsLst>
                            <a:gs pos="0">
                              <a:schemeClr val="tx1"/>
                            </a:gs>
                            <a:gs pos="86000">
                              <a:schemeClr val="tx1"/>
                            </a:gs>
                          </a:gsLst>
                          <a:lin ang="5400000" scaled="0"/>
                        </a:gradFill>
                        <a:latin typeface="+mj-lt"/>
                      </a:endParaRP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745931">
                <a:tc>
                  <a:txBody>
                    <a:bodyPr/>
                    <a:lstStyle/>
                    <a:p>
                      <a:pPr algn="ctr" defTabSz="685799">
                        <a:lnSpc>
                          <a:spcPct val="90000"/>
                        </a:lnSpc>
                        <a:defRPr/>
                      </a:pPr>
                      <a:r>
                        <a:rPr lang="en-US" sz="1800" dirty="0" smtClean="0">
                          <a:gradFill>
                            <a:gsLst>
                              <a:gs pos="0">
                                <a:schemeClr val="tx1"/>
                              </a:gs>
                              <a:gs pos="86000">
                                <a:schemeClr val="tx1"/>
                              </a:gs>
                            </a:gsLst>
                            <a:lin ang="5400000" scaled="0"/>
                          </a:gradFill>
                        </a:rPr>
                        <a:t>GPS</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745931">
                <a:tc>
                  <a:txBody>
                    <a:bodyPr/>
                    <a:lstStyle/>
                    <a:p>
                      <a:pPr algn="ctr" defTabSz="685799">
                        <a:lnSpc>
                          <a:spcPct val="90000"/>
                        </a:lnSpc>
                        <a:defRPr/>
                      </a:pPr>
                      <a:r>
                        <a:rPr lang="en-US" sz="1800" dirty="0" smtClean="0">
                          <a:gradFill>
                            <a:gsLst>
                              <a:gs pos="0">
                                <a:schemeClr val="tx1"/>
                              </a:gs>
                              <a:gs pos="86000">
                                <a:schemeClr val="tx1"/>
                              </a:gs>
                            </a:gsLst>
                            <a:lin ang="5400000" scaled="0"/>
                          </a:gradFill>
                        </a:rPr>
                        <a:t>Accelerometer</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745931">
                <a:tc>
                  <a:txBody>
                    <a:bodyPr/>
                    <a:lstStyle/>
                    <a:p>
                      <a:pPr algn="ctr" defTabSz="685799">
                        <a:lnSpc>
                          <a:spcPct val="90000"/>
                        </a:lnSpc>
                        <a:defRPr/>
                      </a:pPr>
                      <a:r>
                        <a:rPr lang="en-US" sz="1800" dirty="0" smtClean="0">
                          <a:gradFill>
                            <a:gsLst>
                              <a:gs pos="0">
                                <a:schemeClr val="tx1"/>
                              </a:gs>
                              <a:gs pos="86000">
                                <a:schemeClr val="tx1"/>
                              </a:gs>
                            </a:gsLst>
                            <a:lin ang="5400000" scaled="0"/>
                          </a:gradFill>
                        </a:rPr>
                        <a:t>Compass</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745931">
                <a:tc>
                  <a:txBody>
                    <a:bodyPr/>
                    <a:lstStyle/>
                    <a:p>
                      <a:pPr algn="ctr" defTabSz="685799">
                        <a:lnSpc>
                          <a:spcPct val="90000"/>
                        </a:lnSpc>
                        <a:defRPr/>
                      </a:pPr>
                      <a:r>
                        <a:rPr lang="en-US" sz="1800" dirty="0" smtClean="0">
                          <a:gradFill>
                            <a:gsLst>
                              <a:gs pos="0">
                                <a:schemeClr val="tx1"/>
                              </a:gs>
                              <a:gs pos="86000">
                                <a:schemeClr val="tx1"/>
                              </a:gs>
                            </a:gsLst>
                            <a:lin ang="5400000" scaled="0"/>
                          </a:gradFill>
                        </a:rPr>
                        <a:t>Gyro</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746625">
                <a:tc>
                  <a:txBody>
                    <a:bodyPr/>
                    <a:lstStyle/>
                    <a:p>
                      <a:pPr algn="ctr" defTabSz="685799">
                        <a:lnSpc>
                          <a:spcPct val="90000"/>
                        </a:lnSpc>
                        <a:defRPr/>
                      </a:pPr>
                      <a:r>
                        <a:rPr lang="en-US" sz="1800" dirty="0" smtClean="0">
                          <a:gradFill>
                            <a:gsLst>
                              <a:gs pos="0">
                                <a:schemeClr val="tx1"/>
                              </a:gs>
                              <a:gs pos="86000">
                                <a:schemeClr val="tx1"/>
                              </a:gs>
                            </a:gsLst>
                            <a:lin ang="5400000" scaled="0"/>
                          </a:gradFill>
                        </a:rPr>
                        <a:t>Spatial Framework</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gradFill>
                      <a:gsLst>
                        <a:gs pos="0">
                          <a:srgbClr val="F09B20"/>
                        </a:gs>
                        <a:gs pos="100000">
                          <a:srgbClr val="F09B20"/>
                        </a:gs>
                      </a:gsLst>
                      <a:lin ang="16200000" scaled="0"/>
                    </a:gradFill>
                  </a:tcPr>
                </a:tc>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2620312154"/>
              </p:ext>
            </p:extLst>
          </p:nvPr>
        </p:nvGraphicFramePr>
        <p:xfrm>
          <a:off x="6097377" y="1755323"/>
          <a:ext cx="1767380" cy="4572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767380"/>
              </a:tblGrid>
              <a:tr h="840516">
                <a:tc>
                  <a:txBody>
                    <a:bodyPr/>
                    <a:lstStyle/>
                    <a:p>
                      <a:pPr marL="0" indent="0" algn="ctr" defTabSz="685799">
                        <a:lnSpc>
                          <a:spcPct val="90000"/>
                        </a:lnSpc>
                        <a:buFont typeface="Arial" pitchFamily="34" charset="0"/>
                        <a:buNone/>
                        <a:defRPr/>
                      </a:pPr>
                      <a:r>
                        <a:rPr lang="en-US" sz="2000" b="1" dirty="0" smtClean="0">
                          <a:gradFill>
                            <a:gsLst>
                              <a:gs pos="0">
                                <a:schemeClr val="tx1"/>
                              </a:gs>
                              <a:gs pos="86000">
                                <a:schemeClr val="tx1"/>
                              </a:gs>
                            </a:gsLst>
                            <a:lin ang="5400000" scaled="0"/>
                          </a:gradFill>
                        </a:rPr>
                        <a:t>Data</a:t>
                      </a:r>
                      <a:endParaRPr lang="en-US" sz="2000" b="1" dirty="0" smtClean="0">
                        <a:gradFill>
                          <a:gsLst>
                            <a:gs pos="0">
                              <a:schemeClr val="tx1"/>
                            </a:gs>
                            <a:gs pos="86000">
                              <a:schemeClr val="tx1"/>
                            </a:gs>
                          </a:gsLst>
                          <a:lin ang="5400000" scaled="0"/>
                        </a:gradFill>
                        <a:latin typeface="+mj-lt"/>
                      </a:endParaRP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243828">
                <a:tc>
                  <a:txBody>
                    <a:bodyPr/>
                    <a:lstStyle/>
                    <a:p>
                      <a:pPr algn="ctr" defTabSz="685799">
                        <a:lnSpc>
                          <a:spcPct val="90000"/>
                        </a:lnSpc>
                        <a:defRPr/>
                      </a:pPr>
                      <a:r>
                        <a:rPr lang="en-US" sz="1800" dirty="0" smtClean="0">
                          <a:gradFill>
                            <a:gsLst>
                              <a:gs pos="0">
                                <a:schemeClr val="tx1"/>
                              </a:gs>
                              <a:gs pos="86000">
                                <a:schemeClr val="tx1"/>
                              </a:gs>
                            </a:gsLst>
                            <a:lin ang="5400000" scaled="0"/>
                          </a:gradFill>
                        </a:rPr>
                        <a:t>SQL CE</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1243828">
                <a:tc>
                  <a:txBody>
                    <a:bodyPr/>
                    <a:lstStyle/>
                    <a:p>
                      <a:pPr algn="ctr" defTabSz="685799">
                        <a:lnSpc>
                          <a:spcPct val="90000"/>
                        </a:lnSpc>
                        <a:defRPr/>
                      </a:pPr>
                      <a:r>
                        <a:rPr lang="en-US" sz="1800" dirty="0" smtClean="0">
                          <a:gradFill>
                            <a:gsLst>
                              <a:gs pos="0">
                                <a:schemeClr val="tx1"/>
                              </a:gs>
                              <a:gs pos="86000">
                                <a:schemeClr val="tx1"/>
                              </a:gs>
                            </a:gsLst>
                            <a:lin ang="5400000" scaled="0"/>
                          </a:gradFill>
                        </a:rPr>
                        <a:t>Phone Contacts</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r h="1243828">
                <a:tc>
                  <a:txBody>
                    <a:bodyPr/>
                    <a:lstStyle/>
                    <a:p>
                      <a:pPr algn="ctr" defTabSz="685799">
                        <a:lnSpc>
                          <a:spcPct val="90000"/>
                        </a:lnSpc>
                        <a:defRPr/>
                      </a:pPr>
                      <a:r>
                        <a:rPr lang="en-US" sz="1800" dirty="0" smtClean="0">
                          <a:gradFill>
                            <a:gsLst>
                              <a:gs pos="0">
                                <a:schemeClr val="tx1"/>
                              </a:gs>
                              <a:gs pos="86000">
                                <a:schemeClr val="tx1"/>
                              </a:gs>
                            </a:gsLst>
                            <a:lin ang="5400000" scaled="0"/>
                          </a:gradFill>
                        </a:rPr>
                        <a:t>Phone Calendar</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gradFill>
                      <a:gsLst>
                        <a:gs pos="0">
                          <a:srgbClr val="4B8EDC"/>
                        </a:gs>
                        <a:gs pos="100000">
                          <a:srgbClr val="4B8EDC"/>
                        </a:gs>
                      </a:gsLst>
                      <a:lin ang="16200000" scaled="0"/>
                    </a:gradFill>
                  </a:tcPr>
                </a:tc>
              </a:tr>
            </a:tbl>
          </a:graphicData>
        </a:graphic>
      </p:graphicFrame>
      <p:graphicFrame>
        <p:nvGraphicFramePr>
          <p:cNvPr id="34" name="Table 33"/>
          <p:cNvGraphicFramePr>
            <a:graphicFrameLocks noGrp="1"/>
          </p:cNvGraphicFramePr>
          <p:nvPr>
            <p:extLst>
              <p:ext uri="{D42A27DB-BD31-4B8C-83A1-F6EECF244321}">
                <p14:modId xmlns:p14="http://schemas.microsoft.com/office/powerpoint/2010/main" val="2960380331"/>
              </p:ext>
            </p:extLst>
          </p:nvPr>
        </p:nvGraphicFramePr>
        <p:xfrm>
          <a:off x="7924219" y="1755323"/>
          <a:ext cx="1767380" cy="4572001"/>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767380"/>
              </a:tblGrid>
              <a:tr h="838533">
                <a:tc>
                  <a:txBody>
                    <a:bodyPr/>
                    <a:lstStyle/>
                    <a:p>
                      <a:pPr marL="0" indent="0" algn="ctr" defTabSz="685799">
                        <a:lnSpc>
                          <a:spcPct val="90000"/>
                        </a:lnSpc>
                        <a:buFont typeface="Arial" pitchFamily="34" charset="0"/>
                        <a:buNone/>
                        <a:defRPr/>
                      </a:pPr>
                      <a:r>
                        <a:rPr lang="en-US" sz="1600" b="1" dirty="0" smtClean="0">
                          <a:gradFill>
                            <a:gsLst>
                              <a:gs pos="0">
                                <a:schemeClr val="tx1"/>
                              </a:gs>
                              <a:gs pos="86000">
                                <a:schemeClr val="tx1"/>
                              </a:gs>
                            </a:gsLst>
                            <a:lin ang="5400000" scaled="0"/>
                          </a:gradFill>
                        </a:rPr>
                        <a:t>Launchers </a:t>
                      </a:r>
                      <a:br>
                        <a:rPr lang="en-US" sz="1600" b="1" dirty="0" smtClean="0">
                          <a:gradFill>
                            <a:gsLst>
                              <a:gs pos="0">
                                <a:schemeClr val="tx1"/>
                              </a:gs>
                              <a:gs pos="86000">
                                <a:schemeClr val="tx1"/>
                              </a:gs>
                            </a:gsLst>
                            <a:lin ang="5400000" scaled="0"/>
                          </a:gradFill>
                        </a:rPr>
                      </a:br>
                      <a:r>
                        <a:rPr lang="en-US" sz="1600" b="1" dirty="0" smtClean="0">
                          <a:gradFill>
                            <a:gsLst>
                              <a:gs pos="0">
                                <a:schemeClr val="tx1"/>
                              </a:gs>
                              <a:gs pos="86000">
                                <a:schemeClr val="tx1"/>
                              </a:gs>
                            </a:gsLst>
                            <a:lin ang="5400000" scaled="0"/>
                          </a:gradFill>
                        </a:rPr>
                        <a:t>and Choosers</a:t>
                      </a:r>
                      <a:endParaRPr lang="en-US" sz="1600" b="1" dirty="0" smtClean="0">
                        <a:gradFill>
                          <a:gsLst>
                            <a:gs pos="0">
                              <a:schemeClr val="tx1"/>
                            </a:gs>
                            <a:gs pos="86000">
                              <a:schemeClr val="tx1"/>
                            </a:gs>
                          </a:gsLst>
                          <a:lin ang="5400000" scaled="0"/>
                        </a:gradFill>
                        <a:latin typeface="+mj-lt"/>
                      </a:endParaRP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933367">
                <a:tc>
                  <a:txBody>
                    <a:bodyPr/>
                    <a:lstStyle/>
                    <a:p>
                      <a:pPr algn="ctr" defTabSz="685799">
                        <a:lnSpc>
                          <a:spcPct val="90000"/>
                        </a:lnSpc>
                        <a:defRPr/>
                      </a:pPr>
                      <a:r>
                        <a:rPr lang="en-US" sz="1800" dirty="0" smtClean="0">
                          <a:gradFill>
                            <a:gsLst>
                              <a:gs pos="0">
                                <a:schemeClr val="tx1"/>
                              </a:gs>
                              <a:gs pos="86000">
                                <a:schemeClr val="tx1"/>
                              </a:gs>
                            </a:gsLst>
                            <a:lin ang="5400000" scaled="0"/>
                          </a:gradFill>
                        </a:rPr>
                        <a:t>Bing Maps</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933367">
                <a:tc>
                  <a:txBody>
                    <a:bodyPr/>
                    <a:lstStyle/>
                    <a:p>
                      <a:pPr algn="ctr" defTabSz="685799">
                        <a:lnSpc>
                          <a:spcPct val="90000"/>
                        </a:lnSpc>
                        <a:defRPr/>
                      </a:pPr>
                      <a:r>
                        <a:rPr lang="en-US" sz="1800" dirty="0" smtClean="0">
                          <a:gradFill>
                            <a:gsLst>
                              <a:gs pos="0">
                                <a:schemeClr val="tx1"/>
                              </a:gs>
                              <a:gs pos="86000">
                                <a:schemeClr val="tx1"/>
                              </a:gs>
                            </a:gsLst>
                            <a:lin ang="5400000" scaled="0"/>
                          </a:gradFill>
                        </a:rPr>
                        <a:t>E-mail</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lumMod val="80000"/>
                          </a:srgbClr>
                        </a:gs>
                        <a:gs pos="100000">
                          <a:srgbClr val="6BBD46">
                            <a:lumMod val="80000"/>
                          </a:srgbClr>
                        </a:gs>
                      </a:gsLst>
                      <a:lin ang="16200000" scaled="0"/>
                    </a:gradFill>
                  </a:tcPr>
                </a:tc>
              </a:tr>
              <a:tr h="933367">
                <a:tc>
                  <a:txBody>
                    <a:bodyPr/>
                    <a:lstStyle/>
                    <a:p>
                      <a:pPr algn="ctr" defTabSz="685799">
                        <a:lnSpc>
                          <a:spcPct val="90000"/>
                        </a:lnSpc>
                        <a:defRPr/>
                      </a:pPr>
                      <a:r>
                        <a:rPr lang="en-US" sz="1800" dirty="0" smtClean="0">
                          <a:gradFill>
                            <a:gsLst>
                              <a:gs pos="0">
                                <a:schemeClr val="tx1"/>
                              </a:gs>
                              <a:gs pos="86000">
                                <a:schemeClr val="tx1"/>
                              </a:gs>
                            </a:gsLst>
                            <a:lin ang="5400000" scaled="0"/>
                          </a:gradFill>
                        </a:rPr>
                        <a:t>Phone Number</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933367">
                <a:tc>
                  <a:txBody>
                    <a:bodyPr/>
                    <a:lstStyle/>
                    <a:p>
                      <a:pPr algn="ctr" defTabSz="685799">
                        <a:lnSpc>
                          <a:spcPct val="90000"/>
                        </a:lnSpc>
                        <a:defRPr/>
                      </a:pPr>
                      <a:r>
                        <a:rPr lang="en-US" sz="1800" dirty="0" smtClean="0">
                          <a:gradFill>
                            <a:gsLst>
                              <a:gs pos="0">
                                <a:schemeClr val="tx1"/>
                              </a:gs>
                              <a:gs pos="86000">
                                <a:schemeClr val="tx1"/>
                              </a:gs>
                            </a:gsLst>
                            <a:lin ang="5400000" scaled="0"/>
                          </a:gradFill>
                        </a:rPr>
                        <a:t>Address Chooser</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gradFill>
                      <a:gsLst>
                        <a:gs pos="0">
                          <a:srgbClr val="6BBD46">
                            <a:lumMod val="80000"/>
                          </a:srgbClr>
                        </a:gs>
                        <a:gs pos="100000">
                          <a:srgbClr val="6BBD46">
                            <a:lumMod val="80000"/>
                          </a:srgbClr>
                        </a:gs>
                      </a:gsLst>
                      <a:lin ang="16200000" scaled="0"/>
                    </a:gra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2363628254"/>
              </p:ext>
            </p:extLst>
          </p:nvPr>
        </p:nvGraphicFramePr>
        <p:xfrm>
          <a:off x="9751060" y="1755323"/>
          <a:ext cx="1767380" cy="4572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1767380"/>
              </a:tblGrid>
              <a:tr h="840516">
                <a:tc>
                  <a:txBody>
                    <a:bodyPr/>
                    <a:lstStyle/>
                    <a:p>
                      <a:pPr marL="0" indent="0" algn="ctr" defTabSz="685799">
                        <a:lnSpc>
                          <a:spcPct val="90000"/>
                        </a:lnSpc>
                        <a:buFont typeface="Arial" pitchFamily="34" charset="0"/>
                        <a:buNone/>
                        <a:defRPr/>
                      </a:pPr>
                      <a:r>
                        <a:rPr lang="en-US" sz="2000" b="1" dirty="0" smtClean="0">
                          <a:gradFill>
                            <a:gsLst>
                              <a:gs pos="0">
                                <a:schemeClr val="tx1"/>
                              </a:gs>
                              <a:gs pos="86000">
                                <a:schemeClr val="tx1"/>
                              </a:gs>
                            </a:gsLst>
                            <a:lin ang="5400000" scaled="0"/>
                          </a:gradFill>
                        </a:rPr>
                        <a:t>Controls</a:t>
                      </a:r>
                      <a:endParaRPr lang="en-US" sz="2000" b="1" dirty="0" smtClean="0">
                        <a:gradFill>
                          <a:gsLst>
                            <a:gs pos="0">
                              <a:schemeClr val="tx1"/>
                            </a:gs>
                            <a:gs pos="86000">
                              <a:schemeClr val="tx1"/>
                            </a:gs>
                          </a:gsLst>
                          <a:lin ang="5400000" scaled="0"/>
                        </a:gradFill>
                        <a:latin typeface="+mj-lt"/>
                      </a:endParaRP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243828">
                <a:tc>
                  <a:txBody>
                    <a:bodyPr/>
                    <a:lstStyle/>
                    <a:p>
                      <a:pPr algn="ctr" defTabSz="685799">
                        <a:lnSpc>
                          <a:spcPct val="90000"/>
                        </a:lnSpc>
                        <a:defRPr/>
                      </a:pPr>
                      <a:r>
                        <a:rPr lang="en-US" sz="1800" dirty="0" smtClean="0">
                          <a:gradFill>
                            <a:gsLst>
                              <a:gs pos="0">
                                <a:schemeClr val="tx1"/>
                              </a:gs>
                              <a:gs pos="86000">
                                <a:schemeClr val="tx1"/>
                              </a:gs>
                            </a:gsLst>
                            <a:lin ang="5400000" scaled="0"/>
                          </a:gradFill>
                        </a:rPr>
                        <a:t>Frame and Page Navigation improvements</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1243828">
                <a:tc>
                  <a:txBody>
                    <a:bodyPr/>
                    <a:lstStyle/>
                    <a:p>
                      <a:pPr algn="ctr" defTabSz="685799">
                        <a:lnSpc>
                          <a:spcPct val="90000"/>
                        </a:lnSpc>
                        <a:defRPr/>
                      </a:pPr>
                      <a:r>
                        <a:rPr lang="en-US" sz="1800" dirty="0" smtClean="0">
                          <a:gradFill>
                            <a:gsLst>
                              <a:gs pos="0">
                                <a:schemeClr val="tx1"/>
                              </a:gs>
                              <a:gs pos="86000">
                                <a:schemeClr val="tx1"/>
                              </a:gs>
                            </a:gsLst>
                            <a:lin ang="5400000" scaled="0"/>
                          </a:gradFill>
                        </a:rPr>
                        <a:t>Performance</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1243828">
                <a:tc>
                  <a:txBody>
                    <a:bodyPr/>
                    <a:lstStyle/>
                    <a:p>
                      <a:pPr algn="ctr" defTabSz="685799">
                        <a:lnSpc>
                          <a:spcPct val="90000"/>
                        </a:lnSpc>
                        <a:defRPr/>
                      </a:pPr>
                      <a:r>
                        <a:rPr lang="en-US" sz="1800" dirty="0" smtClean="0">
                          <a:gradFill>
                            <a:gsLst>
                              <a:gs pos="0">
                                <a:schemeClr val="tx1"/>
                              </a:gs>
                              <a:gs pos="86000">
                                <a:schemeClr val="tx1"/>
                              </a:gs>
                            </a:gsLst>
                            <a:lin ang="5400000" scaled="0"/>
                          </a:gradFill>
                        </a:rPr>
                        <a:t>Open Source </a:t>
                      </a:r>
                      <a:br>
                        <a:rPr lang="en-US" sz="1800" dirty="0" smtClean="0">
                          <a:gradFill>
                            <a:gsLst>
                              <a:gs pos="0">
                                <a:schemeClr val="tx1"/>
                              </a:gs>
                              <a:gs pos="86000">
                                <a:schemeClr val="tx1"/>
                              </a:gs>
                            </a:gsLst>
                            <a:lin ang="5400000" scaled="0"/>
                          </a:gradFill>
                        </a:rPr>
                      </a:br>
                      <a:r>
                        <a:rPr lang="en-US" sz="1800" dirty="0" smtClean="0">
                          <a:gradFill>
                            <a:gsLst>
                              <a:gs pos="0">
                                <a:schemeClr val="tx1"/>
                              </a:gs>
                              <a:gs pos="86000">
                                <a:schemeClr val="tx1"/>
                              </a:gs>
                            </a:gsLst>
                            <a:lin ang="5400000" scaled="0"/>
                          </a:gradFill>
                        </a:rPr>
                        <a:t>on </a:t>
                      </a:r>
                      <a:r>
                        <a:rPr lang="en-US" sz="1800" dirty="0" err="1" smtClean="0">
                          <a:gradFill>
                            <a:gsLst>
                              <a:gs pos="0">
                                <a:schemeClr val="tx1"/>
                              </a:gs>
                              <a:gs pos="86000">
                                <a:schemeClr val="tx1"/>
                              </a:gs>
                            </a:gsLst>
                            <a:lin ang="5400000" scaled="0"/>
                          </a:gradFill>
                        </a:rPr>
                        <a:t>CodePlex</a:t>
                      </a:r>
                      <a:endParaRPr lang="en-US" sz="1800" b="0" dirty="0" smtClean="0">
                        <a:gradFill>
                          <a:gsLst>
                            <a:gs pos="0">
                              <a:schemeClr val="tx1"/>
                            </a:gs>
                            <a:gs pos="86000">
                              <a:schemeClr val="tx1"/>
                            </a:gs>
                          </a:gsLst>
                          <a:lin ang="5400000" scaled="0"/>
                        </a:gradFill>
                        <a:latin typeface="+mj-lt"/>
                      </a:endParaRPr>
                    </a:p>
                  </a:txBody>
                  <a:tcPr marL="121888" marR="121888" marT="91440" marB="91440" anchor="ctr">
                    <a:lnT w="12700" cap="flat" cmpd="sng" algn="ctr">
                      <a:noFill/>
                      <a:prstDash val="solid"/>
                      <a:round/>
                      <a:headEnd type="none" w="med" len="med"/>
                      <a:tailEnd type="none" w="med" len="med"/>
                    </a:lnT>
                    <a:gradFill>
                      <a:gsLst>
                        <a:gs pos="0">
                          <a:srgbClr val="F09B20"/>
                        </a:gs>
                        <a:gs pos="100000">
                          <a:srgbClr val="F09B20"/>
                        </a:gs>
                      </a:gsLst>
                      <a:lin ang="16200000" scaled="0"/>
                    </a:gradFill>
                  </a:tcPr>
                </a:tc>
              </a:tr>
            </a:tbl>
          </a:graphicData>
        </a:graphic>
      </p:graphicFrame>
    </p:spTree>
    <p:extLst>
      <p:ext uri="{BB962C8B-B14F-4D97-AF65-F5344CB8AC3E}">
        <p14:creationId xmlns:p14="http://schemas.microsoft.com/office/powerpoint/2010/main" val="2131424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During this Session </a:t>
            </a:r>
            <a:br>
              <a:rPr lang="en-US" dirty="0" smtClean="0"/>
            </a:br>
            <a:r>
              <a:rPr lang="en-US" dirty="0" smtClean="0">
                <a:gradFill>
                  <a:gsLst>
                    <a:gs pos="0">
                      <a:schemeClr val="accent1"/>
                    </a:gs>
                    <a:gs pos="100000">
                      <a:schemeClr val="accent1"/>
                    </a:gs>
                  </a:gsLst>
                  <a:lin ang="5400000" scaled="0"/>
                </a:gradFill>
              </a:rPr>
              <a:t>You</a:t>
            </a:r>
            <a:r>
              <a:rPr lang="en-US" dirty="0" smtClean="0">
                <a:gradFill flip="none" rotWithShape="1">
                  <a:gsLst>
                    <a:gs pos="0">
                      <a:schemeClr val="accent1"/>
                    </a:gs>
                    <a:gs pos="100000">
                      <a:schemeClr val="accent1"/>
                    </a:gs>
                  </a:gsLst>
                  <a:lin ang="5400000" scaled="0"/>
                  <a:tileRect/>
                </a:gradFill>
              </a:rPr>
              <a:t> </a:t>
            </a:r>
            <a:r>
              <a:rPr lang="en-US" dirty="0" smtClean="0"/>
              <a:t>have a Chance to </a:t>
            </a:r>
            <a:br>
              <a:rPr lang="en-US" dirty="0" smtClean="0"/>
            </a:br>
            <a:r>
              <a:rPr lang="en-US" dirty="0" smtClean="0"/>
              <a:t>Win a Windows Phone</a:t>
            </a:r>
            <a:endParaRPr lang="en-US" dirty="0"/>
          </a:p>
        </p:txBody>
      </p:sp>
      <p:sp>
        <p:nvSpPr>
          <p:cNvPr id="7" name="Subtitle 6"/>
          <p:cNvSpPr>
            <a:spLocks noGrp="1"/>
          </p:cNvSpPr>
          <p:nvPr>
            <p:ph type="subTitle" idx="1"/>
          </p:nvPr>
        </p:nvSpPr>
        <p:spPr/>
        <p:txBody>
          <a:bodyPr/>
          <a:lstStyle/>
          <a:p>
            <a:endParaRPr lang="en-US"/>
          </a:p>
        </p:txBody>
      </p:sp>
      <p:sp>
        <p:nvSpPr>
          <p:cNvPr id="5" name="Text Placeholder 4"/>
          <p:cNvSpPr>
            <a:spLocks noGrp="1"/>
          </p:cNvSpPr>
          <p:nvPr>
            <p:ph type="body" sz="quarter" idx="10"/>
          </p:nvPr>
        </p:nvSpPr>
        <p:spPr/>
        <p:txBody>
          <a:bodyPr/>
          <a:lstStyle/>
          <a:p>
            <a:r>
              <a:rPr lang="en-US" smtClean="0"/>
              <a:t>announcement</a:t>
            </a:r>
            <a:endParaRPr lang="en-US" dirty="0"/>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82103">
            <a:off x="7957022" y="509237"/>
            <a:ext cx="2830323" cy="4954357"/>
          </a:xfrm>
          <a:prstGeom prst="rect">
            <a:avLst/>
          </a:prstGeom>
        </p:spPr>
      </p:pic>
    </p:spTree>
    <p:extLst>
      <p:ext uri="{BB962C8B-B14F-4D97-AF65-F5344CB8AC3E}">
        <p14:creationId xmlns:p14="http://schemas.microsoft.com/office/powerpoint/2010/main" val="3386475219"/>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1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41000">
                                          <p:cBhvr additive="base">
                                            <p:cTn id="7" dur="1000" fill="hold"/>
                                            <p:tgtEl>
                                              <p:spTgt spid="10"/>
                                            </p:tgtEl>
                                            <p:attrNameLst>
                                              <p:attrName>ppt_x</p:attrName>
                                            </p:attrNameLst>
                                          </p:cBhvr>
                                          <p:tavLst>
                                            <p:tav tm="0">
                                              <p:val>
                                                <p:strVal val="1+#ppt_w/2"/>
                                              </p:val>
                                            </p:tav>
                                            <p:tav tm="100000">
                                              <p:val>
                                                <p:strVal val="#ppt_x"/>
                                              </p:val>
                                            </p:tav>
                                          </p:tavLst>
                                        </p:anim>
                                        <p:anim calcmode="lin" valueType="num" p14:bounceEnd="41000">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in the Application Platform</a:t>
            </a:r>
            <a:endParaRPr lang="en-US" dirty="0"/>
          </a:p>
        </p:txBody>
      </p:sp>
      <p:grpSp>
        <p:nvGrpSpPr>
          <p:cNvPr id="21" name="Group 20"/>
          <p:cNvGrpSpPr/>
          <p:nvPr/>
        </p:nvGrpSpPr>
        <p:grpSpPr>
          <a:xfrm>
            <a:off x="4484055" y="1191552"/>
            <a:ext cx="3200400" cy="5663507"/>
            <a:chOff x="2971800" y="968714"/>
            <a:chExt cx="3200400" cy="5663507"/>
          </a:xfrm>
        </p:grpSpPr>
        <p:pic>
          <p:nvPicPr>
            <p:cNvPr id="22"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sp>
          <p:nvSpPr>
            <p:cNvPr id="23" name="Rectangle 22"/>
            <p:cNvSpPr/>
            <p:nvPr/>
          </p:nvSpPr>
          <p:spPr>
            <a:xfrm>
              <a:off x="3318933" y="3521854"/>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Software Architecture</a:t>
              </a:r>
            </a:p>
          </p:txBody>
        </p:sp>
        <p:sp>
          <p:nvSpPr>
            <p:cNvPr id="24" name="Rectangle 23"/>
            <p:cNvSpPr/>
            <p:nvPr/>
          </p:nvSpPr>
          <p:spPr>
            <a:xfrm>
              <a:off x="3318933"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App Model</a:t>
              </a:r>
            </a:p>
          </p:txBody>
        </p:sp>
        <p:sp>
          <p:nvSpPr>
            <p:cNvPr id="25" name="Rectangle 24"/>
            <p:cNvSpPr/>
            <p:nvPr/>
          </p:nvSpPr>
          <p:spPr>
            <a:xfrm>
              <a:off x="3318933" y="1406159"/>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Cloud Integration Services</a:t>
              </a:r>
            </a:p>
          </p:txBody>
        </p:sp>
        <p:sp>
          <p:nvSpPr>
            <p:cNvPr id="27" name="Rectangle 26"/>
            <p:cNvSpPr/>
            <p:nvPr/>
          </p:nvSpPr>
          <p:spPr>
            <a:xfrm>
              <a:off x="3318933" y="4597132"/>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Hardware Foundation</a:t>
              </a:r>
            </a:p>
          </p:txBody>
        </p:sp>
        <p:sp>
          <p:nvSpPr>
            <p:cNvPr id="28" name="Rectangle 27"/>
            <p:cNvSpPr/>
            <p:nvPr/>
          </p:nvSpPr>
          <p:spPr>
            <a:xfrm>
              <a:off x="4479431"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UI Model</a:t>
              </a:r>
            </a:p>
          </p:txBody>
        </p:sp>
        <p:grpSp>
          <p:nvGrpSpPr>
            <p:cNvPr id="29" name="Group 48"/>
            <p:cNvGrpSpPr/>
            <p:nvPr/>
          </p:nvGrpSpPr>
          <p:grpSpPr>
            <a:xfrm>
              <a:off x="5612738" y="1415586"/>
              <a:ext cx="228600" cy="228600"/>
              <a:chOff x="1447800" y="3124200"/>
              <a:chExt cx="228600" cy="228600"/>
            </a:xfrm>
          </p:grpSpPr>
          <p:sp>
            <p:nvSpPr>
              <p:cNvPr id="30" name="Oval 29"/>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
        <p:nvSpPr>
          <p:cNvPr id="33" name="Rectangle 32"/>
          <p:cNvSpPr/>
          <p:nvPr/>
        </p:nvSpPr>
        <p:spPr bwMode="auto">
          <a:xfrm>
            <a:off x="7474901" y="3962400"/>
            <a:ext cx="4713923"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Database Support</a:t>
            </a:r>
          </a:p>
        </p:txBody>
      </p:sp>
    </p:spTree>
    <p:extLst>
      <p:ext uri="{BB962C8B-B14F-4D97-AF65-F5344CB8AC3E}">
        <p14:creationId xmlns:p14="http://schemas.microsoft.com/office/powerpoint/2010/main" val="251439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Database Support</a:t>
            </a:r>
            <a:endParaRPr lang="en-US" dirty="0"/>
          </a:p>
        </p:txBody>
      </p:sp>
      <p:sp>
        <p:nvSpPr>
          <p:cNvPr id="8" name="Rectangle 7"/>
          <p:cNvSpPr/>
          <p:nvPr/>
        </p:nvSpPr>
        <p:spPr>
          <a:xfrm>
            <a:off x="7237412" y="1145400"/>
            <a:ext cx="4344910" cy="1191399"/>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lnSpc>
                <a:spcPct val="90000"/>
              </a:lnSpc>
              <a:spcBef>
                <a:spcPts val="300"/>
              </a:spcBef>
              <a:spcAft>
                <a:spcPct val="0"/>
              </a:spcAft>
            </a:pPr>
            <a:endParaRPr lang="en-US" sz="3200">
              <a:solidFill>
                <a:schemeClr val="tx1">
                  <a:alpha val="99000"/>
                </a:schemeClr>
              </a:solidFill>
            </a:endParaRPr>
          </a:p>
        </p:txBody>
      </p:sp>
      <p:cxnSp>
        <p:nvCxnSpPr>
          <p:cNvPr id="15" name="Straight Arrow Connector 14"/>
          <p:cNvCxnSpPr>
            <a:endCxn id="12" idx="3"/>
          </p:cNvCxnSpPr>
          <p:nvPr/>
        </p:nvCxnSpPr>
        <p:spPr>
          <a:xfrm flipH="1">
            <a:off x="8626160" y="1892474"/>
            <a:ext cx="274320" cy="0"/>
          </a:xfrm>
          <a:prstGeom prst="straightConnector1">
            <a:avLst/>
          </a:prstGeom>
          <a:noFill/>
          <a:ln w="9525" cap="flat" cmpd="sng" algn="ctr">
            <a:solidFill>
              <a:sysClr val="window" lastClr="FFFFFF"/>
            </a:solidFill>
            <a:prstDash val="solid"/>
            <a:tailEnd type="arrow"/>
          </a:ln>
          <a:effectLst/>
        </p:spPr>
      </p:cxnSp>
      <p:sp>
        <p:nvSpPr>
          <p:cNvPr id="12" name="Rounded Rectangle 11"/>
          <p:cNvSpPr/>
          <p:nvPr/>
        </p:nvSpPr>
        <p:spPr>
          <a:xfrm>
            <a:off x="7437440" y="1587674"/>
            <a:ext cx="1188720" cy="609600"/>
          </a:xfrm>
          <a:prstGeom prst="round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0" rIns="0" bIns="0" numCol="1" rtlCol="0" anchor="ctr" anchorCtr="0" compatLnSpc="1">
            <a:prstTxWarp prst="textNoShape">
              <a:avLst/>
            </a:prstTxWarp>
          </a:bodyPr>
          <a:lstStyle/>
          <a:p>
            <a:pPr algn="ctr" defTabSz="914099" fontAlgn="base">
              <a:lnSpc>
                <a:spcPct val="90000"/>
              </a:lnSpc>
              <a:spcBef>
                <a:spcPts val="600"/>
              </a:spcBef>
              <a:spcAft>
                <a:spcPct val="0"/>
              </a:spcAft>
            </a:pPr>
            <a:r>
              <a:rPr lang="en-US" sz="1400" b="1" kern="0" dirty="0">
                <a:gradFill>
                  <a:gsLst>
                    <a:gs pos="0">
                      <a:schemeClr val="tx1"/>
                    </a:gs>
                    <a:gs pos="100000">
                      <a:schemeClr val="tx1"/>
                    </a:gs>
                  </a:gsLst>
                  <a:lin ang="5400000" scaled="0"/>
                </a:gradFill>
              </a:rPr>
              <a:t>Customers</a:t>
            </a:r>
          </a:p>
        </p:txBody>
      </p:sp>
      <p:sp>
        <p:nvSpPr>
          <p:cNvPr id="13" name="Rounded Rectangle 12"/>
          <p:cNvSpPr/>
          <p:nvPr/>
        </p:nvSpPr>
        <p:spPr>
          <a:xfrm>
            <a:off x="8837612" y="1587674"/>
            <a:ext cx="1188720" cy="609600"/>
          </a:xfrm>
          <a:prstGeom prst="round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0" rIns="0" bIns="0" numCol="1" rtlCol="0" anchor="ctr" anchorCtr="0" compatLnSpc="1">
            <a:prstTxWarp prst="textNoShape">
              <a:avLst/>
            </a:prstTxWarp>
          </a:bodyPr>
          <a:lstStyle/>
          <a:p>
            <a:pPr algn="ctr" defTabSz="914099" fontAlgn="base">
              <a:lnSpc>
                <a:spcPct val="90000"/>
              </a:lnSpc>
              <a:spcBef>
                <a:spcPts val="600"/>
              </a:spcBef>
              <a:spcAft>
                <a:spcPct val="0"/>
              </a:spcAft>
            </a:pPr>
            <a:r>
              <a:rPr lang="en-US" sz="1400" b="1" kern="0" dirty="0">
                <a:gradFill>
                  <a:gsLst>
                    <a:gs pos="0">
                      <a:schemeClr val="tx1"/>
                    </a:gs>
                    <a:gs pos="100000">
                      <a:schemeClr val="tx1"/>
                    </a:gs>
                  </a:gsLst>
                  <a:lin ang="5400000" scaled="0"/>
                </a:gradFill>
              </a:rPr>
              <a:t>Orders</a:t>
            </a:r>
          </a:p>
        </p:txBody>
      </p:sp>
      <p:sp>
        <p:nvSpPr>
          <p:cNvPr id="14" name="Rounded Rectangle 13"/>
          <p:cNvSpPr/>
          <p:nvPr/>
        </p:nvSpPr>
        <p:spPr>
          <a:xfrm>
            <a:off x="10239692" y="1586922"/>
            <a:ext cx="1188720" cy="609600"/>
          </a:xfrm>
          <a:prstGeom prst="round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0" rIns="0" bIns="0" numCol="1" rtlCol="0" anchor="ctr" anchorCtr="0" compatLnSpc="1">
            <a:prstTxWarp prst="textNoShape">
              <a:avLst/>
            </a:prstTxWarp>
          </a:bodyPr>
          <a:lstStyle/>
          <a:p>
            <a:pPr algn="ctr" defTabSz="914099" fontAlgn="base">
              <a:lnSpc>
                <a:spcPct val="90000"/>
              </a:lnSpc>
              <a:spcBef>
                <a:spcPts val="600"/>
              </a:spcBef>
              <a:spcAft>
                <a:spcPct val="0"/>
              </a:spcAft>
            </a:pPr>
            <a:r>
              <a:rPr lang="en-US" sz="1400" b="1" kern="0" dirty="0">
                <a:gradFill>
                  <a:gsLst>
                    <a:gs pos="0">
                      <a:schemeClr val="tx1"/>
                    </a:gs>
                    <a:gs pos="100000">
                      <a:schemeClr val="tx1"/>
                    </a:gs>
                  </a:gsLst>
                  <a:lin ang="5400000" scaled="0"/>
                </a:gradFill>
              </a:rPr>
              <a:t>Employees</a:t>
            </a:r>
          </a:p>
        </p:txBody>
      </p:sp>
      <p:sp>
        <p:nvSpPr>
          <p:cNvPr id="17" name="Down Arrow 16"/>
          <p:cNvSpPr/>
          <p:nvPr/>
        </p:nvSpPr>
        <p:spPr>
          <a:xfrm>
            <a:off x="8843917" y="2438400"/>
            <a:ext cx="933450" cy="304800"/>
          </a:xfrm>
          <a:prstGeom prst="downArrow">
            <a:avLst/>
          </a:prstGeom>
          <a:gradFill flip="none" rotWithShape="1">
            <a:gsLst>
              <a:gs pos="6000">
                <a:schemeClr val="tx1">
                  <a:alpha val="32000"/>
                </a:schemeClr>
              </a:gs>
              <a:gs pos="100000">
                <a:schemeClr val="tx1"/>
              </a:gs>
            </a:gsLst>
            <a:lin ang="5400000" scaled="0"/>
            <a:tileRect/>
          </a:gra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 name="Can 6"/>
          <p:cNvSpPr>
            <a:spLocks/>
          </p:cNvSpPr>
          <p:nvPr/>
        </p:nvSpPr>
        <p:spPr>
          <a:xfrm>
            <a:off x="7874016" y="4953000"/>
            <a:ext cx="2873252" cy="1676400"/>
          </a:xfrm>
          <a:prstGeom prst="can">
            <a:avLst/>
          </a:prstGeom>
          <a:ln/>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cxnSp>
        <p:nvCxnSpPr>
          <p:cNvPr id="66" name="Straight Arrow Connector 65"/>
          <p:cNvCxnSpPr>
            <a:stCxn id="14" idx="1"/>
            <a:endCxn id="13" idx="3"/>
          </p:cNvCxnSpPr>
          <p:nvPr/>
        </p:nvCxnSpPr>
        <p:spPr>
          <a:xfrm flipH="1">
            <a:off x="10026332" y="1891722"/>
            <a:ext cx="213360" cy="752"/>
          </a:xfrm>
          <a:prstGeom prst="straightConnector1">
            <a:avLst/>
          </a:prstGeom>
          <a:noFill/>
          <a:ln w="9525" cap="flat" cmpd="sng" algn="ctr">
            <a:solidFill>
              <a:sysClr val="window" lastClr="FFFFFF"/>
            </a:solidFill>
            <a:prstDash val="solid"/>
            <a:headEnd type="arrow"/>
            <a:tailEnd type="none"/>
          </a:ln>
          <a:effectLst/>
        </p:spPr>
      </p:cxnSp>
      <p:sp>
        <p:nvSpPr>
          <p:cNvPr id="4" name="TextBox 3"/>
          <p:cNvSpPr txBox="1"/>
          <p:nvPr/>
        </p:nvSpPr>
        <p:spPr>
          <a:xfrm>
            <a:off x="7587996" y="1158275"/>
            <a:ext cx="3192716" cy="276999"/>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Data Objects</a:t>
            </a:r>
          </a:p>
        </p:txBody>
      </p:sp>
      <p:sp>
        <p:nvSpPr>
          <p:cNvPr id="75" name="Rectangle 74"/>
          <p:cNvSpPr/>
          <p:nvPr/>
        </p:nvSpPr>
        <p:spPr>
          <a:xfrm>
            <a:off x="7235902" y="2869504"/>
            <a:ext cx="4344910" cy="1524000"/>
          </a:xfrm>
          <a:prstGeom prst="rect">
            <a:avLst/>
          </a:prstGeom>
          <a:solidFill>
            <a:schemeClr val="accent1"/>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fontAlgn="base">
              <a:spcBef>
                <a:spcPct val="0"/>
              </a:spcBef>
              <a:spcAft>
                <a:spcPct val="0"/>
              </a:spcAft>
            </a:pPr>
            <a:endParaRPr lang="en-US" sz="2100">
              <a:gradFill>
                <a:gsLst>
                  <a:gs pos="0">
                    <a:srgbClr val="FFFFFF"/>
                  </a:gs>
                  <a:gs pos="100000">
                    <a:srgbClr val="FFFFFF"/>
                  </a:gs>
                </a:gsLst>
                <a:lin ang="5400000" scaled="0"/>
              </a:gradFill>
            </a:endParaRPr>
          </a:p>
        </p:txBody>
      </p:sp>
      <p:sp>
        <p:nvSpPr>
          <p:cNvPr id="76" name="TextBox 75"/>
          <p:cNvSpPr txBox="1"/>
          <p:nvPr/>
        </p:nvSpPr>
        <p:spPr>
          <a:xfrm>
            <a:off x="5332412" y="3236046"/>
            <a:ext cx="1727832" cy="615553"/>
          </a:xfrm>
          <a:prstGeom prst="rect">
            <a:avLst/>
          </a:prstGeom>
          <a:noFill/>
        </p:spPr>
        <p:txBody>
          <a:bodyPr wrap="square" lIns="0" tIns="0" rIns="0" bIns="0" rtlCol="0">
            <a:spAutoFit/>
          </a:bodyPr>
          <a:lstStyle/>
          <a:p>
            <a:pPr algn="r"/>
            <a:r>
              <a:rPr lang="en-US" sz="2000" dirty="0" smtClean="0">
                <a:gradFill>
                  <a:gsLst>
                    <a:gs pos="0">
                      <a:schemeClr val="tx1"/>
                    </a:gs>
                    <a:gs pos="86000">
                      <a:schemeClr val="tx1"/>
                    </a:gs>
                  </a:gsLst>
                  <a:lin ang="5400000" scaled="0"/>
                </a:gradFill>
              </a:rPr>
              <a:t>Data Access Layer</a:t>
            </a:r>
          </a:p>
        </p:txBody>
      </p:sp>
      <p:sp>
        <p:nvSpPr>
          <p:cNvPr id="77" name="TextBox 76"/>
          <p:cNvSpPr txBox="1"/>
          <p:nvPr/>
        </p:nvSpPr>
        <p:spPr>
          <a:xfrm>
            <a:off x="5332412" y="5483424"/>
            <a:ext cx="1727832" cy="615553"/>
          </a:xfrm>
          <a:prstGeom prst="rect">
            <a:avLst/>
          </a:prstGeom>
          <a:noFill/>
        </p:spPr>
        <p:txBody>
          <a:bodyPr wrap="square" lIns="0" tIns="0" rIns="0" bIns="0" rtlCol="0">
            <a:spAutoFit/>
          </a:bodyPr>
          <a:lstStyle/>
          <a:p>
            <a:pPr algn="r"/>
            <a:r>
              <a:rPr lang="en-US" sz="2000" dirty="0" smtClean="0">
                <a:gradFill>
                  <a:gsLst>
                    <a:gs pos="0">
                      <a:schemeClr val="tx1"/>
                    </a:gs>
                    <a:gs pos="86000">
                      <a:schemeClr val="tx1"/>
                    </a:gs>
                  </a:gsLst>
                  <a:lin ang="5400000" scaled="0"/>
                </a:gradFill>
              </a:rPr>
              <a:t>SQL CE Database</a:t>
            </a:r>
          </a:p>
        </p:txBody>
      </p:sp>
      <p:sp>
        <p:nvSpPr>
          <p:cNvPr id="78" name="TextBox 77"/>
          <p:cNvSpPr txBox="1"/>
          <p:nvPr/>
        </p:nvSpPr>
        <p:spPr>
          <a:xfrm>
            <a:off x="5332412" y="1433323"/>
            <a:ext cx="1727832" cy="615553"/>
          </a:xfrm>
          <a:prstGeom prst="rect">
            <a:avLst/>
          </a:prstGeom>
          <a:noFill/>
        </p:spPr>
        <p:txBody>
          <a:bodyPr wrap="square" lIns="0" tIns="0" rIns="0" bIns="0" rtlCol="0">
            <a:spAutoFit/>
          </a:bodyPr>
          <a:lstStyle/>
          <a:p>
            <a:pPr algn="r"/>
            <a:r>
              <a:rPr lang="en-US" sz="2000" dirty="0" smtClean="0">
                <a:gradFill>
                  <a:gsLst>
                    <a:gs pos="0">
                      <a:schemeClr val="tx1"/>
                    </a:gs>
                    <a:gs pos="86000">
                      <a:schemeClr val="tx1"/>
                    </a:gs>
                  </a:gsLst>
                  <a:lin ang="5400000" scaled="0"/>
                </a:gradFill>
              </a:rPr>
              <a:t>Your Application</a:t>
            </a:r>
          </a:p>
        </p:txBody>
      </p:sp>
      <p:sp>
        <p:nvSpPr>
          <p:cNvPr id="79" name="Rounded Rectangle 78"/>
          <p:cNvSpPr/>
          <p:nvPr/>
        </p:nvSpPr>
        <p:spPr>
          <a:xfrm>
            <a:off x="7363716" y="2958230"/>
            <a:ext cx="4114800" cy="381000"/>
          </a:xfrm>
          <a:prstGeom prst="round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LINQ to SQL</a:t>
            </a:r>
          </a:p>
        </p:txBody>
      </p:sp>
      <p:sp>
        <p:nvSpPr>
          <p:cNvPr id="80" name="Rounded Rectangle 79"/>
          <p:cNvSpPr/>
          <p:nvPr/>
        </p:nvSpPr>
        <p:spPr>
          <a:xfrm>
            <a:off x="7363716" y="3433619"/>
            <a:ext cx="4114800" cy="381000"/>
          </a:xfrm>
          <a:prstGeom prst="round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Core ADO.NET</a:t>
            </a:r>
          </a:p>
        </p:txBody>
      </p:sp>
      <p:pic>
        <p:nvPicPr>
          <p:cNvPr id="8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7661" y="5478324"/>
            <a:ext cx="1985963" cy="998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 name="Down Arrow 81"/>
          <p:cNvSpPr/>
          <p:nvPr/>
        </p:nvSpPr>
        <p:spPr>
          <a:xfrm>
            <a:off x="8843917" y="4534578"/>
            <a:ext cx="933450" cy="304800"/>
          </a:xfrm>
          <a:prstGeom prst="downArrow">
            <a:avLst/>
          </a:prstGeom>
          <a:gradFill flip="none" rotWithShape="1">
            <a:gsLst>
              <a:gs pos="6000">
                <a:schemeClr val="tx1">
                  <a:alpha val="32000"/>
                </a:schemeClr>
              </a:gs>
              <a:gs pos="100000">
                <a:schemeClr val="tx1"/>
              </a:gs>
            </a:gsLst>
            <a:lin ang="5400000" scaled="0"/>
            <a:tileRect/>
          </a:gra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3" name="Rounded Rectangle 82"/>
          <p:cNvSpPr/>
          <p:nvPr/>
        </p:nvSpPr>
        <p:spPr>
          <a:xfrm>
            <a:off x="7363716" y="3909008"/>
            <a:ext cx="4114800" cy="381000"/>
          </a:xfrm>
          <a:prstGeom prst="round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SQL CE ADO.NET Provider </a:t>
            </a:r>
          </a:p>
        </p:txBody>
      </p:sp>
      <p:sp>
        <p:nvSpPr>
          <p:cNvPr id="85" name="Rectangle 84"/>
          <p:cNvSpPr/>
          <p:nvPr/>
        </p:nvSpPr>
        <p:spPr bwMode="auto">
          <a:xfrm>
            <a:off x="1" y="1127760"/>
            <a:ext cx="44180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smtClean="0">
                <a:solidFill>
                  <a:schemeClr val="tx1">
                    <a:alpha val="99000"/>
                  </a:schemeClr>
                </a:solidFill>
              </a:rPr>
              <a:t>Structured Data</a:t>
            </a:r>
            <a:endParaRPr lang="en-US" sz="2800" dirty="0">
              <a:solidFill>
                <a:schemeClr val="tx1">
                  <a:alpha val="99000"/>
                </a:schemeClr>
              </a:solidFill>
            </a:endParaRPr>
          </a:p>
        </p:txBody>
      </p:sp>
      <p:sp>
        <p:nvSpPr>
          <p:cNvPr id="86" name="Content Placeholder 7"/>
          <p:cNvSpPr txBox="1">
            <a:spLocks/>
          </p:cNvSpPr>
          <p:nvPr/>
        </p:nvSpPr>
        <p:spPr>
          <a:xfrm>
            <a:off x="519111" y="1768495"/>
            <a:ext cx="4508501" cy="163121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347663"/>
            <a:r>
              <a:rPr lang="en-US" sz="2000" dirty="0" smtClean="0"/>
              <a:t>Support for broad data scenarios</a:t>
            </a:r>
          </a:p>
          <a:p>
            <a:pPr marL="347663" indent="-347663"/>
            <a:r>
              <a:rPr lang="en-US" sz="2000" dirty="0" smtClean="0"/>
              <a:t>Code-first development</a:t>
            </a:r>
          </a:p>
          <a:p>
            <a:pPr marL="347663" indent="-347663"/>
            <a:r>
              <a:rPr lang="en-US" sz="2000" dirty="0" smtClean="0"/>
              <a:t>Database upgrade  APIs</a:t>
            </a:r>
          </a:p>
          <a:p>
            <a:pPr marL="347663" indent="-347663"/>
            <a:r>
              <a:rPr lang="en-US" sz="2000" dirty="0" smtClean="0"/>
              <a:t>Durable commit for data changes</a:t>
            </a:r>
          </a:p>
          <a:p>
            <a:pPr marL="347663" indent="-347663"/>
            <a:r>
              <a:rPr lang="en-US" sz="2000" dirty="0" smtClean="0"/>
              <a:t>Integration with background agents</a:t>
            </a:r>
            <a:endParaRPr lang="en-US" sz="2000" dirty="0"/>
          </a:p>
        </p:txBody>
      </p:sp>
      <p:sp>
        <p:nvSpPr>
          <p:cNvPr id="87" name="Rectangle 86"/>
          <p:cNvSpPr/>
          <p:nvPr/>
        </p:nvSpPr>
        <p:spPr bwMode="auto">
          <a:xfrm>
            <a:off x="1" y="4163060"/>
            <a:ext cx="44180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smtClean="0">
                <a:solidFill>
                  <a:schemeClr val="tx1">
                    <a:alpha val="99000"/>
                  </a:schemeClr>
                </a:solidFill>
              </a:rPr>
              <a:t>Phone Content Sharing</a:t>
            </a:r>
            <a:endParaRPr lang="en-US" sz="2800" dirty="0">
              <a:solidFill>
                <a:schemeClr val="tx1">
                  <a:alpha val="99000"/>
                </a:schemeClr>
              </a:solidFill>
            </a:endParaRPr>
          </a:p>
        </p:txBody>
      </p:sp>
      <p:sp>
        <p:nvSpPr>
          <p:cNvPr id="88" name="Content Placeholder 7"/>
          <p:cNvSpPr txBox="1">
            <a:spLocks/>
          </p:cNvSpPr>
          <p:nvPr/>
        </p:nvSpPr>
        <p:spPr>
          <a:xfrm>
            <a:off x="519111" y="4787013"/>
            <a:ext cx="4127501" cy="954107"/>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4"/>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4"/>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4"/>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4"/>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7663" indent="-347663"/>
            <a:r>
              <a:rPr lang="en-US" sz="2000" dirty="0" smtClean="0"/>
              <a:t>Contacts  </a:t>
            </a:r>
          </a:p>
          <a:p>
            <a:pPr marL="347663" indent="-347663"/>
            <a:r>
              <a:rPr lang="en-US" sz="2000" dirty="0" smtClean="0"/>
              <a:t>Calendars</a:t>
            </a:r>
          </a:p>
          <a:p>
            <a:pPr marL="0" indent="0">
              <a:buNone/>
            </a:pPr>
            <a:endParaRPr lang="en-US" sz="2000" b="1" dirty="0"/>
          </a:p>
        </p:txBody>
      </p:sp>
    </p:spTree>
    <p:extLst>
      <p:ext uri="{BB962C8B-B14F-4D97-AF65-F5344CB8AC3E}">
        <p14:creationId xmlns:p14="http://schemas.microsoft.com/office/powerpoint/2010/main" val="326859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wipe(left)">
                                      <p:cBhvr>
                                        <p:cTn id="7" dur="500"/>
                                        <p:tgtEl>
                                          <p:spTgt spid="8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wipe(left)">
                                      <p:cBhvr>
                                        <p:cTn id="15" dur="500"/>
                                        <p:tgtEl>
                                          <p:spTgt spid="8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500"/>
                                        <p:tgtEl>
                                          <p:spTgt spid="8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par>
                                <p:cTn id="23" presetID="1" presetClass="entr" presetSubtype="0" fill="hold" grpId="0" nodeType="withEffect">
                                  <p:stCondLst>
                                    <p:cond delay="500"/>
                                  </p:stCondLst>
                                  <p:childTnLst>
                                    <p:set>
                                      <p:cBhvr>
                                        <p:cTn id="24" dur="1" fill="hold">
                                          <p:stCondLst>
                                            <p:cond delay="0"/>
                                          </p:stCondLst>
                                        </p:cTn>
                                        <p:tgtEl>
                                          <p:spTgt spid="4"/>
                                        </p:tgtEl>
                                        <p:attrNameLst>
                                          <p:attrName>style.visibility</p:attrName>
                                        </p:attrNameLst>
                                      </p:cBhvr>
                                      <p:to>
                                        <p:strVal val="visible"/>
                                      </p:to>
                                    </p:set>
                                  </p:childTnLst>
                                </p:cTn>
                              </p:par>
                              <p:par>
                                <p:cTn id="25" presetID="10" presetClass="entr" presetSubtype="0"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50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 presetClass="entr" presetSubtype="0" fill="hold" grpId="0" nodeType="withEffect">
                                  <p:stCondLst>
                                    <p:cond delay="500"/>
                                  </p:stCondLst>
                                  <p:childTnLst>
                                    <p:set>
                                      <p:cBhvr>
                                        <p:cTn id="38" dur="1" fill="hold">
                                          <p:stCondLst>
                                            <p:cond delay="0"/>
                                          </p:stCondLst>
                                        </p:cTn>
                                        <p:tgtEl>
                                          <p:spTgt spid="78"/>
                                        </p:tgtEl>
                                        <p:attrNameLst>
                                          <p:attrName>style.visibility</p:attrName>
                                        </p:attrNameLst>
                                      </p:cBhvr>
                                      <p:to>
                                        <p:strVal val="visible"/>
                                      </p:to>
                                    </p:set>
                                  </p:childTnLst>
                                </p:cTn>
                              </p:par>
                              <p:par>
                                <p:cTn id="39" presetID="10" presetClass="entr" presetSubtype="0" fill="hold" nodeType="withEffect">
                                  <p:stCondLst>
                                    <p:cond delay="50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500"/>
                                        <p:tgtEl>
                                          <p:spTgt spid="15"/>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75"/>
                                        </p:tgtEl>
                                        <p:attrNameLst>
                                          <p:attrName>style.visibility</p:attrName>
                                        </p:attrNameLst>
                                      </p:cBhvr>
                                      <p:to>
                                        <p:strVal val="visible"/>
                                      </p:to>
                                    </p:set>
                                    <p:animEffect transition="in" filter="fade">
                                      <p:cBhvr>
                                        <p:cTn id="48" dur="500"/>
                                        <p:tgtEl>
                                          <p:spTgt spid="75"/>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79"/>
                                        </p:tgtEl>
                                        <p:attrNameLst>
                                          <p:attrName>style.visibility</p:attrName>
                                        </p:attrNameLst>
                                      </p:cBhvr>
                                      <p:to>
                                        <p:strVal val="visible"/>
                                      </p:to>
                                    </p:set>
                                    <p:animEffect transition="in" filter="fade">
                                      <p:cBhvr>
                                        <p:cTn id="51" dur="500"/>
                                        <p:tgtEl>
                                          <p:spTgt spid="79"/>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par>
                                <p:cTn id="58" presetID="1" presetClass="entr" presetSubtype="0" fill="hold" grpId="0" nodeType="withEffect">
                                  <p:stCondLst>
                                    <p:cond delay="1000"/>
                                  </p:stCondLst>
                                  <p:childTnLst>
                                    <p:set>
                                      <p:cBhvr>
                                        <p:cTn id="59" dur="1" fill="hold">
                                          <p:stCondLst>
                                            <p:cond delay="0"/>
                                          </p:stCondLst>
                                        </p:cTn>
                                        <p:tgtEl>
                                          <p:spTgt spid="76"/>
                                        </p:tgtEl>
                                        <p:attrNameLst>
                                          <p:attrName>style.visibility</p:attrName>
                                        </p:attrNameLst>
                                      </p:cBhvr>
                                      <p:to>
                                        <p:strVal val="visible"/>
                                      </p:to>
                                    </p:set>
                                  </p:childTnLst>
                                </p:cTn>
                              </p:par>
                            </p:childTnLst>
                          </p:cTn>
                        </p:par>
                        <p:par>
                          <p:cTn id="60" fill="hold">
                            <p:stCondLst>
                              <p:cond delay="4000"/>
                            </p:stCondLst>
                            <p:childTnLst>
                              <p:par>
                                <p:cTn id="61" presetID="22" presetClass="entr" presetSubtype="1" fill="hold" grpId="0" nodeType="after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wipe(up)">
                                      <p:cBhvr>
                                        <p:cTn id="63" dur="500"/>
                                        <p:tgtEl>
                                          <p:spTgt spid="82"/>
                                        </p:tgtEl>
                                      </p:cBhvr>
                                    </p:animEffect>
                                  </p:childTnLst>
                                </p:cTn>
                              </p:par>
                              <p:par>
                                <p:cTn id="64" presetID="10" presetClass="entr" presetSubtype="0" fill="hold" grpId="0" nodeType="withEffect">
                                  <p:stCondLst>
                                    <p:cond delay="140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par>
                                <p:cTn id="67" presetID="10" presetClass="entr" presetSubtype="0" fill="hold" nodeType="withEffect">
                                  <p:stCondLst>
                                    <p:cond delay="1400"/>
                                  </p:stCondLst>
                                  <p:childTnLst>
                                    <p:set>
                                      <p:cBhvr>
                                        <p:cTn id="68" dur="1" fill="hold">
                                          <p:stCondLst>
                                            <p:cond delay="0"/>
                                          </p:stCondLst>
                                        </p:cTn>
                                        <p:tgtEl>
                                          <p:spTgt spid="81"/>
                                        </p:tgtEl>
                                        <p:attrNameLst>
                                          <p:attrName>style.visibility</p:attrName>
                                        </p:attrNameLst>
                                      </p:cBhvr>
                                      <p:to>
                                        <p:strVal val="visible"/>
                                      </p:to>
                                    </p:set>
                                    <p:animEffect transition="in" filter="fade">
                                      <p:cBhvr>
                                        <p:cTn id="69" dur="500"/>
                                        <p:tgtEl>
                                          <p:spTgt spid="81"/>
                                        </p:tgtEl>
                                      </p:cBhvr>
                                    </p:animEffect>
                                  </p:childTnLst>
                                </p:cTn>
                              </p:par>
                              <p:par>
                                <p:cTn id="70" presetID="1" presetClass="entr" presetSubtype="0" fill="hold" grpId="0" nodeType="withEffect">
                                  <p:stCondLst>
                                    <p:cond delay="1500"/>
                                  </p:stCondLst>
                                  <p:childTnLst>
                                    <p:set>
                                      <p:cBhvr>
                                        <p:cTn id="71"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7" grpId="0" animBg="1"/>
      <p:bldP spid="7" grpId="0" animBg="1"/>
      <p:bldP spid="4" grpId="0"/>
      <p:bldP spid="75" grpId="0" animBg="1"/>
      <p:bldP spid="76" grpId="0"/>
      <p:bldP spid="77" grpId="0"/>
      <p:bldP spid="78" grpId="0"/>
      <p:bldP spid="79" grpId="0" animBg="1"/>
      <p:bldP spid="80" grpId="0" animBg="1"/>
      <p:bldP spid="82" grpId="0" animBg="1"/>
      <p:bldP spid="83" grpId="0" animBg="1"/>
      <p:bldP spid="85" grpId="0" animBg="1"/>
      <p:bldP spid="86" grpId="0"/>
      <p:bldP spid="87" grpId="0" animBg="1"/>
      <p:bldP spid="8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531812" y="4953000"/>
            <a:ext cx="3851983" cy="1447800"/>
            <a:chOff x="531812" y="4953000"/>
            <a:chExt cx="3851983" cy="1447800"/>
          </a:xfrm>
        </p:grpSpPr>
        <p:sp>
          <p:nvSpPr>
            <p:cNvPr id="34" name="Rectangle 33"/>
            <p:cNvSpPr/>
            <p:nvPr/>
          </p:nvSpPr>
          <p:spPr bwMode="auto">
            <a:xfrm>
              <a:off x="531812" y="4953000"/>
              <a:ext cx="3851983" cy="1447800"/>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endParaRPr lang="en-US" b="1" kern="0" dirty="0">
                <a:gradFill>
                  <a:gsLst>
                    <a:gs pos="0">
                      <a:schemeClr val="tx1"/>
                    </a:gs>
                    <a:gs pos="100000">
                      <a:schemeClr val="tx1"/>
                    </a:gs>
                  </a:gsLst>
                  <a:lin ang="5400000" scaled="0"/>
                </a:gradFill>
              </a:endParaRPr>
            </a:p>
          </p:txBody>
        </p:sp>
        <p:sp>
          <p:nvSpPr>
            <p:cNvPr id="3" name="Rectangle 2"/>
            <p:cNvSpPr/>
            <p:nvPr/>
          </p:nvSpPr>
          <p:spPr>
            <a:xfrm>
              <a:off x="631273" y="5996538"/>
              <a:ext cx="1492716" cy="341632"/>
            </a:xfrm>
            <a:prstGeom prst="rect">
              <a:avLst/>
            </a:prstGeom>
          </p:spPr>
          <p:txBody>
            <a:bodyPr wrap="none">
              <a:spAutoFit/>
            </a:bodyPr>
            <a:lstStyle/>
            <a:p>
              <a:pPr algn="ct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app storage</a:t>
              </a:r>
            </a:p>
          </p:txBody>
        </p:sp>
      </p:grpSp>
      <p:pic>
        <p:nvPicPr>
          <p:cNvPr id="31" name="Picture 24" descr="\\eventsql\dvd\Online_ART\DVD_Art_Sept-2-2010\Artwork_Imagery\Icons - Illustrations\Internet Clouds web\cloud 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93846" y="1250652"/>
            <a:ext cx="6596566" cy="3321348"/>
          </a:xfrm>
          <a:prstGeom prst="rect">
            <a:avLst/>
          </a:prstGeom>
          <a:noFill/>
          <a:extLst>
            <a:ext uri="{909E8E84-426E-40DD-AFC4-6F175D3DCCD1}">
              <a14:hiddenFill xmlns:a14="http://schemas.microsoft.com/office/drawing/2010/main">
                <a:solidFill>
                  <a:srgbClr val="FFFFFF"/>
                </a:solidFill>
              </a14:hiddenFill>
            </a:ext>
          </a:extLst>
        </p:spPr>
      </p:pic>
      <p:sp>
        <p:nvSpPr>
          <p:cNvPr id="63" name="Rectangle 62"/>
          <p:cNvSpPr/>
          <p:nvPr/>
        </p:nvSpPr>
        <p:spPr bwMode="auto">
          <a:xfrm>
            <a:off x="4898267" y="2098344"/>
            <a:ext cx="1459328" cy="609600"/>
          </a:xfrm>
          <a:prstGeom prst="rect">
            <a:avLst/>
          </a:prstGeom>
          <a:ln>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2" name="Rectangle 61"/>
          <p:cNvSpPr/>
          <p:nvPr/>
        </p:nvSpPr>
        <p:spPr bwMode="auto">
          <a:xfrm>
            <a:off x="4810539" y="2174544"/>
            <a:ext cx="1459328" cy="609600"/>
          </a:xfrm>
          <a:prstGeom prst="rect">
            <a:avLst/>
          </a:prstGeom>
          <a:ln>
            <a:solidFill>
              <a:schemeClr val="bg2">
                <a:lumMod val="50000"/>
              </a:schemeClr>
            </a:solid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1" name="Rectangle 60"/>
          <p:cNvSpPr/>
          <p:nvPr/>
        </p:nvSpPr>
        <p:spPr>
          <a:xfrm>
            <a:off x="9675818" y="2098345"/>
            <a:ext cx="2060075" cy="609603"/>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endParaRPr lang="en-US" sz="2400" dirty="0">
              <a:solidFill>
                <a:schemeClr val="tx1">
                  <a:alpha val="99000"/>
                </a:schemeClr>
              </a:solidFill>
            </a:endParaRPr>
          </a:p>
        </p:txBody>
      </p:sp>
      <p:sp>
        <p:nvSpPr>
          <p:cNvPr id="2" name="Title 1"/>
          <p:cNvSpPr>
            <a:spLocks noGrp="1"/>
          </p:cNvSpPr>
          <p:nvPr>
            <p:ph type="title"/>
          </p:nvPr>
        </p:nvSpPr>
        <p:spPr/>
        <p:txBody>
          <a:bodyPr/>
          <a:lstStyle/>
          <a:p>
            <a:r>
              <a:rPr lang="en-US" smtClean="0"/>
              <a:t>Data Management with Live Agents</a:t>
            </a:r>
            <a:endParaRPr lang="en-US" dirty="0"/>
          </a:p>
        </p:txBody>
      </p:sp>
      <p:sp>
        <p:nvSpPr>
          <p:cNvPr id="11" name="Rectangle 10"/>
          <p:cNvSpPr/>
          <p:nvPr/>
        </p:nvSpPr>
        <p:spPr bwMode="auto">
          <a:xfrm>
            <a:off x="4722814" y="2250744"/>
            <a:ext cx="1459328" cy="609600"/>
          </a:xfrm>
          <a:prstGeom prst="rect">
            <a:avLst/>
          </a:prstGeom>
          <a:ln>
            <a:solidFill>
              <a:schemeClr val="bg2">
                <a:lumMod val="50000"/>
              </a:schemeClr>
            </a:solidFill>
            <a:headEnd type="none" w="med" len="med"/>
            <a:tailEnd type="none" w="med" len="med"/>
          </a:ln>
        </p:spPr>
        <p:style>
          <a:lnRef idx="1">
            <a:schemeClr val="dk1"/>
          </a:lnRef>
          <a:fillRef idx="3">
            <a:schemeClr val="dk1"/>
          </a:fillRef>
          <a:effectRef idx="2">
            <a:schemeClr val="dk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000" dirty="0" smtClean="0">
                <a:gradFill>
                  <a:gsLst>
                    <a:gs pos="0">
                      <a:srgbClr val="FFFFFF"/>
                    </a:gs>
                    <a:gs pos="100000">
                      <a:srgbClr val="FFFFFF"/>
                    </a:gs>
                  </a:gsLst>
                  <a:lin ang="5400000" scaled="0"/>
                </a:gradFill>
              </a:rPr>
              <a:t>App </a:t>
            </a:r>
            <a:r>
              <a:rPr lang="en-US" sz="2000" dirty="0">
                <a:gradFill>
                  <a:gsLst>
                    <a:gs pos="0">
                      <a:srgbClr val="FFFFFF"/>
                    </a:gs>
                    <a:gs pos="100000">
                      <a:srgbClr val="FFFFFF"/>
                    </a:gs>
                  </a:gsLst>
                  <a:lin ang="5400000" scaled="0"/>
                </a:gradFill>
              </a:rPr>
              <a:t>agent</a:t>
            </a:r>
          </a:p>
        </p:txBody>
      </p:sp>
      <p:cxnSp>
        <p:nvCxnSpPr>
          <p:cNvPr id="13" name="Straight Connector 12"/>
          <p:cNvCxnSpPr/>
          <p:nvPr/>
        </p:nvCxnSpPr>
        <p:spPr>
          <a:xfrm>
            <a:off x="8920626" y="1425037"/>
            <a:ext cx="0" cy="3375563"/>
          </a:xfrm>
          <a:prstGeom prst="line">
            <a:avLst/>
          </a:prstGeom>
          <a:ln w="381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9" descr="\\eventsql\dvd\Online_ART\DVD_Art_Sept-2-2010\Artwork_Imagery\Icons - Illustrations\_ XML ICONS\wireless access point.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091844" y="5086343"/>
            <a:ext cx="202968" cy="6026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0" descr="\\eventsql\dvd\Online_ART\DVD_Art_Sept-2-2010\Artwork_Imagery\Icons - Illustrations\Communication Towers Satellites\radio cell tower signal wireless 3.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481888" y="5010143"/>
            <a:ext cx="416979" cy="695293"/>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bwMode="auto">
          <a:xfrm>
            <a:off x="6475412" y="4933941"/>
            <a:ext cx="1459327" cy="1447800"/>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28" tIns="45715" rIns="91428" bIns="45715" numCol="1" rtlCol="0" anchor="b" anchorCtr="0" compatLnSpc="1">
            <a:prstTxWarp prst="textNoShape">
              <a:avLst/>
            </a:prstTxWarp>
          </a:bodyPr>
          <a:lstStyle/>
          <a:p>
            <a:pPr algn="ctr" defTabSz="914023" fontAlgn="base">
              <a:spcBef>
                <a:spcPct val="0"/>
              </a:spcBef>
              <a:spcAft>
                <a:spcPct val="0"/>
              </a:spcAft>
            </a:pPr>
            <a:r>
              <a:rPr lang="en-US" sz="2000" dirty="0">
                <a:solidFill>
                  <a:schemeClr val="tx1"/>
                </a:solidFill>
              </a:rPr>
              <a:t>resource manager</a:t>
            </a:r>
          </a:p>
        </p:txBody>
      </p:sp>
      <p:pic>
        <p:nvPicPr>
          <p:cNvPr id="3075" name="Picture 3" descr="\\eventsql\dvd\Online_ART\DVD_Art_Sept-2-2010\Artwork_Imagery\Icons - Illustrations\_ REAL VISTA STYLE\line chart graph.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856412" y="5010141"/>
            <a:ext cx="6858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ventsql\dvd\Online_ART\DVD_Art_Sept-2-2010\Artwork_Imagery\Icons - Illustrations\Charts - Diagrams\workflow flow chart tilted.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810542" y="5076850"/>
            <a:ext cx="1041135" cy="641596"/>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21"/>
          <p:cNvSpPr/>
          <p:nvPr/>
        </p:nvSpPr>
        <p:spPr bwMode="auto">
          <a:xfrm>
            <a:off x="4722812" y="4933941"/>
            <a:ext cx="1459327" cy="1447800"/>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28" tIns="45715" rIns="91428" bIns="45715" numCol="1" rtlCol="0" anchor="b" anchorCtr="0" compatLnSpc="1">
            <a:prstTxWarp prst="textNoShape">
              <a:avLst/>
            </a:prstTxWarp>
          </a:bodyPr>
          <a:lstStyle/>
          <a:p>
            <a:pPr algn="ctr" defTabSz="914023" fontAlgn="base">
              <a:spcBef>
                <a:spcPct val="0"/>
              </a:spcBef>
              <a:spcAft>
                <a:spcPct val="0"/>
              </a:spcAft>
            </a:pPr>
            <a:r>
              <a:rPr lang="en-US" sz="2000" dirty="0">
                <a:solidFill>
                  <a:schemeClr val="tx1"/>
                </a:solidFill>
              </a:rPr>
              <a:t>task scheduler</a:t>
            </a:r>
          </a:p>
        </p:txBody>
      </p:sp>
      <p:cxnSp>
        <p:nvCxnSpPr>
          <p:cNvPr id="20" name="Straight Arrow Connector 19"/>
          <p:cNvCxnSpPr>
            <a:stCxn id="22" idx="0"/>
            <a:endCxn id="11" idx="2"/>
          </p:cNvCxnSpPr>
          <p:nvPr/>
        </p:nvCxnSpPr>
        <p:spPr>
          <a:xfrm flipV="1">
            <a:off x="5452476" y="2860344"/>
            <a:ext cx="2" cy="2073597"/>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29" name="Elbow Connector 28"/>
          <p:cNvCxnSpPr>
            <a:stCxn id="19" idx="2"/>
            <a:endCxn id="22" idx="2"/>
          </p:cNvCxnSpPr>
          <p:nvPr/>
        </p:nvCxnSpPr>
        <p:spPr>
          <a:xfrm rot="5400000">
            <a:off x="6328776" y="5505441"/>
            <a:ext cx="12700" cy="1752600"/>
          </a:xfrm>
          <a:prstGeom prst="bentConnector3">
            <a:avLst>
              <a:gd name="adj1" fmla="val 1800000"/>
            </a:avLst>
          </a:prstGeom>
          <a:ln>
            <a:tailEnd type="arrow"/>
          </a:ln>
        </p:spPr>
        <p:style>
          <a:lnRef idx="2">
            <a:schemeClr val="accent1"/>
          </a:lnRef>
          <a:fillRef idx="0">
            <a:schemeClr val="accent1"/>
          </a:fillRef>
          <a:effectRef idx="1">
            <a:schemeClr val="accent1"/>
          </a:effectRef>
          <a:fontRef idx="minor">
            <a:schemeClr val="tx1"/>
          </a:fontRef>
        </p:style>
      </p:cxnSp>
      <p:sp>
        <p:nvSpPr>
          <p:cNvPr id="33" name="Rectangle 32"/>
          <p:cNvSpPr/>
          <p:nvPr/>
        </p:nvSpPr>
        <p:spPr bwMode="auto">
          <a:xfrm>
            <a:off x="8216485" y="4933941"/>
            <a:ext cx="1459327" cy="1447800"/>
          </a:xfrm>
          <a:prstGeom prst="rect">
            <a:avLst/>
          </a:prstGeom>
          <a:noFill/>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28" tIns="45715" rIns="91428" bIns="45715" numCol="1" rtlCol="0" anchor="b" anchorCtr="0" compatLnSpc="1">
            <a:prstTxWarp prst="textNoShape">
              <a:avLst/>
            </a:prstTxWarp>
          </a:bodyPr>
          <a:lstStyle/>
          <a:p>
            <a:pPr algn="ctr" defTabSz="914023" fontAlgn="base">
              <a:spcBef>
                <a:spcPct val="0"/>
              </a:spcBef>
              <a:spcAft>
                <a:spcPct val="0"/>
              </a:spcAft>
            </a:pPr>
            <a:r>
              <a:rPr lang="en-US" sz="2000" dirty="0">
                <a:solidFill>
                  <a:schemeClr val="tx1"/>
                </a:solidFill>
              </a:rPr>
              <a:t>connection manager</a:t>
            </a:r>
          </a:p>
        </p:txBody>
      </p:sp>
      <p:cxnSp>
        <p:nvCxnSpPr>
          <p:cNvPr id="37" name="Elbow Connector 36"/>
          <p:cNvCxnSpPr>
            <a:stCxn id="33" idx="2"/>
            <a:endCxn id="22" idx="2"/>
          </p:cNvCxnSpPr>
          <p:nvPr/>
        </p:nvCxnSpPr>
        <p:spPr>
          <a:xfrm rot="5400000">
            <a:off x="7199313" y="4634905"/>
            <a:ext cx="12700" cy="3493673"/>
          </a:xfrm>
          <a:prstGeom prst="bentConnector3">
            <a:avLst>
              <a:gd name="adj1" fmla="val 1800000"/>
            </a:avLst>
          </a:prstGeom>
          <a:ln>
            <a:tailEnd type="arrow"/>
          </a:ln>
        </p:spPr>
        <p:style>
          <a:lnRef idx="2">
            <a:schemeClr val="accent1"/>
          </a:lnRef>
          <a:fillRef idx="0">
            <a:schemeClr val="accent1"/>
          </a:fillRef>
          <a:effectRef idx="1">
            <a:schemeClr val="accent1"/>
          </a:effectRef>
          <a:fontRef idx="minor">
            <a:schemeClr val="tx1"/>
          </a:fontRef>
        </p:style>
      </p:cxnSp>
      <p:sp>
        <p:nvSpPr>
          <p:cNvPr id="52" name="Lightning Bolt 51"/>
          <p:cNvSpPr/>
          <p:nvPr/>
        </p:nvSpPr>
        <p:spPr bwMode="auto">
          <a:xfrm>
            <a:off x="5300075" y="4723060"/>
            <a:ext cx="304801" cy="421765"/>
          </a:xfrm>
          <a:prstGeom prst="lightningBolt">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56" name="Elbow Connector 55"/>
          <p:cNvCxnSpPr>
            <a:endCxn id="11" idx="3"/>
          </p:cNvCxnSpPr>
          <p:nvPr/>
        </p:nvCxnSpPr>
        <p:spPr>
          <a:xfrm rot="10800000" flipV="1">
            <a:off x="6182143" y="2555542"/>
            <a:ext cx="3341275" cy="1"/>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sp>
        <p:nvSpPr>
          <p:cNvPr id="59" name="Rectangle 58"/>
          <p:cNvSpPr/>
          <p:nvPr/>
        </p:nvSpPr>
        <p:spPr>
          <a:xfrm>
            <a:off x="9523417" y="2250741"/>
            <a:ext cx="2060075" cy="609603"/>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Web Service</a:t>
            </a:r>
          </a:p>
        </p:txBody>
      </p:sp>
      <p:cxnSp>
        <p:nvCxnSpPr>
          <p:cNvPr id="40" name="Elbow Connector 39"/>
          <p:cNvCxnSpPr>
            <a:stCxn id="32" idx="3"/>
            <a:endCxn id="46" idx="0"/>
          </p:cNvCxnSpPr>
          <p:nvPr/>
        </p:nvCxnSpPr>
        <p:spPr>
          <a:xfrm>
            <a:off x="2223451" y="2552700"/>
            <a:ext cx="823571" cy="1943100"/>
          </a:xfrm>
          <a:prstGeom prst="bentConnector2">
            <a:avLst/>
          </a:prstGeom>
          <a:ln>
            <a:headEnd type="arrow"/>
            <a:tailEnd type="arrow"/>
          </a:ln>
        </p:spPr>
        <p:style>
          <a:lnRef idx="2">
            <a:schemeClr val="dk1"/>
          </a:lnRef>
          <a:fillRef idx="0">
            <a:schemeClr val="dk1"/>
          </a:fillRef>
          <a:effectRef idx="1">
            <a:schemeClr val="dk1"/>
          </a:effectRef>
          <a:fontRef idx="minor">
            <a:schemeClr val="tx1"/>
          </a:fontRef>
        </p:style>
      </p:cxnSp>
      <p:cxnSp>
        <p:nvCxnSpPr>
          <p:cNvPr id="45" name="Elbow Connector 44"/>
          <p:cNvCxnSpPr>
            <a:stCxn id="11" idx="1"/>
            <a:endCxn id="46" idx="0"/>
          </p:cNvCxnSpPr>
          <p:nvPr/>
        </p:nvCxnSpPr>
        <p:spPr>
          <a:xfrm rot="10800000" flipV="1">
            <a:off x="3047022" y="2555544"/>
            <a:ext cx="1675792" cy="1940256"/>
          </a:xfrm>
          <a:prstGeom prst="bentConnector2">
            <a:avLst/>
          </a:prstGeom>
          <a:ln>
            <a:headEnd type="arrow"/>
            <a:tailEnd type="arrow"/>
          </a:ln>
        </p:spPr>
        <p:style>
          <a:lnRef idx="2">
            <a:schemeClr val="dk1"/>
          </a:lnRef>
          <a:fillRef idx="0">
            <a:schemeClr val="dk1"/>
          </a:fillRef>
          <a:effectRef idx="1">
            <a:schemeClr val="dk1"/>
          </a:effectRef>
          <a:fontRef idx="minor">
            <a:schemeClr val="tx1"/>
          </a:fontRef>
        </p:style>
      </p:cxnSp>
      <p:pic>
        <p:nvPicPr>
          <p:cNvPr id="32" name="Picture 31" descr="\\eventsql\dvd\Online_ART\DVD_Art_Sept-2-2010\Artwork_Imagery\Hardware Photos\OEM HW\Windows 7 Phones\Screenshots\XBL and 3rd Party App Screens\Seesmic_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531812" y="1143000"/>
            <a:ext cx="1691639" cy="28194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Group 34"/>
          <p:cNvGrpSpPr/>
          <p:nvPr/>
        </p:nvGrpSpPr>
        <p:grpSpPr>
          <a:xfrm>
            <a:off x="2055814" y="5181600"/>
            <a:ext cx="537333" cy="802765"/>
            <a:chOff x="2817812" y="3007235"/>
            <a:chExt cx="537334" cy="802765"/>
          </a:xfrm>
        </p:grpSpPr>
        <p:pic>
          <p:nvPicPr>
            <p:cNvPr id="36" name="Picture 18" descr="\\eventsql\dvd\Online_ART\DVD_Art_Sept-2-2010\Artwork_Imagery\Icons - Illustrations\_ WINDOWS SERVER ICONS\Misc\Database cylinder.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817812" y="3007235"/>
              <a:ext cx="537334" cy="802765"/>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nvSpPr>
          <p:spPr>
            <a:xfrm>
              <a:off x="2897946" y="3312035"/>
              <a:ext cx="423387" cy="307777"/>
            </a:xfrm>
            <a:prstGeom prst="rect">
              <a:avLst/>
            </a:prstGeom>
            <a:noFill/>
          </p:spPr>
          <p:txBody>
            <a:bodyPr wrap="none" lIns="0" tIns="0" rIns="0" bIns="0" rtlCol="0">
              <a:spAutoFit/>
            </a:bodyPr>
            <a:lstStyle/>
            <a:p>
              <a:r>
                <a:rPr lang="en-US" sz="2000" dirty="0">
                  <a:gradFill>
                    <a:gsLst>
                      <a:gs pos="0">
                        <a:schemeClr val="tx1"/>
                      </a:gs>
                      <a:gs pos="86000">
                        <a:schemeClr val="tx1"/>
                      </a:gs>
                    </a:gsLst>
                    <a:lin ang="5400000" scaled="0"/>
                  </a:gradFill>
                </a:rPr>
                <a:t>RW</a:t>
              </a:r>
            </a:p>
          </p:txBody>
        </p:sp>
      </p:grpSp>
      <p:grpSp>
        <p:nvGrpSpPr>
          <p:cNvPr id="39" name="Group 38"/>
          <p:cNvGrpSpPr/>
          <p:nvPr/>
        </p:nvGrpSpPr>
        <p:grpSpPr>
          <a:xfrm>
            <a:off x="3499681" y="5181600"/>
            <a:ext cx="537333" cy="802765"/>
            <a:chOff x="5568605" y="2133602"/>
            <a:chExt cx="537334" cy="802765"/>
          </a:xfrm>
        </p:grpSpPr>
        <p:pic>
          <p:nvPicPr>
            <p:cNvPr id="41" name="Picture 18" descr="\\eventsql\dvd\Online_ART\DVD_Art_Sept-2-2010\Artwork_Imagery\Icons - Illustrations\_ WINDOWS SERVER ICONS\Misc\Database cylinder.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568605" y="2133602"/>
              <a:ext cx="537334" cy="802765"/>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p:nvPr/>
          </p:nvSpPr>
          <p:spPr>
            <a:xfrm>
              <a:off x="5648739" y="2438402"/>
              <a:ext cx="384722" cy="307777"/>
            </a:xfrm>
            <a:prstGeom prst="rect">
              <a:avLst/>
            </a:prstGeom>
            <a:noFill/>
          </p:spPr>
          <p:txBody>
            <a:bodyPr wrap="none" lIns="0" tIns="0" rIns="0" bIns="0" rtlCol="0">
              <a:spAutoFit/>
            </a:bodyPr>
            <a:lstStyle/>
            <a:p>
              <a:r>
                <a:rPr lang="en-US" sz="2000" dirty="0">
                  <a:gradFill>
                    <a:gsLst>
                      <a:gs pos="0">
                        <a:schemeClr val="tx1"/>
                      </a:gs>
                      <a:gs pos="86000">
                        <a:schemeClr val="tx1"/>
                      </a:gs>
                    </a:gsLst>
                    <a:lin ang="5400000" scaled="0"/>
                  </a:gradFill>
                </a:rPr>
                <a:t>RO</a:t>
              </a:r>
            </a:p>
          </p:txBody>
        </p:sp>
      </p:grpSp>
      <p:pic>
        <p:nvPicPr>
          <p:cNvPr id="43" name="Picture 16" descr="\\eventsql\dvd\Online_ART\DVD_Art_Sept-2-2010\Artwork_Imagery\Icons - Illustrations\_ SUPER VISTA STYLE\folder file.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36615" y="5146165"/>
            <a:ext cx="873635" cy="873635"/>
          </a:xfrm>
          <a:prstGeom prst="rect">
            <a:avLst/>
          </a:prstGeom>
          <a:noFill/>
          <a:extLst>
            <a:ext uri="{909E8E84-426E-40DD-AFC4-6F175D3DCCD1}">
              <a14:hiddenFill xmlns:a14="http://schemas.microsoft.com/office/drawing/2010/main">
                <a:solidFill>
                  <a:srgbClr val="FFFFFF"/>
                </a:solidFill>
              </a14:hiddenFill>
            </a:ext>
          </a:extLst>
        </p:spPr>
      </p:pic>
      <p:cxnSp>
        <p:nvCxnSpPr>
          <p:cNvPr id="44" name="Straight Connector 43"/>
          <p:cNvCxnSpPr/>
          <p:nvPr/>
        </p:nvCxnSpPr>
        <p:spPr>
          <a:xfrm>
            <a:off x="3046412" y="5140836"/>
            <a:ext cx="0" cy="878965"/>
          </a:xfrm>
          <a:prstGeom prst="line">
            <a:avLst/>
          </a:prstGeom>
          <a:ln w="381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bwMode="auto">
          <a:xfrm>
            <a:off x="1710248" y="4495800"/>
            <a:ext cx="2673548" cy="381000"/>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LINQ</a:t>
            </a:r>
          </a:p>
        </p:txBody>
      </p:sp>
      <p:sp>
        <p:nvSpPr>
          <p:cNvPr id="47" name="Down Arrow 46"/>
          <p:cNvSpPr/>
          <p:nvPr/>
        </p:nvSpPr>
        <p:spPr bwMode="auto">
          <a:xfrm>
            <a:off x="2182577" y="4759836"/>
            <a:ext cx="283807" cy="269365"/>
          </a:xfrm>
          <a:prstGeom prst="down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9" name="Down Arrow 48"/>
          <p:cNvSpPr/>
          <p:nvPr/>
        </p:nvSpPr>
        <p:spPr bwMode="auto">
          <a:xfrm>
            <a:off x="3600807" y="4759836"/>
            <a:ext cx="283807" cy="269365"/>
          </a:xfrm>
          <a:prstGeom prst="down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3424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500"/>
                                        <p:tgtEl>
                                          <p:spTgt spid="59"/>
                                        </p:tgtEl>
                                      </p:cBhvr>
                                    </p:animEffect>
                                    <p:anim calcmode="lin" valueType="num">
                                      <p:cBhvr>
                                        <p:cTn id="13" dur="500" fill="hold"/>
                                        <p:tgtEl>
                                          <p:spTgt spid="59"/>
                                        </p:tgtEl>
                                        <p:attrNameLst>
                                          <p:attrName>ppt_x</p:attrName>
                                        </p:attrNameLst>
                                      </p:cBhvr>
                                      <p:tavLst>
                                        <p:tav tm="0">
                                          <p:val>
                                            <p:strVal val="#ppt_x"/>
                                          </p:val>
                                        </p:tav>
                                        <p:tav tm="100000">
                                          <p:val>
                                            <p:strVal val="#ppt_x"/>
                                          </p:val>
                                        </p:tav>
                                      </p:tavLst>
                                    </p:anim>
                                    <p:anim calcmode="lin" valueType="num">
                                      <p:cBhvr>
                                        <p:cTn id="14" dur="500" fill="hold"/>
                                        <p:tgtEl>
                                          <p:spTgt spid="5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fade">
                                      <p:cBhvr>
                                        <p:cTn id="17" dur="500"/>
                                        <p:tgtEl>
                                          <p:spTgt spid="61"/>
                                        </p:tgtEl>
                                      </p:cBhvr>
                                    </p:animEffect>
                                    <p:anim calcmode="lin" valueType="num">
                                      <p:cBhvr>
                                        <p:cTn id="18" dur="500" fill="hold"/>
                                        <p:tgtEl>
                                          <p:spTgt spid="61"/>
                                        </p:tgtEl>
                                        <p:attrNameLst>
                                          <p:attrName>ppt_x</p:attrName>
                                        </p:attrNameLst>
                                      </p:cBhvr>
                                      <p:tavLst>
                                        <p:tav tm="0">
                                          <p:val>
                                            <p:strVal val="#ppt_x"/>
                                          </p:val>
                                        </p:tav>
                                        <p:tav tm="100000">
                                          <p:val>
                                            <p:strVal val="#ppt_x"/>
                                          </p:val>
                                        </p:tav>
                                      </p:tavLst>
                                    </p:anim>
                                    <p:anim calcmode="lin" valueType="num">
                                      <p:cBhvr>
                                        <p:cTn id="19" dur="500" fill="hold"/>
                                        <p:tgtEl>
                                          <p:spTgt spid="61"/>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anim calcmode="lin" valueType="num">
                                      <p:cBhvr>
                                        <p:cTn id="24" dur="500" fill="hold"/>
                                        <p:tgtEl>
                                          <p:spTgt spid="11"/>
                                        </p:tgtEl>
                                        <p:attrNameLst>
                                          <p:attrName>ppt_x</p:attrName>
                                        </p:attrNameLst>
                                      </p:cBhvr>
                                      <p:tavLst>
                                        <p:tav tm="0">
                                          <p:val>
                                            <p:strVal val="#ppt_x"/>
                                          </p:val>
                                        </p:tav>
                                        <p:tav tm="100000">
                                          <p:val>
                                            <p:strVal val="#ppt_x"/>
                                          </p:val>
                                        </p:tav>
                                      </p:tavLst>
                                    </p:anim>
                                    <p:anim calcmode="lin" valueType="num">
                                      <p:cBhvr>
                                        <p:cTn id="25" dur="500" fill="hold"/>
                                        <p:tgtEl>
                                          <p:spTgt spid="11"/>
                                        </p:tgtEl>
                                        <p:attrNameLst>
                                          <p:attrName>ppt_y</p:attrName>
                                        </p:attrNameLst>
                                      </p:cBhvr>
                                      <p:tavLst>
                                        <p:tav tm="0">
                                          <p:val>
                                            <p:strVal val="#ppt_y+.1"/>
                                          </p:val>
                                        </p:tav>
                                        <p:tav tm="100000">
                                          <p:val>
                                            <p:strVal val="#ppt_y"/>
                                          </p:val>
                                        </p:tav>
                                      </p:tavLst>
                                    </p:anim>
                                  </p:childTnLst>
                                </p:cTn>
                              </p:par>
                              <p:par>
                                <p:cTn id="26" presetID="22" presetClass="entr" presetSubtype="2"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right)">
                                      <p:cBhvr>
                                        <p:cTn id="28" dur="500"/>
                                        <p:tgtEl>
                                          <p:spTgt spid="56"/>
                                        </p:tgtEl>
                                      </p:cBhvr>
                                    </p:animEffect>
                                  </p:childTnLst>
                                </p:cTn>
                              </p:par>
                            </p:childTnLst>
                          </p:cTn>
                        </p:par>
                        <p:par>
                          <p:cTn id="29" fill="hold">
                            <p:stCondLst>
                              <p:cond delay="1000"/>
                            </p:stCondLst>
                            <p:childTnLst>
                              <p:par>
                                <p:cTn id="30" presetID="22" presetClass="entr" presetSubtype="2"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right)">
                                      <p:cBhvr>
                                        <p:cTn id="32" dur="500"/>
                                        <p:tgtEl>
                                          <p:spTgt spid="45"/>
                                        </p:tgtEl>
                                      </p:cBhvr>
                                    </p:animEffect>
                                  </p:childTnLst>
                                </p:cTn>
                              </p:par>
                              <p:par>
                                <p:cTn id="33" presetID="22" presetClass="entr" presetSubtype="2"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ipe(right)">
                                      <p:cBhvr>
                                        <p:cTn id="35" dur="500"/>
                                        <p:tgtEl>
                                          <p:spTgt spid="40"/>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anim calcmode="lin" valueType="num">
                                      <p:cBhvr>
                                        <p:cTn id="39" dur="500" fill="hold"/>
                                        <p:tgtEl>
                                          <p:spTgt spid="22"/>
                                        </p:tgtEl>
                                        <p:attrNameLst>
                                          <p:attrName>ppt_x</p:attrName>
                                        </p:attrNameLst>
                                      </p:cBhvr>
                                      <p:tavLst>
                                        <p:tav tm="0">
                                          <p:val>
                                            <p:strVal val="#ppt_x"/>
                                          </p:val>
                                        </p:tav>
                                        <p:tav tm="100000">
                                          <p:val>
                                            <p:strVal val="#ppt_x"/>
                                          </p:val>
                                        </p:tav>
                                      </p:tavLst>
                                    </p:anim>
                                    <p:anim calcmode="lin" valueType="num">
                                      <p:cBhvr>
                                        <p:cTn id="40" dur="500" fill="hold"/>
                                        <p:tgtEl>
                                          <p:spTgt spid="22"/>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076"/>
                                        </p:tgtEl>
                                        <p:attrNameLst>
                                          <p:attrName>style.visibility</p:attrName>
                                        </p:attrNameLst>
                                      </p:cBhvr>
                                      <p:to>
                                        <p:strVal val="visible"/>
                                      </p:to>
                                    </p:set>
                                    <p:animEffect transition="in" filter="fade">
                                      <p:cBhvr>
                                        <p:cTn id="43" dur="500"/>
                                        <p:tgtEl>
                                          <p:spTgt spid="3076"/>
                                        </p:tgtEl>
                                      </p:cBhvr>
                                    </p:animEffect>
                                    <p:anim calcmode="lin" valueType="num">
                                      <p:cBhvr>
                                        <p:cTn id="44" dur="500" fill="hold"/>
                                        <p:tgtEl>
                                          <p:spTgt spid="3076"/>
                                        </p:tgtEl>
                                        <p:attrNameLst>
                                          <p:attrName>ppt_x</p:attrName>
                                        </p:attrNameLst>
                                      </p:cBhvr>
                                      <p:tavLst>
                                        <p:tav tm="0">
                                          <p:val>
                                            <p:strVal val="#ppt_x"/>
                                          </p:val>
                                        </p:tav>
                                        <p:tav tm="100000">
                                          <p:val>
                                            <p:strVal val="#ppt_x"/>
                                          </p:val>
                                        </p:tav>
                                      </p:tavLst>
                                    </p:anim>
                                    <p:anim calcmode="lin" valueType="num">
                                      <p:cBhvr>
                                        <p:cTn id="45" dur="500" fill="hold"/>
                                        <p:tgtEl>
                                          <p:spTgt spid="3076"/>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53" presetClass="entr" presetSubtype="16"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Effect transition="in" filter="fade">
                                      <p:cBhvr>
                                        <p:cTn id="51" dur="500"/>
                                        <p:tgtEl>
                                          <p:spTgt spid="52"/>
                                        </p:tgtEl>
                                      </p:cBhvr>
                                    </p:animEffect>
                                  </p:childTnLst>
                                </p:cTn>
                              </p:par>
                              <p:par>
                                <p:cTn id="52" presetID="22" presetClass="entr" presetSubtype="4"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par>
                                <p:cTn id="55" presetID="42" presetClass="entr" presetSubtype="0" fill="hold" nodeType="withEffect">
                                  <p:stCondLst>
                                    <p:cond delay="0"/>
                                  </p:stCondLst>
                                  <p:childTnLst>
                                    <p:set>
                                      <p:cBhvr>
                                        <p:cTn id="56" dur="1" fill="hold">
                                          <p:stCondLst>
                                            <p:cond delay="0"/>
                                          </p:stCondLst>
                                        </p:cTn>
                                        <p:tgtEl>
                                          <p:spTgt spid="3075"/>
                                        </p:tgtEl>
                                        <p:attrNameLst>
                                          <p:attrName>style.visibility</p:attrName>
                                        </p:attrNameLst>
                                      </p:cBhvr>
                                      <p:to>
                                        <p:strVal val="visible"/>
                                      </p:to>
                                    </p:set>
                                    <p:animEffect transition="in" filter="fade">
                                      <p:cBhvr>
                                        <p:cTn id="57" dur="500"/>
                                        <p:tgtEl>
                                          <p:spTgt spid="3075"/>
                                        </p:tgtEl>
                                      </p:cBhvr>
                                    </p:animEffect>
                                    <p:anim calcmode="lin" valueType="num">
                                      <p:cBhvr>
                                        <p:cTn id="58" dur="500" fill="hold"/>
                                        <p:tgtEl>
                                          <p:spTgt spid="3075"/>
                                        </p:tgtEl>
                                        <p:attrNameLst>
                                          <p:attrName>ppt_x</p:attrName>
                                        </p:attrNameLst>
                                      </p:cBhvr>
                                      <p:tavLst>
                                        <p:tav tm="0">
                                          <p:val>
                                            <p:strVal val="#ppt_x"/>
                                          </p:val>
                                        </p:tav>
                                        <p:tav tm="100000">
                                          <p:val>
                                            <p:strVal val="#ppt_x"/>
                                          </p:val>
                                        </p:tav>
                                      </p:tavLst>
                                    </p:anim>
                                    <p:anim calcmode="lin" valueType="num">
                                      <p:cBhvr>
                                        <p:cTn id="59" dur="500" fill="hold"/>
                                        <p:tgtEl>
                                          <p:spTgt spid="307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anim calcmode="lin" valueType="num">
                                      <p:cBhvr>
                                        <p:cTn id="63" dur="500" fill="hold"/>
                                        <p:tgtEl>
                                          <p:spTgt spid="19"/>
                                        </p:tgtEl>
                                        <p:attrNameLst>
                                          <p:attrName>ppt_x</p:attrName>
                                        </p:attrNameLst>
                                      </p:cBhvr>
                                      <p:tavLst>
                                        <p:tav tm="0">
                                          <p:val>
                                            <p:strVal val="#ppt_x"/>
                                          </p:val>
                                        </p:tav>
                                        <p:tav tm="100000">
                                          <p:val>
                                            <p:strVal val="#ppt_x"/>
                                          </p:val>
                                        </p:tav>
                                      </p:tavLst>
                                    </p:anim>
                                    <p:anim calcmode="lin" valueType="num">
                                      <p:cBhvr>
                                        <p:cTn id="64" dur="500" fill="hold"/>
                                        <p:tgtEl>
                                          <p:spTgt spid="1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anim calcmode="lin" valueType="num">
                                      <p:cBhvr>
                                        <p:cTn id="68" dur="500" fill="hold"/>
                                        <p:tgtEl>
                                          <p:spTgt spid="33"/>
                                        </p:tgtEl>
                                        <p:attrNameLst>
                                          <p:attrName>ppt_x</p:attrName>
                                        </p:attrNameLst>
                                      </p:cBhvr>
                                      <p:tavLst>
                                        <p:tav tm="0">
                                          <p:val>
                                            <p:strVal val="#ppt_x"/>
                                          </p:val>
                                        </p:tav>
                                        <p:tav tm="100000">
                                          <p:val>
                                            <p:strVal val="#ppt_x"/>
                                          </p:val>
                                        </p:tav>
                                      </p:tavLst>
                                    </p:anim>
                                    <p:anim calcmode="lin" valueType="num">
                                      <p:cBhvr>
                                        <p:cTn id="69" dur="500" fill="hold"/>
                                        <p:tgtEl>
                                          <p:spTgt spid="3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anim calcmode="lin" valueType="num">
                                      <p:cBhvr>
                                        <p:cTn id="73" dur="500" fill="hold"/>
                                        <p:tgtEl>
                                          <p:spTgt spid="15"/>
                                        </p:tgtEl>
                                        <p:attrNameLst>
                                          <p:attrName>ppt_x</p:attrName>
                                        </p:attrNameLst>
                                      </p:cBhvr>
                                      <p:tavLst>
                                        <p:tav tm="0">
                                          <p:val>
                                            <p:strVal val="#ppt_x"/>
                                          </p:val>
                                        </p:tav>
                                        <p:tav tm="100000">
                                          <p:val>
                                            <p:strVal val="#ppt_x"/>
                                          </p:val>
                                        </p:tav>
                                      </p:tavLst>
                                    </p:anim>
                                    <p:anim calcmode="lin" valueType="num">
                                      <p:cBhvr>
                                        <p:cTn id="74" dur="500" fill="hold"/>
                                        <p:tgtEl>
                                          <p:spTgt spid="1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anim calcmode="lin" valueType="num">
                                      <p:cBhvr>
                                        <p:cTn id="78" dur="500" fill="hold"/>
                                        <p:tgtEl>
                                          <p:spTgt spid="14"/>
                                        </p:tgtEl>
                                        <p:attrNameLst>
                                          <p:attrName>ppt_x</p:attrName>
                                        </p:attrNameLst>
                                      </p:cBhvr>
                                      <p:tavLst>
                                        <p:tav tm="0">
                                          <p:val>
                                            <p:strVal val="#ppt_x"/>
                                          </p:val>
                                        </p:tav>
                                        <p:tav tm="100000">
                                          <p:val>
                                            <p:strVal val="#ppt_x"/>
                                          </p:val>
                                        </p:tav>
                                      </p:tavLst>
                                    </p:anim>
                                    <p:anim calcmode="lin" valueType="num">
                                      <p:cBhvr>
                                        <p:cTn id="79" dur="500" fill="hold"/>
                                        <p:tgtEl>
                                          <p:spTgt spid="14"/>
                                        </p:tgtEl>
                                        <p:attrNameLst>
                                          <p:attrName>ppt_y</p:attrName>
                                        </p:attrNameLst>
                                      </p:cBhvr>
                                      <p:tavLst>
                                        <p:tav tm="0">
                                          <p:val>
                                            <p:strVal val="#ppt_y+.1"/>
                                          </p:val>
                                        </p:tav>
                                        <p:tav tm="100000">
                                          <p:val>
                                            <p:strVal val="#ppt_y"/>
                                          </p:val>
                                        </p:tav>
                                      </p:tavLst>
                                    </p:anim>
                                  </p:childTnLst>
                                </p:cTn>
                              </p:par>
                              <p:par>
                                <p:cTn id="80" presetID="22" presetClass="entr" presetSubtype="2" fill="hold" nodeType="withEffect">
                                  <p:stCondLst>
                                    <p:cond delay="0"/>
                                  </p:stCondLst>
                                  <p:childTnLst>
                                    <p:set>
                                      <p:cBhvr>
                                        <p:cTn id="81" dur="1" fill="hold">
                                          <p:stCondLst>
                                            <p:cond delay="0"/>
                                          </p:stCondLst>
                                        </p:cTn>
                                        <p:tgtEl>
                                          <p:spTgt spid="37"/>
                                        </p:tgtEl>
                                        <p:attrNameLst>
                                          <p:attrName>style.visibility</p:attrName>
                                        </p:attrNameLst>
                                      </p:cBhvr>
                                      <p:to>
                                        <p:strVal val="visible"/>
                                      </p:to>
                                    </p:set>
                                    <p:animEffect transition="in" filter="wipe(right)">
                                      <p:cBhvr>
                                        <p:cTn id="82" dur="500"/>
                                        <p:tgtEl>
                                          <p:spTgt spid="37"/>
                                        </p:tgtEl>
                                      </p:cBhvr>
                                    </p:animEffect>
                                  </p:childTnLst>
                                </p:cTn>
                              </p:par>
                              <p:par>
                                <p:cTn id="83" presetID="22" presetClass="entr" presetSubtype="8" fill="hold" nodeType="with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left)">
                                      <p:cBhvr>
                                        <p:cTn id="85" dur="500"/>
                                        <p:tgtEl>
                                          <p:spTgt spid="29"/>
                                        </p:tgtEl>
                                      </p:cBhvr>
                                    </p:animEffect>
                                  </p:childTnLst>
                                </p:cTn>
                              </p:par>
                            </p:childTnLst>
                          </p:cTn>
                        </p:par>
                        <p:par>
                          <p:cTn id="86" fill="hold">
                            <p:stCondLst>
                              <p:cond delay="2000"/>
                            </p:stCondLst>
                            <p:childTnLst>
                              <p:par>
                                <p:cTn id="87" presetID="22" presetClass="entr" presetSubtype="4" fill="hold" grpId="0" nodeType="after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wipe(down)">
                                      <p:cBhvr>
                                        <p:cTn id="89" dur="500"/>
                                        <p:tgtEl>
                                          <p:spTgt spid="62"/>
                                        </p:tgtEl>
                                      </p:cBhvr>
                                    </p:animEffect>
                                  </p:childTnLst>
                                </p:cTn>
                              </p:par>
                              <p:par>
                                <p:cTn id="90" presetID="22" presetClass="entr" presetSubtype="4" fill="hold" grpId="0" nodeType="with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wipe(down)">
                                      <p:cBhvr>
                                        <p:cTn id="92" dur="500"/>
                                        <p:tgtEl>
                                          <p:spTgt spid="63"/>
                                        </p:tgtEl>
                                      </p:cBhvr>
                                    </p:animEffect>
                                  </p:childTnLst>
                                </p:cTn>
                              </p:par>
                            </p:childTnLst>
                          </p:cTn>
                        </p:par>
                        <p:par>
                          <p:cTn id="93" fill="hold">
                            <p:stCondLst>
                              <p:cond delay="2500"/>
                            </p:stCondLst>
                            <p:childTnLst>
                              <p:par>
                                <p:cTn id="94" presetID="47" presetClass="entr" presetSubtype="0" fill="hold"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fade">
                                      <p:cBhvr>
                                        <p:cTn id="96" dur="500"/>
                                        <p:tgtEl>
                                          <p:spTgt spid="32"/>
                                        </p:tgtEl>
                                      </p:cBhvr>
                                    </p:animEffect>
                                    <p:anim calcmode="lin" valueType="num">
                                      <p:cBhvr>
                                        <p:cTn id="97" dur="500" fill="hold"/>
                                        <p:tgtEl>
                                          <p:spTgt spid="32"/>
                                        </p:tgtEl>
                                        <p:attrNameLst>
                                          <p:attrName>ppt_x</p:attrName>
                                        </p:attrNameLst>
                                      </p:cBhvr>
                                      <p:tavLst>
                                        <p:tav tm="0">
                                          <p:val>
                                            <p:strVal val="#ppt_x"/>
                                          </p:val>
                                        </p:tav>
                                        <p:tav tm="100000">
                                          <p:val>
                                            <p:strVal val="#ppt_x"/>
                                          </p:val>
                                        </p:tav>
                                      </p:tavLst>
                                    </p:anim>
                                    <p:anim calcmode="lin" valueType="num">
                                      <p:cBhvr>
                                        <p:cTn id="98" dur="500" fill="hold"/>
                                        <p:tgtEl>
                                          <p:spTgt spid="32"/>
                                        </p:tgtEl>
                                        <p:attrNameLst>
                                          <p:attrName>ppt_y</p:attrName>
                                        </p:attrNameLst>
                                      </p:cBhvr>
                                      <p:tavLst>
                                        <p:tav tm="0">
                                          <p:val>
                                            <p:strVal val="#ppt_y-.1"/>
                                          </p:val>
                                        </p:tav>
                                        <p:tav tm="100000">
                                          <p:val>
                                            <p:strVal val="#ppt_y"/>
                                          </p:val>
                                        </p:tav>
                                      </p:tavLst>
                                    </p:anim>
                                  </p:childTnLst>
                                </p:cTn>
                              </p:par>
                            </p:childTnLst>
                          </p:cTn>
                        </p:par>
                        <p:par>
                          <p:cTn id="99" fill="hold">
                            <p:stCondLst>
                              <p:cond delay="3000"/>
                            </p:stCondLst>
                            <p:childTnLst>
                              <p:par>
                                <p:cTn id="100" presetID="22" presetClass="entr" presetSubtype="4" fill="hold" nodeType="after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wipe(down)">
                                      <p:cBhvr>
                                        <p:cTn id="102" dur="500"/>
                                        <p:tgtEl>
                                          <p:spTgt spid="5"/>
                                        </p:tgtEl>
                                      </p:cBhvr>
                                    </p:animEffect>
                                  </p:childTnLst>
                                </p:cTn>
                              </p:par>
                            </p:childTnLst>
                          </p:cTn>
                        </p:par>
                        <p:par>
                          <p:cTn id="103" fill="hold">
                            <p:stCondLst>
                              <p:cond delay="3500"/>
                            </p:stCondLst>
                            <p:childTnLst>
                              <p:par>
                                <p:cTn id="104" presetID="42" presetClass="entr" presetSubtype="0" fill="hold" nodeType="afterEffect">
                                  <p:stCondLst>
                                    <p:cond delay="0"/>
                                  </p:stCondLst>
                                  <p:childTnLst>
                                    <p:set>
                                      <p:cBhvr>
                                        <p:cTn id="105" dur="1" fill="hold">
                                          <p:stCondLst>
                                            <p:cond delay="0"/>
                                          </p:stCondLst>
                                        </p:cTn>
                                        <p:tgtEl>
                                          <p:spTgt spid="43"/>
                                        </p:tgtEl>
                                        <p:attrNameLst>
                                          <p:attrName>style.visibility</p:attrName>
                                        </p:attrNameLst>
                                      </p:cBhvr>
                                      <p:to>
                                        <p:strVal val="visible"/>
                                      </p:to>
                                    </p:set>
                                    <p:animEffect transition="in" filter="fade">
                                      <p:cBhvr>
                                        <p:cTn id="106" dur="500"/>
                                        <p:tgtEl>
                                          <p:spTgt spid="43"/>
                                        </p:tgtEl>
                                      </p:cBhvr>
                                    </p:animEffect>
                                    <p:anim calcmode="lin" valueType="num">
                                      <p:cBhvr>
                                        <p:cTn id="107" dur="500" fill="hold"/>
                                        <p:tgtEl>
                                          <p:spTgt spid="43"/>
                                        </p:tgtEl>
                                        <p:attrNameLst>
                                          <p:attrName>ppt_x</p:attrName>
                                        </p:attrNameLst>
                                      </p:cBhvr>
                                      <p:tavLst>
                                        <p:tav tm="0">
                                          <p:val>
                                            <p:strVal val="#ppt_x"/>
                                          </p:val>
                                        </p:tav>
                                        <p:tav tm="100000">
                                          <p:val>
                                            <p:strVal val="#ppt_x"/>
                                          </p:val>
                                        </p:tav>
                                      </p:tavLst>
                                    </p:anim>
                                    <p:anim calcmode="lin" valueType="num">
                                      <p:cBhvr>
                                        <p:cTn id="108" dur="500" fill="hold"/>
                                        <p:tgtEl>
                                          <p:spTgt spid="43"/>
                                        </p:tgtEl>
                                        <p:attrNameLst>
                                          <p:attrName>ppt_y</p:attrName>
                                        </p:attrNameLst>
                                      </p:cBhvr>
                                      <p:tavLst>
                                        <p:tav tm="0">
                                          <p:val>
                                            <p:strVal val="#ppt_y+.1"/>
                                          </p:val>
                                        </p:tav>
                                        <p:tav tm="100000">
                                          <p:val>
                                            <p:strVal val="#ppt_y"/>
                                          </p:val>
                                        </p:tav>
                                      </p:tavLst>
                                    </p:anim>
                                  </p:childTnLst>
                                </p:cTn>
                              </p:par>
                            </p:childTnLst>
                          </p:cTn>
                        </p:par>
                        <p:par>
                          <p:cTn id="109" fill="hold">
                            <p:stCondLst>
                              <p:cond delay="4000"/>
                            </p:stCondLst>
                            <p:childTnLst>
                              <p:par>
                                <p:cTn id="110" presetID="42" presetClass="entr" presetSubtype="0" fill="hold"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fade">
                                      <p:cBhvr>
                                        <p:cTn id="112" dur="500"/>
                                        <p:tgtEl>
                                          <p:spTgt spid="35"/>
                                        </p:tgtEl>
                                      </p:cBhvr>
                                    </p:animEffect>
                                    <p:anim calcmode="lin" valueType="num">
                                      <p:cBhvr>
                                        <p:cTn id="113" dur="500" fill="hold"/>
                                        <p:tgtEl>
                                          <p:spTgt spid="35"/>
                                        </p:tgtEl>
                                        <p:attrNameLst>
                                          <p:attrName>ppt_x</p:attrName>
                                        </p:attrNameLst>
                                      </p:cBhvr>
                                      <p:tavLst>
                                        <p:tav tm="0">
                                          <p:val>
                                            <p:strVal val="#ppt_x"/>
                                          </p:val>
                                        </p:tav>
                                        <p:tav tm="100000">
                                          <p:val>
                                            <p:strVal val="#ppt_x"/>
                                          </p:val>
                                        </p:tav>
                                      </p:tavLst>
                                    </p:anim>
                                    <p:anim calcmode="lin" valueType="num">
                                      <p:cBhvr>
                                        <p:cTn id="114" dur="500" fill="hold"/>
                                        <p:tgtEl>
                                          <p:spTgt spid="35"/>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fade">
                                      <p:cBhvr>
                                        <p:cTn id="117" dur="500"/>
                                        <p:tgtEl>
                                          <p:spTgt spid="44"/>
                                        </p:tgtEl>
                                      </p:cBhvr>
                                    </p:animEffect>
                                    <p:anim calcmode="lin" valueType="num">
                                      <p:cBhvr>
                                        <p:cTn id="118" dur="500" fill="hold"/>
                                        <p:tgtEl>
                                          <p:spTgt spid="44"/>
                                        </p:tgtEl>
                                        <p:attrNameLst>
                                          <p:attrName>ppt_x</p:attrName>
                                        </p:attrNameLst>
                                      </p:cBhvr>
                                      <p:tavLst>
                                        <p:tav tm="0">
                                          <p:val>
                                            <p:strVal val="#ppt_x"/>
                                          </p:val>
                                        </p:tav>
                                        <p:tav tm="100000">
                                          <p:val>
                                            <p:strVal val="#ppt_x"/>
                                          </p:val>
                                        </p:tav>
                                      </p:tavLst>
                                    </p:anim>
                                    <p:anim calcmode="lin" valueType="num">
                                      <p:cBhvr>
                                        <p:cTn id="119" dur="500" fill="hold"/>
                                        <p:tgtEl>
                                          <p:spTgt spid="44"/>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39"/>
                                        </p:tgtEl>
                                        <p:attrNameLst>
                                          <p:attrName>style.visibility</p:attrName>
                                        </p:attrNameLst>
                                      </p:cBhvr>
                                      <p:to>
                                        <p:strVal val="visible"/>
                                      </p:to>
                                    </p:set>
                                    <p:animEffect transition="in" filter="fade">
                                      <p:cBhvr>
                                        <p:cTn id="122" dur="500"/>
                                        <p:tgtEl>
                                          <p:spTgt spid="39"/>
                                        </p:tgtEl>
                                      </p:cBhvr>
                                    </p:animEffect>
                                    <p:anim calcmode="lin" valueType="num">
                                      <p:cBhvr>
                                        <p:cTn id="123" dur="500" fill="hold"/>
                                        <p:tgtEl>
                                          <p:spTgt spid="39"/>
                                        </p:tgtEl>
                                        <p:attrNameLst>
                                          <p:attrName>ppt_x</p:attrName>
                                        </p:attrNameLst>
                                      </p:cBhvr>
                                      <p:tavLst>
                                        <p:tav tm="0">
                                          <p:val>
                                            <p:strVal val="#ppt_x"/>
                                          </p:val>
                                        </p:tav>
                                        <p:tav tm="100000">
                                          <p:val>
                                            <p:strVal val="#ppt_x"/>
                                          </p:val>
                                        </p:tav>
                                      </p:tavLst>
                                    </p:anim>
                                    <p:anim calcmode="lin" valueType="num">
                                      <p:cBhvr>
                                        <p:cTn id="124" dur="500" fill="hold"/>
                                        <p:tgtEl>
                                          <p:spTgt spid="39"/>
                                        </p:tgtEl>
                                        <p:attrNameLst>
                                          <p:attrName>ppt_y</p:attrName>
                                        </p:attrNameLst>
                                      </p:cBhvr>
                                      <p:tavLst>
                                        <p:tav tm="0">
                                          <p:val>
                                            <p:strVal val="#ppt_y+.1"/>
                                          </p:val>
                                        </p:tav>
                                        <p:tav tm="100000">
                                          <p:val>
                                            <p:strVal val="#ppt_y"/>
                                          </p:val>
                                        </p:tav>
                                      </p:tavLst>
                                    </p:anim>
                                  </p:childTnLst>
                                </p:cTn>
                              </p:par>
                            </p:childTnLst>
                          </p:cTn>
                        </p:par>
                        <p:par>
                          <p:cTn id="125" fill="hold">
                            <p:stCondLst>
                              <p:cond delay="4500"/>
                            </p:stCondLst>
                            <p:childTnLst>
                              <p:par>
                                <p:cTn id="126" presetID="22" presetClass="entr" presetSubtype="1" fill="hold" grpId="0" nodeType="afterEffect">
                                  <p:stCondLst>
                                    <p:cond delay="0"/>
                                  </p:stCondLst>
                                  <p:childTnLst>
                                    <p:set>
                                      <p:cBhvr>
                                        <p:cTn id="127" dur="1" fill="hold">
                                          <p:stCondLst>
                                            <p:cond delay="0"/>
                                          </p:stCondLst>
                                        </p:cTn>
                                        <p:tgtEl>
                                          <p:spTgt spid="46"/>
                                        </p:tgtEl>
                                        <p:attrNameLst>
                                          <p:attrName>style.visibility</p:attrName>
                                        </p:attrNameLst>
                                      </p:cBhvr>
                                      <p:to>
                                        <p:strVal val="visible"/>
                                      </p:to>
                                    </p:set>
                                    <p:animEffect transition="in" filter="wipe(up)">
                                      <p:cBhvr>
                                        <p:cTn id="128" dur="500"/>
                                        <p:tgtEl>
                                          <p:spTgt spid="46"/>
                                        </p:tgtEl>
                                      </p:cBhvr>
                                    </p:animEffect>
                                  </p:childTnLst>
                                </p:cTn>
                              </p:par>
                            </p:childTnLst>
                          </p:cTn>
                        </p:par>
                        <p:par>
                          <p:cTn id="129" fill="hold">
                            <p:stCondLst>
                              <p:cond delay="5000"/>
                            </p:stCondLst>
                            <p:childTnLst>
                              <p:par>
                                <p:cTn id="130" presetID="22" presetClass="entr" presetSubtype="1" fill="hold" grpId="0" nodeType="afterEffect">
                                  <p:stCondLst>
                                    <p:cond delay="0"/>
                                  </p:stCondLst>
                                  <p:childTnLst>
                                    <p:set>
                                      <p:cBhvr>
                                        <p:cTn id="131" dur="1" fill="hold">
                                          <p:stCondLst>
                                            <p:cond delay="0"/>
                                          </p:stCondLst>
                                        </p:cTn>
                                        <p:tgtEl>
                                          <p:spTgt spid="47"/>
                                        </p:tgtEl>
                                        <p:attrNameLst>
                                          <p:attrName>style.visibility</p:attrName>
                                        </p:attrNameLst>
                                      </p:cBhvr>
                                      <p:to>
                                        <p:strVal val="visible"/>
                                      </p:to>
                                    </p:set>
                                    <p:animEffect transition="in" filter="wipe(up)">
                                      <p:cBhvr>
                                        <p:cTn id="132" dur="500"/>
                                        <p:tgtEl>
                                          <p:spTgt spid="47"/>
                                        </p:tgtEl>
                                      </p:cBhvr>
                                    </p:animEffect>
                                  </p:childTnLst>
                                </p:cTn>
                              </p:par>
                              <p:par>
                                <p:cTn id="133" presetID="22" presetClass="entr" presetSubtype="1" fill="hold" grpId="0" nodeType="withEffect">
                                  <p:stCondLst>
                                    <p:cond delay="0"/>
                                  </p:stCondLst>
                                  <p:childTnLst>
                                    <p:set>
                                      <p:cBhvr>
                                        <p:cTn id="134" dur="1" fill="hold">
                                          <p:stCondLst>
                                            <p:cond delay="0"/>
                                          </p:stCondLst>
                                        </p:cTn>
                                        <p:tgtEl>
                                          <p:spTgt spid="49"/>
                                        </p:tgtEl>
                                        <p:attrNameLst>
                                          <p:attrName>style.visibility</p:attrName>
                                        </p:attrNameLst>
                                      </p:cBhvr>
                                      <p:to>
                                        <p:strVal val="visible"/>
                                      </p:to>
                                    </p:set>
                                    <p:animEffect transition="in" filter="wipe(up)">
                                      <p:cBhvr>
                                        <p:cTn id="1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2" grpId="0" animBg="1"/>
      <p:bldP spid="61" grpId="0" animBg="1"/>
      <p:bldP spid="11" grpId="0" animBg="1"/>
      <p:bldP spid="19" grpId="0" animBg="1"/>
      <p:bldP spid="22" grpId="0" animBg="1"/>
      <p:bldP spid="33" grpId="0" animBg="1"/>
      <p:bldP spid="52" grpId="0" animBg="1"/>
      <p:bldP spid="59" grpId="0" animBg="1"/>
      <p:bldP spid="46" grpId="0" animBg="1"/>
      <p:bldP spid="47" grpId="0" animBg="1"/>
      <p:bldP spid="4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Content Sharing for Apps</a:t>
            </a:r>
            <a:endParaRPr lang="en-US" dirty="0"/>
          </a:p>
        </p:txBody>
      </p:sp>
      <p:sp>
        <p:nvSpPr>
          <p:cNvPr id="4" name="Rectangle 3"/>
          <p:cNvSpPr/>
          <p:nvPr/>
        </p:nvSpPr>
        <p:spPr bwMode="auto">
          <a:xfrm>
            <a:off x="566030" y="4533900"/>
            <a:ext cx="3851983" cy="1447800"/>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b"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app folder</a:t>
            </a:r>
          </a:p>
        </p:txBody>
      </p:sp>
      <p:grpSp>
        <p:nvGrpSpPr>
          <p:cNvPr id="5" name="Group 4"/>
          <p:cNvGrpSpPr/>
          <p:nvPr/>
        </p:nvGrpSpPr>
        <p:grpSpPr>
          <a:xfrm>
            <a:off x="2090031" y="4762500"/>
            <a:ext cx="537333" cy="802765"/>
            <a:chOff x="2817812" y="3007235"/>
            <a:chExt cx="537334" cy="802765"/>
          </a:xfrm>
        </p:grpSpPr>
        <p:pic>
          <p:nvPicPr>
            <p:cNvPr id="6" name="Picture 18" descr="\\eventsql\dvd\Online_ART\DVD_Art_Sept-2-2010\Artwork_Imagery\Icons - Illustrations\_ WINDOWS SERVER ICONS\Misc\Database cylinder.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817812" y="3007235"/>
              <a:ext cx="537334" cy="80276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897946" y="3312035"/>
              <a:ext cx="423387" cy="307777"/>
            </a:xfrm>
            <a:prstGeom prst="rect">
              <a:avLst/>
            </a:prstGeom>
            <a:noFill/>
          </p:spPr>
          <p:txBody>
            <a:bodyPr wrap="none" lIns="0" tIns="0" rIns="0" bIns="0" rtlCol="0">
              <a:spAutoFit/>
            </a:bodyPr>
            <a:lstStyle/>
            <a:p>
              <a:r>
                <a:rPr lang="en-US" sz="2000" dirty="0">
                  <a:gradFill>
                    <a:gsLst>
                      <a:gs pos="0">
                        <a:schemeClr val="tx1"/>
                      </a:gs>
                      <a:gs pos="86000">
                        <a:schemeClr val="tx1"/>
                      </a:gs>
                    </a:gsLst>
                    <a:lin ang="5400000" scaled="0"/>
                  </a:gradFill>
                </a:rPr>
                <a:t>RW</a:t>
              </a:r>
            </a:p>
          </p:txBody>
        </p:sp>
      </p:grpSp>
      <p:grpSp>
        <p:nvGrpSpPr>
          <p:cNvPr id="8" name="Group 7"/>
          <p:cNvGrpSpPr/>
          <p:nvPr/>
        </p:nvGrpSpPr>
        <p:grpSpPr>
          <a:xfrm>
            <a:off x="3533898" y="4762500"/>
            <a:ext cx="537333" cy="802765"/>
            <a:chOff x="5568605" y="2133602"/>
            <a:chExt cx="537334" cy="802765"/>
          </a:xfrm>
        </p:grpSpPr>
        <p:pic>
          <p:nvPicPr>
            <p:cNvPr id="9" name="Picture 18" descr="\\eventsql\dvd\Online_ART\DVD_Art_Sept-2-2010\Artwork_Imagery\Icons - Illustrations\_ WINDOWS SERVER ICONS\Misc\Database cylinder.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568605" y="2133602"/>
              <a:ext cx="537334" cy="80276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648739" y="2438402"/>
              <a:ext cx="384722" cy="307777"/>
            </a:xfrm>
            <a:prstGeom prst="rect">
              <a:avLst/>
            </a:prstGeom>
            <a:noFill/>
          </p:spPr>
          <p:txBody>
            <a:bodyPr wrap="none" lIns="0" tIns="0" rIns="0" bIns="0" rtlCol="0">
              <a:spAutoFit/>
            </a:bodyPr>
            <a:lstStyle/>
            <a:p>
              <a:r>
                <a:rPr lang="en-US" sz="2000" dirty="0">
                  <a:gradFill>
                    <a:gsLst>
                      <a:gs pos="0">
                        <a:schemeClr val="tx1"/>
                      </a:gs>
                      <a:gs pos="86000">
                        <a:schemeClr val="tx1"/>
                      </a:gs>
                    </a:gsLst>
                    <a:lin ang="5400000" scaled="0"/>
                  </a:gradFill>
                </a:rPr>
                <a:t>RO</a:t>
              </a:r>
            </a:p>
          </p:txBody>
        </p:sp>
      </p:grpSp>
      <p:pic>
        <p:nvPicPr>
          <p:cNvPr id="11" name="Picture 16" descr="\\eventsql\dvd\Online_ART\DVD_Art_Sept-2-2010\Artwork_Imagery\Icons - Illustrations\_ SUPER VISTA STYLE\folder fil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0831" y="4727065"/>
            <a:ext cx="873635" cy="873635"/>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Connector 11"/>
          <p:cNvCxnSpPr/>
          <p:nvPr/>
        </p:nvCxnSpPr>
        <p:spPr>
          <a:xfrm>
            <a:off x="3080630" y="4721736"/>
            <a:ext cx="0" cy="878965"/>
          </a:xfrm>
          <a:prstGeom prst="line">
            <a:avLst/>
          </a:prstGeom>
          <a:ln w="381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637212" y="952500"/>
            <a:ext cx="0" cy="5181600"/>
          </a:xfrm>
          <a:prstGeom prst="line">
            <a:avLst/>
          </a:prstGeom>
          <a:ln w="38100">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Elbow Connector 22"/>
          <p:cNvCxnSpPr>
            <a:stCxn id="24" idx="3"/>
            <a:endCxn id="35" idx="0"/>
          </p:cNvCxnSpPr>
          <p:nvPr/>
        </p:nvCxnSpPr>
        <p:spPr>
          <a:xfrm>
            <a:off x="2177732" y="2514609"/>
            <a:ext cx="1440180" cy="1562091"/>
          </a:xfrm>
          <a:prstGeom prst="bentConnector2">
            <a:avLst/>
          </a:prstGeom>
          <a:ln>
            <a:tailEnd type="arrow"/>
          </a:ln>
        </p:spPr>
        <p:style>
          <a:lnRef idx="2">
            <a:schemeClr val="dk1"/>
          </a:lnRef>
          <a:fillRef idx="0">
            <a:schemeClr val="dk1"/>
          </a:fillRef>
          <a:effectRef idx="1">
            <a:schemeClr val="dk1"/>
          </a:effectRef>
          <a:fontRef idx="minor">
            <a:schemeClr val="tx1"/>
          </a:fontRef>
        </p:style>
      </p:cxnSp>
      <p:pic>
        <p:nvPicPr>
          <p:cNvPr id="2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32027" y="1143009"/>
            <a:ext cx="1645491"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98176" y="1143009"/>
            <a:ext cx="5797588" cy="274320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bwMode="auto">
          <a:xfrm>
            <a:off x="6966829" y="4533900"/>
            <a:ext cx="3851983" cy="1447800"/>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b"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phone storage</a:t>
            </a:r>
          </a:p>
        </p:txBody>
      </p:sp>
      <p:pic>
        <p:nvPicPr>
          <p:cNvPr id="28" name="Picture 16" descr="\\eventsql\dvd\Online_ART\DVD_Art_Sept-2-2010\Artwork_Imagery\Icons - Illustrations\_ SUPER VISTA STYLE\folder fil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963980" y="4727065"/>
            <a:ext cx="873635" cy="873635"/>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bwMode="auto">
          <a:xfrm>
            <a:off x="4646612" y="4533901"/>
            <a:ext cx="2057400" cy="1447801"/>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b"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Data Sharing Surface</a:t>
            </a:r>
          </a:p>
        </p:txBody>
      </p:sp>
      <p:sp>
        <p:nvSpPr>
          <p:cNvPr id="35" name="Rectangle 34"/>
          <p:cNvSpPr/>
          <p:nvPr/>
        </p:nvSpPr>
        <p:spPr bwMode="auto">
          <a:xfrm>
            <a:off x="1674812" y="4076700"/>
            <a:ext cx="3886200" cy="381000"/>
          </a:xfrm>
          <a:prstGeom prst="rect">
            <a:avLst/>
          </a:prstGeom>
          <a:solidFill>
            <a:schemeClr val="accent2">
              <a:lumMod val="75000"/>
            </a:schemeClr>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ctr" anchorCtr="0" compatLnSpc="1">
            <a:prstTxWarp prst="textNoShape">
              <a:avLst/>
            </a:prstTxWarp>
          </a:bodyPr>
          <a:lstStyle/>
          <a:p>
            <a:pPr algn="ct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LINQ</a:t>
            </a:r>
          </a:p>
        </p:txBody>
      </p:sp>
      <p:sp>
        <p:nvSpPr>
          <p:cNvPr id="38" name="Down Arrow 37"/>
          <p:cNvSpPr/>
          <p:nvPr/>
        </p:nvSpPr>
        <p:spPr bwMode="auto">
          <a:xfrm>
            <a:off x="2208215" y="4435991"/>
            <a:ext cx="283807" cy="269365"/>
          </a:xfrm>
          <a:prstGeom prst="down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39" name="Down Arrow 38"/>
          <p:cNvSpPr/>
          <p:nvPr/>
        </p:nvSpPr>
        <p:spPr bwMode="auto">
          <a:xfrm>
            <a:off x="3626443" y="4435991"/>
            <a:ext cx="283807" cy="269365"/>
          </a:xfrm>
          <a:prstGeom prst="down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40" name="Down Arrow 39"/>
          <p:cNvSpPr/>
          <p:nvPr/>
        </p:nvSpPr>
        <p:spPr bwMode="auto">
          <a:xfrm>
            <a:off x="4972407" y="4476755"/>
            <a:ext cx="283807" cy="269365"/>
          </a:xfrm>
          <a:prstGeom prst="downArrow">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41" name="Elbow Connector 40"/>
          <p:cNvCxnSpPr>
            <a:stCxn id="26" idx="2"/>
          </p:cNvCxnSpPr>
          <p:nvPr/>
        </p:nvCxnSpPr>
        <p:spPr>
          <a:xfrm rot="5400000">
            <a:off x="8467246" y="4104175"/>
            <a:ext cx="647691" cy="211758"/>
          </a:xfrm>
          <a:prstGeom prst="bentConnector3">
            <a:avLst>
              <a:gd name="adj1" fmla="val 50000"/>
            </a:avLst>
          </a:prstGeom>
          <a:ln>
            <a:tailEnd type="arrow"/>
          </a:ln>
        </p:spPr>
        <p:style>
          <a:lnRef idx="2">
            <a:schemeClr val="dk1"/>
          </a:lnRef>
          <a:fillRef idx="0">
            <a:schemeClr val="dk1"/>
          </a:fillRef>
          <a:effectRef idx="1">
            <a:schemeClr val="dk1"/>
          </a:effectRef>
          <a:fontRef idx="minor">
            <a:schemeClr val="tx1"/>
          </a:fontRef>
        </p:style>
      </p:cxnSp>
      <p:pic>
        <p:nvPicPr>
          <p:cNvPr id="46" name="Picture 18" descr="\\eventsql\dvd\Online_ART\DVD_Art_Sept-2-2010\Artwork_Imagery\Icons - Illustrations\_ WINDOWS SERVER ICONS\Misc\Database cylinder.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176632" y="4762500"/>
            <a:ext cx="537333" cy="802765"/>
          </a:xfrm>
          <a:prstGeom prst="rect">
            <a:avLst/>
          </a:prstGeom>
          <a:noFill/>
          <a:extLst>
            <a:ext uri="{909E8E84-426E-40DD-AFC4-6F175D3DCCD1}">
              <a14:hiddenFill xmlns:a14="http://schemas.microsoft.com/office/drawing/2010/main">
                <a:solidFill>
                  <a:srgbClr val="FFFFFF"/>
                </a:solidFill>
              </a14:hiddenFill>
            </a:ext>
          </a:extLst>
        </p:spPr>
      </p:pic>
      <p:sp>
        <p:nvSpPr>
          <p:cNvPr id="48" name="TextBox 47"/>
          <p:cNvSpPr txBox="1"/>
          <p:nvPr/>
        </p:nvSpPr>
        <p:spPr>
          <a:xfrm>
            <a:off x="4689270" y="6131126"/>
            <a:ext cx="2037417" cy="307777"/>
          </a:xfrm>
          <a:prstGeom prst="rect">
            <a:avLst/>
          </a:prstGeom>
          <a:noFill/>
        </p:spPr>
        <p:txBody>
          <a:bodyPr wrap="none" lIns="0" tIns="0" rIns="0" bIns="0" rtlCol="0">
            <a:spAutoFit/>
          </a:bodyPr>
          <a:lstStyle/>
          <a:p>
            <a:r>
              <a:rPr lang="en-US" sz="2000" i="1" dirty="0">
                <a:gradFill>
                  <a:gsLst>
                    <a:gs pos="0">
                      <a:schemeClr val="tx1"/>
                    </a:gs>
                    <a:gs pos="86000">
                      <a:schemeClr val="tx1"/>
                    </a:gs>
                  </a:gsLst>
                  <a:lin ang="5400000" scaled="0"/>
                </a:gradFill>
              </a:rPr>
              <a:t>process boundary</a:t>
            </a:r>
          </a:p>
        </p:txBody>
      </p:sp>
      <p:pic>
        <p:nvPicPr>
          <p:cNvPr id="6146" name="Picture 2" descr="\\eventsql\dvd\Online_ART\DVD_Art_Sept-2-2010\Artwork_Imagery\Icons - Illustrations\_ WINDOWS SERVER ICONS\Misc\Ticket Token.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704017" y="4886297"/>
            <a:ext cx="631883" cy="347663"/>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eventsql\dvd\Online_ART\DVD_Art_Sept-2-2010\Artwork_Imagery\Icons - Illustrations\_ WINDOWS SERVER ICONS\Security\Key secure lock security 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973573" y="4700443"/>
            <a:ext cx="592391" cy="59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6554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anim calcmode="lin" valueType="num">
                                      <p:cBhvr>
                                        <p:cTn id="13" dur="500" fill="hold"/>
                                        <p:tgtEl>
                                          <p:spTgt spid="15"/>
                                        </p:tgtEl>
                                        <p:attrNameLst>
                                          <p:attrName>ppt_x</p:attrName>
                                        </p:attrNameLst>
                                      </p:cBhvr>
                                      <p:tavLst>
                                        <p:tav tm="0">
                                          <p:val>
                                            <p:strVal val="#ppt_x"/>
                                          </p:val>
                                        </p:tav>
                                        <p:tav tm="100000">
                                          <p:val>
                                            <p:strVal val="#ppt_x"/>
                                          </p:val>
                                        </p:tav>
                                      </p:tavLst>
                                    </p:anim>
                                    <p:anim calcmode="lin" valueType="num">
                                      <p:cBhvr>
                                        <p:cTn id="14" dur="500" fill="hold"/>
                                        <p:tgtEl>
                                          <p:spTgt spid="1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anim calcmode="lin" valueType="num">
                                      <p:cBhvr>
                                        <p:cTn id="18" dur="500" fill="hold"/>
                                        <p:tgtEl>
                                          <p:spTgt spid="48"/>
                                        </p:tgtEl>
                                        <p:attrNameLst>
                                          <p:attrName>ppt_x</p:attrName>
                                        </p:attrNameLst>
                                      </p:cBhvr>
                                      <p:tavLst>
                                        <p:tav tm="0">
                                          <p:val>
                                            <p:strVal val="#ppt_x"/>
                                          </p:val>
                                        </p:tav>
                                        <p:tav tm="100000">
                                          <p:val>
                                            <p:strVal val="#ppt_x"/>
                                          </p:val>
                                        </p:tav>
                                      </p:tavLst>
                                    </p:anim>
                                    <p:anim calcmode="lin" valueType="num">
                                      <p:cBhvr>
                                        <p:cTn id="19" dur="500" fill="hold"/>
                                        <p:tgtEl>
                                          <p:spTgt spid="4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anim calcmode="lin" valueType="num">
                                      <p:cBhvr>
                                        <p:cTn id="23" dur="500" fill="hold"/>
                                        <p:tgtEl>
                                          <p:spTgt spid="26"/>
                                        </p:tgtEl>
                                        <p:attrNameLst>
                                          <p:attrName>ppt_x</p:attrName>
                                        </p:attrNameLst>
                                      </p:cBhvr>
                                      <p:tavLst>
                                        <p:tav tm="0">
                                          <p:val>
                                            <p:strVal val="#ppt_x"/>
                                          </p:val>
                                        </p:tav>
                                        <p:tav tm="100000">
                                          <p:val>
                                            <p:strVal val="#ppt_x"/>
                                          </p:val>
                                        </p:tav>
                                      </p:tavLst>
                                    </p:anim>
                                    <p:anim calcmode="lin" valueType="num">
                                      <p:cBhvr>
                                        <p:cTn id="24" dur="5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up)">
                                      <p:cBhvr>
                                        <p:cTn id="28" dur="500"/>
                                        <p:tgtEl>
                                          <p:spTgt spid="23"/>
                                        </p:tgtEl>
                                      </p:cBhvr>
                                    </p:animEffect>
                                  </p:childTnLst>
                                </p:cTn>
                              </p:par>
                            </p:childTnLst>
                          </p:cTn>
                        </p:par>
                        <p:par>
                          <p:cTn id="29" fill="hold">
                            <p:stCondLst>
                              <p:cond delay="1000"/>
                            </p:stCondLst>
                            <p:childTnLst>
                              <p:par>
                                <p:cTn id="30" presetID="22" presetClass="entr" presetSubtype="1"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up)">
                                      <p:cBhvr>
                                        <p:cTn id="32" dur="500"/>
                                        <p:tgtEl>
                                          <p:spTgt spid="35"/>
                                        </p:tgtEl>
                                      </p:cBhvr>
                                    </p:animEffect>
                                  </p:childTnLst>
                                </p:cTn>
                              </p:par>
                            </p:childTnLst>
                          </p:cTn>
                        </p:par>
                        <p:par>
                          <p:cTn id="33" fill="hold">
                            <p:stCondLst>
                              <p:cond delay="1500"/>
                            </p:stCondLst>
                            <p:childTnLst>
                              <p:par>
                                <p:cTn id="34" presetID="22" presetClass="entr" presetSubtype="1"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up)">
                                      <p:cBhvr>
                                        <p:cTn id="36" dur="500"/>
                                        <p:tgtEl>
                                          <p:spTgt spid="3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up)">
                                      <p:cBhvr>
                                        <p:cTn id="39" dur="500"/>
                                        <p:tgtEl>
                                          <p:spTgt spid="39"/>
                                        </p:tgtEl>
                                      </p:cBhvr>
                                    </p:animEffect>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25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strVal val="#ppt_x"/>
                                          </p:val>
                                        </p:tav>
                                        <p:tav tm="100000">
                                          <p:val>
                                            <p:strVal val="#ppt_x"/>
                                          </p:val>
                                        </p:tav>
                                      </p:tavLst>
                                    </p:anim>
                                    <p:anim calcmode="lin" valueType="num">
                                      <p:cBhvr>
                                        <p:cTn id="50" dur="500" fill="hold"/>
                                        <p:tgtEl>
                                          <p:spTgt spid="11"/>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25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anim calcmode="lin" valueType="num">
                                      <p:cBhvr>
                                        <p:cTn id="54" dur="500" fill="hold"/>
                                        <p:tgtEl>
                                          <p:spTgt spid="5"/>
                                        </p:tgtEl>
                                        <p:attrNameLst>
                                          <p:attrName>ppt_x</p:attrName>
                                        </p:attrNameLst>
                                      </p:cBhvr>
                                      <p:tavLst>
                                        <p:tav tm="0">
                                          <p:val>
                                            <p:strVal val="#ppt_x"/>
                                          </p:val>
                                        </p:tav>
                                        <p:tav tm="100000">
                                          <p:val>
                                            <p:strVal val="#ppt_x"/>
                                          </p:val>
                                        </p:tav>
                                      </p:tavLst>
                                    </p:anim>
                                    <p:anim calcmode="lin" valueType="num">
                                      <p:cBhvr>
                                        <p:cTn id="55" dur="500" fill="hold"/>
                                        <p:tgtEl>
                                          <p:spTgt spid="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5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500"/>
                                        <p:tgtEl>
                                          <p:spTgt spid="12"/>
                                        </p:tgtEl>
                                      </p:cBhvr>
                                    </p:animEffect>
                                    <p:anim calcmode="lin" valueType="num">
                                      <p:cBhvr>
                                        <p:cTn id="59" dur="500" fill="hold"/>
                                        <p:tgtEl>
                                          <p:spTgt spid="12"/>
                                        </p:tgtEl>
                                        <p:attrNameLst>
                                          <p:attrName>ppt_x</p:attrName>
                                        </p:attrNameLst>
                                      </p:cBhvr>
                                      <p:tavLst>
                                        <p:tav tm="0">
                                          <p:val>
                                            <p:strVal val="#ppt_x"/>
                                          </p:val>
                                        </p:tav>
                                        <p:tav tm="100000">
                                          <p:val>
                                            <p:strVal val="#ppt_x"/>
                                          </p:val>
                                        </p:tav>
                                      </p:tavLst>
                                    </p:anim>
                                    <p:anim calcmode="lin" valueType="num">
                                      <p:cBhvr>
                                        <p:cTn id="60" dur="500" fill="hold"/>
                                        <p:tgtEl>
                                          <p:spTgt spid="12"/>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5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500"/>
                                        <p:tgtEl>
                                          <p:spTgt spid="8"/>
                                        </p:tgtEl>
                                      </p:cBhvr>
                                    </p:animEffect>
                                    <p:anim calcmode="lin" valueType="num">
                                      <p:cBhvr>
                                        <p:cTn id="64" dur="500" fill="hold"/>
                                        <p:tgtEl>
                                          <p:spTgt spid="8"/>
                                        </p:tgtEl>
                                        <p:attrNameLst>
                                          <p:attrName>ppt_x</p:attrName>
                                        </p:attrNameLst>
                                      </p:cBhvr>
                                      <p:tavLst>
                                        <p:tav tm="0">
                                          <p:val>
                                            <p:strVal val="#ppt_x"/>
                                          </p:val>
                                        </p:tav>
                                        <p:tav tm="100000">
                                          <p:val>
                                            <p:strVal val="#ppt_x"/>
                                          </p:val>
                                        </p:tav>
                                      </p:tavLst>
                                    </p:anim>
                                    <p:anim calcmode="lin" valueType="num">
                                      <p:cBhvr>
                                        <p:cTn id="65" dur="500" fill="hold"/>
                                        <p:tgtEl>
                                          <p:spTgt spid="8"/>
                                        </p:tgtEl>
                                        <p:attrNameLst>
                                          <p:attrName>ppt_y</p:attrName>
                                        </p:attrNameLst>
                                      </p:cBhvr>
                                      <p:tavLst>
                                        <p:tav tm="0">
                                          <p:val>
                                            <p:strVal val="#ppt_y+.1"/>
                                          </p:val>
                                        </p:tav>
                                        <p:tav tm="100000">
                                          <p:val>
                                            <p:strVal val="#ppt_y"/>
                                          </p:val>
                                        </p:tav>
                                      </p:tavLst>
                                    </p:anim>
                                  </p:childTnLst>
                                </p:cTn>
                              </p:par>
                            </p:childTnLst>
                          </p:cTn>
                        </p:par>
                        <p:par>
                          <p:cTn id="66" fill="hold">
                            <p:stCondLst>
                              <p:cond delay="2750"/>
                            </p:stCondLst>
                            <p:childTnLst>
                              <p:par>
                                <p:cTn id="67" presetID="22" presetClass="entr" presetSubtype="4"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down)">
                                      <p:cBhvr>
                                        <p:cTn id="69" dur="500"/>
                                        <p:tgtEl>
                                          <p:spTgt spid="41"/>
                                        </p:tgtEl>
                                      </p:cBhvr>
                                    </p:animEffect>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anim calcmode="lin" valueType="num">
                                      <p:cBhvr>
                                        <p:cTn id="73" dur="500" fill="hold"/>
                                        <p:tgtEl>
                                          <p:spTgt spid="27"/>
                                        </p:tgtEl>
                                        <p:attrNameLst>
                                          <p:attrName>ppt_x</p:attrName>
                                        </p:attrNameLst>
                                      </p:cBhvr>
                                      <p:tavLst>
                                        <p:tav tm="0">
                                          <p:val>
                                            <p:strVal val="#ppt_x"/>
                                          </p:val>
                                        </p:tav>
                                        <p:tav tm="100000">
                                          <p:val>
                                            <p:strVal val="#ppt_x"/>
                                          </p:val>
                                        </p:tav>
                                      </p:tavLst>
                                    </p:anim>
                                    <p:anim calcmode="lin" valueType="num">
                                      <p:cBhvr>
                                        <p:cTn id="74" dur="500" fill="hold"/>
                                        <p:tgtEl>
                                          <p:spTgt spid="27"/>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anim calcmode="lin" valueType="num">
                                      <p:cBhvr>
                                        <p:cTn id="79" dur="500" fill="hold"/>
                                        <p:tgtEl>
                                          <p:spTgt spid="28"/>
                                        </p:tgtEl>
                                        <p:attrNameLst>
                                          <p:attrName>ppt_x</p:attrName>
                                        </p:attrNameLst>
                                      </p:cBhvr>
                                      <p:tavLst>
                                        <p:tav tm="0">
                                          <p:val>
                                            <p:strVal val="#ppt_x"/>
                                          </p:val>
                                        </p:tav>
                                        <p:tav tm="100000">
                                          <p:val>
                                            <p:strVal val="#ppt_x"/>
                                          </p:val>
                                        </p:tav>
                                      </p:tavLst>
                                    </p:anim>
                                    <p:anim calcmode="lin" valueType="num">
                                      <p:cBhvr>
                                        <p:cTn id="80" dur="500" fill="hold"/>
                                        <p:tgtEl>
                                          <p:spTgt spid="28"/>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fade">
                                      <p:cBhvr>
                                        <p:cTn id="83" dur="500"/>
                                        <p:tgtEl>
                                          <p:spTgt spid="46"/>
                                        </p:tgtEl>
                                      </p:cBhvr>
                                    </p:animEffect>
                                    <p:anim calcmode="lin" valueType="num">
                                      <p:cBhvr>
                                        <p:cTn id="84" dur="500" fill="hold"/>
                                        <p:tgtEl>
                                          <p:spTgt spid="46"/>
                                        </p:tgtEl>
                                        <p:attrNameLst>
                                          <p:attrName>ppt_x</p:attrName>
                                        </p:attrNameLst>
                                      </p:cBhvr>
                                      <p:tavLst>
                                        <p:tav tm="0">
                                          <p:val>
                                            <p:strVal val="#ppt_x"/>
                                          </p:val>
                                        </p:tav>
                                        <p:tav tm="100000">
                                          <p:val>
                                            <p:strVal val="#ppt_x"/>
                                          </p:val>
                                        </p:tav>
                                      </p:tavLst>
                                    </p:anim>
                                    <p:anim calcmode="lin" valueType="num">
                                      <p:cBhvr>
                                        <p:cTn id="85" dur="5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fade">
                                      <p:cBhvr>
                                        <p:cTn id="90" dur="500"/>
                                        <p:tgtEl>
                                          <p:spTgt spid="30"/>
                                        </p:tgtEl>
                                      </p:cBhvr>
                                    </p:animEffect>
                                    <p:anim calcmode="lin" valueType="num">
                                      <p:cBhvr>
                                        <p:cTn id="91" dur="500" fill="hold"/>
                                        <p:tgtEl>
                                          <p:spTgt spid="30"/>
                                        </p:tgtEl>
                                        <p:attrNameLst>
                                          <p:attrName>ppt_x</p:attrName>
                                        </p:attrNameLst>
                                      </p:cBhvr>
                                      <p:tavLst>
                                        <p:tav tm="0">
                                          <p:val>
                                            <p:strVal val="#ppt_x"/>
                                          </p:val>
                                        </p:tav>
                                        <p:tav tm="100000">
                                          <p:val>
                                            <p:strVal val="#ppt_x"/>
                                          </p:val>
                                        </p:tav>
                                      </p:tavLst>
                                    </p:anim>
                                    <p:anim calcmode="lin" valueType="num">
                                      <p:cBhvr>
                                        <p:cTn id="92" dur="500" fill="hold"/>
                                        <p:tgtEl>
                                          <p:spTgt spid="30"/>
                                        </p:tgtEl>
                                        <p:attrNameLst>
                                          <p:attrName>ppt_y</p:attrName>
                                        </p:attrNameLst>
                                      </p:cBhvr>
                                      <p:tavLst>
                                        <p:tav tm="0">
                                          <p:val>
                                            <p:strVal val="#ppt_y+.1"/>
                                          </p:val>
                                        </p:tav>
                                        <p:tav tm="100000">
                                          <p:val>
                                            <p:strVal val="#ppt_y"/>
                                          </p:val>
                                        </p:tav>
                                      </p:tavLst>
                                    </p:anim>
                                  </p:childTnLst>
                                </p:cTn>
                              </p:par>
                            </p:childTnLst>
                          </p:cTn>
                        </p:par>
                        <p:par>
                          <p:cTn id="93" fill="hold">
                            <p:stCondLst>
                              <p:cond delay="500"/>
                            </p:stCondLst>
                            <p:childTnLst>
                              <p:par>
                                <p:cTn id="94" presetID="42" presetClass="entr" presetSubtype="0" fill="hold" nodeType="afterEffect">
                                  <p:stCondLst>
                                    <p:cond delay="0"/>
                                  </p:stCondLst>
                                  <p:childTnLst>
                                    <p:set>
                                      <p:cBhvr>
                                        <p:cTn id="95" dur="1" fill="hold">
                                          <p:stCondLst>
                                            <p:cond delay="0"/>
                                          </p:stCondLst>
                                        </p:cTn>
                                        <p:tgtEl>
                                          <p:spTgt spid="6147"/>
                                        </p:tgtEl>
                                        <p:attrNameLst>
                                          <p:attrName>style.visibility</p:attrName>
                                        </p:attrNameLst>
                                      </p:cBhvr>
                                      <p:to>
                                        <p:strVal val="visible"/>
                                      </p:to>
                                    </p:set>
                                    <p:animEffect transition="in" filter="fade">
                                      <p:cBhvr>
                                        <p:cTn id="96" dur="500"/>
                                        <p:tgtEl>
                                          <p:spTgt spid="6147"/>
                                        </p:tgtEl>
                                      </p:cBhvr>
                                    </p:animEffect>
                                    <p:anim calcmode="lin" valueType="num">
                                      <p:cBhvr>
                                        <p:cTn id="97" dur="500" fill="hold"/>
                                        <p:tgtEl>
                                          <p:spTgt spid="6147"/>
                                        </p:tgtEl>
                                        <p:attrNameLst>
                                          <p:attrName>ppt_x</p:attrName>
                                        </p:attrNameLst>
                                      </p:cBhvr>
                                      <p:tavLst>
                                        <p:tav tm="0">
                                          <p:val>
                                            <p:strVal val="#ppt_x"/>
                                          </p:val>
                                        </p:tav>
                                        <p:tav tm="100000">
                                          <p:val>
                                            <p:strVal val="#ppt_x"/>
                                          </p:val>
                                        </p:tav>
                                      </p:tavLst>
                                    </p:anim>
                                    <p:anim calcmode="lin" valueType="num">
                                      <p:cBhvr>
                                        <p:cTn id="98" dur="500" fill="hold"/>
                                        <p:tgtEl>
                                          <p:spTgt spid="6147"/>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6146"/>
                                        </p:tgtEl>
                                        <p:attrNameLst>
                                          <p:attrName>style.visibility</p:attrName>
                                        </p:attrNameLst>
                                      </p:cBhvr>
                                      <p:to>
                                        <p:strVal val="visible"/>
                                      </p:to>
                                    </p:set>
                                    <p:animEffect transition="in" filter="fade">
                                      <p:cBhvr>
                                        <p:cTn id="101" dur="500"/>
                                        <p:tgtEl>
                                          <p:spTgt spid="6146"/>
                                        </p:tgtEl>
                                      </p:cBhvr>
                                    </p:animEffect>
                                    <p:anim calcmode="lin" valueType="num">
                                      <p:cBhvr>
                                        <p:cTn id="102" dur="500" fill="hold"/>
                                        <p:tgtEl>
                                          <p:spTgt spid="6146"/>
                                        </p:tgtEl>
                                        <p:attrNameLst>
                                          <p:attrName>ppt_x</p:attrName>
                                        </p:attrNameLst>
                                      </p:cBhvr>
                                      <p:tavLst>
                                        <p:tav tm="0">
                                          <p:val>
                                            <p:strVal val="#ppt_x"/>
                                          </p:val>
                                        </p:tav>
                                        <p:tav tm="100000">
                                          <p:val>
                                            <p:strVal val="#ppt_x"/>
                                          </p:val>
                                        </p:tav>
                                      </p:tavLst>
                                    </p:anim>
                                    <p:anim calcmode="lin" valueType="num">
                                      <p:cBhvr>
                                        <p:cTn id="103" dur="500" fill="hold"/>
                                        <p:tgtEl>
                                          <p:spTgt spid="6146"/>
                                        </p:tgtEl>
                                        <p:attrNameLst>
                                          <p:attrName>ppt_y</p:attrName>
                                        </p:attrNameLst>
                                      </p:cBhvr>
                                      <p:tavLst>
                                        <p:tav tm="0">
                                          <p:val>
                                            <p:strVal val="#ppt_y+.1"/>
                                          </p:val>
                                        </p:tav>
                                        <p:tav tm="100000">
                                          <p:val>
                                            <p:strVal val="#ppt_y"/>
                                          </p:val>
                                        </p:tav>
                                      </p:tavLst>
                                    </p:anim>
                                  </p:childTnLst>
                                </p:cTn>
                              </p:par>
                            </p:childTnLst>
                          </p:cTn>
                        </p:par>
                        <p:par>
                          <p:cTn id="104" fill="hold">
                            <p:stCondLst>
                              <p:cond delay="1000"/>
                            </p:stCondLst>
                            <p:childTnLst>
                              <p:par>
                                <p:cTn id="105" presetID="22" presetClass="entr" presetSubtype="1" fill="hold" grpId="0" nodeType="afterEffect">
                                  <p:stCondLst>
                                    <p:cond delay="0"/>
                                  </p:stCondLst>
                                  <p:childTnLst>
                                    <p:set>
                                      <p:cBhvr>
                                        <p:cTn id="106" dur="1" fill="hold">
                                          <p:stCondLst>
                                            <p:cond delay="0"/>
                                          </p:stCondLst>
                                        </p:cTn>
                                        <p:tgtEl>
                                          <p:spTgt spid="40"/>
                                        </p:tgtEl>
                                        <p:attrNameLst>
                                          <p:attrName>style.visibility</p:attrName>
                                        </p:attrNameLst>
                                      </p:cBhvr>
                                      <p:to>
                                        <p:strVal val="visible"/>
                                      </p:to>
                                    </p:set>
                                    <p:animEffect transition="in" filter="wipe(up)">
                                      <p:cBhvr>
                                        <p:cTn id="10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P spid="30" grpId="0" animBg="1"/>
      <p:bldP spid="35" grpId="0" animBg="1"/>
      <p:bldP spid="38" grpId="0" animBg="1"/>
      <p:bldP spid="39" grpId="0" animBg="1"/>
      <p:bldP spid="40" grpId="0" animBg="1"/>
      <p:bldP spid="4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Database support</a:t>
            </a:r>
            <a:endParaRPr lang="en-US" dirty="0"/>
          </a:p>
        </p:txBody>
      </p:sp>
      <p:sp>
        <p:nvSpPr>
          <p:cNvPr id="3" name="Subtitle 2"/>
          <p:cNvSpPr>
            <a:spLocks noGrp="1"/>
          </p:cNvSpPr>
          <p:nvPr>
            <p:ph type="subTitle" idx="1"/>
          </p:nvPr>
        </p:nvSpPr>
        <p:spPr/>
        <p:txBody>
          <a:bodyPr/>
          <a:lstStyle/>
          <a:p>
            <a:r>
              <a:rPr lang="en-US" smtClean="0"/>
              <a:t>My Marketplace</a:t>
            </a:r>
            <a:endParaRPr lang="en-US" dirty="0"/>
          </a:p>
        </p:txBody>
      </p:sp>
    </p:spTree>
    <p:extLst>
      <p:ext uri="{BB962C8B-B14F-4D97-AF65-F5344CB8AC3E}">
        <p14:creationId xmlns:p14="http://schemas.microsoft.com/office/powerpoint/2010/main" val="388344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in the Application Platform</a:t>
            </a:r>
            <a:endParaRPr lang="en-US" dirty="0"/>
          </a:p>
        </p:txBody>
      </p:sp>
      <p:sp>
        <p:nvSpPr>
          <p:cNvPr id="21" name="Rectangle 20"/>
          <p:cNvSpPr/>
          <p:nvPr/>
        </p:nvSpPr>
        <p:spPr bwMode="auto">
          <a:xfrm>
            <a:off x="6894" y="1828800"/>
            <a:ext cx="4691550"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Extended phone framework</a:t>
            </a:r>
          </a:p>
        </p:txBody>
      </p:sp>
      <p:grpSp>
        <p:nvGrpSpPr>
          <p:cNvPr id="22" name="Group 21"/>
          <p:cNvGrpSpPr/>
          <p:nvPr/>
        </p:nvGrpSpPr>
        <p:grpSpPr>
          <a:xfrm>
            <a:off x="4484055" y="1191552"/>
            <a:ext cx="3200400" cy="5663507"/>
            <a:chOff x="2971800" y="968714"/>
            <a:chExt cx="3200400" cy="5663507"/>
          </a:xfrm>
        </p:grpSpPr>
        <p:pic>
          <p:nvPicPr>
            <p:cNvPr id="23"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sp>
          <p:nvSpPr>
            <p:cNvPr id="24" name="Rectangle 23"/>
            <p:cNvSpPr/>
            <p:nvPr/>
          </p:nvSpPr>
          <p:spPr>
            <a:xfrm>
              <a:off x="3318933" y="3521854"/>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Software Architecture</a:t>
              </a:r>
            </a:p>
          </p:txBody>
        </p:sp>
        <p:sp>
          <p:nvSpPr>
            <p:cNvPr id="25" name="Rectangle 24"/>
            <p:cNvSpPr/>
            <p:nvPr/>
          </p:nvSpPr>
          <p:spPr>
            <a:xfrm>
              <a:off x="3318933"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App Model</a:t>
              </a:r>
            </a:p>
          </p:txBody>
        </p:sp>
        <p:sp>
          <p:nvSpPr>
            <p:cNvPr id="26" name="Rectangle 25"/>
            <p:cNvSpPr/>
            <p:nvPr/>
          </p:nvSpPr>
          <p:spPr>
            <a:xfrm>
              <a:off x="3318933" y="1406159"/>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Cloud Integration Services</a:t>
              </a:r>
            </a:p>
          </p:txBody>
        </p:sp>
        <p:sp>
          <p:nvSpPr>
            <p:cNvPr id="27" name="Rectangle 26"/>
            <p:cNvSpPr/>
            <p:nvPr/>
          </p:nvSpPr>
          <p:spPr>
            <a:xfrm>
              <a:off x="3318933" y="4597132"/>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Hardware Foundation</a:t>
              </a:r>
            </a:p>
          </p:txBody>
        </p:sp>
        <p:sp>
          <p:nvSpPr>
            <p:cNvPr id="29" name="Rectangle 28"/>
            <p:cNvSpPr/>
            <p:nvPr/>
          </p:nvSpPr>
          <p:spPr>
            <a:xfrm>
              <a:off x="4479431"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UI Model</a:t>
              </a:r>
            </a:p>
          </p:txBody>
        </p:sp>
        <p:grpSp>
          <p:nvGrpSpPr>
            <p:cNvPr id="30" name="Group 48"/>
            <p:cNvGrpSpPr/>
            <p:nvPr/>
          </p:nvGrpSpPr>
          <p:grpSpPr>
            <a:xfrm>
              <a:off x="5612738" y="1415586"/>
              <a:ext cx="228600" cy="228600"/>
              <a:chOff x="1447800" y="3124200"/>
              <a:chExt cx="228600" cy="228600"/>
            </a:xfrm>
          </p:grpSpPr>
          <p:sp>
            <p:nvSpPr>
              <p:cNvPr id="31" name="Oval 30"/>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Straight Arrow Connector 31"/>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48887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Expanding the Phone Framework</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679863085"/>
              </p:ext>
            </p:extLst>
          </p:nvPr>
        </p:nvGraphicFramePr>
        <p:xfrm>
          <a:off x="20100288" y="1285240"/>
          <a:ext cx="10955130" cy="2148840"/>
        </p:xfrm>
        <a:graphic>
          <a:graphicData uri="http://schemas.openxmlformats.org/drawingml/2006/table">
            <a:tbl>
              <a:tblPr firstRow="1" bandRow="1">
                <a:tableStyleId>{5C22544A-7EE6-4342-B048-85BDC9FD1C3A}</a:tableStyleId>
              </a:tblPr>
              <a:tblGrid>
                <a:gridCol w="3651710"/>
                <a:gridCol w="3651710"/>
                <a:gridCol w="3651710"/>
              </a:tblGrid>
              <a:tr h="467360">
                <a:tc gridSpan="3">
                  <a:txBody>
                    <a:bodyPr/>
                    <a:lstStyle/>
                    <a:p>
                      <a:pPr marL="0" indent="0" defTabSz="685799">
                        <a:buFont typeface="Arial" pitchFamily="34" charset="0"/>
                        <a:buNone/>
                        <a:defRPr/>
                      </a:pPr>
                      <a:r>
                        <a:rPr lang="en-US" sz="1900" b="0" dirty="0" smtClean="0">
                          <a:solidFill>
                            <a:srgbClr val="FFFFFF"/>
                          </a:solidFill>
                          <a:latin typeface="+mj-lt"/>
                        </a:rPr>
                        <a:t>Camera</a:t>
                      </a:r>
                    </a:p>
                  </a:txBody>
                  <a:tcPr marL="243777" marR="243777"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r h="1676400">
                <a:tc>
                  <a:txBody>
                    <a:bodyPr/>
                    <a:lstStyle/>
                    <a:p>
                      <a:pPr defTabSz="685799">
                        <a:defRPr/>
                      </a:pPr>
                      <a:endParaRPr lang="en-US" sz="1900" b="1" dirty="0" smtClean="0">
                        <a:solidFill>
                          <a:srgbClr val="FFFFFF"/>
                        </a:solidFill>
                        <a:latin typeface="+mj-lt"/>
                      </a:endParaRPr>
                    </a:p>
                  </a:txBody>
                  <a:tcPr marL="243777" marR="243777" marT="91440" marB="9144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defTabSz="685799">
                        <a:defRPr/>
                      </a:pPr>
                      <a:r>
                        <a:rPr lang="en-US" sz="1900" b="1" dirty="0" smtClean="0">
                          <a:solidFill>
                            <a:srgbClr val="FFFFFF"/>
                          </a:solidFill>
                          <a:latin typeface="+mj-lt"/>
                        </a:rPr>
                        <a:t>Title Two</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defTabSz="685799">
                        <a:buFont typeface="Arial" pitchFamily="34" charset="0"/>
                        <a:buNone/>
                        <a:defRPr/>
                      </a:pPr>
                      <a:r>
                        <a:rPr lang="en-US" sz="1900" b="1" dirty="0" smtClean="0">
                          <a:solidFill>
                            <a:srgbClr val="FFFFFF"/>
                          </a:solidFill>
                          <a:latin typeface="+mj-lt"/>
                        </a:rPr>
                        <a:t>Title Three</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252797423"/>
              </p:ext>
            </p:extLst>
          </p:nvPr>
        </p:nvGraphicFramePr>
        <p:xfrm>
          <a:off x="548640" y="1755648"/>
          <a:ext cx="3657600" cy="4569975"/>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Tiles</a:t>
                      </a:r>
                    </a:p>
                  </a:txBody>
                  <a:tcPr marL="243777" marR="243777"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279485">
                <a:tc>
                  <a:txBody>
                    <a:bodyPr/>
                    <a:lstStyle/>
                    <a:p>
                      <a:pPr algn="ctr" defTabSz="685799">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Signature user experience for Windows Phone</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1279485">
                <a:tc>
                  <a:txBody>
                    <a:bodyPr/>
                    <a:lstStyle/>
                    <a:p>
                      <a:pPr algn="ctr" defTabSz="685799">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Complete Framework</a:t>
                      </a:r>
                    </a:p>
                  </a:txBody>
                  <a:tcPr marL="243777" marR="243777" marT="91440" marB="91440" anchor="ctr">
                    <a:lnT w="12700" cap="flat" cmpd="sng" algn="ctr">
                      <a:noFill/>
                      <a:prstDash val="solid"/>
                      <a:round/>
                      <a:headEnd type="none" w="med" len="med"/>
                      <a:tailEnd type="none" w="med" len="med"/>
                    </a:lnT>
                    <a:lnB>
                      <a:noFill/>
                    </a:lnB>
                    <a:gradFill>
                      <a:gsLst>
                        <a:gs pos="0">
                          <a:srgbClr val="6BBD46">
                            <a:lumMod val="80000"/>
                          </a:srgbClr>
                        </a:gs>
                        <a:gs pos="100000">
                          <a:srgbClr val="6BBD46">
                            <a:lumMod val="80000"/>
                          </a:srgbClr>
                        </a:gs>
                      </a:gsLst>
                      <a:lin ang="16200000" scaled="0"/>
                    </a:gradFill>
                  </a:tcPr>
                </a:tc>
              </a:tr>
              <a:tr h="1279485">
                <a:tc>
                  <a:txBody>
                    <a:bodyPr/>
                    <a:lstStyle/>
                    <a:p>
                      <a:pPr algn="ctr" defTabSz="685799">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Multiple Tiles</a:t>
                      </a:r>
                    </a:p>
                  </a:txBody>
                  <a:tcPr marL="243777" marR="243777" marT="91440" marB="91440" anchor="ctr">
                    <a:lnT w="12700" cap="flat" cmpd="sng" algn="ctr">
                      <a:noFill/>
                      <a:prstDash val="solid"/>
                      <a:round/>
                      <a:headEnd type="none" w="med" len="med"/>
                      <a:tailEnd type="none" w="med" len="med"/>
                    </a:lnT>
                    <a:gradFill>
                      <a:gsLst>
                        <a:gs pos="0">
                          <a:srgbClr val="6BBD46"/>
                        </a:gs>
                        <a:gs pos="100000">
                          <a:srgbClr val="6BBD46">
                            <a:lumMod val="100000"/>
                          </a:srgbClr>
                        </a:gs>
                      </a:gsLst>
                      <a:lin ang="16200000" scaled="0"/>
                    </a:gra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813266331"/>
              </p:ext>
            </p:extLst>
          </p:nvPr>
        </p:nvGraphicFramePr>
        <p:xfrm>
          <a:off x="4259739" y="1755648"/>
          <a:ext cx="3657600" cy="4572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Push Notifications</a:t>
                      </a:r>
                    </a:p>
                  </a:txBody>
                  <a:tcPr marL="243777" marR="243777"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92024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Deep Toast</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192024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More control over notifications</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729697306"/>
              </p:ext>
            </p:extLst>
          </p:nvPr>
        </p:nvGraphicFramePr>
        <p:xfrm>
          <a:off x="7970838" y="1755648"/>
          <a:ext cx="3657600" cy="4572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Phone Extras</a:t>
                      </a:r>
                    </a:p>
                  </a:txBody>
                  <a:tcPr marL="243777" marR="243777"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128016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Search</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128016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Music</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r h="128016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Photos</a:t>
                      </a:r>
                    </a:p>
                  </a:txBody>
                  <a:tcPr marL="243777" marR="243777"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bl>
          </a:graphicData>
        </a:graphic>
      </p:graphicFrame>
    </p:spTree>
    <p:extLst>
      <p:ext uri="{BB962C8B-B14F-4D97-AF65-F5344CB8AC3E}">
        <p14:creationId xmlns:p14="http://schemas.microsoft.com/office/powerpoint/2010/main" val="4639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713" y="1550691"/>
            <a:ext cx="2087474" cy="4011909"/>
          </a:xfrm>
          <a:prstGeom prst="rect">
            <a:avLst/>
          </a:prstGeom>
          <a:effectLst>
            <a:outerShdw blurRad="40005" dist="22860" dir="5400000" algn="t" rotWithShape="0">
              <a:prstClr val="black">
                <a:alpha val="35000"/>
              </a:prstClr>
            </a:outerShdw>
          </a:effectLst>
        </p:spPr>
      </p:pic>
      <p:pic>
        <p:nvPicPr>
          <p:cNvPr id="31" name="Picture 24" descr="\\eventsql\dvd\Online_ART\DVD_Art_Sept-2-2010\Artwork_Imagery\Icons - Illustrations\Internet Clouds web\cloud 2.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11223" y="1079500"/>
            <a:ext cx="4731589" cy="2382339"/>
          </a:xfrm>
          <a:prstGeom prst="rect">
            <a:avLst/>
          </a:prstGeom>
          <a:noFill/>
          <a:extLst>
            <a:ext uri="{909E8E84-426E-40DD-AFC4-6F175D3DCCD1}">
              <a14:hiddenFill xmlns:a14="http://schemas.microsoft.com/office/drawing/2010/main">
                <a:solidFill>
                  <a:srgbClr val="FFFFFF"/>
                </a:solidFill>
              </a14:hiddenFill>
            </a:ext>
          </a:extLst>
        </p:spPr>
      </p:pic>
      <p:sp>
        <p:nvSpPr>
          <p:cNvPr id="61" name="Rectangle 60"/>
          <p:cNvSpPr/>
          <p:nvPr/>
        </p:nvSpPr>
        <p:spPr>
          <a:xfrm>
            <a:off x="9675812" y="4279900"/>
            <a:ext cx="2060075" cy="949839"/>
          </a:xfrm>
          <a:prstGeom prst="rect">
            <a:avLst/>
          </a:prstGeom>
          <a:solidFill>
            <a:srgbClr val="6BBD46"/>
          </a:solidFill>
          <a:ln w="38100" cap="flat" cmpd="sng" algn="ctr">
            <a:solidFill>
              <a:schemeClr val="bg1"/>
            </a:solid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0" rIns="0" bIns="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Application </a:t>
            </a:r>
            <a:r>
              <a:rPr lang="en-US" sz="2400" dirty="0" smtClean="0">
                <a:solidFill>
                  <a:schemeClr val="tx1">
                    <a:alpha val="99000"/>
                  </a:schemeClr>
                </a:solidFill>
              </a:rPr>
              <a:t/>
            </a:r>
            <a:br>
              <a:rPr lang="en-US" sz="2400" dirty="0" smtClean="0">
                <a:solidFill>
                  <a:schemeClr val="tx1">
                    <a:alpha val="99000"/>
                  </a:schemeClr>
                </a:solidFill>
              </a:rPr>
            </a:br>
            <a:r>
              <a:rPr lang="en-US" sz="2400" dirty="0" smtClean="0">
                <a:solidFill>
                  <a:schemeClr val="tx1">
                    <a:alpha val="99000"/>
                  </a:schemeClr>
                </a:solidFill>
              </a:rPr>
              <a:t>Cloud </a:t>
            </a:r>
            <a:r>
              <a:rPr lang="en-US" sz="2400" dirty="0">
                <a:solidFill>
                  <a:schemeClr val="tx1">
                    <a:alpha val="99000"/>
                  </a:schemeClr>
                </a:solidFill>
              </a:rPr>
              <a:t>Service </a:t>
            </a:r>
          </a:p>
        </p:txBody>
      </p:sp>
      <p:sp>
        <p:nvSpPr>
          <p:cNvPr id="2" name="Title 1"/>
          <p:cNvSpPr>
            <a:spLocks noGrp="1"/>
          </p:cNvSpPr>
          <p:nvPr>
            <p:ph type="title"/>
          </p:nvPr>
        </p:nvSpPr>
        <p:spPr/>
        <p:txBody>
          <a:bodyPr/>
          <a:lstStyle/>
          <a:p>
            <a:r>
              <a:rPr lang="en-US" smtClean="0"/>
              <a:t>Push Notifications and Live Tiles</a:t>
            </a:r>
            <a:endParaRPr lang="en-US" dirty="0"/>
          </a:p>
        </p:txBody>
      </p:sp>
      <p:cxnSp>
        <p:nvCxnSpPr>
          <p:cNvPr id="13" name="Straight Connector 12"/>
          <p:cNvCxnSpPr/>
          <p:nvPr/>
        </p:nvCxnSpPr>
        <p:spPr>
          <a:xfrm>
            <a:off x="9421812" y="1155526"/>
            <a:ext cx="0" cy="5486400"/>
          </a:xfrm>
          <a:prstGeom prst="line">
            <a:avLst/>
          </a:prstGeom>
          <a:ln w="38100">
            <a:solidFill>
              <a:schemeClr val="tx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9675817" y="1691959"/>
            <a:ext cx="2060075" cy="914400"/>
          </a:xfrm>
          <a:prstGeom prst="rect">
            <a:avLst/>
          </a:prstGeom>
          <a:solidFill>
            <a:schemeClr val="accent1"/>
          </a:solidFill>
          <a:ln w="38100" cap="flat" cmpd="sng" algn="ctr">
            <a:solidFill>
              <a:schemeClr val="bg1"/>
            </a:solid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Push Service</a:t>
            </a:r>
          </a:p>
          <a:p>
            <a:pPr algn="ctr" defTabSz="914099" fontAlgn="base">
              <a:lnSpc>
                <a:spcPct val="90000"/>
              </a:lnSpc>
              <a:spcBef>
                <a:spcPts val="300"/>
              </a:spcBef>
              <a:spcAft>
                <a:spcPct val="0"/>
              </a:spcAft>
            </a:pPr>
            <a:r>
              <a:rPr lang="en-US" sz="2400" dirty="0">
                <a:solidFill>
                  <a:schemeClr val="tx1">
                    <a:alpha val="99000"/>
                  </a:schemeClr>
                </a:solidFill>
              </a:rPr>
              <a:t>(MPN)</a:t>
            </a:r>
          </a:p>
        </p:txBody>
      </p:sp>
      <p:sp>
        <p:nvSpPr>
          <p:cNvPr id="8" name="Rectangle 7"/>
          <p:cNvSpPr/>
          <p:nvPr/>
        </p:nvSpPr>
        <p:spPr bwMode="auto">
          <a:xfrm>
            <a:off x="6175012" y="1691959"/>
            <a:ext cx="2081579" cy="91440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Push Client Service</a:t>
            </a:r>
          </a:p>
        </p:txBody>
      </p:sp>
      <p:cxnSp>
        <p:nvCxnSpPr>
          <p:cNvPr id="105" name="Elbow Connector 104"/>
          <p:cNvCxnSpPr/>
          <p:nvPr/>
        </p:nvCxnSpPr>
        <p:spPr>
          <a:xfrm rot="10800000">
            <a:off x="959628" y="3441679"/>
            <a:ext cx="3910844" cy="2338814"/>
          </a:xfrm>
          <a:prstGeom prst="bentConnector3">
            <a:avLst>
              <a:gd name="adj1" fmla="val 110382"/>
            </a:avLst>
          </a:prstGeom>
          <a:ln w="635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Elbow Connector 114"/>
          <p:cNvCxnSpPr/>
          <p:nvPr/>
        </p:nvCxnSpPr>
        <p:spPr>
          <a:xfrm rot="10800000" flipH="1">
            <a:off x="993482" y="1590359"/>
            <a:ext cx="6217920" cy="1084878"/>
          </a:xfrm>
          <a:prstGeom prst="bentConnector4">
            <a:avLst>
              <a:gd name="adj1" fmla="val -6982"/>
              <a:gd name="adj2" fmla="val 138683"/>
            </a:avLst>
          </a:prstGeom>
          <a:ln w="63500">
            <a:solidFill>
              <a:srgbClr val="FFC000"/>
            </a:solidFill>
            <a:headEnd type="triangle"/>
            <a:tailEnd type="none"/>
          </a:ln>
        </p:spPr>
        <p:style>
          <a:lnRef idx="2">
            <a:schemeClr val="dk1"/>
          </a:lnRef>
          <a:fillRef idx="0">
            <a:schemeClr val="dk1"/>
          </a:fillRef>
          <a:effectRef idx="1">
            <a:schemeClr val="dk1"/>
          </a:effectRef>
          <a:fontRef idx="minor">
            <a:schemeClr val="tx1"/>
          </a:fontRef>
        </p:style>
      </p:cxnSp>
      <p:grpSp>
        <p:nvGrpSpPr>
          <p:cNvPr id="6" name="Group 5"/>
          <p:cNvGrpSpPr/>
          <p:nvPr/>
        </p:nvGrpSpPr>
        <p:grpSpPr>
          <a:xfrm>
            <a:off x="912812" y="6007100"/>
            <a:ext cx="3496553" cy="381000"/>
            <a:chOff x="912812" y="6007100"/>
            <a:chExt cx="3496553" cy="381000"/>
          </a:xfrm>
        </p:grpSpPr>
        <p:sp>
          <p:nvSpPr>
            <p:cNvPr id="111" name="TextBox 110"/>
            <p:cNvSpPr txBox="1"/>
            <p:nvPr/>
          </p:nvSpPr>
          <p:spPr>
            <a:xfrm>
              <a:off x="1268412" y="6043712"/>
              <a:ext cx="3140953" cy="307777"/>
            </a:xfrm>
            <a:prstGeom prst="rect">
              <a:avLst/>
            </a:prstGeom>
            <a:noFill/>
          </p:spPr>
          <p:txBody>
            <a:bodyPr wrap="square" lIns="0" tIns="0" rIns="0" bIns="0" rtlCol="0">
              <a:spAutoFit/>
            </a:bodyPr>
            <a:lstStyle/>
            <a:p>
              <a:r>
                <a:rPr lang="en-US" sz="2000" dirty="0" smtClean="0">
                  <a:gradFill>
                    <a:gsLst>
                      <a:gs pos="0">
                        <a:schemeClr val="tx1"/>
                      </a:gs>
                      <a:gs pos="100000">
                        <a:schemeClr val="tx1"/>
                      </a:gs>
                    </a:gsLst>
                    <a:lin ang="5400000" scaled="0"/>
                  </a:gradFill>
                </a:rPr>
                <a:t>  Set multiple live tiles</a:t>
              </a:r>
              <a:endParaRPr lang="en-US" sz="2000" dirty="0">
                <a:gradFill>
                  <a:gsLst>
                    <a:gs pos="0">
                      <a:schemeClr val="tx1"/>
                    </a:gs>
                    <a:gs pos="100000">
                      <a:schemeClr val="tx1"/>
                    </a:gs>
                  </a:gsLst>
                  <a:lin ang="5400000" scaled="0"/>
                </a:gradFill>
              </a:endParaRPr>
            </a:p>
          </p:txBody>
        </p:sp>
        <p:sp>
          <p:nvSpPr>
            <p:cNvPr id="125" name="Oval 124"/>
            <p:cNvSpPr/>
            <p:nvPr/>
          </p:nvSpPr>
          <p:spPr bwMode="auto">
            <a:xfrm>
              <a:off x="912812" y="6007100"/>
              <a:ext cx="381000" cy="381000"/>
            </a:xfrm>
            <a:prstGeom prst="ellipse">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0" rIns="0" bIns="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1</a:t>
              </a:r>
            </a:p>
          </p:txBody>
        </p:sp>
      </p:grpSp>
      <p:grpSp>
        <p:nvGrpSpPr>
          <p:cNvPr id="9" name="Group 8"/>
          <p:cNvGrpSpPr/>
          <p:nvPr/>
        </p:nvGrpSpPr>
        <p:grpSpPr>
          <a:xfrm>
            <a:off x="3986393" y="1367676"/>
            <a:ext cx="2112917" cy="1083661"/>
            <a:chOff x="3986393" y="1367676"/>
            <a:chExt cx="2112917" cy="1083661"/>
          </a:xfrm>
        </p:grpSpPr>
        <p:sp>
          <p:nvSpPr>
            <p:cNvPr id="128" name="Oval 127"/>
            <p:cNvSpPr/>
            <p:nvPr/>
          </p:nvSpPr>
          <p:spPr bwMode="auto">
            <a:xfrm>
              <a:off x="4852351" y="1367676"/>
              <a:ext cx="381000" cy="381000"/>
            </a:xfrm>
            <a:prstGeom prst="ellipse">
              <a:avLst/>
            </a:prstGeom>
            <a:solidFill>
              <a:srgbClr val="FFC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gradFill>
                    <a:gsLst>
                      <a:gs pos="0">
                        <a:schemeClr val="tx1"/>
                      </a:gs>
                      <a:gs pos="100000">
                        <a:schemeClr val="tx1"/>
                      </a:gs>
                    </a:gsLst>
                    <a:lin ang="5400000" scaled="0"/>
                  </a:gradFill>
                </a:rPr>
                <a:t>3</a:t>
              </a:r>
            </a:p>
          </p:txBody>
        </p:sp>
        <p:sp>
          <p:nvSpPr>
            <p:cNvPr id="129" name="TextBox 128"/>
            <p:cNvSpPr txBox="1"/>
            <p:nvPr/>
          </p:nvSpPr>
          <p:spPr>
            <a:xfrm>
              <a:off x="3986393" y="1835784"/>
              <a:ext cx="2112917" cy="615553"/>
            </a:xfrm>
            <a:prstGeom prst="rect">
              <a:avLst/>
            </a:prstGeom>
            <a:noFill/>
          </p:spPr>
          <p:txBody>
            <a:bodyPr wrap="square" lIns="0" tIns="0" rIns="0" bIns="0" rtlCol="0">
              <a:spAutoFit/>
            </a:bodyPr>
            <a:lstStyle/>
            <a:p>
              <a:pPr algn="ctr"/>
              <a:r>
                <a:rPr lang="en-US" sz="2000" dirty="0" smtClean="0">
                  <a:gradFill>
                    <a:gsLst>
                      <a:gs pos="0">
                        <a:schemeClr val="tx1"/>
                      </a:gs>
                      <a:gs pos="100000">
                        <a:schemeClr val="tx1"/>
                      </a:gs>
                    </a:gsLst>
                    <a:lin ang="5400000" scaled="0"/>
                  </a:gradFill>
                </a:rPr>
                <a:t>Update live tiles</a:t>
              </a:r>
            </a:p>
            <a:p>
              <a:pPr algn="ctr"/>
              <a:r>
                <a:rPr lang="en-US" sz="2000" dirty="0" smtClean="0">
                  <a:gradFill>
                    <a:gsLst>
                      <a:gs pos="0">
                        <a:schemeClr val="tx1"/>
                      </a:gs>
                      <a:gs pos="100000">
                        <a:schemeClr val="tx1"/>
                      </a:gs>
                    </a:gsLst>
                    <a:lin ang="5400000" scaled="0"/>
                  </a:gradFill>
                </a:rPr>
                <a:t>Create toasts</a:t>
              </a:r>
              <a:endParaRPr lang="en-US" sz="2000" dirty="0">
                <a:gradFill>
                  <a:gsLst>
                    <a:gs pos="0">
                      <a:schemeClr val="tx1"/>
                    </a:gs>
                    <a:gs pos="100000">
                      <a:schemeClr val="tx1"/>
                    </a:gs>
                  </a:gsLst>
                  <a:lin ang="5400000" scaled="0"/>
                </a:gradFill>
              </a:endParaRPr>
            </a:p>
          </p:txBody>
        </p:sp>
      </p:grpSp>
      <p:grpSp>
        <p:nvGrpSpPr>
          <p:cNvPr id="7" name="Group 6"/>
          <p:cNvGrpSpPr/>
          <p:nvPr/>
        </p:nvGrpSpPr>
        <p:grpSpPr>
          <a:xfrm>
            <a:off x="3922712" y="3268452"/>
            <a:ext cx="1074760" cy="1414078"/>
            <a:chOff x="3922712" y="3268452"/>
            <a:chExt cx="1074760" cy="1414078"/>
          </a:xfrm>
        </p:grpSpPr>
        <p:sp>
          <p:nvSpPr>
            <p:cNvPr id="95" name="TextBox 94"/>
            <p:cNvSpPr txBox="1"/>
            <p:nvPr/>
          </p:nvSpPr>
          <p:spPr>
            <a:xfrm>
              <a:off x="3922712" y="3759200"/>
              <a:ext cx="1074760" cy="923330"/>
            </a:xfrm>
            <a:prstGeom prst="rect">
              <a:avLst/>
            </a:prstGeom>
            <a:noFill/>
          </p:spPr>
          <p:txBody>
            <a:bodyPr wrap="square" lIns="0" tIns="0" rIns="0" bIns="0" rtlCol="0">
              <a:spAutoFit/>
            </a:bodyPr>
            <a:lstStyle/>
            <a:p>
              <a:pPr algn="ctr"/>
              <a:r>
                <a:rPr lang="en-US" sz="2000" dirty="0" smtClean="0">
                  <a:gradFill>
                    <a:gsLst>
                      <a:gs pos="0">
                        <a:schemeClr val="tx1"/>
                      </a:gs>
                      <a:gs pos="100000">
                        <a:schemeClr val="tx1"/>
                      </a:gs>
                    </a:gsLst>
                    <a:lin ang="5400000" scaled="0"/>
                  </a:gradFill>
                </a:rPr>
                <a:t>Invoke app with </a:t>
              </a:r>
              <a:r>
                <a:rPr lang="en-US" sz="2000" dirty="0" err="1" smtClean="0">
                  <a:gradFill>
                    <a:gsLst>
                      <a:gs pos="0">
                        <a:schemeClr val="tx1"/>
                      </a:gs>
                      <a:gs pos="100000">
                        <a:schemeClr val="tx1"/>
                      </a:gs>
                    </a:gsLst>
                    <a:lin ang="5400000" scaled="0"/>
                  </a:gradFill>
                </a:rPr>
                <a:t>params</a:t>
              </a:r>
              <a:endParaRPr lang="en-US" sz="2000" dirty="0">
                <a:gradFill>
                  <a:gsLst>
                    <a:gs pos="0">
                      <a:schemeClr val="tx1"/>
                    </a:gs>
                    <a:gs pos="100000">
                      <a:schemeClr val="tx1"/>
                    </a:gs>
                  </a:gsLst>
                  <a:lin ang="5400000" scaled="0"/>
                </a:gradFill>
              </a:endParaRPr>
            </a:p>
          </p:txBody>
        </p:sp>
        <p:sp>
          <p:nvSpPr>
            <p:cNvPr id="131" name="Oval 130"/>
            <p:cNvSpPr/>
            <p:nvPr/>
          </p:nvSpPr>
          <p:spPr bwMode="auto">
            <a:xfrm>
              <a:off x="4269592" y="3268452"/>
              <a:ext cx="381000" cy="381000"/>
            </a:xfrm>
            <a:prstGeom prst="ellipse">
              <a:avLst/>
            </a:prstGeom>
            <a:solidFill>
              <a:srgbClr val="C0000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a:gradFill>
                    <a:gsLst>
                      <a:gs pos="0">
                        <a:schemeClr val="tx1"/>
                      </a:gs>
                      <a:gs pos="100000">
                        <a:schemeClr val="tx1"/>
                      </a:gs>
                    </a:gsLst>
                    <a:lin ang="5400000" scaled="0"/>
                  </a:gradFill>
                </a:rPr>
                <a:t>2</a:t>
              </a:r>
              <a:endParaRPr lang="en-US" sz="2200" dirty="0" smtClean="0">
                <a:gradFill>
                  <a:gsLst>
                    <a:gs pos="0">
                      <a:schemeClr val="tx1"/>
                    </a:gs>
                    <a:gs pos="100000">
                      <a:schemeClr val="tx1"/>
                    </a:gs>
                  </a:gsLst>
                  <a:lin ang="5400000" scaled="0"/>
                </a:gradFill>
              </a:endParaRPr>
            </a:p>
          </p:txBody>
        </p:sp>
      </p:grpSp>
      <p:sp>
        <p:nvSpPr>
          <p:cNvPr id="12" name="Rectangle 11"/>
          <p:cNvSpPr/>
          <p:nvPr/>
        </p:nvSpPr>
        <p:spPr bwMode="auto">
          <a:xfrm>
            <a:off x="1131796" y="1977216"/>
            <a:ext cx="1457416" cy="2943193"/>
          </a:xfrm>
          <a:prstGeom prst="rect">
            <a:avLst/>
          </a:prstGeom>
          <a:solidFill>
            <a:schemeClr val="bg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cxnSp>
        <p:nvCxnSpPr>
          <p:cNvPr id="14" name="Straight Arrow Connector 13"/>
          <p:cNvCxnSpPr/>
          <p:nvPr/>
        </p:nvCxnSpPr>
        <p:spPr>
          <a:xfrm flipH="1">
            <a:off x="8347992" y="2149159"/>
            <a:ext cx="1277721"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7203113" y="2636775"/>
            <a:ext cx="0" cy="847924"/>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flipV="1">
            <a:off x="10688422" y="2653682"/>
            <a:ext cx="0" cy="1527362"/>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a:off x="5129820" y="3594100"/>
            <a:ext cx="4164992" cy="2794000"/>
            <a:chOff x="5129820" y="3594100"/>
            <a:chExt cx="4164992" cy="2794000"/>
          </a:xfrm>
        </p:grpSpPr>
        <p:sp>
          <p:nvSpPr>
            <p:cNvPr id="57" name="Rectangle 56"/>
            <p:cNvSpPr/>
            <p:nvPr/>
          </p:nvSpPr>
          <p:spPr bwMode="auto">
            <a:xfrm>
              <a:off x="5129820" y="3594100"/>
              <a:ext cx="4164992" cy="2794000"/>
            </a:xfrm>
            <a:prstGeom prst="rect">
              <a:avLst/>
            </a:prstGeom>
            <a:noFill/>
            <a:ln w="38100" cap="flat" cmpd="sng" algn="ctr">
              <a:solidFill>
                <a:srgbClr val="92D050"/>
              </a:solid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lnSpc>
                  <a:spcPct val="90000"/>
                </a:lnSpc>
                <a:spcBef>
                  <a:spcPts val="300"/>
                </a:spcBef>
                <a:spcAft>
                  <a:spcPct val="0"/>
                </a:spcAft>
              </a:pPr>
              <a:endParaRPr lang="en-US" sz="3200" dirty="0">
                <a:solidFill>
                  <a:schemeClr val="tx1">
                    <a:alpha val="99000"/>
                  </a:schemeClr>
                </a:solidFill>
              </a:endParaRPr>
            </a:p>
          </p:txBody>
        </p:sp>
        <p:sp>
          <p:nvSpPr>
            <p:cNvPr id="30" name="TextBox 29"/>
            <p:cNvSpPr txBox="1"/>
            <p:nvPr/>
          </p:nvSpPr>
          <p:spPr>
            <a:xfrm>
              <a:off x="6414028" y="3712746"/>
              <a:ext cx="1596576" cy="338554"/>
            </a:xfrm>
            <a:prstGeom prst="rect">
              <a:avLst/>
            </a:prstGeom>
            <a:noFill/>
          </p:spPr>
          <p:txBody>
            <a:bodyPr wrap="square" lIns="0" tIns="0" rIns="0" bIns="0" rtlCol="0">
              <a:spAutoFit/>
            </a:bodyPr>
            <a:lstStyle/>
            <a:p>
              <a:r>
                <a:rPr lang="en-US" sz="2200" dirty="0" smtClean="0">
                  <a:gradFill>
                    <a:gsLst>
                      <a:gs pos="0">
                        <a:schemeClr val="tx1"/>
                      </a:gs>
                      <a:gs pos="100000">
                        <a:schemeClr val="tx1"/>
                      </a:gs>
                    </a:gsLst>
                    <a:lin ang="5400000" scaled="0"/>
                  </a:gradFill>
                </a:rPr>
                <a:t>Application</a:t>
              </a:r>
              <a:endParaRPr lang="en-US" sz="2200" dirty="0">
                <a:gradFill>
                  <a:gsLst>
                    <a:gs pos="0">
                      <a:schemeClr val="tx1"/>
                    </a:gs>
                    <a:gs pos="100000">
                      <a:schemeClr val="tx1"/>
                    </a:gs>
                  </a:gsLst>
                  <a:lin ang="5400000" scaled="0"/>
                </a:gradFill>
              </a:endParaRPr>
            </a:p>
          </p:txBody>
        </p:sp>
        <p:grpSp>
          <p:nvGrpSpPr>
            <p:cNvPr id="3" name="Group 2"/>
            <p:cNvGrpSpPr/>
            <p:nvPr/>
          </p:nvGrpSpPr>
          <p:grpSpPr>
            <a:xfrm>
              <a:off x="5345112" y="4199770"/>
              <a:ext cx="3733800" cy="1932648"/>
              <a:chOff x="5345112" y="4199770"/>
              <a:chExt cx="3733800" cy="1932648"/>
            </a:xfrm>
          </p:grpSpPr>
          <p:grpSp>
            <p:nvGrpSpPr>
              <p:cNvPr id="65" name="Group 64"/>
              <p:cNvGrpSpPr/>
              <p:nvPr/>
            </p:nvGrpSpPr>
            <p:grpSpPr>
              <a:xfrm>
                <a:off x="5345112" y="4199770"/>
                <a:ext cx="1185162" cy="1932648"/>
                <a:chOff x="2971800" y="968714"/>
                <a:chExt cx="3200400" cy="5663507"/>
              </a:xfrm>
            </p:grpSpPr>
            <p:pic>
              <p:nvPicPr>
                <p:cNvPr id="66"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grpSp>
              <p:nvGrpSpPr>
                <p:cNvPr id="68" name="Group 48"/>
                <p:cNvGrpSpPr/>
                <p:nvPr/>
              </p:nvGrpSpPr>
              <p:grpSpPr>
                <a:xfrm>
                  <a:off x="5612738" y="1415586"/>
                  <a:ext cx="228600" cy="228600"/>
                  <a:chOff x="1447800" y="3124200"/>
                  <a:chExt cx="228600" cy="228600"/>
                </a:xfrm>
              </p:grpSpPr>
              <p:sp>
                <p:nvSpPr>
                  <p:cNvPr id="69" name="Oval 68"/>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chemeClr val="tx1"/>
                          </a:gs>
                          <a:gs pos="100000">
                            <a:schemeClr val="tx1"/>
                          </a:gs>
                        </a:gsLst>
                        <a:lin ang="5400000" scaled="0"/>
                      </a:gradFill>
                    </a:endParaRPr>
                  </a:p>
                </p:txBody>
              </p:sp>
              <p:cxnSp>
                <p:nvCxnSpPr>
                  <p:cNvPr id="70" name="Straight Arrow Connector 69"/>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71" name="Group 70"/>
              <p:cNvGrpSpPr/>
              <p:nvPr/>
            </p:nvGrpSpPr>
            <p:grpSpPr>
              <a:xfrm>
                <a:off x="6598350" y="4199770"/>
                <a:ext cx="1185162" cy="1932648"/>
                <a:chOff x="2971800" y="968714"/>
                <a:chExt cx="3200400" cy="5663507"/>
              </a:xfrm>
            </p:grpSpPr>
            <p:pic>
              <p:nvPicPr>
                <p:cNvPr id="72"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grpSp>
              <p:nvGrpSpPr>
                <p:cNvPr id="74" name="Group 48"/>
                <p:cNvGrpSpPr/>
                <p:nvPr/>
              </p:nvGrpSpPr>
              <p:grpSpPr>
                <a:xfrm>
                  <a:off x="5612738" y="1415586"/>
                  <a:ext cx="228600" cy="228600"/>
                  <a:chOff x="1447800" y="3124200"/>
                  <a:chExt cx="228600" cy="228600"/>
                </a:xfrm>
              </p:grpSpPr>
              <p:sp>
                <p:nvSpPr>
                  <p:cNvPr id="75" name="Oval 74"/>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chemeClr val="tx1"/>
                          </a:gs>
                          <a:gs pos="100000">
                            <a:schemeClr val="tx1"/>
                          </a:gs>
                        </a:gsLst>
                        <a:lin ang="5400000" scaled="0"/>
                      </a:gradFill>
                    </a:endParaRPr>
                  </a:p>
                </p:txBody>
              </p:sp>
              <p:cxnSp>
                <p:nvCxnSpPr>
                  <p:cNvPr id="76" name="Straight Arrow Connector 75"/>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grpSp>
            <p:nvGrpSpPr>
              <p:cNvPr id="77" name="Group 76"/>
              <p:cNvGrpSpPr/>
              <p:nvPr/>
            </p:nvGrpSpPr>
            <p:grpSpPr>
              <a:xfrm>
                <a:off x="7893750" y="4199770"/>
                <a:ext cx="1185162" cy="1932648"/>
                <a:chOff x="2971800" y="968714"/>
                <a:chExt cx="3200400" cy="5663507"/>
              </a:xfrm>
            </p:grpSpPr>
            <p:pic>
              <p:nvPicPr>
                <p:cNvPr id="78" name="Picture 2"/>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grpSp>
              <p:nvGrpSpPr>
                <p:cNvPr id="80" name="Group 48"/>
                <p:cNvGrpSpPr/>
                <p:nvPr/>
              </p:nvGrpSpPr>
              <p:grpSpPr>
                <a:xfrm>
                  <a:off x="5612738" y="1415586"/>
                  <a:ext cx="228600" cy="228600"/>
                  <a:chOff x="1447800" y="3124200"/>
                  <a:chExt cx="228600" cy="228600"/>
                </a:xfrm>
              </p:grpSpPr>
              <p:sp>
                <p:nvSpPr>
                  <p:cNvPr id="81" name="Oval 80"/>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gradFill>
                        <a:gsLst>
                          <a:gs pos="0">
                            <a:schemeClr val="tx1"/>
                          </a:gs>
                          <a:gs pos="100000">
                            <a:schemeClr val="tx1"/>
                          </a:gs>
                        </a:gsLst>
                        <a:lin ang="5400000" scaled="0"/>
                      </a:gradFill>
                    </a:endParaRPr>
                  </a:p>
                </p:txBody>
              </p:sp>
              <p:cxnSp>
                <p:nvCxnSpPr>
                  <p:cNvPr id="82" name="Straight Arrow Connector 81"/>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
            <p:nvSpPr>
              <p:cNvPr id="21" name="Rectangle 20"/>
              <p:cNvSpPr/>
              <p:nvPr/>
            </p:nvSpPr>
            <p:spPr bwMode="auto">
              <a:xfrm>
                <a:off x="5458296" y="4315339"/>
                <a:ext cx="804607" cy="1480044"/>
              </a:xfrm>
              <a:prstGeom prst="rect">
                <a:avLst/>
              </a:prstGeom>
              <a:solidFill>
                <a:schemeClr val="bg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83"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r="5423"/>
              <a:stretch/>
            </p:blipFill>
            <p:spPr bwMode="auto">
              <a:xfrm>
                <a:off x="5458296" y="4315339"/>
                <a:ext cx="804607" cy="850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 name="Rectangle 83"/>
              <p:cNvSpPr/>
              <p:nvPr/>
            </p:nvSpPr>
            <p:spPr bwMode="auto">
              <a:xfrm>
                <a:off x="6715273" y="4315339"/>
                <a:ext cx="804607" cy="1480044"/>
              </a:xfrm>
              <a:prstGeom prst="rect">
                <a:avLst/>
              </a:prstGeom>
              <a:solidFill>
                <a:schemeClr val="bg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85" name="Rectangle 84"/>
              <p:cNvSpPr/>
              <p:nvPr/>
            </p:nvSpPr>
            <p:spPr bwMode="auto">
              <a:xfrm>
                <a:off x="8010430" y="4308989"/>
                <a:ext cx="804607" cy="1480044"/>
              </a:xfrm>
              <a:prstGeom prst="rect">
                <a:avLst/>
              </a:prstGeom>
              <a:solidFill>
                <a:schemeClr val="bg1"/>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86" name="Picture 2"/>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6715273" y="4315339"/>
                <a:ext cx="787110" cy="787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10430" y="4308989"/>
                <a:ext cx="775333" cy="775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1" name="Group 10"/>
          <p:cNvGrpSpPr/>
          <p:nvPr/>
        </p:nvGrpSpPr>
        <p:grpSpPr>
          <a:xfrm>
            <a:off x="3122612" y="1874476"/>
            <a:ext cx="1920240" cy="3045933"/>
            <a:chOff x="3122612" y="1874476"/>
            <a:chExt cx="1920240" cy="3045933"/>
          </a:xfrm>
        </p:grpSpPr>
        <p:cxnSp>
          <p:nvCxnSpPr>
            <p:cNvPr id="45" name="Elbow Connector 44"/>
            <p:cNvCxnSpPr/>
            <p:nvPr/>
          </p:nvCxnSpPr>
          <p:spPr>
            <a:xfrm>
              <a:off x="3122612" y="1874476"/>
              <a:ext cx="1920240" cy="3045933"/>
            </a:xfrm>
            <a:prstGeom prst="bentConnector3">
              <a:avLst>
                <a:gd name="adj1" fmla="val 33482"/>
              </a:avLst>
            </a:prstGeom>
            <a:ln w="63500">
              <a:solidFill>
                <a:srgbClr val="C00000"/>
              </a:solidFill>
              <a:headEnd type="none"/>
              <a:tailEnd type="triangle"/>
            </a:ln>
          </p:spPr>
          <p:style>
            <a:lnRef idx="2">
              <a:schemeClr val="dk1"/>
            </a:lnRef>
            <a:fillRef idx="0">
              <a:schemeClr val="dk1"/>
            </a:fillRef>
            <a:effectRef idx="1">
              <a:schemeClr val="dk1"/>
            </a:effectRef>
            <a:fontRef idx="minor">
              <a:schemeClr val="tx1"/>
            </a:fontRef>
          </p:style>
        </p:cxnSp>
        <p:cxnSp>
          <p:nvCxnSpPr>
            <p:cNvPr id="26" name="Straight Connector 25"/>
            <p:cNvCxnSpPr/>
            <p:nvPr/>
          </p:nvCxnSpPr>
          <p:spPr>
            <a:xfrm flipH="1">
              <a:off x="3122612" y="3417363"/>
              <a:ext cx="609600" cy="0"/>
            </a:xfrm>
            <a:prstGeom prst="line">
              <a:avLst/>
            </a:prstGeom>
            <a:ln w="63500">
              <a:solidFill>
                <a:srgbClr val="C00000"/>
              </a:solidFill>
              <a:headEnd type="none"/>
              <a:tailEnd type="triangle"/>
            </a:ln>
          </p:spPr>
          <p:style>
            <a:lnRef idx="2">
              <a:schemeClr val="dk1"/>
            </a:lnRef>
            <a:fillRef idx="0">
              <a:schemeClr val="dk1"/>
            </a:fillRef>
            <a:effectRef idx="1">
              <a:schemeClr val="dk1"/>
            </a:effectRef>
            <a:fontRef idx="minor">
              <a:schemeClr val="tx1"/>
            </a:fontRef>
          </p:style>
        </p:cxnSp>
      </p:grpSp>
      <p:cxnSp>
        <p:nvCxnSpPr>
          <p:cNvPr id="133" name="Straight Arrow Connector 132"/>
          <p:cNvCxnSpPr/>
          <p:nvPr/>
        </p:nvCxnSpPr>
        <p:spPr>
          <a:xfrm flipV="1">
            <a:off x="531812" y="1874475"/>
            <a:ext cx="440515" cy="1"/>
          </a:xfrm>
          <a:prstGeom prst="straightConnector1">
            <a:avLst/>
          </a:prstGeom>
          <a:ln w="63500">
            <a:solidFill>
              <a:srgbClr val="FFC000"/>
            </a:solidFill>
            <a:headEnd type="none"/>
            <a:tailEnd type="triangle"/>
          </a:ln>
        </p:spPr>
        <p:style>
          <a:lnRef idx="2">
            <a:schemeClr val="dk1"/>
          </a:lnRef>
          <a:fillRef idx="0">
            <a:schemeClr val="dk1"/>
          </a:fillRef>
          <a:effectRef idx="1">
            <a:schemeClr val="dk1"/>
          </a:effectRef>
          <a:fontRef idx="minor">
            <a:schemeClr val="tx1"/>
          </a:fontRef>
        </p:style>
      </p:cxnSp>
      <p:sp>
        <p:nvSpPr>
          <p:cNvPr id="5" name="TextBox 4"/>
          <p:cNvSpPr txBox="1"/>
          <p:nvPr/>
        </p:nvSpPr>
        <p:spPr>
          <a:xfrm>
            <a:off x="1131796" y="1700217"/>
            <a:ext cx="1845484" cy="276999"/>
          </a:xfrm>
          <a:prstGeom prst="rect">
            <a:avLst/>
          </a:prstGeom>
          <a:solidFill>
            <a:srgbClr val="FFC000"/>
          </a:solidFill>
        </p:spPr>
        <p:txBody>
          <a:bodyPr wrap="square" lIns="0" tIns="0" rIns="0" bIns="0" rtlCol="0">
            <a:spAutoFit/>
          </a:bodyPr>
          <a:lstStyle/>
          <a:p>
            <a:r>
              <a:rPr lang="en-US" dirty="0" smtClean="0">
                <a:gradFill>
                  <a:gsLst>
                    <a:gs pos="0">
                      <a:schemeClr val="tx1"/>
                    </a:gs>
                    <a:gs pos="100000">
                      <a:schemeClr val="tx1"/>
                    </a:gs>
                  </a:gsLst>
                  <a:lin ang="5400000" scaled="0"/>
                </a:gradFill>
              </a:rPr>
              <a:t> </a:t>
            </a:r>
            <a:r>
              <a:rPr lang="en-US" sz="1600" dirty="0" smtClean="0">
                <a:gradFill>
                  <a:gsLst>
                    <a:gs pos="0">
                      <a:schemeClr val="tx1"/>
                    </a:gs>
                    <a:gs pos="100000">
                      <a:schemeClr val="tx1"/>
                    </a:gs>
                  </a:gsLst>
                  <a:lin ang="5400000" scaled="0"/>
                </a:gradFill>
              </a:rPr>
              <a:t>Deep toast</a:t>
            </a:r>
          </a:p>
        </p:txBody>
      </p:sp>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5041" y="2817998"/>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5041" y="2038746"/>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62294" y="3623128"/>
            <a:ext cx="897148" cy="897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2793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10" presetClass="entr" presetSubtype="0" fill="hold" grpId="0" nodeType="withEffect">
                                  <p:stCondLst>
                                    <p:cond delay="15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22" presetClass="entr" presetSubtype="1" fill="hold" nodeType="withEffect">
                                  <p:stCondLst>
                                    <p:cond delay="150"/>
                                  </p:stCondLst>
                                  <p:childTnLst>
                                    <p:set>
                                      <p:cBhvr>
                                        <p:cTn id="12" dur="1" fill="hold">
                                          <p:stCondLst>
                                            <p:cond delay="0"/>
                                          </p:stCondLst>
                                        </p:cTn>
                                        <p:tgtEl>
                                          <p:spTgt spid="58"/>
                                        </p:tgtEl>
                                        <p:attrNameLst>
                                          <p:attrName>style.visibility</p:attrName>
                                        </p:attrNameLst>
                                      </p:cBhvr>
                                      <p:to>
                                        <p:strVal val="visible"/>
                                      </p:to>
                                    </p:set>
                                    <p:animEffect transition="in" filter="wipe(up)">
                                      <p:cBhvr>
                                        <p:cTn id="13" dur="500"/>
                                        <p:tgtEl>
                                          <p:spTgt spid="58"/>
                                        </p:tgtEl>
                                      </p:cBhvr>
                                    </p:animEffect>
                                  </p:childTnLst>
                                </p:cTn>
                              </p:par>
                              <p:par>
                                <p:cTn id="14" presetID="10" presetClass="entr" presetSubtype="0" fill="hold" grpId="0" nodeType="withEffect">
                                  <p:stCondLst>
                                    <p:cond delay="15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500"/>
                                        <p:tgtEl>
                                          <p:spTgt spid="59"/>
                                        </p:tgtEl>
                                      </p:cBhvr>
                                    </p:animEffect>
                                  </p:childTnLst>
                                </p:cTn>
                              </p:par>
                              <p:par>
                                <p:cTn id="17" presetID="22" presetClass="entr" presetSubtype="4" fill="hold" nodeType="withEffect">
                                  <p:stCondLst>
                                    <p:cond delay="15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par>
                                <p:cTn id="20" presetID="22" presetClass="entr" presetSubtype="2" fill="hold" nodeType="withEffect">
                                  <p:stCondLst>
                                    <p:cond delay="150"/>
                                  </p:stCondLst>
                                  <p:childTnLst>
                                    <p:set>
                                      <p:cBhvr>
                                        <p:cTn id="21" dur="1" fill="hold">
                                          <p:stCondLst>
                                            <p:cond delay="0"/>
                                          </p:stCondLst>
                                        </p:cTn>
                                        <p:tgtEl>
                                          <p:spTgt spid="14"/>
                                        </p:tgtEl>
                                        <p:attrNameLst>
                                          <p:attrName>style.visibility</p:attrName>
                                        </p:attrNameLst>
                                      </p:cBhvr>
                                      <p:to>
                                        <p:strVal val="visible"/>
                                      </p:to>
                                    </p:set>
                                    <p:animEffect transition="in" filter="wipe(right)">
                                      <p:cBhvr>
                                        <p:cTn id="22" dur="500"/>
                                        <p:tgtEl>
                                          <p:spTgt spid="14"/>
                                        </p:tgtEl>
                                      </p:cBhvr>
                                    </p:animEffect>
                                  </p:childTnLst>
                                </p:cTn>
                              </p:par>
                              <p:par>
                                <p:cTn id="23" presetID="10" presetClass="entr" presetSubtype="0" fill="hold" nodeType="withEffect">
                                  <p:stCondLst>
                                    <p:cond delay="15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650"/>
                            </p:stCondLst>
                            <p:childTnLst>
                              <p:par>
                                <p:cTn id="27" presetID="10" presetClass="entr" presetSubtype="0" fill="hold" nodeType="afterEffect">
                                  <p:stCondLst>
                                    <p:cond delay="15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nodeType="withEffect">
                                  <p:stCondLst>
                                    <p:cond delay="15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22" presetClass="entr" presetSubtype="2" fill="hold" nodeType="withEffect">
                                  <p:stCondLst>
                                    <p:cond delay="150"/>
                                  </p:stCondLst>
                                  <p:childTnLst>
                                    <p:set>
                                      <p:cBhvr>
                                        <p:cTn id="34" dur="1" fill="hold">
                                          <p:stCondLst>
                                            <p:cond delay="0"/>
                                          </p:stCondLst>
                                        </p:cTn>
                                        <p:tgtEl>
                                          <p:spTgt spid="105"/>
                                        </p:tgtEl>
                                        <p:attrNameLst>
                                          <p:attrName>style.visibility</p:attrName>
                                        </p:attrNameLst>
                                      </p:cBhvr>
                                      <p:to>
                                        <p:strVal val="visible"/>
                                      </p:to>
                                    </p:set>
                                    <p:animEffect transition="in" filter="wipe(right)">
                                      <p:cBhvr>
                                        <p:cTn id="35" dur="500"/>
                                        <p:tgtEl>
                                          <p:spTgt spid="105"/>
                                        </p:tgtEl>
                                      </p:cBhvr>
                                    </p:animEffect>
                                  </p:childTnLst>
                                </p:cTn>
                              </p:par>
                            </p:childTnLst>
                          </p:cTn>
                        </p:par>
                        <p:par>
                          <p:cTn id="36" fill="hold">
                            <p:stCondLst>
                              <p:cond delay="1300"/>
                            </p:stCondLst>
                            <p:childTnLst>
                              <p:par>
                                <p:cTn id="37" presetID="10" presetClass="entr" presetSubtype="0" fill="hold" nodeType="afterEffect">
                                  <p:stCondLst>
                                    <p:cond delay="15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22" presetClass="entr" presetSubtype="2" fill="hold" nodeType="withEffect">
                                  <p:stCondLst>
                                    <p:cond delay="150"/>
                                  </p:stCondLst>
                                  <p:childTnLst>
                                    <p:set>
                                      <p:cBhvr>
                                        <p:cTn id="41" dur="1" fill="hold">
                                          <p:stCondLst>
                                            <p:cond delay="0"/>
                                          </p:stCondLst>
                                        </p:cTn>
                                        <p:tgtEl>
                                          <p:spTgt spid="11"/>
                                        </p:tgtEl>
                                        <p:attrNameLst>
                                          <p:attrName>style.visibility</p:attrName>
                                        </p:attrNameLst>
                                      </p:cBhvr>
                                      <p:to>
                                        <p:strVal val="visible"/>
                                      </p:to>
                                    </p:set>
                                    <p:animEffect transition="in" filter="wipe(right)">
                                      <p:cBhvr>
                                        <p:cTn id="42" dur="500"/>
                                        <p:tgtEl>
                                          <p:spTgt spid="11"/>
                                        </p:tgtEl>
                                      </p:cBhvr>
                                    </p:animEffect>
                                  </p:childTnLst>
                                </p:cTn>
                              </p:par>
                            </p:childTnLst>
                          </p:cTn>
                        </p:par>
                        <p:par>
                          <p:cTn id="43" fill="hold">
                            <p:stCondLst>
                              <p:cond delay="1950"/>
                            </p:stCondLst>
                            <p:childTnLst>
                              <p:par>
                                <p:cTn id="44" presetID="10" presetClass="entr" presetSubtype="0" fill="hold" nodeType="afterEffect">
                                  <p:stCondLst>
                                    <p:cond delay="15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par>
                                <p:cTn id="47" presetID="22" presetClass="entr" presetSubtype="2" fill="hold" nodeType="withEffect">
                                  <p:stCondLst>
                                    <p:cond delay="150"/>
                                  </p:stCondLst>
                                  <p:childTnLst>
                                    <p:set>
                                      <p:cBhvr>
                                        <p:cTn id="48" dur="1" fill="hold">
                                          <p:stCondLst>
                                            <p:cond delay="0"/>
                                          </p:stCondLst>
                                        </p:cTn>
                                        <p:tgtEl>
                                          <p:spTgt spid="115"/>
                                        </p:tgtEl>
                                        <p:attrNameLst>
                                          <p:attrName>style.visibility</p:attrName>
                                        </p:attrNameLst>
                                      </p:cBhvr>
                                      <p:to>
                                        <p:strVal val="visible"/>
                                      </p:to>
                                    </p:set>
                                    <p:animEffect transition="in" filter="wipe(right)">
                                      <p:cBhvr>
                                        <p:cTn id="4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59"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are Search Extras?</a:t>
            </a:r>
            <a:endParaRPr lang="en-US" dirty="0"/>
          </a:p>
        </p:txBody>
      </p:sp>
      <p:sp>
        <p:nvSpPr>
          <p:cNvPr id="4" name="Rectangle 3"/>
          <p:cNvSpPr/>
          <p:nvPr/>
        </p:nvSpPr>
        <p:spPr bwMode="auto">
          <a:xfrm>
            <a:off x="1" y="1444625"/>
            <a:ext cx="112125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Added functionality 3rd party apps provide for Bing items</a:t>
            </a:r>
          </a:p>
        </p:txBody>
      </p:sp>
      <p:sp>
        <p:nvSpPr>
          <p:cNvPr id="5" name="Rectangle 4"/>
          <p:cNvSpPr/>
          <p:nvPr/>
        </p:nvSpPr>
        <p:spPr bwMode="auto">
          <a:xfrm>
            <a:off x="1" y="2357337"/>
            <a:ext cx="112125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Four item types</a:t>
            </a:r>
          </a:p>
        </p:txBody>
      </p:sp>
      <p:sp>
        <p:nvSpPr>
          <p:cNvPr id="6" name="Content Placeholder 7"/>
          <p:cNvSpPr txBox="1">
            <a:spLocks/>
          </p:cNvSpPr>
          <p:nvPr/>
        </p:nvSpPr>
        <p:spPr>
          <a:xfrm>
            <a:off x="519112" y="3094462"/>
            <a:ext cx="5575301" cy="1809726"/>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800" dirty="0"/>
              <a:t>Movies</a:t>
            </a:r>
          </a:p>
          <a:p>
            <a:pPr marL="400050" indent="-400050"/>
            <a:r>
              <a:rPr lang="en-US" sz="2800" dirty="0"/>
              <a:t>Places</a:t>
            </a:r>
          </a:p>
          <a:p>
            <a:pPr marL="400050" indent="-400050"/>
            <a:r>
              <a:rPr lang="en-US" sz="2800" dirty="0"/>
              <a:t>Events</a:t>
            </a:r>
          </a:p>
          <a:p>
            <a:pPr marL="400050" indent="-400050"/>
            <a:r>
              <a:rPr lang="en-US" sz="2800" dirty="0"/>
              <a:t>Products</a:t>
            </a:r>
          </a:p>
        </p:txBody>
      </p:sp>
    </p:spTree>
    <p:extLst>
      <p:ext uri="{BB962C8B-B14F-4D97-AF65-F5344CB8AC3E}">
        <p14:creationId xmlns:p14="http://schemas.microsoft.com/office/powerpoint/2010/main" val="168167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Three Easy Steps to Implement Search Extras</a:t>
            </a:r>
            <a:endParaRPr lang="en-US" dirty="0"/>
          </a:p>
        </p:txBody>
      </p:sp>
      <p:sp>
        <p:nvSpPr>
          <p:cNvPr id="6" name="Rectangle 5"/>
          <p:cNvSpPr/>
          <p:nvPr/>
        </p:nvSpPr>
        <p:spPr bwMode="auto">
          <a:xfrm>
            <a:off x="0" y="1450658"/>
            <a:ext cx="100584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2800" dirty="0">
                <a:solidFill>
                  <a:schemeClr val="tx1">
                    <a:alpha val="99000"/>
                  </a:schemeClr>
                </a:solidFill>
              </a:rPr>
              <a:t>Update your app’s Manifest</a:t>
            </a:r>
          </a:p>
        </p:txBody>
      </p:sp>
      <p:sp>
        <p:nvSpPr>
          <p:cNvPr id="7" name="Content Placeholder 7"/>
          <p:cNvSpPr txBox="1">
            <a:spLocks/>
          </p:cNvSpPr>
          <p:nvPr/>
        </p:nvSpPr>
        <p:spPr>
          <a:xfrm>
            <a:off x="519112" y="2153085"/>
            <a:ext cx="9539287" cy="1415772"/>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400" dirty="0"/>
              <a:t>Use the Extensions element</a:t>
            </a:r>
          </a:p>
          <a:p>
            <a:pPr marL="400050" indent="-400050"/>
            <a:r>
              <a:rPr lang="en-US" sz="2400" dirty="0"/>
              <a:t>One child Extension element for each category your app supports</a:t>
            </a:r>
          </a:p>
          <a:p>
            <a:pPr marL="739775" lvl="1" indent="-344488"/>
            <a:r>
              <a:rPr lang="en-US" sz="2000" dirty="0"/>
              <a:t>Your app will appear in those items!</a:t>
            </a:r>
          </a:p>
          <a:p>
            <a:pPr marL="739775" lvl="1" indent="-344488"/>
            <a:r>
              <a:rPr lang="en-US" sz="2000" dirty="0"/>
              <a:t>This is a great way to drive downloads if your app </a:t>
            </a:r>
            <a:r>
              <a:rPr lang="en-US" sz="2000" dirty="0" smtClean="0"/>
              <a:t>is not </a:t>
            </a:r>
            <a:r>
              <a:rPr lang="en-US" sz="2000" dirty="0"/>
              <a:t>yet installed</a:t>
            </a:r>
          </a:p>
        </p:txBody>
      </p:sp>
      <p:sp>
        <p:nvSpPr>
          <p:cNvPr id="8" name="Rectangle 7"/>
          <p:cNvSpPr/>
          <p:nvPr/>
        </p:nvSpPr>
        <p:spPr bwMode="auto">
          <a:xfrm>
            <a:off x="-1" y="3727820"/>
            <a:ext cx="100584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2800" dirty="0">
                <a:solidFill>
                  <a:schemeClr val="tx1">
                    <a:alpha val="99000"/>
                  </a:schemeClr>
                </a:solidFill>
              </a:rPr>
              <a:t>Add an Extras.XML file to your XAP</a:t>
            </a:r>
          </a:p>
        </p:txBody>
      </p:sp>
      <p:sp>
        <p:nvSpPr>
          <p:cNvPr id="9" name="Content Placeholder 7"/>
          <p:cNvSpPr txBox="1">
            <a:spLocks/>
          </p:cNvSpPr>
          <p:nvPr/>
        </p:nvSpPr>
        <p:spPr>
          <a:xfrm>
            <a:off x="519112" y="4430247"/>
            <a:ext cx="9539287" cy="332399"/>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400" dirty="0"/>
              <a:t>Specify captions for each Bing category</a:t>
            </a:r>
          </a:p>
        </p:txBody>
      </p:sp>
      <p:sp>
        <p:nvSpPr>
          <p:cNvPr id="10" name="Rectangle 9"/>
          <p:cNvSpPr/>
          <p:nvPr/>
        </p:nvSpPr>
        <p:spPr bwMode="auto">
          <a:xfrm>
            <a:off x="-1" y="4921609"/>
            <a:ext cx="1005840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18288" rIns="68604" bIns="0" numCol="1" rtlCol="0" anchor="ctr" anchorCtr="0" compatLnSpc="1">
            <a:prstTxWarp prst="textNoShape">
              <a:avLst/>
            </a:prstTxWarp>
          </a:bodyPr>
          <a:lstStyle/>
          <a:p>
            <a:pPr defTabSz="914099" fontAlgn="base">
              <a:lnSpc>
                <a:spcPct val="90000"/>
              </a:lnSpc>
              <a:spcBef>
                <a:spcPts val="300"/>
              </a:spcBef>
              <a:spcAft>
                <a:spcPct val="0"/>
              </a:spcAft>
            </a:pPr>
            <a:r>
              <a:rPr lang="en-US" sz="2800" dirty="0">
                <a:solidFill>
                  <a:schemeClr val="tx1">
                    <a:alpha val="99000"/>
                  </a:schemeClr>
                </a:solidFill>
              </a:rPr>
              <a:t>Accept Context to automatically open the item in your app</a:t>
            </a:r>
          </a:p>
        </p:txBody>
      </p:sp>
      <p:sp>
        <p:nvSpPr>
          <p:cNvPr id="11" name="Content Placeholder 7"/>
          <p:cNvSpPr txBox="1">
            <a:spLocks/>
          </p:cNvSpPr>
          <p:nvPr/>
        </p:nvSpPr>
        <p:spPr>
          <a:xfrm>
            <a:off x="519112" y="5624036"/>
            <a:ext cx="9539287" cy="738664"/>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400" dirty="0"/>
              <a:t>Create a </a:t>
            </a:r>
            <a:r>
              <a:rPr lang="en-US" sz="2400" dirty="0" err="1"/>
              <a:t>SearchExtras</a:t>
            </a:r>
            <a:r>
              <a:rPr lang="en-US" sz="2400" dirty="0"/>
              <a:t> page that accepts parameters</a:t>
            </a:r>
          </a:p>
          <a:p>
            <a:pPr marL="400050" indent="-400050"/>
            <a:r>
              <a:rPr lang="en-US" sz="2400" dirty="0"/>
              <a:t>Search for the item using the parameters passed to your app</a:t>
            </a:r>
          </a:p>
        </p:txBody>
      </p:sp>
    </p:spTree>
    <p:extLst>
      <p:ext uri="{BB962C8B-B14F-4D97-AF65-F5344CB8AC3E}">
        <p14:creationId xmlns:p14="http://schemas.microsoft.com/office/powerpoint/2010/main" val="408642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Abstract</a:t>
            </a:r>
            <a:endParaRPr lang="en-US" dirty="0"/>
          </a:p>
        </p:txBody>
      </p:sp>
      <p:sp>
        <p:nvSpPr>
          <p:cNvPr id="6" name="Text Placeholder 5"/>
          <p:cNvSpPr>
            <a:spLocks noGrp="1"/>
          </p:cNvSpPr>
          <p:nvPr>
            <p:ph type="body" sz="quarter" idx="10"/>
          </p:nvPr>
        </p:nvSpPr>
        <p:spPr/>
        <p:txBody>
          <a:bodyPr/>
          <a:lstStyle/>
          <a:p>
            <a:r>
              <a:rPr lang="en-US" smtClean="0"/>
              <a:t>Windows Phone: What’s New?</a:t>
            </a:r>
          </a:p>
          <a:p>
            <a:pPr lvl="1"/>
            <a:r>
              <a:rPr lang="en-US" smtClean="0"/>
              <a:t>This session provides IT pros as well as developers the latest updates on what is new in the Windows Phone platform. For IT pros, we cover how to integrate Windows Phone into your existing on-premises infrastructure or connect to a cloud-based platform such as Microsoft Office 365. For developers, we illustrate the rich development platform for applications, connecting to the web, and rich cloud services such as Windows Azure. If you want to understand the Windows Phone roadmap, this is the session to start with that will anchor all other sessions in the Windows Phone track</a:t>
            </a:r>
            <a:endParaRPr lang="en-US" dirty="0"/>
          </a:p>
        </p:txBody>
      </p:sp>
      <p:sp>
        <p:nvSpPr>
          <p:cNvPr id="7" name="Text Placeholder 6"/>
          <p:cNvSpPr>
            <a:spLocks noGrp="1"/>
          </p:cNvSpPr>
          <p:nvPr>
            <p:ph type="body" sz="quarter" idx="11"/>
          </p:nvPr>
        </p:nvSpPr>
        <p:spPr/>
        <p:txBody>
          <a:bodyPr/>
          <a:lstStyle/>
          <a:p>
            <a:r>
              <a:rPr lang="en-US" smtClean="0"/>
              <a:t>NEXT: &lt;next slide title&gt;</a:t>
            </a:r>
            <a:endParaRPr lang="en-US" dirty="0"/>
          </a:p>
        </p:txBody>
      </p:sp>
    </p:spTree>
    <p:extLst>
      <p:ext uri="{BB962C8B-B14F-4D97-AF65-F5344CB8AC3E}">
        <p14:creationId xmlns:p14="http://schemas.microsoft.com/office/powerpoint/2010/main" val="3029837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New in the Application Platform</a:t>
            </a:r>
            <a:endParaRPr lang="en-US" dirty="0"/>
          </a:p>
        </p:txBody>
      </p:sp>
      <p:grpSp>
        <p:nvGrpSpPr>
          <p:cNvPr id="21" name="Group 20"/>
          <p:cNvGrpSpPr/>
          <p:nvPr/>
        </p:nvGrpSpPr>
        <p:grpSpPr>
          <a:xfrm>
            <a:off x="4484055" y="1191552"/>
            <a:ext cx="3200400" cy="5663507"/>
            <a:chOff x="2971800" y="968714"/>
            <a:chExt cx="3200400" cy="5663507"/>
          </a:xfrm>
        </p:grpSpPr>
        <p:pic>
          <p:nvPicPr>
            <p:cNvPr id="22" name="Picture 2"/>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2971800" y="968714"/>
              <a:ext cx="3200400" cy="5663507"/>
            </a:xfrm>
            <a:prstGeom prst="rect">
              <a:avLst/>
            </a:prstGeom>
            <a:noFill/>
            <a:ln w="9525">
              <a:noFill/>
              <a:miter lim="800000"/>
              <a:headEnd/>
              <a:tailEnd/>
            </a:ln>
          </p:spPr>
        </p:pic>
        <p:sp>
          <p:nvSpPr>
            <p:cNvPr id="23" name="Rectangle 22"/>
            <p:cNvSpPr/>
            <p:nvPr/>
          </p:nvSpPr>
          <p:spPr>
            <a:xfrm>
              <a:off x="3318933" y="3521854"/>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Software Architecture</a:t>
              </a:r>
            </a:p>
          </p:txBody>
        </p:sp>
        <p:sp>
          <p:nvSpPr>
            <p:cNvPr id="25" name="Rectangle 24"/>
            <p:cNvSpPr/>
            <p:nvPr/>
          </p:nvSpPr>
          <p:spPr>
            <a:xfrm>
              <a:off x="3318933"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App Model</a:t>
              </a:r>
            </a:p>
          </p:txBody>
        </p:sp>
        <p:sp>
          <p:nvSpPr>
            <p:cNvPr id="26" name="Rectangle 25"/>
            <p:cNvSpPr/>
            <p:nvPr/>
          </p:nvSpPr>
          <p:spPr>
            <a:xfrm>
              <a:off x="3318933" y="1406159"/>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Cloud Integration Services</a:t>
              </a:r>
            </a:p>
          </p:txBody>
        </p:sp>
        <p:sp>
          <p:nvSpPr>
            <p:cNvPr id="27" name="Rectangle 26"/>
            <p:cNvSpPr/>
            <p:nvPr/>
          </p:nvSpPr>
          <p:spPr>
            <a:xfrm>
              <a:off x="3318933" y="4597132"/>
              <a:ext cx="2257778" cy="990600"/>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Hardware Foundation</a:t>
              </a:r>
            </a:p>
          </p:txBody>
        </p:sp>
        <p:sp>
          <p:nvSpPr>
            <p:cNvPr id="28" name="Rectangle 27"/>
            <p:cNvSpPr/>
            <p:nvPr/>
          </p:nvSpPr>
          <p:spPr>
            <a:xfrm>
              <a:off x="4479431" y="2481437"/>
              <a:ext cx="1097280" cy="955739"/>
            </a:xfrm>
            <a:prstGeom prst="rect">
              <a:avLst/>
            </a:prstGeom>
            <a:solidFill>
              <a:srgbClr val="1BA1E2"/>
            </a:solidFill>
            <a:ln w="9525">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000" dirty="0">
                  <a:gradFill>
                    <a:gsLst>
                      <a:gs pos="0">
                        <a:srgbClr val="FFFFFF"/>
                      </a:gs>
                      <a:gs pos="100000">
                        <a:srgbClr val="FFFFFF"/>
                      </a:gs>
                    </a:gsLst>
                    <a:lin ang="5400000" scaled="0"/>
                  </a:gradFill>
                </a:rPr>
                <a:t>UI Model</a:t>
              </a:r>
            </a:p>
          </p:txBody>
        </p:sp>
        <p:grpSp>
          <p:nvGrpSpPr>
            <p:cNvPr id="29" name="Group 48"/>
            <p:cNvGrpSpPr/>
            <p:nvPr/>
          </p:nvGrpSpPr>
          <p:grpSpPr>
            <a:xfrm>
              <a:off x="5612738" y="1415586"/>
              <a:ext cx="228600" cy="228600"/>
              <a:chOff x="1447800" y="3124200"/>
              <a:chExt cx="228600" cy="228600"/>
            </a:xfrm>
          </p:grpSpPr>
          <p:sp>
            <p:nvSpPr>
              <p:cNvPr id="30" name="Oval 29"/>
              <p:cNvSpPr/>
              <p:nvPr/>
            </p:nvSpPr>
            <p:spPr>
              <a:xfrm>
                <a:off x="1447800" y="3124200"/>
                <a:ext cx="228600" cy="228600"/>
              </a:xfrm>
              <a:prstGeom prst="ellips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p:nvPr/>
            </p:nvCxnSpPr>
            <p:spPr>
              <a:xfrm>
                <a:off x="1505539" y="3231280"/>
                <a:ext cx="152400" cy="0"/>
              </a:xfrm>
              <a:prstGeom prst="straightConnector1">
                <a:avLst/>
              </a:prstGeom>
              <a:ln w="15875">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sp>
        <p:nvSpPr>
          <p:cNvPr id="32" name="Rectangle 31"/>
          <p:cNvSpPr/>
          <p:nvPr/>
        </p:nvSpPr>
        <p:spPr bwMode="auto">
          <a:xfrm>
            <a:off x="7474901" y="1828800"/>
            <a:ext cx="4713923"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40" tIns="91440" rIns="91440" bIns="91440" numCol="1" rtlCol="0" anchor="ctr" anchorCtr="0" compatLnSpc="1">
            <a:prstTxWarp prst="textNoShape">
              <a:avLst/>
            </a:prstTxWarp>
          </a:bodyPr>
          <a:lstStyle/>
          <a:p>
            <a:pPr algn="ctr" defTabSz="914099" fontAlgn="base">
              <a:lnSpc>
                <a:spcPct val="90000"/>
              </a:lnSpc>
              <a:spcBef>
                <a:spcPts val="300"/>
              </a:spcBef>
              <a:spcAft>
                <a:spcPct val="0"/>
              </a:spcAft>
            </a:pPr>
            <a:r>
              <a:rPr lang="en-US" sz="2400" dirty="0">
                <a:solidFill>
                  <a:schemeClr val="tx1">
                    <a:alpha val="99000"/>
                  </a:schemeClr>
                </a:solidFill>
              </a:rPr>
              <a:t>Tools improvements</a:t>
            </a:r>
          </a:p>
        </p:txBody>
      </p:sp>
    </p:spTree>
    <p:extLst>
      <p:ext uri="{BB962C8B-B14F-4D97-AF65-F5344CB8AC3E}">
        <p14:creationId xmlns:p14="http://schemas.microsoft.com/office/powerpoint/2010/main" val="300201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right)">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Tools Investments</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2474520097"/>
              </p:ext>
            </p:extLst>
          </p:nvPr>
        </p:nvGraphicFramePr>
        <p:xfrm>
          <a:off x="20100288" y="1285240"/>
          <a:ext cx="10955130" cy="2148840"/>
        </p:xfrm>
        <a:graphic>
          <a:graphicData uri="http://schemas.openxmlformats.org/drawingml/2006/table">
            <a:tbl>
              <a:tblPr firstRow="1" bandRow="1">
                <a:tableStyleId>{5C22544A-7EE6-4342-B048-85BDC9FD1C3A}</a:tableStyleId>
              </a:tblPr>
              <a:tblGrid>
                <a:gridCol w="3651710"/>
                <a:gridCol w="3651710"/>
                <a:gridCol w="3651710"/>
              </a:tblGrid>
              <a:tr h="467360">
                <a:tc gridSpan="3">
                  <a:txBody>
                    <a:bodyPr/>
                    <a:lstStyle/>
                    <a:p>
                      <a:pPr marL="0" indent="0" defTabSz="685799">
                        <a:buFont typeface="Arial" pitchFamily="34" charset="0"/>
                        <a:buNone/>
                        <a:defRPr/>
                      </a:pPr>
                      <a:r>
                        <a:rPr lang="en-US" sz="1900" b="0" dirty="0" smtClean="0">
                          <a:solidFill>
                            <a:srgbClr val="FFFFFF"/>
                          </a:solidFill>
                          <a:latin typeface="+mj-lt"/>
                        </a:rPr>
                        <a:t>Camera</a:t>
                      </a:r>
                    </a:p>
                  </a:txBody>
                  <a:tcPr marL="243777" marR="243777"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hMerge="1">
                  <a:txBody>
                    <a:bodyPr/>
                    <a:lstStyle/>
                    <a:p>
                      <a:pPr marL="171450" indent="-171450" defTabSz="685799">
                        <a:buFont typeface="Arial" pitchFamily="34" charset="0"/>
                        <a:buChar char="•"/>
                        <a:defRPr/>
                      </a:pPr>
                      <a:endParaRPr lang="en-US" sz="1800" b="0" kern="1200" dirty="0" smtClean="0">
                        <a:solidFill>
                          <a:schemeClr val="bg1"/>
                        </a:solidFill>
                        <a:latin typeface="+mj-lt"/>
                        <a:ea typeface="+mn-ea"/>
                        <a:cs typeface="+mn-cs"/>
                      </a:endParaRPr>
                    </a:p>
                  </a:txBody>
                  <a:tcPr marL="182880" marR="182880"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r h="1676400">
                <a:tc>
                  <a:txBody>
                    <a:bodyPr/>
                    <a:lstStyle/>
                    <a:p>
                      <a:pPr defTabSz="685799">
                        <a:defRPr/>
                      </a:pPr>
                      <a:endParaRPr lang="en-US" sz="1900" b="1" dirty="0" smtClean="0">
                        <a:solidFill>
                          <a:srgbClr val="FFFFFF"/>
                        </a:solidFill>
                        <a:latin typeface="+mj-lt"/>
                      </a:endParaRPr>
                    </a:p>
                  </a:txBody>
                  <a:tcPr marL="243777" marR="243777" marT="91440" marB="91440" anchor="ctr">
                    <a:lnL w="12700"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defTabSz="685799">
                        <a:defRPr/>
                      </a:pPr>
                      <a:r>
                        <a:rPr lang="en-US" sz="1900" b="1" dirty="0" smtClean="0">
                          <a:solidFill>
                            <a:srgbClr val="FFFFFF"/>
                          </a:solidFill>
                          <a:latin typeface="+mj-lt"/>
                        </a:rPr>
                        <a:t>Title Two</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indent="0" defTabSz="685799">
                        <a:buFont typeface="Arial" pitchFamily="34" charset="0"/>
                        <a:buNone/>
                        <a:defRPr/>
                      </a:pPr>
                      <a:r>
                        <a:rPr lang="en-US" sz="1900" b="1" dirty="0" smtClean="0">
                          <a:solidFill>
                            <a:srgbClr val="FFFFFF"/>
                          </a:solidFill>
                          <a:latin typeface="+mj-lt"/>
                        </a:rPr>
                        <a:t>Title Three</a:t>
                      </a:r>
                    </a:p>
                    <a:p>
                      <a:pPr marL="171450" indent="-171450" defTabSz="685799">
                        <a:buFont typeface="Arial" pitchFamily="34" charset="0"/>
                        <a:buChar char="•"/>
                        <a:defRPr/>
                      </a:pPr>
                      <a:r>
                        <a:rPr lang="en-US" sz="1900" b="0" kern="1200" dirty="0" smtClean="0">
                          <a:solidFill>
                            <a:srgbClr val="FFFFFF"/>
                          </a:solidFill>
                          <a:latin typeface="+mn-lt"/>
                          <a:ea typeface="+mn-ea"/>
                          <a:cs typeface="+mn-cs"/>
                        </a:rPr>
                        <a:t>Point</a:t>
                      </a:r>
                      <a:r>
                        <a:rPr lang="en-US" sz="1900" b="0" kern="1200" baseline="0" dirty="0" smtClean="0">
                          <a:solidFill>
                            <a:srgbClr val="FFFFFF"/>
                          </a:solidFill>
                          <a:latin typeface="+mn-lt"/>
                          <a:ea typeface="+mn-ea"/>
                          <a:cs typeface="+mn-cs"/>
                        </a:rPr>
                        <a:t> one and more</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Second point</a:t>
                      </a:r>
                    </a:p>
                    <a:p>
                      <a:pPr marL="171450" indent="-171450" defTabSz="685799">
                        <a:buFont typeface="Arial" pitchFamily="34" charset="0"/>
                        <a:buChar char="•"/>
                        <a:defRPr/>
                      </a:pPr>
                      <a:r>
                        <a:rPr lang="en-US" sz="1900" b="0" kern="1200" baseline="0" dirty="0" smtClean="0">
                          <a:solidFill>
                            <a:srgbClr val="FFFFFF"/>
                          </a:solidFill>
                          <a:latin typeface="+mn-lt"/>
                          <a:ea typeface="+mn-ea"/>
                          <a:cs typeface="+mn-cs"/>
                        </a:rPr>
                        <a:t>Third point goes here</a:t>
                      </a:r>
                      <a:endParaRPr lang="en-US" sz="1900" b="0" kern="1200" dirty="0" smtClean="0">
                        <a:solidFill>
                          <a:srgbClr val="FFFFFF"/>
                        </a:solidFill>
                        <a:latin typeface="+mn-lt"/>
                        <a:ea typeface="+mn-ea"/>
                        <a:cs typeface="+mn-cs"/>
                      </a:endParaRPr>
                    </a:p>
                  </a:txBody>
                  <a:tcPr marL="243777" marR="243777" marT="91440" marB="91440" anchor="ctr">
                    <a:lnL w="28575"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1338398231"/>
              </p:ext>
            </p:extLst>
          </p:nvPr>
        </p:nvGraphicFramePr>
        <p:xfrm>
          <a:off x="548640" y="1755648"/>
          <a:ext cx="3657600" cy="4572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rtl="0" eaLnBrk="1" latinLnBrk="0" hangingPunct="1">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Tools</a:t>
                      </a: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New template </a:t>
                      </a:r>
                      <a:br>
                        <a:rPr lang="en-US" sz="2400" kern="1200" dirty="0" smtClean="0">
                          <a:gradFill>
                            <a:gsLst>
                              <a:gs pos="0">
                                <a:schemeClr val="tx1"/>
                              </a:gs>
                              <a:gs pos="86000">
                                <a:schemeClr val="tx1"/>
                              </a:gs>
                            </a:gsLst>
                            <a:lin ang="5400000" scaled="0"/>
                          </a:gradFill>
                          <a:latin typeface="+mn-lt"/>
                          <a:ea typeface="+mn-ea"/>
                          <a:cs typeface="+mn-cs"/>
                        </a:rPr>
                      </a:br>
                      <a:r>
                        <a:rPr lang="en-US" sz="2400" kern="1200" dirty="0" smtClean="0">
                          <a:gradFill>
                            <a:gsLst>
                              <a:gs pos="0">
                                <a:schemeClr val="tx1"/>
                              </a:gs>
                              <a:gs pos="86000">
                                <a:schemeClr val="tx1"/>
                              </a:gs>
                            </a:gsLst>
                            <a:lin ang="5400000" scaled="0"/>
                          </a:gradFill>
                          <a:latin typeface="+mn-lt"/>
                          <a:ea typeface="+mn-ea"/>
                          <a:cs typeface="+mn-cs"/>
                        </a:rPr>
                        <a:t>for multitasking</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6BBD46"/>
                        </a:gs>
                        <a:gs pos="100000">
                          <a:srgbClr val="6BBD46">
                            <a:lumMod val="100000"/>
                          </a:srgbClr>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Debugging </a:t>
                      </a:r>
                      <a:br>
                        <a:rPr lang="en-US" sz="2400" kern="1200" dirty="0" smtClean="0">
                          <a:gradFill>
                            <a:gsLst>
                              <a:gs pos="0">
                                <a:schemeClr val="tx1"/>
                              </a:gs>
                              <a:gs pos="86000">
                                <a:schemeClr val="tx1"/>
                              </a:gs>
                            </a:gsLst>
                            <a:lin ang="5400000" scaled="0"/>
                          </a:gradFill>
                          <a:latin typeface="+mn-lt"/>
                          <a:ea typeface="+mn-ea"/>
                          <a:cs typeface="+mn-cs"/>
                        </a:rPr>
                      </a:br>
                      <a:r>
                        <a:rPr lang="en-US" sz="2400" kern="1200" dirty="0" smtClean="0">
                          <a:gradFill>
                            <a:gsLst>
                              <a:gs pos="0">
                                <a:schemeClr val="tx1"/>
                              </a:gs>
                              <a:gs pos="86000">
                                <a:schemeClr val="tx1"/>
                              </a:gs>
                            </a:gsLst>
                            <a:lin ang="5400000" scaled="0"/>
                          </a:gradFill>
                          <a:latin typeface="+mn-lt"/>
                          <a:ea typeface="+mn-ea"/>
                          <a:cs typeface="+mn-cs"/>
                        </a:rPr>
                        <a:t>background agents</a:t>
                      </a:r>
                    </a:p>
                  </a:txBody>
                  <a:tcPr marL="121888" marR="121888" marT="91440" marB="91440" anchor="ctr">
                    <a:lnT w="12700" cap="flat" cmpd="sng" algn="ctr">
                      <a:noFill/>
                      <a:prstDash val="solid"/>
                      <a:round/>
                      <a:headEnd type="none" w="med" len="med"/>
                      <a:tailEnd type="none" w="med" len="med"/>
                    </a:lnT>
                    <a:lnB>
                      <a:noFill/>
                    </a:lnB>
                    <a:gradFill>
                      <a:gsLst>
                        <a:gs pos="0">
                          <a:srgbClr val="6BBD46">
                            <a:lumMod val="80000"/>
                          </a:srgbClr>
                        </a:gs>
                        <a:gs pos="100000">
                          <a:srgbClr val="6BBD46">
                            <a:lumMod val="80000"/>
                          </a:srgbClr>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Isolated Storage Explorer</a:t>
                      </a:r>
                    </a:p>
                  </a:txBody>
                  <a:tcPr marL="121888" marR="121888" marT="91440" marB="91440" anchor="ctr">
                    <a:lnT w="12700" cap="flat" cmpd="sng" algn="ctr">
                      <a:noFill/>
                      <a:prstDash val="solid"/>
                      <a:round/>
                      <a:headEnd type="none" w="med" len="med"/>
                      <a:tailEnd type="none" w="med" len="med"/>
                    </a:lnT>
                    <a:lnB>
                      <a:noFill/>
                    </a:lnB>
                    <a:gradFill>
                      <a:gsLst>
                        <a:gs pos="0">
                          <a:srgbClr val="6BBD46"/>
                        </a:gs>
                        <a:gs pos="100000">
                          <a:srgbClr val="6BBD46">
                            <a:lumMod val="100000"/>
                          </a:srgbClr>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Profiler</a:t>
                      </a:r>
                    </a:p>
                  </a:txBody>
                  <a:tcPr marL="121888" marR="121888" marT="91440" marB="91440" anchor="ctr">
                    <a:lnT w="12700" cap="flat" cmpd="sng" algn="ctr">
                      <a:noFill/>
                      <a:prstDash val="solid"/>
                      <a:round/>
                      <a:headEnd type="none" w="med" len="med"/>
                      <a:tailEnd type="none" w="med" len="med"/>
                    </a:lnT>
                    <a:gradFill>
                      <a:gsLst>
                        <a:gs pos="0">
                          <a:srgbClr val="6BBD46">
                            <a:lumMod val="80000"/>
                          </a:srgbClr>
                        </a:gs>
                        <a:gs pos="100000">
                          <a:srgbClr val="6BBD46">
                            <a:lumMod val="80000"/>
                          </a:srgbClr>
                        </a:gs>
                      </a:gsLst>
                      <a:lin ang="16200000" scaled="0"/>
                    </a:gra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65620378"/>
              </p:ext>
            </p:extLst>
          </p:nvPr>
        </p:nvGraphicFramePr>
        <p:xfrm>
          <a:off x="4259739" y="1755648"/>
          <a:ext cx="3657600" cy="4572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rtl="0" eaLnBrk="1" latinLnBrk="0" hangingPunct="1">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.NET</a:t>
                      </a: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768096">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Performance</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768096">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Generational GC</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768096">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Serialization</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r h="768096">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SIMD – vector</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lumMod val="80000"/>
                          </a:srgbClr>
                        </a:gs>
                        <a:gs pos="100000">
                          <a:srgbClr val="F09B20">
                            <a:lumMod val="80000"/>
                          </a:srgbClr>
                        </a:gs>
                      </a:gsLst>
                      <a:lin ang="16200000" scaled="0"/>
                    </a:gradFill>
                  </a:tcPr>
                </a:tc>
              </a:tr>
              <a:tr h="768096">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Profiler</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F09B20"/>
                        </a:gs>
                        <a:gs pos="100000">
                          <a:srgbClr val="F09B20"/>
                        </a:gs>
                      </a:gsLst>
                      <a:lin ang="16200000" scaled="0"/>
                    </a:gradFill>
                  </a:tcP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964390245"/>
              </p:ext>
            </p:extLst>
          </p:nvPr>
        </p:nvGraphicFramePr>
        <p:xfrm>
          <a:off x="7970838" y="1755648"/>
          <a:ext cx="3657600" cy="45720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3657600"/>
              </a:tblGrid>
              <a:tr h="731520">
                <a:tc>
                  <a:txBody>
                    <a:bodyPr/>
                    <a:lstStyle/>
                    <a:p>
                      <a:pPr marL="0" indent="0" algn="ctr" defTabSz="685799" rtl="0" eaLnBrk="1" latinLnBrk="0" hangingPunct="1">
                        <a:lnSpc>
                          <a:spcPct val="90000"/>
                        </a:lnSpc>
                        <a:buFont typeface="Arial" pitchFamily="34" charset="0"/>
                        <a:buNone/>
                        <a:defRPr/>
                      </a:pPr>
                      <a:r>
                        <a:rPr lang="en-US" sz="2800" b="1" kern="1200" dirty="0" smtClean="0">
                          <a:gradFill>
                            <a:gsLst>
                              <a:gs pos="0">
                                <a:schemeClr val="tx1"/>
                              </a:gs>
                              <a:gs pos="86000">
                                <a:schemeClr val="tx1"/>
                              </a:gs>
                            </a:gsLst>
                            <a:lin ang="5400000" scaled="0"/>
                          </a:gradFill>
                          <a:latin typeface="+mn-lt"/>
                          <a:ea typeface="+mn-ea"/>
                          <a:cs typeface="+mn-cs"/>
                        </a:rPr>
                        <a:t>Emulator</a:t>
                      </a:r>
                    </a:p>
                  </a:txBody>
                  <a:tcPr marL="121888" marR="121888" marT="91440" marB="91440" anchor="ctr">
                    <a:lnB w="12700" cap="flat" cmpd="sng" algn="ctr">
                      <a:noFill/>
                      <a:prstDash val="solid"/>
                      <a:round/>
                      <a:headEnd type="none" w="med" len="med"/>
                      <a:tailEnd type="none" w="med" len="med"/>
                    </a:lnB>
                    <a:gradFill>
                      <a:gsLst>
                        <a:gs pos="0">
                          <a:srgbClr val="000000">
                            <a:alpha val="40000"/>
                          </a:srgbClr>
                        </a:gs>
                        <a:gs pos="50000">
                          <a:srgbClr val="000000">
                            <a:alpha val="0"/>
                          </a:srgbClr>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Sensors and location </a:t>
                      </a:r>
                      <a:br>
                        <a:rPr lang="en-US" sz="2400" kern="1200" dirty="0" smtClean="0">
                          <a:gradFill>
                            <a:gsLst>
                              <a:gs pos="0">
                                <a:schemeClr val="tx1"/>
                              </a:gs>
                              <a:gs pos="86000">
                                <a:schemeClr val="tx1"/>
                              </a:gs>
                            </a:gsLst>
                            <a:lin ang="5400000" scaled="0"/>
                          </a:gradFill>
                          <a:latin typeface="+mn-lt"/>
                          <a:ea typeface="+mn-ea"/>
                          <a:cs typeface="+mn-cs"/>
                        </a:rPr>
                      </a:br>
                      <a:r>
                        <a:rPr lang="en-US" sz="2400" kern="1200" dirty="0" smtClean="0">
                          <a:gradFill>
                            <a:gsLst>
                              <a:gs pos="0">
                                <a:schemeClr val="tx1"/>
                              </a:gs>
                              <a:gs pos="86000">
                                <a:schemeClr val="tx1"/>
                              </a:gs>
                            </a:gsLst>
                            <a:lin ang="5400000" scaled="0"/>
                          </a:gradFill>
                          <a:latin typeface="+mn-lt"/>
                          <a:ea typeface="+mn-ea"/>
                          <a:cs typeface="+mn-cs"/>
                        </a:rPr>
                        <a:t>in Emulator</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Multi-touch in Emulator</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Screenshot</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gs>
                        <a:gs pos="100000">
                          <a:srgbClr val="4B8EDC"/>
                        </a:gs>
                      </a:gsLst>
                      <a:lin ang="16200000" scaled="0"/>
                    </a:gradFill>
                  </a:tcPr>
                </a:tc>
              </a:tr>
              <a:tr h="960120">
                <a:tc>
                  <a:txBody>
                    <a:bodyPr/>
                    <a:lstStyle/>
                    <a:p>
                      <a:pPr marL="0" algn="ctr" defTabSz="685799" rtl="0" eaLnBrk="1" latinLnBrk="0" hangingPunct="1">
                        <a:lnSpc>
                          <a:spcPct val="90000"/>
                        </a:lnSpc>
                        <a:defRPr/>
                      </a:pPr>
                      <a:r>
                        <a:rPr lang="en-US" sz="2400" kern="1200" dirty="0" smtClean="0">
                          <a:gradFill>
                            <a:gsLst>
                              <a:gs pos="0">
                                <a:schemeClr val="tx1"/>
                              </a:gs>
                              <a:gs pos="86000">
                                <a:schemeClr val="tx1"/>
                              </a:gs>
                            </a:gsLst>
                            <a:lin ang="5400000" scaled="0"/>
                          </a:gradFill>
                          <a:latin typeface="+mn-lt"/>
                          <a:ea typeface="+mn-ea"/>
                          <a:cs typeface="+mn-cs"/>
                        </a:rPr>
                        <a:t>Ingestion tool</a:t>
                      </a:r>
                    </a:p>
                  </a:txBody>
                  <a:tcPr marL="121888" marR="121888" marT="91440" marB="9144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gradFill>
                      <a:gsLst>
                        <a:gs pos="0">
                          <a:srgbClr val="4B8EDC">
                            <a:lumMod val="80000"/>
                          </a:srgbClr>
                        </a:gs>
                        <a:gs pos="100000">
                          <a:srgbClr val="4B8EDC">
                            <a:lumMod val="80000"/>
                          </a:srgbClr>
                        </a:gs>
                      </a:gsLst>
                      <a:lin ang="16200000" scaled="0"/>
                    </a:gradFill>
                  </a:tcPr>
                </a:tc>
              </a:tr>
            </a:tbl>
          </a:graphicData>
        </a:graphic>
      </p:graphicFrame>
    </p:spTree>
    <p:extLst>
      <p:ext uri="{BB962C8B-B14F-4D97-AF65-F5344CB8AC3E}">
        <p14:creationId xmlns:p14="http://schemas.microsoft.com/office/powerpoint/2010/main" val="2205279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We Want to Hear From You</a:t>
            </a:r>
            <a:endParaRPr lang="en-US" dirty="0"/>
          </a:p>
        </p:txBody>
      </p:sp>
      <p:sp>
        <p:nvSpPr>
          <p:cNvPr id="4" name="Rectangle 3"/>
          <p:cNvSpPr/>
          <p:nvPr/>
        </p:nvSpPr>
        <p:spPr bwMode="auto">
          <a:xfrm>
            <a:off x="1" y="1444625"/>
            <a:ext cx="112125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Today is a start</a:t>
            </a:r>
          </a:p>
        </p:txBody>
      </p:sp>
      <p:sp>
        <p:nvSpPr>
          <p:cNvPr id="5" name="Rectangle 4"/>
          <p:cNvSpPr/>
          <p:nvPr/>
        </p:nvSpPr>
        <p:spPr bwMode="auto">
          <a:xfrm>
            <a:off x="1" y="2256739"/>
            <a:ext cx="112125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Announcing – Windows Phone Developer Feedback App</a:t>
            </a:r>
          </a:p>
        </p:txBody>
      </p:sp>
      <p:sp>
        <p:nvSpPr>
          <p:cNvPr id="8" name="Content Placeholder 7"/>
          <p:cNvSpPr txBox="1">
            <a:spLocks/>
          </p:cNvSpPr>
          <p:nvPr/>
        </p:nvSpPr>
        <p:spPr>
          <a:xfrm>
            <a:off x="519112" y="2954553"/>
            <a:ext cx="10693401" cy="1249573"/>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800" dirty="0"/>
              <a:t>Provides phone interface to make suggestions about </a:t>
            </a:r>
            <a:r>
              <a:rPr lang="en-US" sz="2800" dirty="0" smtClean="0"/>
              <a:t>Windows Phone </a:t>
            </a:r>
            <a:r>
              <a:rPr lang="en-US" sz="2800" dirty="0"/>
              <a:t>Developer platform</a:t>
            </a:r>
          </a:p>
          <a:p>
            <a:pPr marL="400050" indent="-400050"/>
            <a:r>
              <a:rPr lang="en-US" sz="2800" dirty="0"/>
              <a:t>Website </a:t>
            </a:r>
            <a:r>
              <a:rPr lang="en-US" sz="2800" dirty="0">
                <a:hlinkClick r:id="rId3"/>
              </a:rPr>
              <a:t>http://</a:t>
            </a:r>
            <a:r>
              <a:rPr lang="en-US" sz="2800" dirty="0" smtClean="0">
                <a:hlinkClick r:id="rId3"/>
              </a:rPr>
              <a:t>wpdev.uservoice.com</a:t>
            </a:r>
            <a:r>
              <a:rPr lang="en-US" sz="2800" dirty="0" smtClean="0"/>
              <a:t>  </a:t>
            </a:r>
            <a:endParaRPr lang="en-US" sz="2800" dirty="0"/>
          </a:p>
        </p:txBody>
      </p:sp>
      <p:sp>
        <p:nvSpPr>
          <p:cNvPr id="9" name="Rectangle 8"/>
          <p:cNvSpPr/>
          <p:nvPr/>
        </p:nvSpPr>
        <p:spPr bwMode="auto">
          <a:xfrm>
            <a:off x="1" y="4581900"/>
            <a:ext cx="11212512" cy="548640"/>
          </a:xfrm>
          <a:prstGeom prst="rect">
            <a:avLst/>
          </a:prstGeom>
          <a:solidFill>
            <a:schemeClr val="accent1"/>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style>
          <a:lnRef idx="1">
            <a:schemeClr val="accent1"/>
          </a:lnRef>
          <a:fillRef idx="3">
            <a:schemeClr val="accent1"/>
          </a:fillRef>
          <a:effectRef idx="2">
            <a:schemeClr val="accent1"/>
          </a:effectRef>
          <a:fontRef idx="minor">
            <a:schemeClr val="lt1"/>
          </a:fontRef>
        </p:style>
        <p:txBody>
          <a:bodyPr vert="horz" wrap="square" lIns="521208" tIns="18288" rIns="91436" bIns="0" numCol="1" rtlCol="0" anchor="ctr" anchorCtr="0" compatLnSpc="1">
            <a:prstTxWarp prst="textNoShape">
              <a:avLst/>
            </a:prstTxWarp>
          </a:bodyPr>
          <a:lstStyle/>
          <a:p>
            <a:pPr defTabSz="914099">
              <a:lnSpc>
                <a:spcPct val="90000"/>
              </a:lnSpc>
            </a:pPr>
            <a:r>
              <a:rPr lang="en-US" sz="2800" dirty="0">
                <a:solidFill>
                  <a:schemeClr val="tx1">
                    <a:alpha val="99000"/>
                  </a:schemeClr>
                </a:solidFill>
              </a:rPr>
              <a:t>Announcing – User Voice for Windows Phone </a:t>
            </a:r>
          </a:p>
        </p:txBody>
      </p:sp>
      <p:sp>
        <p:nvSpPr>
          <p:cNvPr id="10" name="Content Placeholder 7"/>
          <p:cNvSpPr txBox="1">
            <a:spLocks/>
          </p:cNvSpPr>
          <p:nvPr/>
        </p:nvSpPr>
        <p:spPr>
          <a:xfrm>
            <a:off x="519112" y="5279714"/>
            <a:ext cx="10693401" cy="387798"/>
          </a:xfrm>
          <a:prstGeom prst="rect">
            <a:avLst/>
          </a:prstGeom>
        </p:spPr>
        <p:txBody>
          <a:bodyPr vert="horz" wrap="square" lIns="0" tIns="0" rIns="0" bIns="0" rtlCol="0">
            <a:spAutoFit/>
          </a:bodyPr>
          <a:lstStyle>
            <a:lvl1pPr marL="460375" indent="-460375" algn="l" defTabSz="914363" rtl="0" eaLnBrk="1" latinLnBrk="0" hangingPunct="1">
              <a:lnSpc>
                <a:spcPct val="90000"/>
              </a:lnSpc>
              <a:spcBef>
                <a:spcPct val="20000"/>
              </a:spcBef>
              <a:buSzPct val="90000"/>
              <a:buFontTx/>
              <a:buBlip>
                <a:blip r:embed="rId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indent="-400050"/>
            <a:r>
              <a:rPr lang="en-US" sz="2800" dirty="0"/>
              <a:t>Makes it very easy to integrate user feedback into your app</a:t>
            </a:r>
          </a:p>
        </p:txBody>
      </p:sp>
    </p:spTree>
    <p:extLst>
      <p:ext uri="{BB962C8B-B14F-4D97-AF65-F5344CB8AC3E}">
        <p14:creationId xmlns:p14="http://schemas.microsoft.com/office/powerpoint/2010/main" val="3754934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p:bldP spid="9" grpId="0" animBg="1"/>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Call to Action</a:t>
            </a:r>
            <a:endParaRPr lang="en-US" dirty="0"/>
          </a:p>
        </p:txBody>
      </p:sp>
      <p:sp>
        <p:nvSpPr>
          <p:cNvPr id="4" name="Rectangle 3"/>
          <p:cNvSpPr/>
          <p:nvPr/>
        </p:nvSpPr>
        <p:spPr bwMode="auto">
          <a:xfrm>
            <a:off x="-1" y="1447800"/>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Build </a:t>
            </a:r>
            <a:r>
              <a:rPr lang="en-US" sz="3200" dirty="0" smtClean="0">
                <a:solidFill>
                  <a:schemeClr val="tx1">
                    <a:alpha val="99000"/>
                  </a:schemeClr>
                </a:solidFill>
              </a:rPr>
              <a:t>for WP7 now – everything will work just fine in Mango</a:t>
            </a:r>
            <a:endParaRPr lang="en-US" sz="3200" dirty="0">
              <a:solidFill>
                <a:schemeClr val="tx1">
                  <a:alpha val="99000"/>
                </a:schemeClr>
              </a:solidFill>
            </a:endParaRPr>
          </a:p>
        </p:txBody>
      </p:sp>
      <p:sp>
        <p:nvSpPr>
          <p:cNvPr id="6" name="Rectangle 5"/>
          <p:cNvSpPr/>
          <p:nvPr/>
        </p:nvSpPr>
        <p:spPr bwMode="auto">
          <a:xfrm>
            <a:off x="-1" y="2242566"/>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smtClean="0">
                <a:solidFill>
                  <a:schemeClr val="tx1">
                    <a:alpha val="99000"/>
                  </a:schemeClr>
                </a:solidFill>
              </a:rPr>
              <a:t>Use multitasking – it opens </a:t>
            </a:r>
            <a:r>
              <a:rPr lang="en-US" sz="3200" dirty="0">
                <a:solidFill>
                  <a:schemeClr val="tx1">
                    <a:alpha val="99000"/>
                  </a:schemeClr>
                </a:solidFill>
              </a:rPr>
              <a:t>up completely new </a:t>
            </a:r>
            <a:r>
              <a:rPr lang="en-US" sz="3200" dirty="0" smtClean="0">
                <a:solidFill>
                  <a:schemeClr val="tx1">
                    <a:alpha val="99000"/>
                  </a:schemeClr>
                </a:solidFill>
              </a:rPr>
              <a:t>solutions </a:t>
            </a:r>
            <a:endParaRPr lang="en-US" sz="3200" dirty="0">
              <a:solidFill>
                <a:schemeClr val="tx1">
                  <a:alpha val="99000"/>
                </a:schemeClr>
              </a:solidFill>
            </a:endParaRPr>
          </a:p>
        </p:txBody>
      </p:sp>
      <p:sp>
        <p:nvSpPr>
          <p:cNvPr id="7" name="Rectangle 6"/>
          <p:cNvSpPr/>
          <p:nvPr/>
        </p:nvSpPr>
        <p:spPr bwMode="auto">
          <a:xfrm>
            <a:off x="-1" y="3037332"/>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Create deeply integrated </a:t>
            </a:r>
            <a:r>
              <a:rPr lang="en-US" sz="3200" dirty="0" smtClean="0">
                <a:solidFill>
                  <a:schemeClr val="tx1">
                    <a:alpha val="99000"/>
                  </a:schemeClr>
                </a:solidFill>
              </a:rPr>
              <a:t>experiences, make </a:t>
            </a:r>
            <a:r>
              <a:rPr lang="en-US" sz="3200" dirty="0">
                <a:solidFill>
                  <a:schemeClr val="tx1">
                    <a:alpha val="99000"/>
                  </a:schemeClr>
                </a:solidFill>
              </a:rPr>
              <a:t>your app shine!</a:t>
            </a:r>
          </a:p>
        </p:txBody>
      </p:sp>
      <p:sp>
        <p:nvSpPr>
          <p:cNvPr id="8" name="Rectangle 7"/>
          <p:cNvSpPr/>
          <p:nvPr/>
        </p:nvSpPr>
        <p:spPr bwMode="auto">
          <a:xfrm>
            <a:off x="-1" y="3832098"/>
            <a:ext cx="11521440" cy="548640"/>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defTabSz="914099" fontAlgn="base">
              <a:lnSpc>
                <a:spcPct val="90000"/>
              </a:lnSpc>
              <a:spcBef>
                <a:spcPts val="300"/>
              </a:spcBef>
              <a:spcAft>
                <a:spcPct val="0"/>
              </a:spcAft>
            </a:pPr>
            <a:r>
              <a:rPr lang="en-US" sz="3200" dirty="0">
                <a:solidFill>
                  <a:schemeClr val="tx1">
                    <a:alpha val="99000"/>
                  </a:schemeClr>
                </a:solidFill>
              </a:rPr>
              <a:t>Download the Mango tools in May</a:t>
            </a:r>
          </a:p>
        </p:txBody>
      </p:sp>
    </p:spTree>
    <p:extLst>
      <p:ext uri="{BB962C8B-B14F-4D97-AF65-F5344CB8AC3E}">
        <p14:creationId xmlns:p14="http://schemas.microsoft.com/office/powerpoint/2010/main" val="352227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Phone Sessions Schedule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631342645"/>
              </p:ext>
            </p:extLst>
          </p:nvPr>
        </p:nvGraphicFramePr>
        <p:xfrm>
          <a:off x="303212" y="1143000"/>
          <a:ext cx="11582401" cy="5446927"/>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723901"/>
                <a:gridCol w="804333"/>
                <a:gridCol w="6269069"/>
                <a:gridCol w="2346761"/>
                <a:gridCol w="1438337"/>
              </a:tblGrid>
              <a:tr h="68701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Mon</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3:00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What’s New for Windows Phone Development with Microsoft Silverlight?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Shawn Oster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C302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73031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Mon</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4:45</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Windows Phone 7 Productivity Scenarios with Microsoft Exchange Server 2010 and Microsoft Office 365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Augusto Valdez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C206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1025231">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Mon</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marL="0" marR="0" indent="0" algn="ctr" defTabSz="914363" rtl="0" eaLnBrk="1" fontAlgn="t" latinLnBrk="0" hangingPunct="1">
                        <a:lnSpc>
                          <a:spcPct val="100000"/>
                        </a:lnSpc>
                        <a:spcBef>
                          <a:spcPts val="0"/>
                        </a:spcBef>
                        <a:spcAft>
                          <a:spcPts val="0"/>
                        </a:spcAft>
                        <a:buClrTx/>
                        <a:buSzTx/>
                        <a:buFontTx/>
                        <a:buNone/>
                        <a:tabLst/>
                        <a:defRPr/>
                      </a:pPr>
                      <a:r>
                        <a:rPr lang="en-US" sz="2000" b="0" i="0" u="none" strike="noStrike" dirty="0" smtClean="0">
                          <a:gradFill>
                            <a:gsLst>
                              <a:gs pos="0">
                                <a:schemeClr val="bg1"/>
                              </a:gs>
                              <a:gs pos="100000">
                                <a:schemeClr val="bg1"/>
                              </a:gs>
                            </a:gsLst>
                            <a:lin ang="5400000" scaled="0"/>
                          </a:gradFill>
                          <a:effectLst/>
                          <a:latin typeface="Calibri"/>
                        </a:rPr>
                        <a:t>4:45</a:t>
                      </a:r>
                    </a:p>
                    <a:p>
                      <a:pPr algn="ctr" fontAlgn="t"/>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Meet the Windows Phone Application Platform Engineering </a:t>
                      </a:r>
                      <a:r>
                        <a:rPr lang="en-US" sz="2000" b="0" i="0" u="none" strike="noStrike" dirty="0" smtClean="0">
                          <a:gradFill>
                            <a:gsLst>
                              <a:gs pos="0">
                                <a:schemeClr val="bg1"/>
                              </a:gs>
                              <a:gs pos="100000">
                                <a:schemeClr val="bg1"/>
                              </a:gs>
                            </a:gsLst>
                            <a:lin ang="5400000" scaled="0"/>
                          </a:gradFill>
                          <a:effectLst/>
                          <a:latin typeface="Calibri"/>
                        </a:rPr>
                        <a:t>Team (Interactive)</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Peter Torr, Sean McKenna, Tudor Toma, Shawn Oster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B304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203846">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68701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Tue</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8:30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Windows Phone Multitasking and Fast Application Switching Architecture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Peter Torr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C201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68701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Tue</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10:15</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Enhanced Push Notifications and Live Tiles for Windows 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Peter Torr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Georgia </a:t>
                      </a:r>
                      <a:r>
                        <a:rPr lang="en-US" sz="2000" b="0" i="0" u="none" strike="noStrike" dirty="0" smtClean="0">
                          <a:gradFill>
                            <a:gsLst>
                              <a:gs pos="0">
                                <a:schemeClr val="bg1"/>
                              </a:gs>
                              <a:gs pos="100000">
                                <a:schemeClr val="bg1"/>
                              </a:gs>
                            </a:gsLst>
                            <a:lin ang="5400000" scaled="0"/>
                          </a:gradFill>
                          <a:effectLst/>
                          <a:latin typeface="Calibri"/>
                        </a:rPr>
                        <a:t>Ballroom </a:t>
                      </a:r>
                      <a:r>
                        <a:rPr lang="en-US" sz="2000" b="0" i="0" u="none" strike="noStrike" dirty="0">
                          <a:gradFill>
                            <a:gsLst>
                              <a:gs pos="0">
                                <a:schemeClr val="bg1"/>
                              </a:gs>
                              <a:gs pos="100000">
                                <a:schemeClr val="bg1"/>
                              </a:gs>
                            </a:gsLst>
                            <a:lin ang="5400000" scaled="0"/>
                          </a:gradFill>
                          <a:effectLst/>
                          <a:latin typeface="Calibri"/>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48142">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Tue</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1:30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Understanding the Windows Phone Development Tools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Maarten </a:t>
                      </a:r>
                      <a:r>
                        <a:rPr lang="en-US" sz="2000" b="0" i="0" u="none" strike="noStrike" dirty="0" err="1">
                          <a:gradFill>
                            <a:gsLst>
                              <a:gs pos="0">
                                <a:schemeClr val="bg1"/>
                              </a:gs>
                              <a:gs pos="100000">
                                <a:schemeClr val="bg1"/>
                              </a:gs>
                            </a:gsLst>
                            <a:lin ang="5400000" scaled="0"/>
                          </a:gradFill>
                          <a:effectLst/>
                          <a:latin typeface="Calibri"/>
                        </a:rPr>
                        <a:t>Struys</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B313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48142">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Tue</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3:15</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Internet Explorer 9 on Windows 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Joe Marini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C211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48142">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Tue</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5:00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Understanding Windows Phone Marketplace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Todd Biggs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B213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bl>
          </a:graphicData>
        </a:graphic>
      </p:graphicFrame>
    </p:spTree>
    <p:extLst>
      <p:ext uri="{BB962C8B-B14F-4D97-AF65-F5344CB8AC3E}">
        <p14:creationId xmlns:p14="http://schemas.microsoft.com/office/powerpoint/2010/main" val="663877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Windows Phone Sessions Schedule (cont.)</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16447443"/>
              </p:ext>
            </p:extLst>
          </p:nvPr>
        </p:nvGraphicFramePr>
        <p:xfrm>
          <a:off x="303213" y="1143000"/>
          <a:ext cx="11582401" cy="5067300"/>
        </p:xfrm>
        <a:graphic>
          <a:graphicData uri="http://schemas.openxmlformats.org/drawingml/2006/table">
            <a:tbl>
              <a:tblPr firstRow="1" bandRow="1">
                <a:effectLst>
                  <a:outerShdw blurRad="40005" dist="22860" dir="5400000" algn="t" rotWithShape="0">
                    <a:prstClr val="black">
                      <a:alpha val="35000"/>
                    </a:prstClr>
                  </a:outerShdw>
                </a:effectLst>
                <a:tableStyleId>{2D5ABB26-0587-4C30-8999-92F81FD0307C}</a:tableStyleId>
              </a:tblPr>
              <a:tblGrid>
                <a:gridCol w="723901"/>
                <a:gridCol w="804333"/>
                <a:gridCol w="6080642"/>
                <a:gridCol w="2469317"/>
                <a:gridCol w="1504208"/>
              </a:tblGrid>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Wed</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8:30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Windows Phone 7 @ Microsoft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Mark Riley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Georgia Ballroom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Wed</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10:15</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Building Windows Phone Applications with XNA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Rob Cameron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B213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Wed</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1:30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Hardcore Windows Phone Development Questions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Maarten Struys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B305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Wed</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3:15</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Building Windows Phone Applications with Microsoft Silverlight and XNA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Rob Cameron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C206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Wed</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5:00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Developing for Windows Phone 7 Business Applications - End to End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Sean McKenna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B407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0">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t"/>
                      <a:endParaRPr lang="en-US" sz="1000" b="0" i="0" u="none" strike="noStrike" dirty="0">
                        <a:gradFill>
                          <a:gsLst>
                            <a:gs pos="0">
                              <a:schemeClr val="bg1"/>
                            </a:gs>
                            <a:gs pos="100000">
                              <a:schemeClr val="bg1"/>
                            </a:gs>
                          </a:gsLst>
                          <a:lin ang="5400000" scaled="0"/>
                        </a:gradFill>
                        <a:effectLst/>
                        <a:latin typeface="Calibri"/>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Thu</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8:30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Deploying Windows Phone 7 in the Enterprise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Darren Hall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B402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Thu</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10:15</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Connecting Windows Phone 7 to Windows Azure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Rob Tiffany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C206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Thu</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1:00</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Windows Phone Marketplace: Interactive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Todd Biggs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a:gradFill>
                            <a:gsLst>
                              <a:gs pos="0">
                                <a:schemeClr val="bg1"/>
                              </a:gs>
                              <a:gs pos="100000">
                                <a:schemeClr val="bg1"/>
                              </a:gs>
                            </a:gsLst>
                            <a:lin ang="5400000" scaled="0"/>
                          </a:gradFill>
                          <a:effectLst/>
                          <a:latin typeface="Calibri"/>
                        </a:rPr>
                        <a:t>B303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r h="403860">
                <a:tc>
                  <a:txBody>
                    <a:bodyPr/>
                    <a:lstStyle/>
                    <a:p>
                      <a:pPr algn="l" fontAlgn="t"/>
                      <a:r>
                        <a:rPr lang="en-US" sz="2000" b="0" i="0" u="none" strike="noStrike" dirty="0" smtClean="0">
                          <a:gradFill>
                            <a:gsLst>
                              <a:gs pos="0">
                                <a:schemeClr val="bg1"/>
                              </a:gs>
                              <a:gs pos="100000">
                                <a:schemeClr val="bg1"/>
                              </a:gs>
                            </a:gsLst>
                            <a:lin ang="5400000" scaled="0"/>
                          </a:gradFill>
                          <a:effectLst/>
                          <a:latin typeface="Calibri"/>
                        </a:rPr>
                        <a:t>Thu</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ctr" fontAlgn="t"/>
                      <a:r>
                        <a:rPr lang="en-US" sz="2000" b="0" i="0" u="none" strike="noStrike" dirty="0" smtClean="0">
                          <a:gradFill>
                            <a:gsLst>
                              <a:gs pos="0">
                                <a:schemeClr val="bg1"/>
                              </a:gs>
                              <a:gs pos="100000">
                                <a:schemeClr val="bg1"/>
                              </a:gs>
                            </a:gsLst>
                            <a:lin ang="5400000" scaled="0"/>
                          </a:gradFill>
                          <a:effectLst/>
                          <a:latin typeface="Calibri"/>
                        </a:rPr>
                        <a:t>2:45</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BBD46"/>
                        </a:gs>
                        <a:gs pos="100000">
                          <a:srgbClr val="6BBD46">
                            <a:lumMod val="10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Lessons Learned about Application Performance on Windows 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Maarten </a:t>
                      </a:r>
                      <a:r>
                        <a:rPr lang="en-US" sz="2000" b="0" i="0" u="none" strike="noStrike" dirty="0" err="1">
                          <a:gradFill>
                            <a:gsLst>
                              <a:gs pos="0">
                                <a:schemeClr val="bg1"/>
                              </a:gs>
                              <a:gs pos="100000">
                                <a:schemeClr val="bg1"/>
                              </a:gs>
                            </a:gsLst>
                            <a:lin ang="5400000" scaled="0"/>
                          </a:gradFill>
                          <a:effectLst/>
                          <a:latin typeface="Calibri"/>
                        </a:rPr>
                        <a:t>Struys</a:t>
                      </a:r>
                      <a:endParaRPr lang="en-US" sz="2000" b="0" i="0" u="none" strike="noStrike" dirty="0">
                        <a:gradFill>
                          <a:gsLst>
                            <a:gs pos="0">
                              <a:schemeClr val="bg1"/>
                            </a:gs>
                            <a:gs pos="100000">
                              <a:schemeClr val="bg1"/>
                            </a:gs>
                          </a:gsLst>
                          <a:lin ang="5400000" scaled="0"/>
                        </a:gradFill>
                        <a:effectLst/>
                        <a:latin typeface="Calibri"/>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lumMod val="90000"/>
                          </a:srgbClr>
                        </a:gs>
                        <a:gs pos="100000">
                          <a:srgbClr val="DDDDDD">
                            <a:lumMod val="90000"/>
                          </a:srgbClr>
                        </a:gs>
                      </a:gsLst>
                      <a:lin ang="16200000" scaled="0"/>
                    </a:gradFill>
                  </a:tcPr>
                </a:tc>
                <a:tc>
                  <a:txBody>
                    <a:bodyPr/>
                    <a:lstStyle/>
                    <a:p>
                      <a:pPr algn="l" fontAlgn="t"/>
                      <a:r>
                        <a:rPr lang="en-US" sz="2000" b="0" i="0" u="none" strike="noStrike" dirty="0">
                          <a:gradFill>
                            <a:gsLst>
                              <a:gs pos="0">
                                <a:schemeClr val="bg1"/>
                              </a:gs>
                              <a:gs pos="100000">
                                <a:schemeClr val="bg1"/>
                              </a:gs>
                            </a:gsLst>
                            <a:lin ang="5400000" scaled="0"/>
                          </a:gradFill>
                          <a:effectLst/>
                          <a:latin typeface="Calibri"/>
                        </a:rPr>
                        <a:t>C211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DDDDDD"/>
                        </a:gs>
                        <a:gs pos="100000">
                          <a:srgbClr val="DDDDDD"/>
                        </a:gs>
                      </a:gsLst>
                      <a:lin ang="16200000" scaled="0"/>
                    </a:gradFill>
                  </a:tcPr>
                </a:tc>
              </a:tr>
            </a:tbl>
          </a:graphicData>
        </a:graphic>
      </p:graphicFrame>
    </p:spTree>
    <p:extLst>
      <p:ext uri="{BB962C8B-B14F-4D97-AF65-F5344CB8AC3E}">
        <p14:creationId xmlns:p14="http://schemas.microsoft.com/office/powerpoint/2010/main" val="415829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88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smtClean="0">
                <a:ln>
                  <a:noFill/>
                </a:ln>
                <a:solidFill>
                  <a:schemeClr val="tx1"/>
                </a:solidFill>
                <a:effectLst/>
                <a:latin typeface="Calibri" pitchFamily="34" charset="0"/>
                <a:ea typeface="Calibri" pitchFamily="34" charset="0"/>
                <a:cs typeface="Times New Roman" pitchFamily="18"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3"/>
          <p:cNvSpPr>
            <a:spLocks noChangeArrowheads="1"/>
          </p:cNvSpPr>
          <p:nvPr/>
        </p:nvSpPr>
        <p:spPr bwMode="auto">
          <a:xfrm>
            <a:off x="1692502" y="317305"/>
            <a:ext cx="9723755" cy="64922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t" anchorCtr="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4800" b="0" i="0" u="none" strike="noStrike" cap="none" normalizeH="0" baseline="0" dirty="0" smtClean="0">
                <a:ln>
                  <a:noFill/>
                </a:ln>
                <a:solidFill>
                  <a:schemeClr val="accent1"/>
                </a:solidFill>
                <a:effectLst/>
                <a:latin typeface="Segoe" pitchFamily="34" charset="0"/>
                <a:ea typeface="Calibri" pitchFamily="34" charset="0"/>
                <a:cs typeface="Segoe UI" pitchFamily="34" charset="0"/>
              </a:rPr>
              <a:t>Invitation to roundtable discussion</a:t>
            </a:r>
            <a:endParaRPr kumimoji="0" lang="en-US" sz="1100" b="0" i="0" u="none" strike="noStrike" cap="none" normalizeH="0" baseline="0" dirty="0" smtClean="0">
              <a:ln>
                <a:noFill/>
              </a:ln>
              <a:solidFill>
                <a:schemeClr val="accent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If you are a</a:t>
            </a:r>
            <a:r>
              <a:rPr kumimoji="0" lang="en-US" sz="28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 Business Application Developers, </a:t>
            </a:r>
            <a:r>
              <a:rPr kumimoji="0" lang="en-US" sz="28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please join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us for a </a:t>
            </a:r>
            <a:r>
              <a:rPr kumimoji="0" lang="en-US" sz="28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roundtable discussion </a:t>
            </a:r>
            <a:r>
              <a:rPr kumimoji="0" lang="en-US" sz="28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with</a:t>
            </a:r>
            <a:r>
              <a:rPr kumimoji="0" lang="en-US" sz="28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 </a:t>
            </a:r>
            <a:r>
              <a:rPr kumimoji="0" lang="en-US" sz="28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the</a:t>
            </a:r>
            <a:r>
              <a:rPr kumimoji="0" lang="en-US" sz="28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Windows Phone application platform engineering</a:t>
            </a:r>
            <a:r>
              <a:rPr kumimoji="0" lang="en-US" sz="28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 </a:t>
            </a:r>
            <a:r>
              <a:rPr kumimoji="0" lang="en-US" sz="28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team</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to discuss the future of mobile business app development.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endParaRPr kumimoji="0" lang="en-US" sz="2400" b="1" i="0" u="none" strike="noStrike" cap="none" normalizeH="0" baseline="0" dirty="0" smtClean="0">
              <a:ln>
                <a:noFill/>
              </a:ln>
              <a:solidFill>
                <a:schemeClr val="tx1"/>
              </a:solidFill>
              <a:effectLst/>
              <a:latin typeface="Segoe" pitchFamily="34" charset="0"/>
              <a:ea typeface="Calibri" pitchFamily="34" charset="0"/>
              <a:cs typeface="Segoe UI"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24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Share your platform needs for business apps </a:t>
            </a:r>
          </a:p>
          <a:p>
            <a:pPr marL="0" marR="0" lvl="0" indent="0" algn="l" defTabSz="914400" rtl="0" eaLnBrk="0" fontAlgn="base" latinLnBrk="0" hangingPunct="0">
              <a:lnSpc>
                <a:spcPct val="100000"/>
              </a:lnSpc>
              <a:spcBef>
                <a:spcPct val="0"/>
              </a:spcBef>
              <a:spcAft>
                <a:spcPct val="0"/>
              </a:spcAft>
              <a:buClrTx/>
              <a:buSzTx/>
              <a:tabLst/>
            </a:pPr>
            <a:r>
              <a:rPr kumimoji="0" lang="en-US" sz="2400" b="1" i="0" u="none" strike="noStrike" cap="none" normalizeH="0" baseline="0" dirty="0" smtClean="0">
                <a:ln>
                  <a:noFill/>
                </a:ln>
                <a:solidFill>
                  <a:schemeClr val="tx1"/>
                </a:solidFill>
                <a:effectLst/>
                <a:latin typeface="Segoe" pitchFamily="34" charset="0"/>
                <a:ea typeface="Calibri" pitchFamily="34" charset="0"/>
                <a:cs typeface="Segoe UI" pitchFamily="34" charset="0"/>
              </a:rPr>
              <a:t>Impact Windows Phone future releases beyond Mango</a:t>
            </a:r>
            <a:r>
              <a:rPr kumimoji="0" lang="en-US" sz="24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 </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Segoe" pitchFamily="34" charset="0"/>
              <a:ea typeface="Calibri" pitchFamily="34" charset="0"/>
              <a:cs typeface="Segoe U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Times and locations – two sessions for your convenience</a:t>
            </a:r>
            <a:endParaRPr kumimoji="0" lang="en-US"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2400" b="1" i="0" u="sng" strike="noStrike" cap="none" normalizeH="0" baseline="0" dirty="0" smtClean="0">
                <a:ln>
                  <a:noFill/>
                </a:ln>
                <a:effectLst/>
                <a:latin typeface="Segoe" pitchFamily="34" charset="0"/>
                <a:ea typeface="Calibri" pitchFamily="34" charset="0"/>
                <a:cs typeface="Segoe UI" pitchFamily="34" charset="0"/>
              </a:rPr>
              <a:t>Tue 3:15 to 4:30</a:t>
            </a:r>
            <a:r>
              <a:rPr kumimoji="0" lang="en-US" sz="2400" b="0" i="0" u="none" strike="noStrike" cap="none" normalizeH="0" baseline="0" dirty="0" smtClean="0">
                <a:ln>
                  <a:noFill/>
                </a:ln>
                <a:solidFill>
                  <a:srgbClr val="FFC000"/>
                </a:solidFill>
                <a:effectLst/>
                <a:latin typeface="Segoe" pitchFamily="34" charset="0"/>
                <a:ea typeface="Calibri" pitchFamily="34" charset="0"/>
                <a:cs typeface="Segoe UI" pitchFamily="34" charset="0"/>
              </a:rPr>
              <a:t> </a:t>
            </a:r>
            <a:r>
              <a:rPr kumimoji="0" lang="en-US" sz="24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at GWCC - </a:t>
            </a:r>
            <a:r>
              <a:rPr kumimoji="0" lang="en-US" sz="2400" b="0" i="0" u="none" strike="noStrike" cap="none" normalizeH="0" baseline="0" dirty="0" err="1" smtClean="0">
                <a:ln>
                  <a:noFill/>
                </a:ln>
                <a:solidFill>
                  <a:schemeClr val="tx1"/>
                </a:solidFill>
                <a:effectLst/>
                <a:latin typeface="Segoe" pitchFamily="34" charset="0"/>
                <a:ea typeface="Calibri" pitchFamily="34" charset="0"/>
                <a:cs typeface="Segoe UI" pitchFamily="34" charset="0"/>
              </a:rPr>
              <a:t>Bldg</a:t>
            </a:r>
            <a:r>
              <a:rPr kumimoji="0" lang="en-US" sz="24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 B - Main Level (Level 4) </a:t>
            </a:r>
          </a:p>
          <a:p>
            <a:pPr marL="0" marR="0" lvl="0" indent="0" algn="l" defTabSz="914400" rtl="0" eaLnBrk="0" fontAlgn="base" latinLnBrk="0" hangingPunct="0">
              <a:lnSpc>
                <a:spcPct val="100000"/>
              </a:lnSpc>
              <a:spcBef>
                <a:spcPct val="0"/>
              </a:spcBef>
              <a:spcAft>
                <a:spcPct val="0"/>
              </a:spcAft>
              <a:buClrTx/>
              <a:buSzTx/>
              <a:tabLst/>
            </a:pPr>
            <a:r>
              <a:rPr kumimoji="0" lang="en-US" sz="2400" b="1" i="0" u="sng" strike="noStrike" cap="none" normalizeH="0" baseline="0" dirty="0" smtClean="0">
                <a:ln>
                  <a:noFill/>
                </a:ln>
                <a:effectLst/>
                <a:latin typeface="Segoe" pitchFamily="34" charset="0"/>
                <a:ea typeface="Calibri" pitchFamily="34" charset="0"/>
                <a:cs typeface="Segoe UI" pitchFamily="34" charset="0"/>
              </a:rPr>
              <a:t>Authority </a:t>
            </a:r>
            <a:r>
              <a:rPr kumimoji="0" lang="en-US" sz="2400" b="1" i="0" u="sng" strike="noStrike" cap="none" normalizeH="0" baseline="0" dirty="0" smtClean="0">
                <a:ln>
                  <a:noFill/>
                </a:ln>
                <a:effectLst/>
                <a:latin typeface="Segoe" pitchFamily="34" charset="0"/>
                <a:ea typeface="Calibri" pitchFamily="34" charset="0"/>
                <a:cs typeface="Segoe UI" pitchFamily="34" charset="0"/>
              </a:rPr>
              <a:t>Ballroom</a:t>
            </a:r>
          </a:p>
          <a:p>
            <a:pPr marL="0" marR="0" lvl="0" indent="0" algn="l" defTabSz="914400" rtl="0" eaLnBrk="0" fontAlgn="base" latinLnBrk="0" hangingPunct="0">
              <a:lnSpc>
                <a:spcPct val="100000"/>
              </a:lnSpc>
              <a:spcBef>
                <a:spcPct val="0"/>
              </a:spcBef>
              <a:spcAft>
                <a:spcPct val="0"/>
              </a:spcAft>
              <a:buClrTx/>
              <a:buSzTx/>
              <a:tabLst/>
            </a:pPr>
            <a:endParaRPr kumimoji="0" lang="en-US"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2400" b="1" i="0" u="sng" strike="noStrike" cap="none" normalizeH="0" baseline="0" dirty="0" smtClean="0">
                <a:ln>
                  <a:noFill/>
                </a:ln>
                <a:solidFill>
                  <a:schemeClr val="tx1"/>
                </a:solidFill>
                <a:effectLst/>
                <a:latin typeface="Segoe" pitchFamily="34" charset="0"/>
                <a:ea typeface="Calibri" pitchFamily="34" charset="0"/>
                <a:cs typeface="Segoe UI" pitchFamily="34" charset="0"/>
              </a:rPr>
              <a:t>Wed 1:30 to 2:45</a:t>
            </a:r>
            <a:r>
              <a:rPr kumimoji="0" lang="en-US" sz="24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 at GWCC - </a:t>
            </a:r>
            <a:r>
              <a:rPr kumimoji="0" lang="en-US" sz="2400" b="0" i="0" u="none" strike="noStrike" cap="none" normalizeH="0" baseline="0" dirty="0" err="1" smtClean="0">
                <a:ln>
                  <a:noFill/>
                </a:ln>
                <a:solidFill>
                  <a:schemeClr val="tx1"/>
                </a:solidFill>
                <a:effectLst/>
                <a:latin typeface="Segoe" pitchFamily="34" charset="0"/>
                <a:ea typeface="Calibri" pitchFamily="34" charset="0"/>
                <a:cs typeface="Segoe UI" pitchFamily="34" charset="0"/>
              </a:rPr>
              <a:t>Bldg</a:t>
            </a:r>
            <a:r>
              <a:rPr kumimoji="0" lang="en-US" sz="2400" b="0" i="0" u="none" strike="noStrike" cap="none" normalizeH="0" baseline="0" dirty="0" smtClean="0">
                <a:ln>
                  <a:noFill/>
                </a:ln>
                <a:solidFill>
                  <a:schemeClr val="tx1"/>
                </a:solidFill>
                <a:effectLst/>
                <a:latin typeface="Segoe" pitchFamily="34" charset="0"/>
                <a:ea typeface="Calibri" pitchFamily="34" charset="0"/>
                <a:cs typeface="Segoe UI" pitchFamily="34" charset="0"/>
              </a:rPr>
              <a:t> B - Main Level (Level 4)</a:t>
            </a:r>
          </a:p>
          <a:p>
            <a:pPr marL="0" marR="0" lvl="0" indent="0" algn="l" defTabSz="914400" rtl="0" eaLnBrk="0" fontAlgn="base" latinLnBrk="0" hangingPunct="0">
              <a:lnSpc>
                <a:spcPct val="100000"/>
              </a:lnSpc>
              <a:spcBef>
                <a:spcPct val="0"/>
              </a:spcBef>
              <a:spcAft>
                <a:spcPct val="0"/>
              </a:spcAft>
              <a:buClrTx/>
              <a:buSzTx/>
              <a:tabLst/>
            </a:pPr>
            <a:r>
              <a:rPr kumimoji="0" lang="en-US" sz="2400" b="1" i="0" u="sng" strike="noStrike" cap="none" normalizeH="0" baseline="0" dirty="0" smtClean="0">
                <a:ln>
                  <a:noFill/>
                </a:ln>
                <a:effectLst/>
                <a:latin typeface="Segoe" pitchFamily="34" charset="0"/>
                <a:ea typeface="Calibri" pitchFamily="34" charset="0"/>
                <a:cs typeface="Segoe UI" pitchFamily="34" charset="0"/>
              </a:rPr>
              <a:t>Authority Ballroom</a:t>
            </a:r>
            <a:endParaRPr kumimoji="0" lang="en-US" sz="3600" b="1" i="0" u="sng" strike="noStrike" cap="none" normalizeH="0" baseline="0" dirty="0" smtClean="0">
              <a:ln>
                <a:noFill/>
              </a:ln>
              <a:effectLst/>
              <a:latin typeface="Arial" pitchFamily="34" charset="0"/>
              <a:cs typeface="Arial" pitchFamily="34" charset="0"/>
            </a:endParaRPr>
          </a:p>
        </p:txBody>
      </p:sp>
    </p:spTree>
    <p:extLst>
      <p:ext uri="{BB962C8B-B14F-4D97-AF65-F5344CB8AC3E}">
        <p14:creationId xmlns:p14="http://schemas.microsoft.com/office/powerpoint/2010/main" val="120435804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519112" y="228600"/>
            <a:ext cx="11149013" cy="1661993"/>
          </a:xfrm>
        </p:spPr>
        <p:txBody>
          <a:bodyPr/>
          <a:lstStyle/>
          <a:p>
            <a:r>
              <a:rPr lang="en-US" dirty="0" smtClean="0"/>
              <a:t>Windows Phone Related Content </a:t>
            </a:r>
            <a:br>
              <a:rPr lang="en-US" dirty="0" smtClean="0"/>
            </a:br>
            <a:r>
              <a:rPr lang="en-US" sz="3200" dirty="0">
                <a:gradFill>
                  <a:gsLst>
                    <a:gs pos="0">
                      <a:schemeClr val="accent1"/>
                    </a:gs>
                    <a:gs pos="100000">
                      <a:schemeClr val="accent1"/>
                    </a:gs>
                  </a:gsLst>
                  <a:lin ang="5400000" scaled="0"/>
                </a:gradFill>
              </a:rPr>
              <a:t>Monday, May 16</a:t>
            </a:r>
            <a:r>
              <a:rPr lang="en-US" dirty="0" smtClean="0"/>
              <a:t/>
            </a:r>
            <a:br>
              <a:rPr lang="en-US" dirty="0" smtClean="0"/>
            </a:br>
            <a:endParaRPr lang="en-US" dirty="0"/>
          </a:p>
        </p:txBody>
      </p:sp>
      <p:sp>
        <p:nvSpPr>
          <p:cNvPr id="7" name="Rectangle 6"/>
          <p:cNvSpPr/>
          <p:nvPr/>
        </p:nvSpPr>
        <p:spPr bwMode="auto">
          <a:xfrm>
            <a:off x="-1" y="1904999"/>
            <a:ext cx="11212513" cy="804672"/>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defTabSz="915988"/>
            <a:r>
              <a:rPr lang="en-US" sz="2400" dirty="0" smtClean="0">
                <a:gradFill>
                  <a:gsLst>
                    <a:gs pos="0">
                      <a:schemeClr val="tx1"/>
                    </a:gs>
                    <a:gs pos="86000">
                      <a:schemeClr val="tx1"/>
                    </a:gs>
                  </a:gsLst>
                  <a:lin ang="5400000" scaled="0"/>
                </a:gradFill>
              </a:rPr>
              <a:t>WPH201:	Windows Phone: What’s New?</a:t>
            </a:r>
            <a:endParaRPr lang="en-US" sz="2400" dirty="0">
              <a:gradFill>
                <a:gsLst>
                  <a:gs pos="0">
                    <a:schemeClr val="tx1"/>
                  </a:gs>
                  <a:gs pos="86000">
                    <a:schemeClr val="tx1"/>
                  </a:gs>
                </a:gsLst>
                <a:lin ang="5400000" scaled="0"/>
              </a:gradFill>
            </a:endParaRPr>
          </a:p>
        </p:txBody>
      </p:sp>
      <p:sp>
        <p:nvSpPr>
          <p:cNvPr id="9" name="Rectangle 8"/>
          <p:cNvSpPr/>
          <p:nvPr/>
        </p:nvSpPr>
        <p:spPr bwMode="auto">
          <a:xfrm>
            <a:off x="-1" y="2851619"/>
            <a:ext cx="11212513"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WPH371-INT:	Building </a:t>
            </a:r>
            <a:r>
              <a:rPr lang="en-US" sz="2400" dirty="0">
                <a:gradFill>
                  <a:gsLst>
                    <a:gs pos="0">
                      <a:schemeClr val="tx1"/>
                    </a:gs>
                    <a:gs pos="86000">
                      <a:schemeClr val="tx1"/>
                    </a:gs>
                  </a:gsLst>
                  <a:lin ang="5400000" scaled="0"/>
                </a:gradFill>
              </a:rPr>
              <a:t>a Mobile Message Queue for Windows Phone </a:t>
            </a:r>
            <a:endParaRPr lang="en-US" sz="2400" b="1" dirty="0">
              <a:gradFill>
                <a:gsLst>
                  <a:gs pos="0">
                    <a:schemeClr val="tx1"/>
                  </a:gs>
                  <a:gs pos="86000">
                    <a:schemeClr val="tx1"/>
                  </a:gs>
                </a:gsLst>
                <a:lin ang="5400000" scaled="0"/>
              </a:gradFill>
            </a:endParaRPr>
          </a:p>
        </p:txBody>
      </p:sp>
      <p:sp>
        <p:nvSpPr>
          <p:cNvPr id="10" name="Rectangle 9"/>
          <p:cNvSpPr/>
          <p:nvPr/>
        </p:nvSpPr>
        <p:spPr bwMode="auto">
          <a:xfrm>
            <a:off x="0" y="3801303"/>
            <a:ext cx="11212512"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WPH312:	What’s </a:t>
            </a:r>
            <a:r>
              <a:rPr lang="en-US" sz="2400" dirty="0">
                <a:gradFill>
                  <a:gsLst>
                    <a:gs pos="0">
                      <a:schemeClr val="tx1"/>
                    </a:gs>
                    <a:gs pos="86000">
                      <a:schemeClr val="tx1"/>
                    </a:gs>
                  </a:gsLst>
                  <a:lin ang="5400000" scaled="0"/>
                </a:gradFill>
              </a:rPr>
              <a:t>New for Windows Phone Development with </a:t>
            </a:r>
            <a:r>
              <a:rPr lang="en-US" sz="2400" dirty="0" smtClean="0">
                <a:gradFill>
                  <a:gsLst>
                    <a:gs pos="0">
                      <a:schemeClr val="tx1"/>
                    </a:gs>
                    <a:gs pos="86000">
                      <a:schemeClr val="tx1"/>
                    </a:gs>
                  </a:gsLst>
                  <a:lin ang="5400000" scaled="0"/>
                </a:gradFill>
              </a:rPr>
              <a:t/>
            </a:r>
            <a:br>
              <a:rPr lang="en-US" sz="2400" dirty="0" smtClean="0">
                <a:gradFill>
                  <a:gsLst>
                    <a:gs pos="0">
                      <a:schemeClr val="tx1"/>
                    </a:gs>
                    <a:gs pos="86000">
                      <a:schemeClr val="tx1"/>
                    </a:gs>
                  </a:gsLst>
                  <a:lin ang="5400000" scaled="0"/>
                </a:gradFill>
              </a:rPr>
            </a:br>
            <a:r>
              <a:rPr lang="en-US" sz="2400" dirty="0" smtClean="0">
                <a:gradFill>
                  <a:gsLst>
                    <a:gs pos="0">
                      <a:schemeClr val="tx1"/>
                    </a:gs>
                    <a:gs pos="86000">
                      <a:schemeClr val="tx1"/>
                    </a:gs>
                  </a:gsLst>
                  <a:lin ang="5400000" scaled="0"/>
                </a:gradFill>
              </a:rPr>
              <a:t>Microsoft </a:t>
            </a:r>
            <a:r>
              <a:rPr lang="en-US" sz="2400" dirty="0">
                <a:gradFill>
                  <a:gsLst>
                    <a:gs pos="0">
                      <a:schemeClr val="tx1"/>
                    </a:gs>
                    <a:gs pos="86000">
                      <a:schemeClr val="tx1"/>
                    </a:gs>
                  </a:gsLst>
                  <a:lin ang="5400000" scaled="0"/>
                </a:gradFill>
              </a:rPr>
              <a:t>Silverlight? </a:t>
            </a:r>
            <a:endParaRPr lang="en-US" sz="2400" b="1" dirty="0">
              <a:gradFill>
                <a:gsLst>
                  <a:gs pos="0">
                    <a:schemeClr val="tx1"/>
                  </a:gs>
                  <a:gs pos="86000">
                    <a:schemeClr val="tx1"/>
                  </a:gs>
                </a:gsLst>
                <a:lin ang="5400000" scaled="0"/>
              </a:gradFill>
            </a:endParaRPr>
          </a:p>
        </p:txBody>
      </p:sp>
      <p:sp>
        <p:nvSpPr>
          <p:cNvPr id="12" name="Rectangle 11"/>
          <p:cNvSpPr/>
          <p:nvPr/>
        </p:nvSpPr>
        <p:spPr bwMode="auto">
          <a:xfrm>
            <a:off x="-1" y="4750987"/>
            <a:ext cx="11212513"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WPH302:	Windows </a:t>
            </a:r>
            <a:r>
              <a:rPr lang="en-US" sz="2400" dirty="0">
                <a:gradFill>
                  <a:gsLst>
                    <a:gs pos="0">
                      <a:schemeClr val="tx1"/>
                    </a:gs>
                    <a:gs pos="86000">
                      <a:schemeClr val="tx1"/>
                    </a:gs>
                  </a:gsLst>
                  <a:lin ang="5400000" scaled="0"/>
                </a:gradFill>
              </a:rPr>
              <a:t>Phone Productivity Scenarios with Microsoft Exchange Server 2010 and </a:t>
            </a:r>
            <a:r>
              <a:rPr lang="en-US" sz="2400" dirty="0" smtClean="0">
                <a:gradFill>
                  <a:gsLst>
                    <a:gs pos="0">
                      <a:schemeClr val="tx1"/>
                    </a:gs>
                    <a:gs pos="86000">
                      <a:schemeClr val="tx1"/>
                    </a:gs>
                  </a:gsLst>
                  <a:lin ang="5400000" scaled="0"/>
                </a:gradFill>
              </a:rPr>
              <a:t>Microsoft Office </a:t>
            </a:r>
            <a:r>
              <a:rPr lang="en-US" sz="2400" dirty="0">
                <a:gradFill>
                  <a:gsLst>
                    <a:gs pos="0">
                      <a:schemeClr val="tx1"/>
                    </a:gs>
                    <a:gs pos="86000">
                      <a:schemeClr val="tx1"/>
                    </a:gs>
                  </a:gsLst>
                  <a:lin ang="5400000" scaled="0"/>
                </a:gradFill>
              </a:rPr>
              <a:t>365 </a:t>
            </a:r>
            <a:endParaRPr lang="en-US" sz="2400" b="1" dirty="0">
              <a:gradFill>
                <a:gsLst>
                  <a:gs pos="0">
                    <a:schemeClr val="tx1"/>
                  </a:gs>
                  <a:gs pos="86000">
                    <a:schemeClr val="tx1"/>
                  </a:gs>
                </a:gsLst>
                <a:lin ang="5400000" scaled="0"/>
              </a:gradFill>
            </a:endParaRPr>
          </a:p>
        </p:txBody>
      </p:sp>
      <p:sp>
        <p:nvSpPr>
          <p:cNvPr id="13" name="Rectangle 12"/>
          <p:cNvSpPr/>
          <p:nvPr/>
        </p:nvSpPr>
        <p:spPr bwMode="auto">
          <a:xfrm>
            <a:off x="-1" y="5700672"/>
            <a:ext cx="11212513" cy="807736"/>
          </a:xfrm>
          <a:prstGeom prst="rect">
            <a:avLst/>
          </a:prstGeom>
          <a:solidFill>
            <a:srgbClr val="6BBD46"/>
          </a:solidFill>
          <a:ln w="127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521208" tIns="45720" rIns="68604" bIns="45720" numCol="1" rtlCol="0" anchor="ctr" anchorCtr="0" compatLnSpc="1">
            <a:prstTxWarp prst="textNoShape">
              <a:avLst/>
            </a:prstTxWarp>
          </a:bodyPr>
          <a:lstStyle/>
          <a:p>
            <a:pPr marL="2057400" indent="-2057400">
              <a:lnSpc>
                <a:spcPct val="90000"/>
              </a:lnSpc>
            </a:pPr>
            <a:r>
              <a:rPr lang="en-US" sz="2400" dirty="0" smtClean="0">
                <a:gradFill>
                  <a:gsLst>
                    <a:gs pos="0">
                      <a:schemeClr val="tx1"/>
                    </a:gs>
                    <a:gs pos="86000">
                      <a:schemeClr val="tx1"/>
                    </a:gs>
                  </a:gsLst>
                  <a:lin ang="5400000" scaled="0"/>
                </a:gradFill>
              </a:rPr>
              <a:t>WPH373:	Meet </a:t>
            </a:r>
            <a:r>
              <a:rPr lang="en-US" sz="2400" dirty="0">
                <a:gradFill>
                  <a:gsLst>
                    <a:gs pos="0">
                      <a:schemeClr val="tx1"/>
                    </a:gs>
                    <a:gs pos="86000">
                      <a:schemeClr val="tx1"/>
                    </a:gs>
                  </a:gsLst>
                  <a:lin ang="5400000" scaled="0"/>
                </a:gradFill>
              </a:rPr>
              <a:t>the Windows Phone Application </a:t>
            </a:r>
            <a:r>
              <a:rPr lang="en-US" sz="2400" dirty="0" smtClean="0">
                <a:gradFill>
                  <a:gsLst>
                    <a:gs pos="0">
                      <a:schemeClr val="tx1"/>
                    </a:gs>
                    <a:gs pos="86000">
                      <a:schemeClr val="tx1"/>
                    </a:gs>
                  </a:gsLst>
                  <a:lin ang="5400000" scaled="0"/>
                </a:gradFill>
              </a:rPr>
              <a:t>Platform </a:t>
            </a:r>
            <a:br>
              <a:rPr lang="en-US" sz="2400" dirty="0" smtClean="0">
                <a:gradFill>
                  <a:gsLst>
                    <a:gs pos="0">
                      <a:schemeClr val="tx1"/>
                    </a:gs>
                    <a:gs pos="86000">
                      <a:schemeClr val="tx1"/>
                    </a:gs>
                  </a:gsLst>
                  <a:lin ang="5400000" scaled="0"/>
                </a:gradFill>
              </a:rPr>
            </a:br>
            <a:r>
              <a:rPr lang="en-US" sz="2400" dirty="0" smtClean="0">
                <a:gradFill>
                  <a:gsLst>
                    <a:gs pos="0">
                      <a:schemeClr val="tx1"/>
                    </a:gs>
                    <a:gs pos="86000">
                      <a:schemeClr val="tx1"/>
                    </a:gs>
                  </a:gsLst>
                  <a:lin ang="5400000" scaled="0"/>
                </a:gradFill>
              </a:rPr>
              <a:t>Engineering Team</a:t>
            </a:r>
            <a:endParaRPr lang="en-US" sz="2400" b="1" dirty="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2733343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2" grpId="0" animBg="1"/>
      <p:bldP spid="1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a:gradFill>
                  <a:gsLst>
                    <a:gs pos="0">
                      <a:schemeClr val="accent1"/>
                    </a:gs>
                    <a:gs pos="100000">
                      <a:schemeClr val="accent1"/>
                    </a:gs>
                  </a:gsLst>
                  <a:lin ang="5400000" scaled="0"/>
                </a:gradFill>
              </a:rPr>
              <a:t>Tuesday, May 17</a:t>
            </a:r>
          </a:p>
        </p:txBody>
      </p:sp>
      <p:sp>
        <p:nvSpPr>
          <p:cNvPr id="8" name="Rectangle 7"/>
          <p:cNvSpPr/>
          <p:nvPr/>
        </p:nvSpPr>
        <p:spPr bwMode="auto">
          <a:xfrm>
            <a:off x="-2" y="1905000"/>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WPH308:	Multi-tasking </a:t>
            </a:r>
            <a:r>
              <a:rPr lang="en-US" sz="2400" dirty="0">
                <a:gradFill>
                  <a:gsLst>
                    <a:gs pos="0">
                      <a:srgbClr val="FFFFFF"/>
                    </a:gs>
                    <a:gs pos="100000">
                      <a:srgbClr val="FFFFFF"/>
                    </a:gs>
                  </a:gsLst>
                  <a:lin ang="5400000" scaled="0"/>
                </a:gradFill>
              </a:rPr>
              <a:t>and Application Switching for Windows Phone </a:t>
            </a:r>
          </a:p>
        </p:txBody>
      </p:sp>
      <p:sp>
        <p:nvSpPr>
          <p:cNvPr id="9" name="Rectangle 8"/>
          <p:cNvSpPr/>
          <p:nvPr/>
        </p:nvSpPr>
        <p:spPr bwMode="auto">
          <a:xfrm>
            <a:off x="-2" y="2856754"/>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OSP312:	Developing </a:t>
            </a:r>
            <a:r>
              <a:rPr lang="en-US" sz="2400" dirty="0">
                <a:gradFill>
                  <a:gsLst>
                    <a:gs pos="0">
                      <a:srgbClr val="FFFFFF"/>
                    </a:gs>
                    <a:gs pos="100000">
                      <a:srgbClr val="FFFFFF"/>
                    </a:gs>
                  </a:gsLst>
                  <a:lin ang="5400000" scaled="0"/>
                </a:gradFill>
              </a:rPr>
              <a:t>Microsoft Office Business Solutions </a:t>
            </a:r>
            <a:r>
              <a:rPr lang="en-US" sz="2400" dirty="0" smtClean="0">
                <a:gradFill>
                  <a:gsLst>
                    <a:gs pos="0">
                      <a:srgbClr val="FFFFFF"/>
                    </a:gs>
                    <a:gs pos="100000">
                      <a:srgbClr val="FFFFFF"/>
                    </a:gs>
                  </a:gsLst>
                  <a:lin ang="5400000" scaled="0"/>
                </a:gradFill>
              </a:rPr>
              <a:t>that </a:t>
            </a:r>
            <a:r>
              <a:rPr lang="en-US" sz="2400" dirty="0">
                <a:gradFill>
                  <a:gsLst>
                    <a:gs pos="0">
                      <a:srgbClr val="FFFFFF"/>
                    </a:gs>
                    <a:gs pos="100000">
                      <a:srgbClr val="FFFFFF"/>
                    </a:gs>
                  </a:gsLst>
                  <a:lin ang="5400000" scaled="0"/>
                </a:gradFill>
              </a:rPr>
              <a:t>Span </a:t>
            </a:r>
            <a:r>
              <a:rPr lang="en-US" sz="2400" dirty="0" smtClean="0">
                <a:gradFill>
                  <a:gsLst>
                    <a:gs pos="0">
                      <a:srgbClr val="FFFFFF"/>
                    </a:gs>
                    <a:gs pos="100000">
                      <a:srgbClr val="FFFFFF"/>
                    </a:gs>
                  </a:gsLst>
                  <a:lin ang="5400000" scaled="0"/>
                </a:gradFill>
              </a:rPr>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the </a:t>
            </a:r>
            <a:r>
              <a:rPr lang="en-US" sz="2400" dirty="0">
                <a:gradFill>
                  <a:gsLst>
                    <a:gs pos="0">
                      <a:srgbClr val="FFFFFF"/>
                    </a:gs>
                    <a:gs pos="100000">
                      <a:srgbClr val="FFFFFF"/>
                    </a:gs>
                  </a:gsLst>
                  <a:lin ang="5400000" scaled="0"/>
                </a:gradFill>
              </a:rPr>
              <a:t>PC, Windows </a:t>
            </a:r>
            <a:r>
              <a:rPr lang="en-US" sz="2400" dirty="0" smtClean="0">
                <a:gradFill>
                  <a:gsLst>
                    <a:gs pos="0">
                      <a:srgbClr val="FFFFFF"/>
                    </a:gs>
                    <a:gs pos="100000">
                      <a:srgbClr val="FFFFFF"/>
                    </a:gs>
                  </a:gsLst>
                  <a:lin ang="5400000" scaled="0"/>
                </a:gradFill>
              </a:rPr>
              <a:t>Phone, </a:t>
            </a:r>
            <a:r>
              <a:rPr lang="en-US" sz="2400" dirty="0">
                <a:gradFill>
                  <a:gsLst>
                    <a:gs pos="0">
                      <a:srgbClr val="FFFFFF"/>
                    </a:gs>
                    <a:gs pos="100000">
                      <a:srgbClr val="FFFFFF"/>
                    </a:gs>
                  </a:gsLst>
                  <a:lin ang="5400000" scaled="0"/>
                </a:gradFill>
              </a:rPr>
              <a:t>and the Web</a:t>
            </a:r>
          </a:p>
        </p:txBody>
      </p:sp>
      <p:sp>
        <p:nvSpPr>
          <p:cNvPr id="10" name="Rectangle 9"/>
          <p:cNvSpPr/>
          <p:nvPr/>
        </p:nvSpPr>
        <p:spPr bwMode="auto">
          <a:xfrm>
            <a:off x="-1" y="3808508"/>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WPH309:	Enhanced </a:t>
            </a:r>
            <a:r>
              <a:rPr lang="en-US" sz="2400" dirty="0">
                <a:gradFill>
                  <a:gsLst>
                    <a:gs pos="0">
                      <a:srgbClr val="FFFFFF"/>
                    </a:gs>
                    <a:gs pos="100000">
                      <a:srgbClr val="FFFFFF"/>
                    </a:gs>
                  </a:gsLst>
                  <a:lin ang="5400000" scaled="0"/>
                </a:gradFill>
              </a:rPr>
              <a:t>Push Notifications and Live Tiles </a:t>
            </a:r>
            <a:r>
              <a:rPr lang="en-US" sz="2400" dirty="0" smtClean="0">
                <a:gradFill>
                  <a:gsLst>
                    <a:gs pos="0">
                      <a:srgbClr val="FFFFFF"/>
                    </a:gs>
                    <a:gs pos="100000">
                      <a:srgbClr val="FFFFFF"/>
                    </a:gs>
                  </a:gsLst>
                  <a:lin ang="5400000" scaled="0"/>
                </a:gradFill>
              </a:rPr>
              <a:t>for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Windows </a:t>
            </a:r>
            <a:r>
              <a:rPr lang="en-US" sz="2400" dirty="0">
                <a:gradFill>
                  <a:gsLst>
                    <a:gs pos="0">
                      <a:srgbClr val="FFFFFF"/>
                    </a:gs>
                    <a:gs pos="100000">
                      <a:srgbClr val="FFFFFF"/>
                    </a:gs>
                  </a:gsLst>
                  <a:lin ang="5400000" scaled="0"/>
                </a:gradFill>
              </a:rPr>
              <a:t>Phone</a:t>
            </a:r>
          </a:p>
        </p:txBody>
      </p:sp>
      <p:sp>
        <p:nvSpPr>
          <p:cNvPr id="11" name="Rectangle 10"/>
          <p:cNvSpPr/>
          <p:nvPr/>
        </p:nvSpPr>
        <p:spPr bwMode="auto">
          <a:xfrm>
            <a:off x="-1" y="4760262"/>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WPH303:	Understanding </a:t>
            </a:r>
            <a:r>
              <a:rPr lang="en-US" sz="2400" dirty="0">
                <a:gradFill>
                  <a:gsLst>
                    <a:gs pos="0">
                      <a:srgbClr val="FFFFFF"/>
                    </a:gs>
                    <a:gs pos="100000">
                      <a:srgbClr val="FFFFFF"/>
                    </a:gs>
                  </a:gsLst>
                  <a:lin ang="5400000" scaled="0"/>
                </a:gradFill>
              </a:rPr>
              <a:t>the Windows Phone Development Tools </a:t>
            </a:r>
          </a:p>
        </p:txBody>
      </p:sp>
      <p:sp>
        <p:nvSpPr>
          <p:cNvPr id="12" name="Rectangle 11"/>
          <p:cNvSpPr/>
          <p:nvPr/>
        </p:nvSpPr>
        <p:spPr bwMode="auto">
          <a:xfrm>
            <a:off x="-1" y="5712016"/>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defTabSz="914099">
              <a:lnSpc>
                <a:spcPct val="90000"/>
              </a:lnSpc>
            </a:pPr>
            <a:r>
              <a:rPr lang="en-US" sz="2400" dirty="0" smtClean="0">
                <a:gradFill>
                  <a:gsLst>
                    <a:gs pos="0">
                      <a:srgbClr val="FFFFFF"/>
                    </a:gs>
                    <a:gs pos="100000">
                      <a:srgbClr val="FFFFFF"/>
                    </a:gs>
                  </a:gsLst>
                  <a:lin ang="5400000" scaled="0"/>
                </a:gradFill>
              </a:rPr>
              <a:t>COS315:	Building </a:t>
            </a:r>
            <a:r>
              <a:rPr lang="en-US" sz="2400" dirty="0">
                <a:gradFill>
                  <a:gsLst>
                    <a:gs pos="0">
                      <a:srgbClr val="FFFFFF"/>
                    </a:gs>
                    <a:gs pos="100000">
                      <a:srgbClr val="FFFFFF"/>
                    </a:gs>
                  </a:gsLst>
                  <a:lin ang="5400000" scaled="0"/>
                </a:gradFill>
              </a:rPr>
              <a:t>Windows Phone </a:t>
            </a:r>
            <a:r>
              <a:rPr lang="en-US" sz="2400" dirty="0" smtClean="0">
                <a:gradFill>
                  <a:gsLst>
                    <a:gs pos="0">
                      <a:srgbClr val="FFFFFF"/>
                    </a:gs>
                    <a:gs pos="100000">
                      <a:srgbClr val="FFFFFF"/>
                    </a:gs>
                  </a:gsLst>
                  <a:lin ang="5400000" scaled="0"/>
                </a:gradFill>
              </a:rPr>
              <a:t>Applications with the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Windows </a:t>
            </a:r>
            <a:r>
              <a:rPr lang="en-US" sz="2400" dirty="0">
                <a:gradFill>
                  <a:gsLst>
                    <a:gs pos="0">
                      <a:srgbClr val="FFFFFF"/>
                    </a:gs>
                    <a:gs pos="100000">
                      <a:srgbClr val="FFFFFF"/>
                    </a:gs>
                  </a:gsLst>
                  <a:lin ang="5400000" scaled="0"/>
                </a:gradFill>
              </a:rPr>
              <a:t>Azure Platform</a:t>
            </a:r>
          </a:p>
        </p:txBody>
      </p:sp>
    </p:spTree>
    <p:extLst>
      <p:ext uri="{BB962C8B-B14F-4D97-AF65-F5344CB8AC3E}">
        <p14:creationId xmlns:p14="http://schemas.microsoft.com/office/powerpoint/2010/main" val="35619467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a:gradFill>
                  <a:gsLst>
                    <a:gs pos="0">
                      <a:schemeClr val="accent1"/>
                    </a:gs>
                    <a:gs pos="100000">
                      <a:schemeClr val="accent1"/>
                    </a:gs>
                  </a:gsLst>
                  <a:lin ang="5400000" scaled="0"/>
                </a:gradFill>
              </a:rPr>
              <a:t>Tuesday, May 17</a:t>
            </a:r>
          </a:p>
        </p:txBody>
      </p:sp>
      <p:sp>
        <p:nvSpPr>
          <p:cNvPr id="8" name="Rectangle 7"/>
          <p:cNvSpPr/>
          <p:nvPr/>
        </p:nvSpPr>
        <p:spPr bwMode="auto">
          <a:xfrm>
            <a:off x="0" y="1905000"/>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WPH305:	Internet </a:t>
            </a:r>
            <a:r>
              <a:rPr lang="en-US" sz="2400" dirty="0">
                <a:gradFill>
                  <a:gsLst>
                    <a:gs pos="0">
                      <a:srgbClr val="FFFFFF"/>
                    </a:gs>
                    <a:gs pos="100000">
                      <a:srgbClr val="FFFFFF"/>
                    </a:gs>
                  </a:gsLst>
                  <a:lin ang="5400000" scaled="0"/>
                </a:gradFill>
              </a:rPr>
              <a:t>Explorer 9 on Windows Phone </a:t>
            </a:r>
          </a:p>
        </p:txBody>
      </p:sp>
      <p:sp>
        <p:nvSpPr>
          <p:cNvPr id="9" name="Rectangle 8"/>
          <p:cNvSpPr/>
          <p:nvPr/>
        </p:nvSpPr>
        <p:spPr bwMode="auto">
          <a:xfrm>
            <a:off x="0" y="2856754"/>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tabLst>
                <a:tab pos="1828800" algn="l"/>
              </a:tabLst>
            </a:pPr>
            <a:r>
              <a:rPr lang="en-US" sz="2400" dirty="0" smtClean="0">
                <a:gradFill>
                  <a:gsLst>
                    <a:gs pos="0">
                      <a:srgbClr val="FFFFFF"/>
                    </a:gs>
                    <a:gs pos="100000">
                      <a:srgbClr val="FFFFFF"/>
                    </a:gs>
                  </a:gsLst>
                  <a:lin ang="5400000" scaled="0"/>
                </a:gradFill>
              </a:rPr>
              <a:t>OSP209		Building </a:t>
            </a:r>
            <a:r>
              <a:rPr lang="en-US" sz="2400" dirty="0">
                <a:gradFill>
                  <a:gsLst>
                    <a:gs pos="0">
                      <a:srgbClr val="FFFFFF"/>
                    </a:gs>
                    <a:gs pos="100000">
                      <a:srgbClr val="FFFFFF"/>
                    </a:gs>
                  </a:gsLst>
                  <a:lin ang="5400000" scaled="0"/>
                </a:gradFill>
              </a:rPr>
              <a:t>Your First Windows Phone Application for </a:t>
            </a:r>
            <a:r>
              <a:rPr lang="en-US" sz="2400" dirty="0" smtClean="0">
                <a:gradFill>
                  <a:gsLst>
                    <a:gs pos="0">
                      <a:srgbClr val="FFFFFF"/>
                    </a:gs>
                    <a:gs pos="100000">
                      <a:srgbClr val="FFFFFF"/>
                    </a:gs>
                  </a:gsLst>
                  <a:lin ang="5400000" scaled="0"/>
                </a:gradFill>
              </a:rPr>
              <a:t/>
            </a:r>
            <a:br>
              <a:rPr lang="en-US" sz="2400" dirty="0" smtClean="0">
                <a:gradFill>
                  <a:gsLst>
                    <a:gs pos="0">
                      <a:srgbClr val="FFFFFF"/>
                    </a:gs>
                    <a:gs pos="100000">
                      <a:srgbClr val="FFFFFF"/>
                    </a:gs>
                  </a:gsLst>
                  <a:lin ang="5400000" scaled="0"/>
                </a:gradFill>
              </a:rPr>
            </a:br>
            <a:r>
              <a:rPr lang="en-US" sz="2400" dirty="0" smtClean="0">
                <a:gradFill>
                  <a:gsLst>
                    <a:gs pos="0">
                      <a:srgbClr val="FFFFFF"/>
                    </a:gs>
                    <a:gs pos="100000">
                      <a:srgbClr val="FFFFFF"/>
                    </a:gs>
                  </a:gsLst>
                  <a:lin ang="5400000" scaled="0"/>
                </a:gradFill>
              </a:rPr>
              <a:t>Microsoft </a:t>
            </a:r>
            <a:r>
              <a:rPr lang="en-US" sz="2400" dirty="0">
                <a:gradFill>
                  <a:gsLst>
                    <a:gs pos="0">
                      <a:srgbClr val="FFFFFF"/>
                    </a:gs>
                    <a:gs pos="100000">
                      <a:srgbClr val="FFFFFF"/>
                    </a:gs>
                  </a:gsLst>
                  <a:lin ang="5400000" scaled="0"/>
                </a:gradFill>
              </a:rPr>
              <a:t>SharePoint 2010</a:t>
            </a:r>
          </a:p>
        </p:txBody>
      </p:sp>
      <p:sp>
        <p:nvSpPr>
          <p:cNvPr id="10" name="Rectangle 9"/>
          <p:cNvSpPr/>
          <p:nvPr/>
        </p:nvSpPr>
        <p:spPr bwMode="auto">
          <a:xfrm>
            <a:off x="0" y="3808508"/>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WPH203:	Understanding </a:t>
            </a:r>
            <a:r>
              <a:rPr lang="en-US" sz="2400" dirty="0">
                <a:gradFill>
                  <a:gsLst>
                    <a:gs pos="0">
                      <a:srgbClr val="FFFFFF"/>
                    </a:gs>
                    <a:gs pos="100000">
                      <a:srgbClr val="FFFFFF"/>
                    </a:gs>
                  </a:gsLst>
                  <a:lin ang="5400000" scaled="0"/>
                </a:gradFill>
              </a:rPr>
              <a:t>Windows Phone Marketplace </a:t>
            </a:r>
          </a:p>
        </p:txBody>
      </p:sp>
      <p:sp>
        <p:nvSpPr>
          <p:cNvPr id="11" name="Rectangle 10"/>
          <p:cNvSpPr/>
          <p:nvPr/>
        </p:nvSpPr>
        <p:spPr bwMode="auto">
          <a:xfrm>
            <a:off x="-1" y="4760262"/>
            <a:ext cx="11212513" cy="804672"/>
          </a:xfrm>
          <a:prstGeom prst="rect">
            <a:avLst/>
          </a:prstGeom>
          <a:solidFill>
            <a:srgbClr val="F09B20"/>
          </a:soli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91436" bIns="45718" numCol="1" rtlCol="0" anchor="ctr" anchorCtr="0" compatLnSpc="1">
            <a:prstTxWarp prst="textNoShape">
              <a:avLst/>
            </a:prstTxWarp>
          </a:bodyPr>
          <a:lstStyle/>
          <a:p>
            <a:pPr marL="2062163" indent="-2062163"/>
            <a:r>
              <a:rPr lang="en-US" sz="2400" dirty="0" smtClean="0">
                <a:gradFill>
                  <a:gsLst>
                    <a:gs pos="0">
                      <a:srgbClr val="FFFFFF"/>
                    </a:gs>
                    <a:gs pos="100000">
                      <a:srgbClr val="FFFFFF"/>
                    </a:gs>
                  </a:gsLst>
                  <a:lin ang="5400000" scaled="0"/>
                </a:gradFill>
              </a:rPr>
              <a:t>WPH375-INT:	Building </a:t>
            </a:r>
            <a:r>
              <a:rPr lang="en-US" sz="2400" dirty="0">
                <a:gradFill>
                  <a:gsLst>
                    <a:gs pos="0">
                      <a:srgbClr val="FFFFFF"/>
                    </a:gs>
                    <a:gs pos="100000">
                      <a:srgbClr val="FFFFFF"/>
                    </a:gs>
                  </a:gsLst>
                  <a:lin ang="5400000" scaled="0"/>
                </a:gradFill>
              </a:rPr>
              <a:t>Multi-tasking Enabled Windows Phone Applications</a:t>
            </a:r>
          </a:p>
        </p:txBody>
      </p:sp>
    </p:spTree>
    <p:extLst>
      <p:ext uri="{BB962C8B-B14F-4D97-AF65-F5344CB8AC3E}">
        <p14:creationId xmlns:p14="http://schemas.microsoft.com/office/powerpoint/2010/main" val="1637475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rotWithShape="1">
          <a:blip r:embed="rId3">
            <a:extLst>
              <a:ext uri="{BEBA8EAE-BF5A-486C-A8C5-ECC9F3942E4B}">
                <a14:imgProps xmlns:a14="http://schemas.microsoft.com/office/drawing/2010/main">
                  <a14:imgLayer r:embed="rId4">
                    <a14:imgEffect>
                      <a14:artisticBlur radius="29"/>
                    </a14:imgEffect>
                  </a14:imgLayer>
                </a14:imgProps>
              </a:ext>
              <a:ext uri="{28A0092B-C50C-407E-A947-70E740481C1C}">
                <a14:useLocalDpi xmlns:a14="http://schemas.microsoft.com/office/drawing/2010/main" val="0"/>
              </a:ext>
            </a:extLst>
          </a:blip>
          <a:srcRect b="10489"/>
          <a:stretch/>
        </p:blipFill>
        <p:spPr>
          <a:xfrm>
            <a:off x="-64" y="0"/>
            <a:ext cx="12188952" cy="6858000"/>
          </a:xfrm>
          <a:prstGeom prst="rect">
            <a:avLst/>
          </a:prstGeom>
        </p:spPr>
      </p:pic>
      <p:pic>
        <p:nvPicPr>
          <p:cNvPr id="45" name="Picture 44"/>
          <p:cNvPicPr>
            <a:picLocks noChangeAspect="1"/>
          </p:cNvPicPr>
          <p:nvPr/>
        </p:nvPicPr>
        <p:blipFill rotWithShape="1">
          <a:blip r:embed="rId5">
            <a:extLst>
              <a:ext uri="{28A0092B-C50C-407E-A947-70E740481C1C}">
                <a14:useLocalDpi xmlns:a14="http://schemas.microsoft.com/office/drawing/2010/main" val="0"/>
              </a:ext>
            </a:extLst>
          </a:blip>
          <a:srcRect b="10489"/>
          <a:stretch/>
        </p:blipFill>
        <p:spPr>
          <a:xfrm>
            <a:off x="0" y="0"/>
            <a:ext cx="12188952" cy="6858000"/>
          </a:xfrm>
          <a:prstGeom prst="rect">
            <a:avLst/>
          </a:prstGeom>
        </p:spPr>
      </p:pic>
      <p:sp>
        <p:nvSpPr>
          <p:cNvPr id="5" name="Rectangle 4"/>
          <p:cNvSpPr/>
          <p:nvPr/>
        </p:nvSpPr>
        <p:spPr bwMode="auto">
          <a:xfrm>
            <a:off x="-64" y="0"/>
            <a:ext cx="12188889" cy="2362200"/>
          </a:xfrm>
          <a:prstGeom prst="rect">
            <a:avLst/>
          </a:prstGeom>
          <a:gradFill>
            <a:gsLst>
              <a:gs pos="100000">
                <a:srgbClr val="000000">
                  <a:alpha val="0"/>
                </a:srgbClr>
              </a:gs>
              <a:gs pos="0">
                <a:srgbClr val="000000">
                  <a:alpha val="50000"/>
                </a:srgbClr>
              </a:gs>
            </a:gsLst>
            <a:lin ang="5400000" scaled="0"/>
          </a:gradFill>
          <a:ln w="25400" cap="flat" cmpd="sng" algn="ctr">
            <a:noFill/>
            <a:prstDash val="solid"/>
            <a:headEnd type="none" w="med" len="med"/>
            <a:tailEnd type="none" w="med" len="med"/>
          </a:ln>
          <a:effectLst/>
        </p:spPr>
        <p:txBody>
          <a:bodyPr vert="vert270" wrap="square" lIns="91436" tIns="45718" rIns="91436" bIns="45718" numCol="1" rtlCol="0" anchor="ctr" anchorCtr="0" compatLnSpc="1">
            <a:prstTxWarp prst="textNoShape">
              <a:avLst/>
            </a:prstTxWarp>
          </a:bodyPr>
          <a:lstStyle/>
          <a:p>
            <a:pPr algn="ctr">
              <a:lnSpc>
                <a:spcPct val="90000"/>
              </a:lnSpc>
              <a:spcAft>
                <a:spcPts val="600"/>
              </a:spcAft>
            </a:pPr>
            <a:endParaRPr lang="en-US" sz="2400" b="1" kern="0" dirty="0">
              <a:gradFill>
                <a:gsLst>
                  <a:gs pos="0">
                    <a:srgbClr val="FFFFFF"/>
                  </a:gs>
                  <a:gs pos="100000">
                    <a:srgbClr val="FFFFFF"/>
                  </a:gs>
                </a:gsLst>
                <a:lin ang="5400000" scaled="0"/>
              </a:gradFill>
              <a:latin typeface="Segoe" pitchFamily="34" charset="0"/>
              <a:ea typeface="Segoe UI" pitchFamily="34" charset="0"/>
              <a:cs typeface="Zegoe UI SemiLight" charset="0"/>
            </a:endParaRPr>
          </a:p>
        </p:txBody>
      </p:sp>
      <p:sp>
        <p:nvSpPr>
          <p:cNvPr id="2" name="Title 1"/>
          <p:cNvSpPr>
            <a:spLocks noGrp="1"/>
          </p:cNvSpPr>
          <p:nvPr>
            <p:ph type="title"/>
          </p:nvPr>
        </p:nvSpPr>
        <p:spPr/>
        <p:txBody>
          <a:bodyPr/>
          <a:lstStyle/>
          <a:p>
            <a:r>
              <a:rPr lang="en-US" smtClean="0"/>
              <a:t>Consumerization of IT</a:t>
            </a:r>
            <a:endParaRPr lang="en-US" dirty="0"/>
          </a:p>
        </p:txBody>
      </p:sp>
      <p:sp>
        <p:nvSpPr>
          <p:cNvPr id="19" name="TextBox 18"/>
          <p:cNvSpPr txBox="1"/>
          <p:nvPr/>
        </p:nvSpPr>
        <p:spPr>
          <a:xfrm>
            <a:off x="3188961" y="3549811"/>
            <a:ext cx="753411" cy="904863"/>
          </a:xfrm>
          <a:prstGeom prst="rect">
            <a:avLst/>
          </a:prstGeom>
          <a:noFill/>
        </p:spPr>
        <p:txBody>
          <a:bodyPr wrap="none" lIns="0" rIns="0" rtlCol="0" anchor="ctr" anchorCtr="0">
            <a:spAutoFit/>
          </a:bodyPr>
          <a:lstStyle/>
          <a:p>
            <a:pPr marL="0" marR="0" lvl="0" indent="0" algn="r" defTabSz="914363" eaLnBrk="1" fontAlgn="auto" latinLnBrk="0" hangingPunct="1">
              <a:lnSpc>
                <a:spcPct val="80000"/>
              </a:lnSpc>
              <a:spcBef>
                <a:spcPts val="0"/>
              </a:spcBef>
              <a:spcAft>
                <a:spcPts val="0"/>
              </a:spcAft>
              <a:buClrTx/>
              <a:buSzTx/>
              <a:buFontTx/>
              <a:buNone/>
              <a:tabLst/>
              <a:defRPr/>
            </a:pPr>
            <a:r>
              <a:rPr kumimoji="0" lang="en-US" sz="6600" b="1" i="0" u="none" strike="noStrike" kern="0" cap="none" spc="0" normalizeH="0" baseline="0" noProof="0" dirty="0" smtClean="0">
                <a:ln>
                  <a:noFill/>
                </a:ln>
                <a:gradFill>
                  <a:gsLst>
                    <a:gs pos="0">
                      <a:srgbClr val="00202E"/>
                    </a:gs>
                    <a:gs pos="100000">
                      <a:srgbClr val="00202E"/>
                    </a:gs>
                  </a:gsLst>
                  <a:lin ang="5400000" scaled="0"/>
                </a:gradFill>
                <a:effectLst/>
                <a:uLnTx/>
                <a:uFillTx/>
                <a:ea typeface="Segoe UI" pitchFamily="34" charset="0"/>
                <a:cs typeface="Zegoe UI SemiLight" charset="0"/>
              </a:rPr>
              <a:t>IT</a:t>
            </a:r>
          </a:p>
        </p:txBody>
      </p:sp>
      <p:sp>
        <p:nvSpPr>
          <p:cNvPr id="20" name="TextBox 19"/>
          <p:cNvSpPr txBox="1"/>
          <p:nvPr/>
        </p:nvSpPr>
        <p:spPr>
          <a:xfrm>
            <a:off x="8279472" y="3143546"/>
            <a:ext cx="2350002" cy="1717393"/>
          </a:xfrm>
          <a:prstGeom prst="rect">
            <a:avLst/>
          </a:prstGeom>
          <a:noFill/>
        </p:spPr>
        <p:txBody>
          <a:bodyPr wrap="none" lIns="0" rIns="0" rtlCol="0" anchor="ctr" anchorCtr="0">
            <a:spAutoFit/>
          </a:bodyPr>
          <a:lstStyle>
            <a:defPPr>
              <a:defRPr lang="en-US"/>
            </a:defPPr>
            <a:lvl1pPr marR="0" lvl="0" indent="0" algn="ctr" fontAlgn="auto">
              <a:lnSpc>
                <a:spcPct val="90000"/>
              </a:lnSpc>
              <a:spcBef>
                <a:spcPts val="0"/>
              </a:spcBef>
              <a:spcAft>
                <a:spcPts val="0"/>
              </a:spcAft>
              <a:buClrTx/>
              <a:buSzTx/>
              <a:buFontTx/>
              <a:buNone/>
              <a:tabLst/>
              <a:defRPr kumimoji="0" sz="8000" b="1" i="0" u="none" strike="noStrike" kern="0" cap="none" spc="0" normalizeH="0" baseline="0">
                <a:ln>
                  <a:noFill/>
                </a:ln>
                <a:gradFill>
                  <a:gsLst>
                    <a:gs pos="0">
                      <a:srgbClr val="00202E"/>
                    </a:gs>
                    <a:gs pos="100000">
                      <a:srgbClr val="00202E"/>
                    </a:gs>
                  </a:gsLst>
                  <a:lin ang="5400000" scaled="0"/>
                </a:gradFill>
                <a:effectLst/>
                <a:uLnTx/>
                <a:uFillTx/>
                <a:ea typeface="Segoe UI" pitchFamily="34" charset="0"/>
                <a:cs typeface="Zegoe UI SemiLight" charset="0"/>
              </a:defRPr>
            </a:lvl1pPr>
          </a:lstStyle>
          <a:p>
            <a:pPr algn="l">
              <a:lnSpc>
                <a:spcPct val="80000"/>
              </a:lnSpc>
            </a:pPr>
            <a:r>
              <a:rPr lang="en-US" sz="6600" dirty="0"/>
              <a:t>END</a:t>
            </a:r>
            <a:br>
              <a:rPr lang="en-US" sz="6600" dirty="0"/>
            </a:br>
            <a:r>
              <a:rPr lang="en-US" sz="6600" dirty="0"/>
              <a:t>USER</a:t>
            </a:r>
          </a:p>
        </p:txBody>
      </p:sp>
      <p:grpSp>
        <p:nvGrpSpPr>
          <p:cNvPr id="4" name="Group 3"/>
          <p:cNvGrpSpPr/>
          <p:nvPr/>
        </p:nvGrpSpPr>
        <p:grpSpPr>
          <a:xfrm>
            <a:off x="4129427" y="3103011"/>
            <a:ext cx="3929970" cy="1608462"/>
            <a:chOff x="4311505" y="6535767"/>
            <a:chExt cx="3929970" cy="1608462"/>
          </a:xfrm>
        </p:grpSpPr>
        <p:sp>
          <p:nvSpPr>
            <p:cNvPr id="25" name="Pentagon 24"/>
            <p:cNvSpPr/>
            <p:nvPr/>
          </p:nvSpPr>
          <p:spPr bwMode="auto">
            <a:xfrm flipH="1">
              <a:off x="4311505" y="6535767"/>
              <a:ext cx="3929970" cy="1608462"/>
            </a:xfrm>
            <a:custGeom>
              <a:avLst/>
              <a:gdLst/>
              <a:ahLst/>
              <a:cxnLst/>
              <a:rect l="l" t="t" r="r" b="b"/>
              <a:pathLst>
                <a:path w="3657600" h="1608462">
                  <a:moveTo>
                    <a:pt x="3042781" y="0"/>
                  </a:moveTo>
                  <a:lnTo>
                    <a:pt x="1874693" y="0"/>
                  </a:lnTo>
                  <a:lnTo>
                    <a:pt x="1782907" y="0"/>
                  </a:lnTo>
                  <a:lnTo>
                    <a:pt x="614819" y="0"/>
                  </a:lnTo>
                  <a:lnTo>
                    <a:pt x="0" y="804231"/>
                  </a:lnTo>
                  <a:lnTo>
                    <a:pt x="614819" y="1608462"/>
                  </a:lnTo>
                  <a:lnTo>
                    <a:pt x="1782907" y="1608462"/>
                  </a:lnTo>
                  <a:lnTo>
                    <a:pt x="1874693" y="1608462"/>
                  </a:lnTo>
                  <a:lnTo>
                    <a:pt x="3042781" y="1608462"/>
                  </a:lnTo>
                  <a:lnTo>
                    <a:pt x="3657600" y="804231"/>
                  </a:lnTo>
                  <a:close/>
                </a:path>
              </a:pathLst>
            </a:custGeom>
            <a:solidFill>
              <a:srgbClr val="6BBD46"/>
            </a:solidFill>
            <a:ln w="25400" cap="flat" cmpd="sng" algn="ctr">
              <a:noFill/>
              <a:prstDash val="solid"/>
              <a:headEnd type="none" w="med" len="med"/>
              <a:tailEnd type="none" w="med" len="med"/>
            </a:ln>
            <a:effectLst>
              <a:outerShdw blurRad="44450"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240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a:ea typeface="+mn-ea"/>
                <a:cs typeface="+mn-cs"/>
              </a:endParaRPr>
            </a:p>
          </p:txBody>
        </p:sp>
        <p:sp>
          <p:nvSpPr>
            <p:cNvPr id="23" name="Rectangle 22"/>
            <p:cNvSpPr/>
            <p:nvPr/>
          </p:nvSpPr>
          <p:spPr bwMode="auto">
            <a:xfrm>
              <a:off x="4816587" y="6629589"/>
              <a:ext cx="2919806" cy="1420819"/>
            </a:xfrm>
            <a:prstGeom prst="rect">
              <a:avLst/>
            </a:prstGeom>
            <a:noFill/>
            <a:ln w="25400" cap="flat" cmpd="sng" algn="ctr">
              <a:noFill/>
              <a:prstDash val="solid"/>
            </a:ln>
            <a:effectLst/>
          </p:spPr>
          <p:txBody>
            <a:bodyPr lIns="0" tIns="0" rIns="0" bIns="0" rtlCol="0" anchor="ctr"/>
            <a:lstStyle/>
            <a:p>
              <a:pPr marL="0" marR="0" lvl="0" indent="-282575" algn="ctr" defTabSz="914099" eaLnBrk="1" fontAlgn="base" latinLnBrk="0" hangingPunct="1">
                <a:lnSpc>
                  <a:spcPct val="90000"/>
                </a:lnSpc>
                <a:spcBef>
                  <a:spcPct val="0"/>
                </a:spcBef>
                <a:spcAft>
                  <a:spcPct val="0"/>
                </a:spcAft>
                <a:buClr>
                  <a:srgbClr val="0684A2"/>
                </a:buClr>
                <a:buSzTx/>
                <a:buFontTx/>
                <a:buNone/>
                <a:tabLst/>
                <a:defRPr/>
              </a:pPr>
              <a:r>
                <a:rPr kumimoji="0" lang="en-US" sz="3200" b="0" i="0" u="none" strike="noStrike" kern="0" cap="none" normalizeH="0" baseline="0" noProof="0" dirty="0" smtClean="0">
                  <a:ln>
                    <a:noFill/>
                  </a:ln>
                  <a:gradFill>
                    <a:gsLst>
                      <a:gs pos="0">
                        <a:srgbClr val="FFFFFF"/>
                      </a:gs>
                      <a:gs pos="99000">
                        <a:srgbClr val="FFFFFF"/>
                      </a:gs>
                    </a:gsLst>
                    <a:lin ang="5400000" scaled="0"/>
                  </a:gradFill>
                  <a:effectLst/>
                  <a:uLnTx/>
                  <a:uFillTx/>
                  <a:ea typeface="+mn-ea"/>
                  <a:cs typeface="+mn-cs"/>
                </a:rPr>
                <a:t>Tension fueled </a:t>
              </a:r>
              <a:br>
                <a:rPr kumimoji="0" lang="en-US" sz="3200" b="0" i="0" u="none" strike="noStrike" kern="0" cap="none" normalizeH="0" baseline="0" noProof="0" dirty="0" smtClean="0">
                  <a:ln>
                    <a:noFill/>
                  </a:ln>
                  <a:gradFill>
                    <a:gsLst>
                      <a:gs pos="0">
                        <a:srgbClr val="FFFFFF"/>
                      </a:gs>
                      <a:gs pos="99000">
                        <a:srgbClr val="FFFFFF"/>
                      </a:gs>
                    </a:gsLst>
                    <a:lin ang="5400000" scaled="0"/>
                  </a:gradFill>
                  <a:effectLst/>
                  <a:uLnTx/>
                  <a:uFillTx/>
                  <a:ea typeface="+mn-ea"/>
                  <a:cs typeface="+mn-cs"/>
                </a:rPr>
              </a:br>
              <a:r>
                <a:rPr kumimoji="0" lang="en-US" sz="3200" b="0" i="0" u="none" strike="noStrike" kern="0" cap="none" normalizeH="0" baseline="0" noProof="0" dirty="0" smtClean="0">
                  <a:ln>
                    <a:noFill/>
                  </a:ln>
                  <a:gradFill>
                    <a:gsLst>
                      <a:gs pos="0">
                        <a:srgbClr val="FFFFFF"/>
                      </a:gs>
                      <a:gs pos="99000">
                        <a:srgbClr val="FFFFFF"/>
                      </a:gs>
                    </a:gsLst>
                    <a:lin ang="5400000" scaled="0"/>
                  </a:gradFill>
                  <a:effectLst/>
                  <a:uLnTx/>
                  <a:uFillTx/>
                  <a:ea typeface="+mn-ea"/>
                  <a:cs typeface="+mn-cs"/>
                </a:rPr>
                <a:t>by smartphone growth</a:t>
              </a:r>
            </a:p>
          </p:txBody>
        </p:sp>
      </p:grpSp>
      <p:sp>
        <p:nvSpPr>
          <p:cNvPr id="57" name="Box"/>
          <p:cNvSpPr/>
          <p:nvPr/>
        </p:nvSpPr>
        <p:spPr bwMode="auto">
          <a:xfrm>
            <a:off x="-64" y="2670840"/>
            <a:ext cx="12188889" cy="2485501"/>
          </a:xfrm>
          <a:prstGeom prst="rect">
            <a:avLst/>
          </a:prstGeom>
          <a:solidFill>
            <a:srgbClr val="4891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vert270" wrap="square" lIns="91436" tIns="45718" rIns="91436" bIns="45718" numCol="1" rtlCol="0" anchor="ctr" anchorCtr="0" compatLnSpc="1">
            <a:prstTxWarp prst="textNoShape">
              <a:avLst/>
            </a:prstTxWarp>
          </a:bodyPr>
          <a:lstStyle/>
          <a:p>
            <a:pPr marL="0" marR="0" lvl="0" indent="0" algn="ctr" defTabSz="914363" eaLnBrk="1" fontAlgn="auto" latinLnBrk="0" hangingPunct="1">
              <a:lnSpc>
                <a:spcPct val="90000"/>
              </a:lnSpc>
              <a:spcBef>
                <a:spcPts val="0"/>
              </a:spcBef>
              <a:spcAft>
                <a:spcPts val="600"/>
              </a:spcAft>
              <a:buClrTx/>
              <a:buSzTx/>
              <a:buFontTx/>
              <a:buNone/>
              <a:tabLst/>
              <a:defRPr/>
            </a:pPr>
            <a:endParaRPr kumimoji="0" lang="en-US" sz="2400" b="1" i="0" u="none" strike="noStrike" kern="0" cap="none" spc="0" normalizeH="0" baseline="0" noProof="0" dirty="0">
              <a:ln>
                <a:noFill/>
              </a:ln>
              <a:gradFill>
                <a:gsLst>
                  <a:gs pos="0">
                    <a:srgbClr val="FFFFFF"/>
                  </a:gs>
                  <a:gs pos="100000">
                    <a:srgbClr val="FFFFFF"/>
                  </a:gs>
                </a:gsLst>
                <a:lin ang="5400000" scaled="0"/>
              </a:gradFill>
              <a:effectLst/>
              <a:uLnTx/>
              <a:uFillTx/>
              <a:latin typeface="Segoe" pitchFamily="34" charset="0"/>
              <a:ea typeface="Segoe UI" pitchFamily="34" charset="0"/>
              <a:cs typeface="Zegoe UI SemiLight" charset="0"/>
            </a:endParaRPr>
          </a:p>
        </p:txBody>
      </p:sp>
      <p:sp>
        <p:nvSpPr>
          <p:cNvPr id="58" name="Quote"/>
          <p:cNvSpPr/>
          <p:nvPr/>
        </p:nvSpPr>
        <p:spPr>
          <a:xfrm>
            <a:off x="1464437" y="2988722"/>
            <a:ext cx="9259887" cy="1849737"/>
          </a:xfrm>
          <a:prstGeom prst="rect">
            <a:avLst/>
          </a:prstGeom>
          <a:noFill/>
        </p:spPr>
        <p:txBody>
          <a:bodyPr wrap="square" lIns="0" tIns="0" rIns="0" bIns="0" anchor="ctr" anchorCtr="0">
            <a:spAutoFit/>
          </a:bodyPr>
          <a:lstStyle/>
          <a:p>
            <a:pPr marL="114300" indent="-114300" defTabSz="914099" fontAlgn="base">
              <a:lnSpc>
                <a:spcPct val="90000"/>
              </a:lnSpc>
              <a:spcBef>
                <a:spcPts val="600"/>
              </a:spcBef>
              <a:buClr>
                <a:srgbClr val="0684A2"/>
              </a:buClr>
              <a:tabLst>
                <a:tab pos="5943600" algn="l"/>
              </a:tabLst>
              <a:defRPr/>
            </a:pPr>
            <a:r>
              <a:rPr lang="en-US" sz="2800" dirty="0" smtClean="0">
                <a:gradFill>
                  <a:gsLst>
                    <a:gs pos="0">
                      <a:srgbClr val="FFFFFF"/>
                    </a:gs>
                    <a:gs pos="100000">
                      <a:srgbClr val="FFFFFF"/>
                    </a:gs>
                  </a:gsLst>
                  <a:lin ang="5400000" scaled="0"/>
                </a:gradFill>
              </a:rPr>
              <a:t>“Consumer IT will affect every enterprise. Attempts by enterprises to deny this are doomed to failure, just as previous attempts to deny Wi-Fi, ‘smart’ mobile phones, the Internet, and even the PC itself failed.”</a:t>
            </a:r>
          </a:p>
          <a:p>
            <a:pPr algn="r">
              <a:lnSpc>
                <a:spcPct val="90000"/>
              </a:lnSpc>
              <a:spcBef>
                <a:spcPts val="600"/>
              </a:spcBef>
            </a:pPr>
            <a:r>
              <a:rPr lang="en-US" sz="1600" i="1" dirty="0" smtClean="0">
                <a:gradFill>
                  <a:gsLst>
                    <a:gs pos="0">
                      <a:srgbClr val="FFFFFF"/>
                    </a:gs>
                    <a:gs pos="100000">
                      <a:srgbClr val="FFFFFF"/>
                    </a:gs>
                  </a:gsLst>
                  <a:lin ang="5400000" scaled="0"/>
                </a:gradFill>
              </a:rPr>
              <a:t>– </a:t>
            </a:r>
            <a:r>
              <a:rPr lang="en-US" sz="1600" i="1" dirty="0">
                <a:gradFill>
                  <a:gsLst>
                    <a:gs pos="0">
                      <a:srgbClr val="FFFFFF"/>
                    </a:gs>
                    <a:gs pos="100000">
                      <a:srgbClr val="FFFFFF"/>
                    </a:gs>
                  </a:gsLst>
                  <a:lin ang="5400000" scaled="0"/>
                </a:gradFill>
              </a:rPr>
              <a:t>David Mitchell Smith, VP &amp; Gartner Fellow, Gartner Inc.</a:t>
            </a:r>
          </a:p>
        </p:txBody>
      </p:sp>
    </p:spTree>
    <p:extLst>
      <p:ext uri="{BB962C8B-B14F-4D97-AF65-F5344CB8AC3E}">
        <p14:creationId xmlns:p14="http://schemas.microsoft.com/office/powerpoint/2010/main" val="120877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75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750"/>
                                        <p:tgtEl>
                                          <p:spTgt spid="5"/>
                                        </p:tgtEl>
                                      </p:cBhvr>
                                    </p:animEffect>
                                  </p:childTnLst>
                                </p:cTn>
                              </p:par>
                            </p:childTnLst>
                          </p:cTn>
                        </p:par>
                        <p:par>
                          <p:cTn id="11" fill="hold">
                            <p:stCondLst>
                              <p:cond delay="750"/>
                            </p:stCondLst>
                            <p:childTnLst>
                              <p:par>
                                <p:cTn id="12" presetID="10" presetClass="entr" presetSubtype="0"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750"/>
                                        <p:tgtEl>
                                          <p:spTgt spid="1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750"/>
                                        <p:tgtEl>
                                          <p:spTgt spid="20"/>
                                        </p:tgtEl>
                                      </p:cBhvr>
                                    </p:animEffect>
                                  </p:childTnLst>
                                </p:cTn>
                              </p:par>
                              <p:par>
                                <p:cTn id="18" presetID="16" presetClass="entr" presetSubtype="37" fill="hold"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barn(outVertic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0" presetClass="exit" presetSubtype="0" fill="hold" nodeType="withEffect">
                                  <p:stCondLst>
                                    <p:cond delay="0"/>
                                  </p:stCondLst>
                                  <p:childTnLst>
                                    <p:animEffect transition="out" filter="fade">
                                      <p:cBhvr>
                                        <p:cTn id="26" dur="750"/>
                                        <p:tgtEl>
                                          <p:spTgt spid="45"/>
                                        </p:tgtEl>
                                      </p:cBhvr>
                                    </p:animEffect>
                                    <p:set>
                                      <p:cBhvr>
                                        <p:cTn id="27" dur="1" fill="hold">
                                          <p:stCondLst>
                                            <p:cond delay="749"/>
                                          </p:stCondLst>
                                        </p:cTn>
                                        <p:tgtEl>
                                          <p:spTgt spid="45"/>
                                        </p:tgtEl>
                                        <p:attrNameLst>
                                          <p:attrName>style.visibility</p:attrName>
                                        </p:attrNameLst>
                                      </p:cBhvr>
                                      <p:to>
                                        <p:strVal val="hidden"/>
                                      </p:to>
                                    </p:set>
                                  </p:childTnLst>
                                </p:cTn>
                              </p:par>
                              <p:par>
                                <p:cTn id="28" presetID="16" presetClass="entr" presetSubtype="37" fill="hold" grpId="0" nodeType="with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barn(outVertical)">
                                      <p:cBhvr>
                                        <p:cTn id="30" dur="750"/>
                                        <p:tgtEl>
                                          <p:spTgt spid="57"/>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childTnLst>
                          </p:cTn>
                        </p:par>
                        <p:par>
                          <p:cTn id="34" fill="hold">
                            <p:stCondLst>
                              <p:cond delay="750"/>
                            </p:stCondLst>
                            <p:childTnLst>
                              <p:par>
                                <p:cTn id="35" presetID="10" presetClass="exit" presetSubtype="0" fill="hold" grpId="1" nodeType="afterEffect">
                                  <p:stCondLst>
                                    <p:cond delay="0"/>
                                  </p:stCondLst>
                                  <p:childTnLst>
                                    <p:animEffect transition="out" filter="fade">
                                      <p:cBhvr>
                                        <p:cTn id="36" dur="100"/>
                                        <p:tgtEl>
                                          <p:spTgt spid="19"/>
                                        </p:tgtEl>
                                      </p:cBhvr>
                                    </p:animEffect>
                                    <p:set>
                                      <p:cBhvr>
                                        <p:cTn id="37" dur="1" fill="hold">
                                          <p:stCondLst>
                                            <p:cond delay="99"/>
                                          </p:stCondLst>
                                        </p:cTn>
                                        <p:tgtEl>
                                          <p:spTgt spid="19"/>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100"/>
                                        <p:tgtEl>
                                          <p:spTgt spid="20"/>
                                        </p:tgtEl>
                                      </p:cBhvr>
                                    </p:animEffect>
                                    <p:set>
                                      <p:cBhvr>
                                        <p:cTn id="40" dur="1" fill="hold">
                                          <p:stCondLst>
                                            <p:cond delay="99"/>
                                          </p:stCondLst>
                                        </p:cTn>
                                        <p:tgtEl>
                                          <p:spTgt spid="20"/>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100"/>
                                        <p:tgtEl>
                                          <p:spTgt spid="4"/>
                                        </p:tgtEl>
                                      </p:cBhvr>
                                    </p:animEffect>
                                    <p:set>
                                      <p:cBhvr>
                                        <p:cTn id="43" dur="1" fill="hold">
                                          <p:stCondLst>
                                            <p:cond delay="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19" grpId="1"/>
      <p:bldP spid="20" grpId="0"/>
      <p:bldP spid="20" grpId="1"/>
      <p:bldP spid="57" grpId="0" animBg="1"/>
      <p:bldP spid="5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a:gradFill>
                  <a:gsLst>
                    <a:gs pos="0">
                      <a:schemeClr val="accent1"/>
                    </a:gs>
                    <a:gs pos="100000">
                      <a:schemeClr val="accent1"/>
                    </a:gs>
                  </a:gsLst>
                  <a:lin ang="5400000" scaled="0"/>
                </a:gradFill>
              </a:rPr>
              <a:t>Wednesday, May 18</a:t>
            </a:r>
          </a:p>
        </p:txBody>
      </p:sp>
      <p:sp>
        <p:nvSpPr>
          <p:cNvPr id="8" name="Rectangle 7"/>
          <p:cNvSpPr/>
          <p:nvPr/>
        </p:nvSpPr>
        <p:spPr bwMode="auto">
          <a:xfrm>
            <a:off x="-1" y="1905000"/>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WPH202:	Windows </a:t>
            </a:r>
            <a:r>
              <a:rPr lang="en-US" sz="2000" dirty="0">
                <a:gradFill>
                  <a:gsLst>
                    <a:gs pos="0">
                      <a:srgbClr val="FFFFFF"/>
                    </a:gs>
                    <a:gs pos="100000">
                      <a:srgbClr val="FFFFFF"/>
                    </a:gs>
                  </a:gsLst>
                  <a:lin ang="5400000" scaled="0"/>
                </a:gradFill>
              </a:rPr>
              <a:t>Phone at Microsoft </a:t>
            </a:r>
          </a:p>
        </p:txBody>
      </p:sp>
      <p:sp>
        <p:nvSpPr>
          <p:cNvPr id="9" name="Rectangle 8"/>
          <p:cNvSpPr/>
          <p:nvPr/>
        </p:nvSpPr>
        <p:spPr bwMode="auto">
          <a:xfrm>
            <a:off x="-2" y="2582175"/>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DEV317:	Using </a:t>
            </a:r>
            <a:r>
              <a:rPr lang="en-US" sz="2000" dirty="0">
                <a:gradFill>
                  <a:gsLst>
                    <a:gs pos="0">
                      <a:srgbClr val="FFFFFF"/>
                    </a:gs>
                    <a:gs pos="100000">
                      <a:srgbClr val="FFFFFF"/>
                    </a:gs>
                  </a:gsLst>
                  <a:lin ang="5400000" scaled="0"/>
                </a:gradFill>
              </a:rPr>
              <a:t>Microsoft Visual Basic to Build </a:t>
            </a:r>
            <a:r>
              <a:rPr lang="en-US" sz="2000" dirty="0" smtClean="0">
                <a:gradFill>
                  <a:gsLst>
                    <a:gs pos="0">
                      <a:srgbClr val="FFFFFF"/>
                    </a:gs>
                    <a:gs pos="100000">
                      <a:srgbClr val="FFFFFF"/>
                    </a:gs>
                  </a:gsLst>
                  <a:lin ang="5400000" scaled="0"/>
                </a:gradFill>
              </a:rPr>
              <a:t>Windows </a:t>
            </a:r>
            <a:r>
              <a:rPr lang="en-US" sz="2000" dirty="0">
                <a:gradFill>
                  <a:gsLst>
                    <a:gs pos="0">
                      <a:srgbClr val="FFFFFF"/>
                    </a:gs>
                    <a:gs pos="100000">
                      <a:srgbClr val="FFFFFF"/>
                    </a:gs>
                  </a:gsLst>
                  <a:lin ang="5400000" scaled="0"/>
                </a:gradFill>
              </a:rPr>
              <a:t>Phone Applications </a:t>
            </a:r>
          </a:p>
        </p:txBody>
      </p:sp>
      <p:sp>
        <p:nvSpPr>
          <p:cNvPr id="10" name="Rectangle 9"/>
          <p:cNvSpPr/>
          <p:nvPr/>
        </p:nvSpPr>
        <p:spPr bwMode="auto">
          <a:xfrm>
            <a:off x="-3" y="3259350"/>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WPH310:	Building </a:t>
            </a:r>
            <a:r>
              <a:rPr lang="en-US" sz="2000" dirty="0">
                <a:gradFill>
                  <a:gsLst>
                    <a:gs pos="0">
                      <a:srgbClr val="FFFFFF"/>
                    </a:gs>
                    <a:gs pos="100000">
                      <a:srgbClr val="FFFFFF"/>
                    </a:gs>
                  </a:gsLst>
                  <a:lin ang="5400000" scaled="0"/>
                </a:gradFill>
              </a:rPr>
              <a:t>Your First Windows Phone Game with XNA </a:t>
            </a:r>
          </a:p>
        </p:txBody>
      </p:sp>
      <p:sp>
        <p:nvSpPr>
          <p:cNvPr id="11" name="Rectangle 10"/>
          <p:cNvSpPr/>
          <p:nvPr/>
        </p:nvSpPr>
        <p:spPr bwMode="auto">
          <a:xfrm>
            <a:off x="0" y="3936525"/>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WPH374-INT:  	Hardcore </a:t>
            </a:r>
            <a:r>
              <a:rPr lang="en-US" sz="2000" dirty="0">
                <a:gradFill>
                  <a:gsLst>
                    <a:gs pos="0">
                      <a:srgbClr val="FFFFFF"/>
                    </a:gs>
                    <a:gs pos="100000">
                      <a:srgbClr val="FFFFFF"/>
                    </a:gs>
                  </a:gsLst>
                  <a:lin ang="5400000" scaled="0"/>
                </a:gradFill>
              </a:rPr>
              <a:t>Windows Phone Development Questions </a:t>
            </a:r>
          </a:p>
        </p:txBody>
      </p:sp>
      <p:sp>
        <p:nvSpPr>
          <p:cNvPr id="12" name="Rectangle 11"/>
          <p:cNvSpPr/>
          <p:nvPr/>
        </p:nvSpPr>
        <p:spPr bwMode="auto">
          <a:xfrm>
            <a:off x="-4" y="4613700"/>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DEV205:	Microsoft </a:t>
            </a:r>
            <a:r>
              <a:rPr lang="en-US" sz="2000" dirty="0">
                <a:gradFill>
                  <a:gsLst>
                    <a:gs pos="0">
                      <a:srgbClr val="FFFFFF"/>
                    </a:gs>
                    <a:gs pos="100000">
                      <a:srgbClr val="FFFFFF"/>
                    </a:gs>
                  </a:gsLst>
                  <a:lin ang="5400000" scaled="0"/>
                </a:gradFill>
              </a:rPr>
              <a:t>Expression for Developers: </a:t>
            </a:r>
            <a:r>
              <a:rPr lang="en-US" sz="2000" dirty="0" smtClean="0">
                <a:gradFill>
                  <a:gsLst>
                    <a:gs pos="0">
                      <a:srgbClr val="FFFFFF"/>
                    </a:gs>
                    <a:gs pos="100000">
                      <a:srgbClr val="FFFFFF"/>
                    </a:gs>
                  </a:gsLst>
                  <a:lin ang="5400000" scaled="0"/>
                </a:gradFill>
              </a:rPr>
              <a:t>Demystifying </a:t>
            </a:r>
            <a:r>
              <a:rPr lang="en-US" sz="2000" dirty="0">
                <a:gradFill>
                  <a:gsLst>
                    <a:gs pos="0">
                      <a:srgbClr val="FFFFFF"/>
                    </a:gs>
                    <a:gs pos="100000">
                      <a:srgbClr val="FFFFFF"/>
                    </a:gs>
                  </a:gsLst>
                  <a:lin ang="5400000" scaled="0"/>
                </a:gradFill>
              </a:rPr>
              <a:t>User Interface Design</a:t>
            </a:r>
          </a:p>
        </p:txBody>
      </p:sp>
      <p:sp>
        <p:nvSpPr>
          <p:cNvPr id="13" name="Rectangle 12"/>
          <p:cNvSpPr/>
          <p:nvPr/>
        </p:nvSpPr>
        <p:spPr bwMode="auto">
          <a:xfrm>
            <a:off x="-5" y="5290875"/>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WPH306:	Building </a:t>
            </a:r>
            <a:r>
              <a:rPr lang="en-US" sz="2000" dirty="0">
                <a:gradFill>
                  <a:gsLst>
                    <a:gs pos="0">
                      <a:srgbClr val="FFFFFF"/>
                    </a:gs>
                    <a:gs pos="100000">
                      <a:srgbClr val="FFFFFF"/>
                    </a:gs>
                  </a:gsLst>
                  <a:lin ang="5400000" scaled="0"/>
                </a:gradFill>
              </a:rPr>
              <a:t>Windows Phone Applications with Microsoft Silverlight and XNA </a:t>
            </a:r>
          </a:p>
        </p:txBody>
      </p:sp>
      <p:sp>
        <p:nvSpPr>
          <p:cNvPr id="14" name="Rectangle 13"/>
          <p:cNvSpPr/>
          <p:nvPr/>
        </p:nvSpPr>
        <p:spPr bwMode="auto">
          <a:xfrm>
            <a:off x="0" y="5968048"/>
            <a:ext cx="11212513" cy="640080"/>
          </a:xfrm>
          <a:prstGeom prst="rect">
            <a:avLst/>
          </a:prstGeom>
          <a:gradFill>
            <a:gsLst>
              <a:gs pos="0">
                <a:srgbClr val="FF4819"/>
              </a:gs>
              <a:gs pos="100000">
                <a:srgbClr val="FF4819"/>
              </a:gs>
            </a:gsLst>
            <a:lin ang="16200000" scaled="0"/>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521208" tIns="45718" rIns="182880" bIns="45718"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WPH304:	New </a:t>
            </a:r>
            <a:r>
              <a:rPr lang="en-US" sz="2000" dirty="0">
                <a:gradFill>
                  <a:gsLst>
                    <a:gs pos="0">
                      <a:srgbClr val="FFFFFF"/>
                    </a:gs>
                    <a:gs pos="100000">
                      <a:srgbClr val="FFFFFF"/>
                    </a:gs>
                  </a:gsLst>
                  <a:lin ang="5400000" scaled="0"/>
                </a:gradFill>
              </a:rPr>
              <a:t>Windows Phone Data Access Features</a:t>
            </a:r>
          </a:p>
        </p:txBody>
      </p:sp>
    </p:spTree>
    <p:extLst>
      <p:ext uri="{BB962C8B-B14F-4D97-AF65-F5344CB8AC3E}">
        <p14:creationId xmlns:p14="http://schemas.microsoft.com/office/powerpoint/2010/main" val="7034914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052596"/>
          </a:xfrm>
        </p:spPr>
        <p:txBody>
          <a:bodyPr/>
          <a:lstStyle/>
          <a:p>
            <a:r>
              <a:rPr lang="en-US" dirty="0" smtClean="0"/>
              <a:t>Windows Phone Related Content </a:t>
            </a:r>
            <a:br>
              <a:rPr lang="en-US" dirty="0" smtClean="0"/>
            </a:br>
            <a:r>
              <a:rPr lang="en-US" sz="3200" dirty="0">
                <a:gradFill>
                  <a:gsLst>
                    <a:gs pos="0">
                      <a:schemeClr val="accent1"/>
                    </a:gs>
                    <a:gs pos="100000">
                      <a:schemeClr val="accent1"/>
                    </a:gs>
                  </a:gsLst>
                  <a:lin ang="5400000" scaled="0"/>
                </a:gradFill>
              </a:rPr>
              <a:t>Thursday, May 19</a:t>
            </a:r>
          </a:p>
        </p:txBody>
      </p:sp>
      <p:sp>
        <p:nvSpPr>
          <p:cNvPr id="8" name="Rectangle 7"/>
          <p:cNvSpPr/>
          <p:nvPr/>
        </p:nvSpPr>
        <p:spPr bwMode="auto">
          <a:xfrm>
            <a:off x="-1" y="1905000"/>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WPH301:	Deploying </a:t>
            </a:r>
            <a:r>
              <a:rPr lang="en-US" sz="2000" dirty="0">
                <a:gradFill>
                  <a:gsLst>
                    <a:gs pos="0">
                      <a:srgbClr val="FFFFFF"/>
                    </a:gs>
                    <a:gs pos="100000">
                      <a:srgbClr val="FFFFFF"/>
                    </a:gs>
                  </a:gsLst>
                  <a:lin ang="5400000" scaled="0"/>
                </a:gradFill>
              </a:rPr>
              <a:t>Windows Phone in the Enterprise </a:t>
            </a:r>
          </a:p>
        </p:txBody>
      </p:sp>
      <p:sp>
        <p:nvSpPr>
          <p:cNvPr id="9" name="Rectangle 8"/>
          <p:cNvSpPr/>
          <p:nvPr/>
        </p:nvSpPr>
        <p:spPr bwMode="auto">
          <a:xfrm>
            <a:off x="-2" y="2582175"/>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DPR303:	Developing </a:t>
            </a:r>
            <a:r>
              <a:rPr lang="en-US" sz="2000" dirty="0">
                <a:gradFill>
                  <a:gsLst>
                    <a:gs pos="0">
                      <a:srgbClr val="FFFFFF"/>
                    </a:gs>
                    <a:gs pos="100000">
                      <a:srgbClr val="FFFFFF"/>
                    </a:gs>
                  </a:gsLst>
                  <a:lin ang="5400000" scaled="0"/>
                </a:gradFill>
              </a:rPr>
              <a:t>Enterprise-Grade Mobile Solutions</a:t>
            </a:r>
          </a:p>
        </p:txBody>
      </p:sp>
      <p:sp>
        <p:nvSpPr>
          <p:cNvPr id="10" name="Rectangle 9"/>
          <p:cNvSpPr/>
          <p:nvPr/>
        </p:nvSpPr>
        <p:spPr bwMode="auto">
          <a:xfrm>
            <a:off x="-3" y="3259350"/>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defTabSz="914099" fontAlgn="base">
              <a:lnSpc>
                <a:spcPct val="80000"/>
              </a:lnSpc>
              <a:spcBef>
                <a:spcPct val="0"/>
              </a:spcBef>
              <a:spcAft>
                <a:spcPct val="0"/>
              </a:spcAft>
            </a:pPr>
            <a:r>
              <a:rPr lang="en-US" sz="2000" dirty="0" smtClean="0">
                <a:gradFill>
                  <a:gsLst>
                    <a:gs pos="0">
                      <a:srgbClr val="FFFFFF"/>
                    </a:gs>
                    <a:gs pos="100000">
                      <a:srgbClr val="FFFFFF"/>
                    </a:gs>
                  </a:gsLst>
                  <a:lin ang="5400000" scaled="0"/>
                </a:gradFill>
              </a:rPr>
              <a:t>WPH307:	Connecting </a:t>
            </a:r>
            <a:r>
              <a:rPr lang="en-US" sz="2000" dirty="0">
                <a:gradFill>
                  <a:gsLst>
                    <a:gs pos="0">
                      <a:srgbClr val="FFFFFF"/>
                    </a:gs>
                    <a:gs pos="100000">
                      <a:srgbClr val="FFFFFF"/>
                    </a:gs>
                  </a:gsLst>
                  <a:lin ang="5400000" scaled="0"/>
                </a:gradFill>
              </a:rPr>
              <a:t>Windows Phones and Slates to Windows Azure</a:t>
            </a:r>
            <a:endParaRPr lang="en-US" sz="2000" kern="0" dirty="0">
              <a:gradFill>
                <a:gsLst>
                  <a:gs pos="0">
                    <a:srgbClr val="FFFFFF"/>
                  </a:gs>
                  <a:gs pos="100000">
                    <a:srgbClr val="FFFFFF"/>
                  </a:gs>
                </a:gsLst>
                <a:lin ang="5400000" scaled="0"/>
              </a:gradFill>
            </a:endParaRPr>
          </a:p>
        </p:txBody>
      </p:sp>
      <p:sp>
        <p:nvSpPr>
          <p:cNvPr id="11" name="Rectangle 10"/>
          <p:cNvSpPr/>
          <p:nvPr/>
        </p:nvSpPr>
        <p:spPr bwMode="auto">
          <a:xfrm>
            <a:off x="0" y="3936525"/>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WPH372-INT:	Windows </a:t>
            </a:r>
            <a:r>
              <a:rPr lang="en-US" sz="2000" dirty="0">
                <a:gradFill>
                  <a:gsLst>
                    <a:gs pos="0">
                      <a:srgbClr val="FFFFFF"/>
                    </a:gs>
                    <a:gs pos="100000">
                      <a:srgbClr val="FFFFFF"/>
                    </a:gs>
                  </a:gsLst>
                  <a:lin ang="5400000" scaled="0"/>
                </a:gradFill>
              </a:rPr>
              <a:t>Phone </a:t>
            </a:r>
            <a:r>
              <a:rPr lang="en-US" sz="2000" dirty="0" smtClean="0">
                <a:gradFill>
                  <a:gsLst>
                    <a:gs pos="0">
                      <a:srgbClr val="FFFFFF"/>
                    </a:gs>
                    <a:gs pos="100000">
                      <a:srgbClr val="FFFFFF"/>
                    </a:gs>
                  </a:gsLst>
                  <a:lin ang="5400000" scaled="0"/>
                </a:gradFill>
              </a:rPr>
              <a:t>Marketplace: Interactive </a:t>
            </a:r>
            <a:endParaRPr lang="en-US" sz="2000" dirty="0">
              <a:gradFill>
                <a:gsLst>
                  <a:gs pos="0">
                    <a:srgbClr val="FFFFFF"/>
                  </a:gs>
                  <a:gs pos="100000">
                    <a:srgbClr val="FFFFFF"/>
                  </a:gs>
                </a:gsLst>
                <a:lin ang="5400000" scaled="0"/>
              </a:gradFill>
            </a:endParaRPr>
          </a:p>
        </p:txBody>
      </p:sp>
      <p:sp>
        <p:nvSpPr>
          <p:cNvPr id="12" name="Rectangle 11"/>
          <p:cNvSpPr/>
          <p:nvPr/>
        </p:nvSpPr>
        <p:spPr bwMode="auto">
          <a:xfrm>
            <a:off x="-4" y="4613700"/>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WPH311:	Lessons </a:t>
            </a:r>
            <a:r>
              <a:rPr lang="en-US" sz="2000" dirty="0">
                <a:gradFill>
                  <a:gsLst>
                    <a:gs pos="0">
                      <a:srgbClr val="FFFFFF"/>
                    </a:gs>
                    <a:gs pos="100000">
                      <a:srgbClr val="FFFFFF"/>
                    </a:gs>
                  </a:gsLst>
                  <a:lin ang="5400000" scaled="0"/>
                </a:gradFill>
              </a:rPr>
              <a:t>Learned about Application Performance on Windows Phone </a:t>
            </a:r>
          </a:p>
        </p:txBody>
      </p:sp>
      <p:sp>
        <p:nvSpPr>
          <p:cNvPr id="13" name="Rectangle 12"/>
          <p:cNvSpPr/>
          <p:nvPr/>
        </p:nvSpPr>
        <p:spPr bwMode="auto">
          <a:xfrm>
            <a:off x="-5" y="5290875"/>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WPH311:	Lessons </a:t>
            </a:r>
            <a:r>
              <a:rPr lang="en-US" sz="2000" dirty="0">
                <a:gradFill>
                  <a:gsLst>
                    <a:gs pos="0">
                      <a:srgbClr val="FFFFFF"/>
                    </a:gs>
                    <a:gs pos="100000">
                      <a:srgbClr val="FFFFFF"/>
                    </a:gs>
                  </a:gsLst>
                  <a:lin ang="5400000" scaled="0"/>
                </a:gradFill>
              </a:rPr>
              <a:t>Learned about Application Performance on Windows Phone </a:t>
            </a:r>
          </a:p>
        </p:txBody>
      </p:sp>
      <p:sp>
        <p:nvSpPr>
          <p:cNvPr id="14" name="Rectangle 13"/>
          <p:cNvSpPr/>
          <p:nvPr/>
        </p:nvSpPr>
        <p:spPr bwMode="auto">
          <a:xfrm>
            <a:off x="0" y="5968048"/>
            <a:ext cx="11212513" cy="64008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2062163" indent="-2062163"/>
            <a:r>
              <a:rPr lang="en-US" sz="2000" dirty="0" smtClean="0">
                <a:gradFill>
                  <a:gsLst>
                    <a:gs pos="0">
                      <a:srgbClr val="FFFFFF"/>
                    </a:gs>
                    <a:gs pos="100000">
                      <a:srgbClr val="FFFFFF"/>
                    </a:gs>
                  </a:gsLst>
                  <a:lin ang="5400000" scaled="0"/>
                </a:gradFill>
              </a:rPr>
              <a:t>SIM323:	User </a:t>
            </a:r>
            <a:r>
              <a:rPr lang="en-US" sz="2000" dirty="0">
                <a:gradFill>
                  <a:gsLst>
                    <a:gs pos="0">
                      <a:srgbClr val="FFFFFF"/>
                    </a:gs>
                    <a:gs pos="100000">
                      <a:srgbClr val="FFFFFF"/>
                    </a:gs>
                  </a:gsLst>
                  <a:lin ang="5400000" scaled="0"/>
                </a:gradFill>
              </a:rPr>
              <a:t>Identity and Authentication for Desktop and Phone Applications</a:t>
            </a:r>
          </a:p>
        </p:txBody>
      </p:sp>
    </p:spTree>
    <p:extLst>
      <p:ext uri="{BB962C8B-B14F-4D97-AF65-F5344CB8AC3E}">
        <p14:creationId xmlns:p14="http://schemas.microsoft.com/office/powerpoint/2010/main" val="35925259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218795"/>
          </a:xfrm>
        </p:spPr>
        <p:txBody>
          <a:bodyPr/>
          <a:lstStyle/>
          <a:p>
            <a:r>
              <a:rPr lang="en-US" dirty="0" smtClean="0"/>
              <a:t>Windows Phone Resources</a:t>
            </a:r>
            <a:br>
              <a:rPr lang="en-US" dirty="0" smtClean="0"/>
            </a:br>
            <a:r>
              <a:rPr lang="en-US" sz="3200" dirty="0">
                <a:gradFill>
                  <a:gsLst>
                    <a:gs pos="0">
                      <a:schemeClr val="accent1"/>
                    </a:gs>
                    <a:gs pos="100000">
                      <a:schemeClr val="accent1"/>
                    </a:gs>
                  </a:gsLst>
                  <a:lin ang="5400000" scaled="0"/>
                </a:gradFill>
              </a:rPr>
              <a:t>Questions? Demos? The latest phones?</a:t>
            </a:r>
            <a:r>
              <a:rPr lang="en-US" dirty="0" smtClean="0"/>
              <a:t> </a:t>
            </a:r>
            <a:endParaRPr lang="en-US" dirty="0"/>
          </a:p>
        </p:txBody>
      </p:sp>
      <p:sp>
        <p:nvSpPr>
          <p:cNvPr id="18" name="Rectangle 17"/>
          <p:cNvSpPr/>
          <p:nvPr/>
        </p:nvSpPr>
        <p:spPr bwMode="auto">
          <a:xfrm>
            <a:off x="1143388" y="1774824"/>
            <a:ext cx="7223760" cy="1354263"/>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0" rIns="274320" bIns="0" numCol="1" rtlCol="0" anchor="ctr" anchorCtr="0" compatLnSpc="1">
            <a:prstTxWarp prst="textNoShape">
              <a:avLst/>
            </a:prstTxWarp>
          </a:bodyPr>
          <a:lstStyle/>
          <a:p>
            <a:r>
              <a:rPr lang="en-US" sz="2400" dirty="0"/>
              <a:t>Visit the </a:t>
            </a:r>
            <a:r>
              <a:rPr lang="en-US" sz="2400" dirty="0" smtClean="0"/>
              <a:t/>
            </a:r>
            <a:br>
              <a:rPr lang="en-US" sz="2400" dirty="0" smtClean="0"/>
            </a:br>
            <a:r>
              <a:rPr lang="en-US" sz="2400" b="1" dirty="0" smtClean="0"/>
              <a:t>Windows </a:t>
            </a:r>
            <a:r>
              <a:rPr lang="en-US" sz="2400" b="1" dirty="0"/>
              <a:t>Phone Technical Learning Center</a:t>
            </a:r>
            <a:r>
              <a:rPr lang="en-US" sz="2400" dirty="0"/>
              <a:t> for demos </a:t>
            </a:r>
            <a:r>
              <a:rPr lang="en-US" sz="2400" dirty="0" smtClean="0"/>
              <a:t>and more</a:t>
            </a:r>
            <a:r>
              <a:rPr lang="en-US" sz="2400" dirty="0"/>
              <a:t>…</a:t>
            </a:r>
          </a:p>
        </p:txBody>
      </p:sp>
      <p:sp>
        <p:nvSpPr>
          <p:cNvPr id="19" name="Rectangle 18"/>
          <p:cNvSpPr/>
          <p:nvPr/>
        </p:nvSpPr>
        <p:spPr bwMode="auto">
          <a:xfrm>
            <a:off x="1143388" y="3214701"/>
            <a:ext cx="3657600" cy="18288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100584" numCol="1" rtlCol="0" anchor="ctr" anchorCtr="0" compatLnSpc="1">
            <a:prstTxWarp prst="textNoShape">
              <a:avLst/>
            </a:prstTxWarp>
          </a:bodyPr>
          <a:lstStyle/>
          <a:p>
            <a:r>
              <a:rPr lang="en-US" sz="2400" b="1" dirty="0"/>
              <a:t>Business IT r</a:t>
            </a:r>
            <a:r>
              <a:rPr lang="en-US" sz="2400" b="1" dirty="0" smtClean="0"/>
              <a:t>esources</a:t>
            </a:r>
          </a:p>
          <a:p>
            <a:endParaRPr lang="en-US" sz="1600" dirty="0"/>
          </a:p>
          <a:p>
            <a:pPr marL="0" lvl="1">
              <a:lnSpc>
                <a:spcPct val="90000"/>
              </a:lnSpc>
              <a:buNone/>
            </a:pPr>
            <a:r>
              <a:rPr lang="en-US" sz="2100" dirty="0"/>
              <a:t>blogs.technet.com/b</a:t>
            </a:r>
            <a:r>
              <a:rPr lang="en-US" sz="2100" dirty="0" smtClean="0"/>
              <a:t>/</a:t>
            </a:r>
            <a:br>
              <a:rPr lang="en-US" sz="2100" dirty="0" smtClean="0"/>
            </a:br>
            <a:r>
              <a:rPr lang="en-US" sz="2100" dirty="0" smtClean="0"/>
              <a:t>windows_phone_4_it_pros</a:t>
            </a:r>
            <a:endParaRPr lang="en-US" sz="2100" dirty="0"/>
          </a:p>
        </p:txBody>
      </p:sp>
      <p:sp>
        <p:nvSpPr>
          <p:cNvPr id="20" name="Rectangle 19"/>
          <p:cNvSpPr/>
          <p:nvPr/>
        </p:nvSpPr>
        <p:spPr bwMode="auto">
          <a:xfrm>
            <a:off x="4892428" y="3214701"/>
            <a:ext cx="3474720" cy="18288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r>
              <a:rPr lang="en-US" sz="2400" b="1" dirty="0"/>
              <a:t>Developer r</a:t>
            </a:r>
            <a:r>
              <a:rPr lang="en-US" sz="2400" b="1" dirty="0" smtClean="0"/>
              <a:t>esources</a:t>
            </a:r>
          </a:p>
          <a:p>
            <a:endParaRPr lang="en-US" sz="2400" dirty="0"/>
          </a:p>
          <a:p>
            <a:r>
              <a:rPr lang="en-US" sz="2400" dirty="0"/>
              <a:t>craete.msdn.com </a:t>
            </a:r>
          </a:p>
        </p:txBody>
      </p:sp>
      <p:sp>
        <p:nvSpPr>
          <p:cNvPr id="21" name="Rectangle 20"/>
          <p:cNvSpPr/>
          <p:nvPr/>
        </p:nvSpPr>
        <p:spPr bwMode="auto">
          <a:xfrm>
            <a:off x="1143388" y="5129114"/>
            <a:ext cx="7223760" cy="1371600"/>
          </a:xfrm>
          <a:prstGeom prst="rect">
            <a:avLst/>
          </a:prstGeom>
          <a:solidFill>
            <a:srgbClr val="F6AE1E"/>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none" lIns="274320" tIns="274320" rIns="274320" bIns="274320" numCol="1" rtlCol="0" anchor="ctr" anchorCtr="0" compatLnSpc="1">
            <a:prstTxWarp prst="textNoShape">
              <a:avLst/>
            </a:prstTxWarp>
          </a:bodyPr>
          <a:lstStyle/>
          <a:p>
            <a:pPr>
              <a:lnSpc>
                <a:spcPct val="90000"/>
              </a:lnSpc>
            </a:pPr>
            <a:r>
              <a:rPr lang="en-US" sz="2400" b="1" dirty="0"/>
              <a:t>Experience Windows Phone 7 on-line </a:t>
            </a:r>
            <a:r>
              <a:rPr lang="en-US" sz="2400" b="1" dirty="0" smtClean="0"/>
              <a:t/>
            </a:r>
            <a:br>
              <a:rPr lang="en-US" sz="2400" b="1" dirty="0" smtClean="0"/>
            </a:br>
            <a:r>
              <a:rPr lang="en-US" sz="2400" b="1" dirty="0" smtClean="0"/>
              <a:t>and </a:t>
            </a:r>
            <a:r>
              <a:rPr lang="en-US" sz="2400" b="1" dirty="0"/>
              <a:t>get a backstage </a:t>
            </a:r>
            <a:r>
              <a:rPr lang="en-US" sz="2400" b="1" dirty="0" smtClean="0"/>
              <a:t>pass</a:t>
            </a:r>
          </a:p>
          <a:p>
            <a:pPr>
              <a:lnSpc>
                <a:spcPct val="90000"/>
              </a:lnSpc>
            </a:pPr>
            <a:endParaRPr lang="en-US" sz="1600" b="1" dirty="0"/>
          </a:p>
          <a:p>
            <a:pPr defTabSz="914099" fontAlgn="base">
              <a:lnSpc>
                <a:spcPct val="80000"/>
              </a:lnSpc>
              <a:spcBef>
                <a:spcPts val="300"/>
              </a:spcBef>
              <a:spcAft>
                <a:spcPct val="0"/>
              </a:spcAft>
              <a:defRPr/>
            </a:pPr>
            <a:r>
              <a:rPr lang="en-US" sz="2400" dirty="0" smtClean="0"/>
              <a:t>www.windowsphone.com</a:t>
            </a:r>
            <a:endParaRPr lang="en-US" sz="2400" dirty="0"/>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3154" y="1757488"/>
            <a:ext cx="2476303" cy="4759200"/>
          </a:xfrm>
          <a:prstGeom prst="rect">
            <a:avLst/>
          </a:prstGeom>
          <a:effectLst>
            <a:outerShdw blurRad="40005" dist="22860" dir="5400000" algn="t" rotWithShape="0">
              <a:prstClr val="black">
                <a:alpha val="35000"/>
              </a:prstClr>
            </a:outerShdw>
          </a:effectLst>
        </p:spPr>
      </p:pic>
      <p:pic>
        <p:nvPicPr>
          <p:cNvPr id="23" name="Picture 2" descr="H:\Design IN-OUT\#1307 Windows Phone 7 datasheets &amp; PPT\Correction\WP7_StartOfficeCalendar_US_Green_15-Sep-2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1371" y="1924119"/>
            <a:ext cx="2219868" cy="3699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4703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anim calcmode="lin" valueType="num">
                                      <p:cBhvr>
                                        <p:cTn id="14" dur="500" fill="hold"/>
                                        <p:tgtEl>
                                          <p:spTgt spid="19"/>
                                        </p:tgtEl>
                                        <p:attrNameLst>
                                          <p:attrName>ppt_x</p:attrName>
                                        </p:attrNameLst>
                                      </p:cBhvr>
                                      <p:tavLst>
                                        <p:tav tm="0">
                                          <p:val>
                                            <p:strVal val="#ppt_x"/>
                                          </p:val>
                                        </p:tav>
                                        <p:tav tm="100000">
                                          <p:val>
                                            <p:strVal val="#ppt_x"/>
                                          </p:val>
                                        </p:tav>
                                      </p:tavLst>
                                    </p:anim>
                                    <p:anim calcmode="lin" valueType="num">
                                      <p:cBhvr>
                                        <p:cTn id="15" dur="500" fill="hold"/>
                                        <p:tgtEl>
                                          <p:spTgt spid="1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anim calcmode="lin" valueType="num">
                                      <p:cBhvr>
                                        <p:cTn id="20" dur="500" fill="hold"/>
                                        <p:tgtEl>
                                          <p:spTgt spid="20"/>
                                        </p:tgtEl>
                                        <p:attrNameLst>
                                          <p:attrName>ppt_x</p:attrName>
                                        </p:attrNameLst>
                                      </p:cBhvr>
                                      <p:tavLst>
                                        <p:tav tm="0">
                                          <p:val>
                                            <p:strVal val="#ppt_x"/>
                                          </p:val>
                                        </p:tav>
                                        <p:tav tm="100000">
                                          <p:val>
                                            <p:strVal val="#ppt_x"/>
                                          </p:val>
                                        </p:tav>
                                      </p:tavLst>
                                    </p:anim>
                                    <p:anim calcmode="lin" valueType="num">
                                      <p:cBhvr>
                                        <p:cTn id="21" dur="500" fill="hold"/>
                                        <p:tgtEl>
                                          <p:spTgt spid="2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Win a Windows Phone Contest</a:t>
            </a:r>
            <a:endParaRPr lang="en-US" dirty="0"/>
          </a:p>
        </p:txBody>
      </p:sp>
      <p:grpSp>
        <p:nvGrpSpPr>
          <p:cNvPr id="14" name="Group 13"/>
          <p:cNvGrpSpPr/>
          <p:nvPr/>
        </p:nvGrpSpPr>
        <p:grpSpPr>
          <a:xfrm>
            <a:off x="8053389" y="1447801"/>
            <a:ext cx="3611880" cy="3219448"/>
            <a:chOff x="8053389" y="1447801"/>
            <a:chExt cx="3611880" cy="3219448"/>
          </a:xfrm>
        </p:grpSpPr>
        <p:sp>
          <p:nvSpPr>
            <p:cNvPr id="71" name="Rectangle 70"/>
            <p:cNvSpPr/>
            <p:nvPr/>
          </p:nvSpPr>
          <p:spPr bwMode="auto">
            <a:xfrm>
              <a:off x="8053389" y="1447801"/>
              <a:ext cx="3611880" cy="832584"/>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marL="0" lvl="1" indent="0" algn="ctr">
                <a:buNone/>
              </a:pPr>
              <a:r>
                <a:rPr lang="en-US" sz="2800" b="1" dirty="0" smtClean="0"/>
                <a:t>QUESTIONS? </a:t>
              </a:r>
              <a:endParaRPr lang="en-US" sz="2800" b="1" dirty="0"/>
            </a:p>
          </p:txBody>
        </p:sp>
        <p:sp>
          <p:nvSpPr>
            <p:cNvPr id="74" name="Rectangle 73"/>
            <p:cNvSpPr/>
            <p:nvPr/>
          </p:nvSpPr>
          <p:spPr bwMode="auto">
            <a:xfrm>
              <a:off x="8053389" y="2357478"/>
              <a:ext cx="3611880" cy="2309771"/>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91440" rIns="91436" bIns="45718" numCol="1" rtlCol="0" anchor="ctr" anchorCtr="0" compatLnSpc="1">
              <a:prstTxWarp prst="textNoShape">
                <a:avLst/>
              </a:prstTxWarp>
            </a:bodyPr>
            <a:lstStyle/>
            <a:p>
              <a:pPr marL="0" marR="0" lvl="0" indent="0" defTabSz="914363" eaLnBrk="1" fontAlgn="auto" latinLnBrk="0" hangingPunct="1">
                <a:lnSpc>
                  <a:spcPct val="90000"/>
                </a:lnSpc>
                <a:spcBef>
                  <a:spcPts val="0"/>
                </a:spcBef>
                <a:buClrTx/>
                <a:buSzTx/>
                <a:buFontTx/>
                <a:buNone/>
                <a:tabLst/>
                <a:defRPr/>
              </a:pPr>
              <a:r>
                <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Go to the</a:t>
              </a: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 </a:t>
              </a:r>
              <a:b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br>
              <a:r>
                <a:rPr kumimoji="0" lang="en-US" sz="2200" b="1"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WPC Information Counter </a:t>
              </a: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
              </a:r>
              <a:b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br>
              <a:r>
                <a:rPr kumimoji="0" lang="en-US" sz="2200" b="0" i="0" u="none" strike="noStrike" kern="0" cap="none" spc="0" normalizeH="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rPr>
                <a:t>at the TLC</a:t>
              </a:r>
              <a:endParaRPr kumimoji="0" lang="en-US" sz="2200" b="0"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grpSp>
      <p:sp>
        <p:nvSpPr>
          <p:cNvPr id="16" name="AutoShape 2" descr="https://mediabank.partners.extranet.microsoft.com/Assets/Active/M-Q/Microsoft_Office_365/Logos/Horizontal/online-rgb/_w/ofc365_h_rgb_png.jpeg"/>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AutoShape 4" descr="https://mediabank.partners.extranet.microsoft.com/Assets/Active/M-Q/Microsoft_Office_365/Logos/Horizontal/online-rgb/ofc365_h_rgb.pn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AutoShape 8" descr="https://mediabank.partners.extranet.microsoft.com/Assets/Active/R-T/SharePoint/Horizontal/online-rgb/ShrPt_h_rgb.png"/>
          <p:cNvSpPr>
            <a:spLocks noChangeAspect="1" noChangeArrowheads="1"/>
          </p:cNvSpPr>
          <p:nvPr/>
        </p:nvSpPr>
        <p:spPr bwMode="auto">
          <a:xfrm>
            <a:off x="215900" y="158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2" name="Group 11"/>
          <p:cNvGrpSpPr/>
          <p:nvPr/>
        </p:nvGrpSpPr>
        <p:grpSpPr>
          <a:xfrm>
            <a:off x="508122" y="1447801"/>
            <a:ext cx="3623261" cy="4885039"/>
            <a:chOff x="508122" y="1447801"/>
            <a:chExt cx="3623261" cy="4885039"/>
          </a:xfrm>
        </p:grpSpPr>
        <p:sp>
          <p:nvSpPr>
            <p:cNvPr id="67" name="Rectangle 66"/>
            <p:cNvSpPr/>
            <p:nvPr/>
          </p:nvSpPr>
          <p:spPr bwMode="auto">
            <a:xfrm>
              <a:off x="519503" y="1447801"/>
              <a:ext cx="3611880" cy="832584"/>
            </a:xfrm>
            <a:prstGeom prst="rect">
              <a:avLst/>
            </a:prstGeom>
            <a:solidFill>
              <a:srgbClr val="4891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800" b="1" kern="0" noProof="0" dirty="0" smtClean="0">
                  <a:gradFill>
                    <a:gsLst>
                      <a:gs pos="0">
                        <a:srgbClr val="FFFFFF"/>
                      </a:gs>
                      <a:gs pos="100000">
                        <a:srgbClr val="FFFFFF"/>
                      </a:gs>
                    </a:gsLst>
                    <a:lin ang="5400000" scaled="0"/>
                  </a:gradFill>
                  <a:ea typeface="Segoe UI" pitchFamily="34" charset="0"/>
                  <a:cs typeface="Zegoe UI SemiLight" charset="0"/>
                </a:rPr>
                <a:t>HAT CONTEST*</a:t>
              </a:r>
              <a:endParaRPr kumimoji="0" lang="en-US" sz="2800" b="1" i="0" u="none" strike="noStrike" kern="0" cap="none" spc="0" normalizeH="0" baseline="0" noProof="0" dirty="0" smtClean="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69" name="Rectangle 68"/>
            <p:cNvSpPr/>
            <p:nvPr/>
          </p:nvSpPr>
          <p:spPr bwMode="auto">
            <a:xfrm>
              <a:off x="519113" y="2357941"/>
              <a:ext cx="3611880" cy="460563"/>
            </a:xfrm>
            <a:prstGeom prst="rect">
              <a:avLst/>
            </a:prstGeom>
            <a:gradFill>
              <a:gsLst>
                <a:gs pos="0">
                  <a:srgbClr val="4B8EDC">
                    <a:lumMod val="80000"/>
                  </a:srgbClr>
                </a:gs>
                <a:gs pos="100000">
                  <a:srgbClr val="4B8EDC">
                    <a:lumMod val="80000"/>
                  </a:srgbClr>
                </a:gs>
              </a:gsLst>
              <a:lin ang="16200000" scaled="0"/>
            </a:gra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45718" rIns="0" bIns="45718" numCol="1" rtlCol="0" anchor="ctr" anchorCtr="0" compatLnSpc="1">
              <a:prstTxWarp prst="textNoShape">
                <a:avLst/>
              </a:prstTxWarp>
            </a:bodyPr>
            <a:lstStyle/>
            <a:p>
              <a:pPr marL="460375" lvl="1" indent="0">
                <a:buNone/>
              </a:pPr>
              <a:r>
                <a:rPr lang="en-US" sz="2400" dirty="0"/>
                <a:t>How do you enter?</a:t>
              </a:r>
            </a:p>
          </p:txBody>
        </p:sp>
        <p:sp>
          <p:nvSpPr>
            <p:cNvPr id="8" name="TextBox 7"/>
            <p:cNvSpPr txBox="1"/>
            <p:nvPr/>
          </p:nvSpPr>
          <p:spPr>
            <a:xfrm>
              <a:off x="969962" y="2903298"/>
              <a:ext cx="3161031" cy="1329595"/>
            </a:xfrm>
            <a:prstGeom prst="rect">
              <a:avLst/>
            </a:prstGeom>
            <a:noFill/>
          </p:spPr>
          <p:txBody>
            <a:bodyPr wrap="square" lIns="0" tIns="0" rIns="0" bIns="0" rtlCol="0">
              <a:spAutoFit/>
            </a:bodyPr>
            <a:lstStyle/>
            <a:p>
              <a:pPr marL="290513" indent="-287338">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Enter by visiting the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Windows </a:t>
              </a:r>
              <a:r>
                <a:rPr lang="en-US" sz="1600" dirty="0">
                  <a:gradFill>
                    <a:gsLst>
                      <a:gs pos="0">
                        <a:schemeClr val="tx1"/>
                      </a:gs>
                      <a:gs pos="86000">
                        <a:schemeClr val="tx1"/>
                      </a:gs>
                    </a:gsLst>
                    <a:lin ang="5400000" scaled="0"/>
                  </a:gradFill>
                </a:rPr>
                <a:t>Phone booth, accepting a </a:t>
              </a:r>
              <a:r>
                <a:rPr lang="en-US" sz="1600" b="1" dirty="0">
                  <a:gradFill>
                    <a:gsLst>
                      <a:gs pos="0">
                        <a:schemeClr val="tx1"/>
                      </a:gs>
                      <a:gs pos="86000">
                        <a:schemeClr val="tx1"/>
                      </a:gs>
                    </a:gsLst>
                    <a:lin ang="5400000" scaled="0"/>
                  </a:gradFill>
                </a:rPr>
                <a:t>free </a:t>
              </a:r>
              <a:r>
                <a:rPr lang="en-US" sz="1600" b="1" dirty="0" smtClean="0">
                  <a:gradFill>
                    <a:gsLst>
                      <a:gs pos="0">
                        <a:schemeClr val="tx1"/>
                      </a:gs>
                      <a:gs pos="86000">
                        <a:schemeClr val="tx1"/>
                      </a:gs>
                    </a:gsLst>
                    <a:lin ang="5400000" scaled="0"/>
                  </a:gradFill>
                </a:rPr>
                <a:t/>
              </a:r>
              <a:br>
                <a:rPr lang="en-US" sz="1600" b="1" dirty="0" smtClean="0">
                  <a:gradFill>
                    <a:gsLst>
                      <a:gs pos="0">
                        <a:schemeClr val="tx1"/>
                      </a:gs>
                      <a:gs pos="86000">
                        <a:schemeClr val="tx1"/>
                      </a:gs>
                    </a:gsLst>
                    <a:lin ang="5400000" scaled="0"/>
                  </a:gradFill>
                </a:rPr>
              </a:br>
              <a:r>
                <a:rPr lang="en-US" sz="1600" b="1" dirty="0" smtClean="0">
                  <a:gradFill>
                    <a:gsLst>
                      <a:gs pos="0">
                        <a:schemeClr val="tx1"/>
                      </a:gs>
                      <a:gs pos="86000">
                        <a:schemeClr val="tx1"/>
                      </a:gs>
                    </a:gsLst>
                    <a:lin ang="5400000" scaled="0"/>
                  </a:gradFill>
                </a:rPr>
                <a:t>Windows </a:t>
              </a:r>
              <a:r>
                <a:rPr lang="en-US" sz="1600" b="1" dirty="0">
                  <a:gradFill>
                    <a:gsLst>
                      <a:gs pos="0">
                        <a:schemeClr val="tx1"/>
                      </a:gs>
                      <a:gs pos="86000">
                        <a:schemeClr val="tx1"/>
                      </a:gs>
                    </a:gsLst>
                    <a:lin ang="5400000" scaled="0"/>
                  </a:gradFill>
                </a:rPr>
                <a:t>Phone</a:t>
              </a:r>
              <a:r>
                <a:rPr lang="en-US" sz="1600" dirty="0">
                  <a:gradFill>
                    <a:gsLst>
                      <a:gs pos="0">
                        <a:schemeClr val="tx1"/>
                      </a:gs>
                      <a:gs pos="86000">
                        <a:schemeClr val="tx1"/>
                      </a:gs>
                    </a:gsLst>
                    <a:lin ang="5400000" scaled="0"/>
                  </a:gradFill>
                </a:rPr>
                <a:t> branded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hat</a:t>
              </a:r>
              <a:r>
                <a:rPr lang="en-US" sz="1600" dirty="0">
                  <a:gradFill>
                    <a:gsLst>
                      <a:gs pos="0">
                        <a:schemeClr val="tx1"/>
                      </a:gs>
                      <a:gs pos="86000">
                        <a:schemeClr val="tx1"/>
                      </a:gs>
                    </a:gsLst>
                    <a:lin ang="5400000" scaled="0"/>
                  </a:gradFill>
                </a:rPr>
                <a:t>, and </a:t>
              </a:r>
              <a:r>
                <a:rPr lang="en-US" sz="1600" b="1" dirty="0">
                  <a:gradFill>
                    <a:gsLst>
                      <a:gs pos="0">
                        <a:schemeClr val="tx1"/>
                      </a:gs>
                      <a:gs pos="86000">
                        <a:schemeClr val="tx1"/>
                      </a:gs>
                    </a:gsLst>
                    <a:lin ang="5400000" scaled="0"/>
                  </a:gradFill>
                </a:rPr>
                <a:t>wearing that hat </a:t>
              </a:r>
              <a:r>
                <a:rPr lang="en-US" sz="1600" dirty="0" smtClean="0">
                  <a:gradFill>
                    <a:gsLst>
                      <a:gs pos="0">
                        <a:schemeClr val="tx1"/>
                      </a:gs>
                      <a:gs pos="86000">
                        <a:schemeClr val="tx1"/>
                      </a:gs>
                    </a:gsLst>
                    <a:lin ang="5400000" scaled="0"/>
                  </a:gradFill>
                </a:rPr>
                <a:t>during the Event</a:t>
              </a:r>
              <a:endParaRPr lang="en-US" sz="1600" dirty="0">
                <a:gradFill>
                  <a:gsLst>
                    <a:gs pos="0">
                      <a:schemeClr val="tx1"/>
                    </a:gs>
                    <a:gs pos="86000">
                      <a:schemeClr val="tx1"/>
                    </a:gs>
                  </a:gsLst>
                  <a:lin ang="5400000" scaled="0"/>
                </a:gradFill>
              </a:endParaRPr>
            </a:p>
          </p:txBody>
        </p:sp>
        <p:sp>
          <p:nvSpPr>
            <p:cNvPr id="27" name="Rectangle 26"/>
            <p:cNvSpPr/>
            <p:nvPr/>
          </p:nvSpPr>
          <p:spPr bwMode="auto">
            <a:xfrm>
              <a:off x="508122" y="4423963"/>
              <a:ext cx="3611880" cy="457200"/>
            </a:xfrm>
            <a:prstGeom prst="rect">
              <a:avLst/>
            </a:prstGeom>
            <a:gradFill>
              <a:gsLst>
                <a:gs pos="0">
                  <a:srgbClr val="4B8EDC">
                    <a:lumMod val="80000"/>
                  </a:srgbClr>
                </a:gs>
                <a:gs pos="100000">
                  <a:srgbClr val="4B8EDC">
                    <a:lumMod val="80000"/>
                  </a:srgbClr>
                </a:gs>
              </a:gsLst>
              <a:lin ang="16200000" scaled="0"/>
            </a:gra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0" tIns="45718" rIns="0" bIns="45718" numCol="1" rtlCol="0" anchor="ctr" anchorCtr="0" compatLnSpc="1">
              <a:prstTxWarp prst="textNoShape">
                <a:avLst/>
              </a:prstTxWarp>
            </a:bodyPr>
            <a:lstStyle/>
            <a:p>
              <a:pPr marL="460375" lvl="1"/>
              <a:r>
                <a:rPr lang="en-US" sz="2400" dirty="0"/>
                <a:t>How am I selected?</a:t>
              </a:r>
            </a:p>
          </p:txBody>
        </p:sp>
        <p:sp>
          <p:nvSpPr>
            <p:cNvPr id="9" name="TextBox 8"/>
            <p:cNvSpPr txBox="1"/>
            <p:nvPr/>
          </p:nvSpPr>
          <p:spPr>
            <a:xfrm>
              <a:off x="969963" y="5003245"/>
              <a:ext cx="3161030" cy="1329595"/>
            </a:xfrm>
            <a:prstGeom prst="rect">
              <a:avLst/>
            </a:prstGeom>
            <a:noFill/>
          </p:spPr>
          <p:txBody>
            <a:bodyPr wrap="square" lIns="0" tIns="0" rIns="0" bIns="0" rtlCol="0">
              <a:spAutoFit/>
            </a:bodyPr>
            <a:lstStyle>
              <a:defPPr>
                <a:defRPr lang="en-US"/>
              </a:defPPr>
              <a:lvl1pPr marL="290513" indent="-287338">
                <a:lnSpc>
                  <a:spcPct val="90000"/>
                </a:lnSpc>
                <a:spcBef>
                  <a:spcPct val="20000"/>
                </a:spcBef>
                <a:buSzPct val="90000"/>
                <a:buBlip>
                  <a:blip r:embed="rId3"/>
                </a:buBlip>
                <a:defRPr>
                  <a:gradFill>
                    <a:gsLst>
                      <a:gs pos="0">
                        <a:schemeClr val="tx1"/>
                      </a:gs>
                      <a:gs pos="86000">
                        <a:schemeClr val="tx1"/>
                      </a:gs>
                    </a:gsLst>
                    <a:lin ang="5400000" scaled="0"/>
                  </a:gradFill>
                </a:defRPr>
              </a:lvl1pPr>
            </a:lstStyle>
            <a:p>
              <a:pPr marL="290513" lvl="1" indent="-287338">
                <a:lnSpc>
                  <a:spcPct val="90000"/>
                </a:lnSpc>
                <a:spcBef>
                  <a:spcPct val="20000"/>
                </a:spcBef>
                <a:buSzPct val="90000"/>
                <a:buBlip>
                  <a:blip r:embed="rId3"/>
                </a:buBlip>
              </a:pPr>
              <a:r>
                <a:rPr lang="en-US" sz="1600" dirty="0">
                  <a:gradFill>
                    <a:gsLst>
                      <a:gs pos="0">
                        <a:schemeClr val="tx1"/>
                      </a:gs>
                      <a:gs pos="86000">
                        <a:schemeClr val="tx1"/>
                      </a:gs>
                    </a:gsLst>
                    <a:lin ang="5400000" scaled="0"/>
                  </a:gradFill>
                </a:rPr>
                <a:t>Each day of the event,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a </a:t>
              </a:r>
              <a:r>
                <a:rPr lang="en-US" sz="1600" dirty="0">
                  <a:gradFill>
                    <a:gsLst>
                      <a:gs pos="0">
                        <a:schemeClr val="tx1"/>
                      </a:gs>
                      <a:gs pos="86000">
                        <a:schemeClr val="tx1"/>
                      </a:gs>
                    </a:gsLst>
                    <a:lin ang="5400000" scaled="0"/>
                  </a:gradFill>
                </a:rPr>
                <a:t>Windows Phone representative will </a:t>
              </a:r>
              <a:r>
                <a:rPr lang="en-US" sz="1600" b="1" dirty="0">
                  <a:gradFill>
                    <a:gsLst>
                      <a:gs pos="0">
                        <a:schemeClr val="tx1"/>
                      </a:gs>
                      <a:gs pos="86000">
                        <a:schemeClr val="tx1"/>
                      </a:gs>
                    </a:gsLst>
                    <a:lin ang="5400000" scaled="0"/>
                  </a:gradFill>
                </a:rPr>
                <a:t>randomly select</a:t>
              </a:r>
              <a:r>
                <a:rPr lang="en-US" sz="1600" dirty="0">
                  <a:gradFill>
                    <a:gsLst>
                      <a:gs pos="0">
                        <a:schemeClr val="tx1"/>
                      </a:gs>
                      <a:gs pos="86000">
                        <a:schemeClr val="tx1"/>
                      </a:gs>
                    </a:gsLst>
                    <a:lin ang="5400000" scaled="0"/>
                  </a:gradFill>
                </a:rPr>
                <a:t> up to 5 people who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dirty="0" smtClean="0">
                  <a:gradFill>
                    <a:gsLst>
                      <a:gs pos="0">
                        <a:schemeClr val="tx1"/>
                      </a:gs>
                      <a:gs pos="86000">
                        <a:schemeClr val="tx1"/>
                      </a:gs>
                    </a:gsLst>
                    <a:lin ang="5400000" scaled="0"/>
                  </a:gradFill>
                </a:rPr>
                <a:t>are </a:t>
              </a:r>
              <a:r>
                <a:rPr lang="en-US" sz="1600" dirty="0">
                  <a:gradFill>
                    <a:gsLst>
                      <a:gs pos="0">
                        <a:schemeClr val="tx1"/>
                      </a:gs>
                      <a:gs pos="86000">
                        <a:schemeClr val="tx1"/>
                      </a:gs>
                    </a:gsLst>
                    <a:lin ang="5400000" scaled="0"/>
                  </a:gradFill>
                </a:rPr>
                <a:t>observed wearing their </a:t>
              </a:r>
              <a:r>
                <a:rPr lang="en-US" sz="1600" dirty="0" smtClean="0">
                  <a:gradFill>
                    <a:gsLst>
                      <a:gs pos="0">
                        <a:schemeClr val="tx1"/>
                      </a:gs>
                      <a:gs pos="86000">
                        <a:schemeClr val="tx1"/>
                      </a:gs>
                    </a:gsLst>
                    <a:lin ang="5400000" scaled="0"/>
                  </a:gradFill>
                </a:rPr>
                <a:t/>
              </a:r>
              <a:br>
                <a:rPr lang="en-US" sz="1600" dirty="0" smtClean="0">
                  <a:gradFill>
                    <a:gsLst>
                      <a:gs pos="0">
                        <a:schemeClr val="tx1"/>
                      </a:gs>
                      <a:gs pos="86000">
                        <a:schemeClr val="tx1"/>
                      </a:gs>
                    </a:gsLst>
                    <a:lin ang="5400000" scaled="0"/>
                  </a:gradFill>
                </a:rPr>
              </a:br>
              <a:r>
                <a:rPr lang="en-US" sz="1600" b="1" dirty="0" smtClean="0">
                  <a:gradFill>
                    <a:gsLst>
                      <a:gs pos="0">
                        <a:schemeClr val="tx1"/>
                      </a:gs>
                      <a:gs pos="86000">
                        <a:schemeClr val="tx1"/>
                      </a:gs>
                    </a:gsLst>
                    <a:lin ang="5400000" scaled="0"/>
                  </a:gradFill>
                </a:rPr>
                <a:t>Windows </a:t>
              </a:r>
              <a:r>
                <a:rPr lang="en-US" sz="1600" b="1" dirty="0">
                  <a:gradFill>
                    <a:gsLst>
                      <a:gs pos="0">
                        <a:schemeClr val="tx1"/>
                      </a:gs>
                      <a:gs pos="86000">
                        <a:schemeClr val="tx1"/>
                      </a:gs>
                    </a:gsLst>
                    <a:lin ang="5400000" scaled="0"/>
                  </a:gradFill>
                </a:rPr>
                <a:t>Phone branded </a:t>
              </a:r>
              <a:r>
                <a:rPr lang="en-US" sz="1600" b="1" dirty="0" smtClean="0">
                  <a:gradFill>
                    <a:gsLst>
                      <a:gs pos="0">
                        <a:schemeClr val="tx1"/>
                      </a:gs>
                      <a:gs pos="86000">
                        <a:schemeClr val="tx1"/>
                      </a:gs>
                    </a:gsLst>
                    <a:lin ang="5400000" scaled="0"/>
                  </a:gradFill>
                </a:rPr>
                <a:t>hat</a:t>
              </a:r>
              <a:endParaRPr lang="en-US" sz="1600" dirty="0">
                <a:gradFill>
                  <a:gsLst>
                    <a:gs pos="0">
                      <a:schemeClr val="tx1"/>
                    </a:gs>
                    <a:gs pos="86000">
                      <a:schemeClr val="tx1"/>
                    </a:gs>
                  </a:gsLst>
                  <a:lin ang="5400000" scaled="0"/>
                </a:gradFill>
              </a:endParaRPr>
            </a:p>
          </p:txBody>
        </p:sp>
      </p:grpSp>
      <p:grpSp>
        <p:nvGrpSpPr>
          <p:cNvPr id="13" name="Group 12"/>
          <p:cNvGrpSpPr/>
          <p:nvPr/>
        </p:nvGrpSpPr>
        <p:grpSpPr>
          <a:xfrm>
            <a:off x="4217866" y="1447800"/>
            <a:ext cx="3751067" cy="5152787"/>
            <a:chOff x="4217866" y="1447800"/>
            <a:chExt cx="3751067" cy="5152787"/>
          </a:xfrm>
        </p:grpSpPr>
        <p:sp>
          <p:nvSpPr>
            <p:cNvPr id="82" name="Rectangle 81"/>
            <p:cNvSpPr/>
            <p:nvPr/>
          </p:nvSpPr>
          <p:spPr bwMode="auto">
            <a:xfrm>
              <a:off x="4217866" y="1447800"/>
              <a:ext cx="3749040" cy="829925"/>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91436" tIns="45718" rIns="91436" bIns="45718" numCol="1" rtlCol="0" anchor="ctr" anchorCtr="0" compatLnSpc="1">
              <a:prstTxWarp prst="textNoShape">
                <a:avLst/>
              </a:prstTxWarp>
            </a:bodyPr>
            <a:lstStyle/>
            <a:p>
              <a:pPr lvl="0" algn="ctr">
                <a:lnSpc>
                  <a:spcPct val="90000"/>
                </a:lnSpc>
                <a:defRPr/>
              </a:pPr>
              <a:r>
                <a:rPr lang="en-US" sz="2800" b="1" kern="0" dirty="0" smtClean="0">
                  <a:gradFill>
                    <a:gsLst>
                      <a:gs pos="0">
                        <a:srgbClr val="FFFFFF"/>
                      </a:gs>
                      <a:gs pos="100000">
                        <a:srgbClr val="FFFFFF"/>
                      </a:gs>
                    </a:gsLst>
                    <a:lin ang="5400000" scaled="0"/>
                  </a:gradFill>
                  <a:ea typeface="Segoe UI" pitchFamily="34" charset="0"/>
                  <a:cs typeface="Zegoe UI SemiLight" charset="0"/>
                </a:rPr>
                <a:t>SESSION CONTEST*</a:t>
              </a:r>
              <a:endParaRPr kumimoji="0" lang="en-US" sz="28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84" name="Rectangle 83"/>
            <p:cNvSpPr/>
            <p:nvPr/>
          </p:nvSpPr>
          <p:spPr bwMode="auto">
            <a:xfrm>
              <a:off x="4219893" y="2356714"/>
              <a:ext cx="3749040" cy="4243873"/>
            </a:xfrm>
            <a:prstGeom prst="rect">
              <a:avLst/>
            </a:prstGeom>
            <a:solidFill>
              <a:srgbClr val="FFB70F"/>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vert270" wrap="square" lIns="91436" tIns="45718" rIns="91436" bIns="45718" numCol="1" rtlCol="0" anchor="ctr" anchorCtr="0" compatLnSpc="1">
              <a:prstTxWarp prst="textNoShape">
                <a:avLst/>
              </a:prstTxWarp>
            </a:bodyPr>
            <a:lstStyle/>
            <a:p>
              <a:pPr marL="0" marR="0" lvl="0" indent="0" algn="ctr" defTabSz="914363" eaLnBrk="1" fontAlgn="auto" latinLnBrk="0" hangingPunct="1">
                <a:lnSpc>
                  <a:spcPct val="90000"/>
                </a:lnSpc>
                <a:spcBef>
                  <a:spcPts val="0"/>
                </a:spcBef>
                <a:buClrTx/>
                <a:buSzTx/>
                <a:buFontTx/>
                <a:buNone/>
                <a:tabLst/>
                <a:defRPr/>
              </a:pPr>
              <a:endPar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Zegoe UI SemiLight" charset="0"/>
              </a:endParaRPr>
            </a:p>
          </p:txBody>
        </p:sp>
        <p:sp>
          <p:nvSpPr>
            <p:cNvPr id="10" name="TextBox 9"/>
            <p:cNvSpPr txBox="1"/>
            <p:nvPr/>
          </p:nvSpPr>
          <p:spPr>
            <a:xfrm>
              <a:off x="4480173" y="2383466"/>
              <a:ext cx="3297608" cy="3323987"/>
            </a:xfrm>
            <a:prstGeom prst="rect">
              <a:avLst/>
            </a:prstGeom>
            <a:noFill/>
          </p:spPr>
          <p:txBody>
            <a:bodyPr wrap="square" lIns="0" tIns="0" rIns="0" bIns="0" rtlCol="0" anchor="ctr" anchorCtr="0">
              <a:spAutoFit/>
            </a:bodyPr>
            <a:lstStyle/>
            <a:p>
              <a:pPr marL="0" lvl="1"/>
              <a:r>
                <a:rPr lang="en-US" sz="2400" dirty="0"/>
                <a:t>During each </a:t>
              </a:r>
              <a:r>
                <a:rPr lang="en-US" sz="2400" dirty="0" smtClean="0"/>
                <a:t/>
              </a:r>
              <a:br>
                <a:rPr lang="en-US" sz="2400" dirty="0" smtClean="0"/>
              </a:br>
              <a:r>
                <a:rPr lang="en-US" sz="2400" dirty="0" smtClean="0"/>
                <a:t>Windows </a:t>
              </a:r>
              <a:r>
                <a:rPr lang="en-US" sz="2400" dirty="0"/>
                <a:t>Phone session the moderator will </a:t>
              </a:r>
              <a:r>
                <a:rPr lang="en-US" sz="2400" b="1" dirty="0" smtClean="0"/>
                <a:t>post a question</a:t>
              </a:r>
              <a:r>
                <a:rPr lang="en-US" sz="2400" dirty="0"/>
                <a:t>;</a:t>
              </a:r>
              <a:r>
                <a:rPr lang="en-US" sz="2400" dirty="0" smtClean="0"/>
                <a:t>  </a:t>
              </a:r>
              <a:r>
                <a:rPr lang="en-US" sz="2400" dirty="0"/>
                <a:t>t</a:t>
              </a:r>
              <a:r>
                <a:rPr lang="en-US" sz="2400" dirty="0" smtClean="0"/>
                <a:t>he </a:t>
              </a:r>
              <a:r>
                <a:rPr lang="en-US" sz="2400" dirty="0"/>
                <a:t>first person to correctly answer the </a:t>
              </a:r>
              <a:r>
                <a:rPr lang="en-US" sz="2400" dirty="0" smtClean="0"/>
                <a:t>question and is called </a:t>
              </a:r>
              <a:r>
                <a:rPr lang="en-US" sz="2400" dirty="0"/>
                <a:t>on by the moderator will </a:t>
              </a:r>
              <a:r>
                <a:rPr lang="en-US" sz="2400" dirty="0" smtClean="0"/>
                <a:t>potentially win</a:t>
              </a:r>
              <a:endParaRPr lang="en-US" sz="2400" dirty="0"/>
            </a:p>
          </p:txBody>
        </p:sp>
      </p:grpSp>
      <p:sp>
        <p:nvSpPr>
          <p:cNvPr id="31" name="Rectangle 30"/>
          <p:cNvSpPr/>
          <p:nvPr/>
        </p:nvSpPr>
        <p:spPr bwMode="auto">
          <a:xfrm>
            <a:off x="8053389" y="4771787"/>
            <a:ext cx="3614736" cy="18288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100584" numCol="1" rtlCol="0" anchor="ctr" anchorCtr="0" compatLnSpc="1">
            <a:prstTxWarp prst="textNoShape">
              <a:avLst/>
            </a:prstTxWarp>
          </a:bodyPr>
          <a:lstStyle/>
          <a:p>
            <a:pPr marL="119063" indent="-119063">
              <a:lnSpc>
                <a:spcPct val="90000"/>
              </a:lnSpc>
            </a:pPr>
            <a:r>
              <a:rPr lang="en-US" sz="1600" dirty="0" smtClean="0"/>
              <a:t>* Restrictions </a:t>
            </a:r>
            <a:r>
              <a:rPr lang="en-US" sz="1600" dirty="0"/>
              <a:t>apply please see contest rules for eligibility and restrictions. Contest rules are displayed in the </a:t>
            </a:r>
            <a:r>
              <a:rPr lang="en-US" sz="1600" b="1" dirty="0"/>
              <a:t>Technical  Learning Center </a:t>
            </a:r>
            <a:r>
              <a:rPr lang="en-US" sz="1600" dirty="0"/>
              <a:t>at the </a:t>
            </a:r>
            <a:r>
              <a:rPr lang="en-US" sz="1600" dirty="0" smtClean="0"/>
              <a:t/>
            </a:r>
            <a:br>
              <a:rPr lang="en-US" sz="1600" dirty="0" smtClean="0"/>
            </a:br>
            <a:r>
              <a:rPr lang="en-US" sz="1600" dirty="0" smtClean="0"/>
              <a:t>WPH </a:t>
            </a:r>
            <a:r>
              <a:rPr lang="en-US" sz="1600"/>
              <a:t>info </a:t>
            </a:r>
            <a:r>
              <a:rPr lang="en-US" sz="1600" smtClean="0"/>
              <a:t>counter</a:t>
            </a:r>
            <a:endParaRPr lang="en-US" sz="1600" dirty="0"/>
          </a:p>
        </p:txBody>
      </p:sp>
    </p:spTree>
    <p:extLst>
      <p:ext uri="{BB962C8B-B14F-4D97-AF65-F5344CB8AC3E}">
        <p14:creationId xmlns:p14="http://schemas.microsoft.com/office/powerpoint/2010/main" val="106097646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7" presetClass="entr" presetSubtype="0" fill="hold" nodeType="afterEffect">
                                  <p:stCondLst>
                                    <p:cond delay="5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20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strVal val="#ppt_x"/>
                                          </p:val>
                                        </p:tav>
                                        <p:tav tm="100000">
                                          <p:val>
                                            <p:strVal val="#ppt_x"/>
                                          </p:val>
                                        </p:tav>
                                      </p:tavLst>
                                    </p:anim>
                                    <p:anim calcmode="lin" valueType="num">
                                      <p:cBhvr>
                                        <p:cTn id="27"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chemeClr val="bg1">
                    <a:lumMod val="65000"/>
                    <a:lumOff val="35000"/>
                    <a:alpha val="99000"/>
                  </a:scheme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p>
        </p:txBody>
      </p:sp>
      <p:sp>
        <p:nvSpPr>
          <p:cNvPr id="26" name="Rectangle 25"/>
          <p:cNvSpPr/>
          <p:nvPr/>
        </p:nvSpPr>
        <p:spPr bwMode="white">
          <a:xfrm>
            <a:off x="507867" y="6291910"/>
            <a:ext cx="5307218" cy="369332"/>
          </a:xfrm>
          <a:prstGeom prst="rect">
            <a:avLst/>
          </a:prstGeom>
        </p:spPr>
        <p:txBody>
          <a:bodyPr wrap="square">
            <a:spAutoFit/>
          </a:bodyPr>
          <a:lstStyle/>
          <a:p>
            <a:pPr lvl="0"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lvl="0"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chemeClr val="tx1"/>
                    </a:gs>
                    <a:gs pos="86000">
                      <a:schemeClr val="tx1"/>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hlinkClick r:id="rId12"/>
              </a:rPr>
              <a:t>http://northamerica.msteched.com</a:t>
            </a:r>
            <a:endParaRPr lang="en-US" sz="1600" dirty="0"/>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chemeClr val="bg1">
                    <a:lumMod val="65000"/>
                    <a:lumOff val="35000"/>
                    <a:alpha val="99000"/>
                  </a:schemeClr>
                </a:solidFill>
              </a:rPr>
              <a:t>Connect. Share. Discuss.</a:t>
            </a:r>
            <a:endParaRPr lang="en-US" sz="1600" dirty="0" smtClean="0">
              <a:solidFill>
                <a:schemeClr val="bg1">
                  <a:lumMod val="65000"/>
                  <a:lumOff val="35000"/>
                  <a:alpha val="99000"/>
                </a:scheme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380084091"/>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lvl="0"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chemeClr val="tx1"/>
                    </a:gs>
                    <a:gs pos="86000">
                      <a:schemeClr val="tx1"/>
                    </a:gs>
                  </a:gsLst>
                  <a:lin ang="5400000" scaled="0"/>
                </a:gradFill>
                <a:latin typeface="Segoe" pitchFamily="34" charset="0"/>
              </a:rPr>
              <a:t>Complete an evaluation on </a:t>
            </a:r>
            <a:r>
              <a:rPr lang="en-US" sz="3200" dirty="0" err="1" smtClean="0">
                <a:gradFill>
                  <a:gsLst>
                    <a:gs pos="0">
                      <a:schemeClr val="tx1"/>
                    </a:gs>
                    <a:gs pos="86000">
                      <a:schemeClr val="tx1"/>
                    </a:gs>
                  </a:gsLst>
                  <a:lin ang="5400000" scaled="0"/>
                </a:gradFill>
                <a:latin typeface="Segoe" pitchFamily="34" charset="0"/>
              </a:rPr>
              <a:t>CommNet</a:t>
            </a:r>
            <a:r>
              <a:rPr lang="en-US" sz="3200" dirty="0" smtClean="0">
                <a:gradFill>
                  <a:gsLst>
                    <a:gs pos="0">
                      <a:schemeClr val="tx1"/>
                    </a:gs>
                    <a:gs pos="86000">
                      <a:schemeClr val="tx1"/>
                    </a:gs>
                  </a:gsLst>
                  <a:lin ang="5400000" scaled="0"/>
                </a:gradFill>
                <a:latin typeface="Segoe" pitchFamily="34" charset="0"/>
              </a:rPr>
              <a:t> and </a:t>
            </a:r>
            <a:br>
              <a:rPr lang="en-US" sz="3200" dirty="0" smtClean="0">
                <a:gradFill>
                  <a:gsLst>
                    <a:gs pos="0">
                      <a:schemeClr val="tx1"/>
                    </a:gs>
                    <a:gs pos="86000">
                      <a:schemeClr val="tx1"/>
                    </a:gs>
                  </a:gsLst>
                  <a:lin ang="5400000" scaled="0"/>
                </a:gradFill>
                <a:latin typeface="Segoe" pitchFamily="34" charset="0"/>
              </a:rPr>
            </a:br>
            <a:r>
              <a:rPr lang="en-US" sz="3200" dirty="0" smtClean="0">
                <a:gradFill>
                  <a:gsLst>
                    <a:gs pos="0">
                      <a:schemeClr val="tx1"/>
                    </a:gs>
                    <a:gs pos="86000">
                      <a:schemeClr val="tx1"/>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0585625"/>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27336442"/>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a:t>
            </a:r>
            <a:r>
              <a:rPr lang="en-US" baseline="30000" dirty="0" smtClean="0"/>
              <a:t>®</a:t>
            </a:r>
            <a:r>
              <a:rPr lang="en-US" dirty="0" smtClean="0"/>
              <a:t> Phone 7</a:t>
            </a:r>
            <a:endParaRPr lang="en-US" dirty="0"/>
          </a:p>
        </p:txBody>
      </p:sp>
      <p:sp>
        <p:nvSpPr>
          <p:cNvPr id="18" name="Rectangle 17"/>
          <p:cNvSpPr/>
          <p:nvPr/>
        </p:nvSpPr>
        <p:spPr bwMode="auto">
          <a:xfrm>
            <a:off x="1143389" y="1447800"/>
            <a:ext cx="7223760" cy="182880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0" marR="0" lvl="0" indent="0" defTabSz="914099" eaLnBrk="1" fontAlgn="base" latinLnBrk="0" hangingPunct="1">
              <a:lnSpc>
                <a:spcPct val="90000"/>
              </a:lnSpc>
              <a:spcBef>
                <a:spcPct val="0"/>
              </a:spcBef>
              <a:spcAft>
                <a:spcPct val="0"/>
              </a:spcAft>
              <a:buClrTx/>
              <a:buSzTx/>
              <a:buFontTx/>
              <a:buNone/>
              <a:tabLst/>
              <a:defRPr/>
            </a:pPr>
            <a:r>
              <a:rPr kumimoji="0" lang="en-US" sz="32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A different </a:t>
            </a:r>
            <a:r>
              <a:rPr kumimoji="0" lang="en-US" sz="3200" b="0" i="0" u="none" strike="noStrike" kern="0" cap="none" normalizeH="0" noProof="0" dirty="0">
                <a:ln>
                  <a:noFill/>
                </a:ln>
                <a:gradFill>
                  <a:gsLst>
                    <a:gs pos="0">
                      <a:schemeClr val="tx1"/>
                    </a:gs>
                    <a:gs pos="86000">
                      <a:schemeClr val="tx1"/>
                    </a:gs>
                  </a:gsLst>
                  <a:lin ang="5400000" scaled="0"/>
                </a:gradFill>
                <a:effectLst/>
                <a:uLnTx/>
                <a:uFillTx/>
                <a:ea typeface="+mn-ea"/>
                <a:cs typeface="+mn-cs"/>
              </a:rPr>
              <a:t>kind of phone designed to bring together </a:t>
            </a:r>
            <a:r>
              <a:rPr kumimoji="0" lang="en-US" sz="32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what you </a:t>
            </a:r>
            <a:r>
              <a:rPr kumimoji="0" lang="en-US" sz="3200" b="0" i="0" u="none" strike="noStrike" kern="0" cap="none" normalizeH="0" noProof="0" dirty="0">
                <a:ln>
                  <a:noFill/>
                </a:ln>
                <a:gradFill>
                  <a:gsLst>
                    <a:gs pos="0">
                      <a:schemeClr val="tx1"/>
                    </a:gs>
                    <a:gs pos="86000">
                      <a:schemeClr val="tx1"/>
                    </a:gs>
                  </a:gsLst>
                  <a:lin ang="5400000" scaled="0"/>
                </a:gradFill>
                <a:effectLst/>
                <a:uLnTx/>
                <a:uFillTx/>
                <a:ea typeface="+mn-ea"/>
                <a:cs typeface="+mn-cs"/>
              </a:rPr>
              <a:t>care about </a:t>
            </a:r>
            <a:r>
              <a:rPr kumimoji="0" lang="en-US" sz="32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most – easier and faster</a:t>
            </a:r>
            <a:endParaRPr kumimoji="0" lang="en-US" sz="3200" b="0" i="0" u="none" strike="noStrike" kern="0" cap="none" normalizeH="0" noProof="0" dirty="0">
              <a:ln>
                <a:noFill/>
              </a:ln>
              <a:gradFill>
                <a:gsLst>
                  <a:gs pos="0">
                    <a:schemeClr val="tx1"/>
                  </a:gs>
                  <a:gs pos="86000">
                    <a:schemeClr val="tx1"/>
                  </a:gs>
                </a:gsLst>
                <a:lin ang="5400000" scaled="0"/>
              </a:gradFill>
              <a:effectLst/>
              <a:uLnTx/>
              <a:uFillTx/>
              <a:ea typeface="+mn-ea"/>
              <a:cs typeface="+mn-cs"/>
            </a:endParaRPr>
          </a:p>
        </p:txBody>
      </p:sp>
      <p:sp>
        <p:nvSpPr>
          <p:cNvPr id="19" name="Rectangle 18"/>
          <p:cNvSpPr/>
          <p:nvPr/>
        </p:nvSpPr>
        <p:spPr bwMode="auto">
          <a:xfrm>
            <a:off x="1143389" y="3380811"/>
            <a:ext cx="3657600" cy="182880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0" numCol="1" rtlCol="0" anchor="ctr" anchorCtr="0" compatLnSpc="1">
            <a:prstTxWarp prst="textNoShape">
              <a:avLst/>
            </a:prstTxWarp>
          </a:bodyPr>
          <a:lstStyle/>
          <a:p>
            <a:pPr marL="0" marR="0" lvl="0" indent="0" defTabSz="914099" eaLnBrk="1" fontAlgn="base" latinLnBrk="0" hangingPunct="1">
              <a:lnSpc>
                <a:spcPct val="80000"/>
              </a:lnSpc>
              <a:spcBef>
                <a:spcPct val="0"/>
              </a:spcBef>
              <a:spcAft>
                <a:spcPct val="0"/>
              </a:spcAft>
              <a:buClrTx/>
              <a:buSzTx/>
              <a:buFontTx/>
              <a:buNone/>
              <a:tabLst/>
              <a:defRPr/>
            </a:pPr>
            <a:r>
              <a:rPr kumimoji="0" lang="en-US" sz="2400" b="1" i="0" u="none" strike="noStrike" kern="0" cap="none" normalizeH="0" noProof="0" dirty="0">
                <a:ln>
                  <a:noFill/>
                </a:ln>
                <a:gradFill>
                  <a:gsLst>
                    <a:gs pos="0">
                      <a:schemeClr val="tx1"/>
                    </a:gs>
                    <a:gs pos="86000">
                      <a:schemeClr val="tx1"/>
                    </a:gs>
                  </a:gsLst>
                  <a:lin ang="5400000" scaled="0"/>
                </a:gradFill>
                <a:effectLst/>
                <a:uLnTx/>
                <a:uFillTx/>
                <a:ea typeface="+mn-ea"/>
                <a:cs typeface="+mn-cs"/>
              </a:rPr>
              <a:t>Smart </a:t>
            </a:r>
            <a:r>
              <a:rPr kumimoji="0" lang="en-US" sz="2400" b="1"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design</a:t>
            </a:r>
          </a:p>
          <a:p>
            <a:pPr marL="0" marR="0" lvl="0" indent="0" defTabSz="914099" eaLnBrk="1" fontAlgn="base" latinLnBrk="0" hangingPunct="1">
              <a:lnSpc>
                <a:spcPct val="30000"/>
              </a:lnSpc>
              <a:spcBef>
                <a:spcPct val="0"/>
              </a:spcBef>
              <a:spcAft>
                <a:spcPct val="0"/>
              </a:spcAft>
              <a:buClrTx/>
              <a:buSzTx/>
              <a:buFontTx/>
              <a:buNone/>
              <a:tabLst/>
              <a:defRPr/>
            </a:pPr>
            <a:endParaRPr kumimoji="0" lang="en-US" sz="21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endParaRPr>
          </a:p>
          <a:p>
            <a:pPr marL="0" marR="0" lvl="0" indent="0" defTabSz="914099" eaLnBrk="1" fontAlgn="base" latinLnBrk="0" hangingPunct="1">
              <a:lnSpc>
                <a:spcPct val="80000"/>
              </a:lnSpc>
              <a:spcBef>
                <a:spcPts val="300"/>
              </a:spcBef>
              <a:spcAft>
                <a:spcPts val="300"/>
              </a:spcAft>
              <a:buClr>
                <a:srgbClr val="4891DC">
                  <a:lumMod val="20000"/>
                  <a:lumOff val="80000"/>
                </a:srgbClr>
              </a:buClr>
              <a:buSzPct val="50000"/>
              <a:buFontTx/>
              <a:buNone/>
              <a:tabLst/>
              <a:defRPr/>
            </a:pPr>
            <a:r>
              <a:rPr kumimoji="0" lang="en-US" sz="21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Glance and go experience</a:t>
            </a:r>
          </a:p>
          <a:p>
            <a:pPr marL="0" marR="0" lvl="0" indent="0" defTabSz="914099" eaLnBrk="1" fontAlgn="base" latinLnBrk="0" hangingPunct="1">
              <a:lnSpc>
                <a:spcPct val="90000"/>
              </a:lnSpc>
              <a:spcBef>
                <a:spcPts val="300"/>
              </a:spcBef>
              <a:spcAft>
                <a:spcPts val="300"/>
              </a:spcAft>
              <a:buClr>
                <a:srgbClr val="4891DC">
                  <a:lumMod val="20000"/>
                  <a:lumOff val="80000"/>
                </a:srgbClr>
              </a:buClr>
              <a:buSzPct val="50000"/>
              <a:buFontTx/>
              <a:buNone/>
              <a:tabLst/>
              <a:defRPr/>
            </a:pPr>
            <a:r>
              <a:rPr kumimoji="0" lang="en-US" sz="21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Designed to do more in less steps</a:t>
            </a:r>
            <a:endParaRPr kumimoji="0" lang="en-US" sz="2100" b="0" i="0" u="none" strike="noStrike" kern="0" cap="none" normalizeH="0" noProof="0" dirty="0">
              <a:ln>
                <a:noFill/>
              </a:ln>
              <a:gradFill>
                <a:gsLst>
                  <a:gs pos="0">
                    <a:schemeClr val="tx1"/>
                  </a:gs>
                  <a:gs pos="86000">
                    <a:schemeClr val="tx1"/>
                  </a:gs>
                </a:gsLst>
                <a:lin ang="5400000" scaled="0"/>
              </a:gradFill>
              <a:effectLst/>
              <a:uLnTx/>
              <a:uFillTx/>
              <a:ea typeface="+mn-ea"/>
              <a:cs typeface="+mn-cs"/>
            </a:endParaRPr>
          </a:p>
        </p:txBody>
      </p:sp>
      <p:sp>
        <p:nvSpPr>
          <p:cNvPr id="20" name="Rectangle 19"/>
          <p:cNvSpPr/>
          <p:nvPr/>
        </p:nvSpPr>
        <p:spPr bwMode="auto">
          <a:xfrm>
            <a:off x="4892429" y="3380811"/>
            <a:ext cx="3474720" cy="182880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marL="0" marR="0" lvl="0" indent="0" defTabSz="914099" eaLnBrk="1" fontAlgn="base" latinLnBrk="0" hangingPunct="1">
              <a:lnSpc>
                <a:spcPct val="80000"/>
              </a:lnSpc>
              <a:spcBef>
                <a:spcPct val="0"/>
              </a:spcBef>
              <a:spcAft>
                <a:spcPct val="0"/>
              </a:spcAft>
              <a:buClrTx/>
              <a:buSzTx/>
              <a:buFontTx/>
              <a:buNone/>
              <a:tabLst/>
              <a:defRPr/>
            </a:pPr>
            <a:r>
              <a:rPr kumimoji="0" lang="en-US" sz="2400" b="1"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Windows Phone Hubs</a:t>
            </a:r>
          </a:p>
          <a:p>
            <a:pPr marL="0" marR="0" lvl="0" indent="0" defTabSz="914099" eaLnBrk="1" fontAlgn="base" latinLnBrk="0" hangingPunct="1">
              <a:lnSpc>
                <a:spcPct val="30000"/>
              </a:lnSpc>
              <a:spcBef>
                <a:spcPct val="0"/>
              </a:spcBef>
              <a:spcAft>
                <a:spcPct val="0"/>
              </a:spcAft>
              <a:buClrTx/>
              <a:buSzTx/>
              <a:buFontTx/>
              <a:buNone/>
              <a:tabLst/>
              <a:defRPr/>
            </a:pPr>
            <a:endParaRPr kumimoji="0" lang="en-US" sz="21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endParaRPr>
          </a:p>
          <a:p>
            <a:pPr marL="0" marR="0" lvl="0" indent="0" defTabSz="914099" eaLnBrk="1" fontAlgn="base" latinLnBrk="0" hangingPunct="1">
              <a:lnSpc>
                <a:spcPct val="80000"/>
              </a:lnSpc>
              <a:spcBef>
                <a:spcPts val="300"/>
              </a:spcBef>
              <a:spcAft>
                <a:spcPts val="300"/>
              </a:spcAft>
              <a:buClr>
                <a:srgbClr val="4891DC">
                  <a:lumMod val="20000"/>
                  <a:lumOff val="80000"/>
                </a:srgbClr>
              </a:buClr>
              <a:buSzPct val="50000"/>
              <a:buFontTx/>
              <a:buNone/>
              <a:tabLst/>
              <a:defRPr/>
            </a:pPr>
            <a:r>
              <a:rPr kumimoji="0" lang="en-US" sz="21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Organized </a:t>
            </a:r>
            <a:r>
              <a:rPr kumimoji="0" lang="en-US" sz="2100" b="0" i="0" u="none" strike="noStrike" kern="0" cap="none" normalizeH="0" noProof="0" dirty="0">
                <a:ln>
                  <a:noFill/>
                </a:ln>
                <a:gradFill>
                  <a:gsLst>
                    <a:gs pos="0">
                      <a:schemeClr val="tx1"/>
                    </a:gs>
                    <a:gs pos="86000">
                      <a:schemeClr val="tx1"/>
                    </a:gs>
                  </a:gsLst>
                  <a:lin ang="5400000" scaled="0"/>
                </a:gradFill>
                <a:effectLst/>
                <a:uLnTx/>
                <a:uFillTx/>
                <a:ea typeface="+mn-ea"/>
                <a:cs typeface="+mn-cs"/>
              </a:rPr>
              <a:t>to get </a:t>
            </a:r>
            <a:r>
              <a:rPr kumimoji="0" lang="en-US" sz="21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everything </a:t>
            </a:r>
            <a:r>
              <a:rPr kumimoji="0" lang="en-US" sz="2100" b="0" i="0" u="none" strike="noStrike" kern="0" cap="none" normalizeH="0" noProof="0" dirty="0">
                <a:ln>
                  <a:noFill/>
                </a:ln>
                <a:gradFill>
                  <a:gsLst>
                    <a:gs pos="0">
                      <a:schemeClr val="tx1"/>
                    </a:gs>
                    <a:gs pos="86000">
                      <a:schemeClr val="tx1"/>
                    </a:gs>
                  </a:gsLst>
                  <a:lin ang="5400000" scaled="0"/>
                </a:gradFill>
                <a:effectLst/>
                <a:uLnTx/>
                <a:uFillTx/>
                <a:ea typeface="+mn-ea"/>
                <a:cs typeface="+mn-cs"/>
              </a:rPr>
              <a:t>you love </a:t>
            </a:r>
            <a:r>
              <a:rPr kumimoji="0" lang="en-US" sz="2100" b="0" i="0" u="none" strike="noStrike" kern="0" cap="none" normalizeH="0" noProof="0" dirty="0" smtClean="0">
                <a:ln>
                  <a:noFill/>
                </a:ln>
                <a:gradFill>
                  <a:gsLst>
                    <a:gs pos="0">
                      <a:schemeClr val="tx1"/>
                    </a:gs>
                    <a:gs pos="86000">
                      <a:schemeClr val="tx1"/>
                    </a:gs>
                  </a:gsLst>
                  <a:lin ang="5400000" scaled="0"/>
                </a:gradFill>
                <a:effectLst/>
                <a:uLnTx/>
                <a:uFillTx/>
                <a:ea typeface="+mn-ea"/>
                <a:cs typeface="+mn-cs"/>
              </a:rPr>
              <a:t>easier and faster</a:t>
            </a:r>
            <a:endParaRPr kumimoji="0" lang="en-US" sz="2100" b="0" i="0" u="none" strike="noStrike" kern="0" cap="none" normalizeH="0" noProof="0" dirty="0">
              <a:ln>
                <a:noFill/>
              </a:ln>
              <a:gradFill>
                <a:gsLst>
                  <a:gs pos="0">
                    <a:schemeClr val="tx1"/>
                  </a:gs>
                  <a:gs pos="86000">
                    <a:schemeClr val="tx1"/>
                  </a:gs>
                </a:gsLst>
                <a:lin ang="5400000" scaled="0"/>
              </a:gradFill>
              <a:effectLst/>
              <a:uLnTx/>
              <a:uFillTx/>
              <a:ea typeface="+mn-ea"/>
              <a:cs typeface="+mn-cs"/>
            </a:endParaRPr>
          </a:p>
        </p:txBody>
      </p:sp>
      <p:sp>
        <p:nvSpPr>
          <p:cNvPr id="21" name="Rectangle 20"/>
          <p:cNvSpPr/>
          <p:nvPr/>
        </p:nvSpPr>
        <p:spPr bwMode="auto">
          <a:xfrm>
            <a:off x="1143389" y="5313822"/>
            <a:ext cx="7223760" cy="893178"/>
          </a:xfrm>
          <a:prstGeom prst="rect">
            <a:avLst/>
          </a:prstGeom>
          <a:solidFill>
            <a:srgbClr val="F6AE1E"/>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none" lIns="274320" tIns="18288" rIns="274320" bIns="0" numCol="1" rtlCol="0" anchor="ctr" anchorCtr="0" compatLnSpc="1">
            <a:prstTxWarp prst="textNoShape">
              <a:avLst/>
            </a:prstTxWarp>
          </a:bodyPr>
          <a:lstStyle/>
          <a:p>
            <a:pPr marL="0" marR="0" lvl="0" indent="0" defTabSz="914099" eaLnBrk="1" fontAlgn="base" latinLnBrk="0" hangingPunct="1">
              <a:lnSpc>
                <a:spcPct val="80000"/>
              </a:lnSpc>
              <a:spcBef>
                <a:spcPct val="0"/>
              </a:spcBef>
              <a:spcAft>
                <a:spcPct val="0"/>
              </a:spcAft>
              <a:buClrTx/>
              <a:buSzTx/>
              <a:buFontTx/>
              <a:buNone/>
              <a:tabLst/>
              <a:defRPr/>
            </a:pPr>
            <a:r>
              <a:rPr kumimoji="0" lang="en-US" sz="2400" b="1" i="0" u="none" strike="noStrike" kern="0" cap="none" normalizeH="0" noProof="0" dirty="0" smtClean="0">
                <a:ln>
                  <a:noFill/>
                </a:ln>
                <a:gradFill>
                  <a:gsLst>
                    <a:gs pos="0">
                      <a:schemeClr val="tx1"/>
                    </a:gs>
                    <a:gs pos="86000">
                      <a:schemeClr val="tx1"/>
                    </a:gs>
                  </a:gsLst>
                  <a:lin ang="5400000" scaled="0"/>
                </a:gradFill>
                <a:effectLst/>
                <a:uLnTx/>
                <a:uFillTx/>
              </a:rPr>
              <a:t>Optimized Ecosystem</a:t>
            </a:r>
          </a:p>
          <a:p>
            <a:pPr marL="0" marR="0" lvl="0" indent="0" defTabSz="914099" eaLnBrk="1" fontAlgn="base" latinLnBrk="0" hangingPunct="1">
              <a:lnSpc>
                <a:spcPct val="80000"/>
              </a:lnSpc>
              <a:spcBef>
                <a:spcPts val="300"/>
              </a:spcBef>
              <a:spcAft>
                <a:spcPct val="0"/>
              </a:spcAft>
              <a:buClrTx/>
              <a:buSzTx/>
              <a:buFontTx/>
              <a:buNone/>
              <a:tabLst/>
              <a:defRPr/>
            </a:pPr>
            <a:r>
              <a:rPr kumimoji="0" lang="en-US" sz="2000" b="0" i="0" u="none" strike="noStrike" kern="0" cap="none" normalizeH="0" noProof="0" dirty="0">
                <a:ln>
                  <a:noFill/>
                </a:ln>
                <a:gradFill>
                  <a:gsLst>
                    <a:gs pos="0">
                      <a:schemeClr val="tx1"/>
                    </a:gs>
                    <a:gs pos="86000">
                      <a:schemeClr val="tx1"/>
                    </a:gs>
                  </a:gsLst>
                  <a:lin ang="5400000" scaled="0"/>
                </a:gradFill>
                <a:effectLst/>
                <a:uLnTx/>
                <a:uFillTx/>
                <a:ea typeface="Segoe UI" pitchFamily="34" charset="0"/>
                <a:cs typeface="Segoe UI" pitchFamily="34" charset="0"/>
              </a:rPr>
              <a:t>Rich platform and tools on optimized </a:t>
            </a:r>
            <a:r>
              <a:rPr kumimoji="0" lang="en-US" sz="2000" b="0" i="0" u="none" strike="noStrike" kern="0" cap="none" normalizeH="0" noProof="0" dirty="0" smtClean="0">
                <a:ln>
                  <a:noFill/>
                </a:ln>
                <a:gradFill>
                  <a:gsLst>
                    <a:gs pos="0">
                      <a:schemeClr val="tx1"/>
                    </a:gs>
                    <a:gs pos="86000">
                      <a:schemeClr val="tx1"/>
                    </a:gs>
                  </a:gsLst>
                  <a:lin ang="5400000" scaled="0"/>
                </a:gradFill>
                <a:effectLst/>
                <a:uLnTx/>
                <a:uFillTx/>
                <a:ea typeface="Segoe UI" pitchFamily="34" charset="0"/>
                <a:cs typeface="Segoe UI" pitchFamily="34" charset="0"/>
              </a:rPr>
              <a:t>hardware</a:t>
            </a:r>
            <a:endParaRPr kumimoji="0" lang="en-US" sz="2000" b="0" i="0" u="none" strike="noStrike" kern="0" cap="none" normalizeH="0" noProof="0" dirty="0">
              <a:ln>
                <a:noFill/>
              </a:ln>
              <a:gradFill>
                <a:gsLst>
                  <a:gs pos="0">
                    <a:schemeClr val="tx1"/>
                  </a:gs>
                  <a:gs pos="86000">
                    <a:schemeClr val="tx1"/>
                  </a:gs>
                </a:gsLst>
                <a:lin ang="5400000" scaled="0"/>
              </a:gradFill>
              <a:effectLst/>
              <a:uLnTx/>
              <a:uFillTx/>
              <a:ea typeface="Segoe UI" pitchFamily="34" charset="0"/>
              <a:cs typeface="Segoe UI" pitchFamily="34" charset="0"/>
            </a:endParaRPr>
          </a:p>
        </p:txBody>
      </p:sp>
      <p:pic>
        <p:nvPicPr>
          <p:cNvPr id="22" name="Picture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03155" y="1447800"/>
            <a:ext cx="2476303" cy="4759200"/>
          </a:xfrm>
          <a:prstGeom prst="rect">
            <a:avLst/>
          </a:prstGeom>
          <a:effectLst>
            <a:outerShdw blurRad="40005" dist="22860" dir="5400000" algn="t" rotWithShape="0">
              <a:prstClr val="black">
                <a:alpha val="35000"/>
              </a:prstClr>
            </a:outerShdw>
          </a:effectLst>
        </p:spPr>
      </p:pic>
      <p:pic>
        <p:nvPicPr>
          <p:cNvPr id="23" name="Picture 2" descr="H:\Design IN-OUT\#1307 Windows Phone 7 datasheets &amp; PPT\Correction\WP7_StartOfficeCalendar_US_Green_15-Sep-2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1372" y="1614431"/>
            <a:ext cx="2219868" cy="3699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88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anim calcmode="lin" valueType="num">
                                      <p:cBhvr>
                                        <p:cTn id="15" dur="500" fill="hold"/>
                                        <p:tgtEl>
                                          <p:spTgt spid="19"/>
                                        </p:tgtEl>
                                        <p:attrNameLst>
                                          <p:attrName>ppt_x</p:attrName>
                                        </p:attrNameLst>
                                      </p:cBhvr>
                                      <p:tavLst>
                                        <p:tav tm="0">
                                          <p:val>
                                            <p:strVal val="#ppt_x"/>
                                          </p:val>
                                        </p:tav>
                                        <p:tav tm="100000">
                                          <p:val>
                                            <p:strVal val="#ppt_x"/>
                                          </p:val>
                                        </p:tav>
                                      </p:tavLst>
                                    </p:anim>
                                    <p:anim calcmode="lin" valueType="num">
                                      <p:cBhvr>
                                        <p:cTn id="16" dur="5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anim calcmode="lin" valueType="num">
                                      <p:cBhvr>
                                        <p:cTn id="22" dur="500" fill="hold"/>
                                        <p:tgtEl>
                                          <p:spTgt spid="20"/>
                                        </p:tgtEl>
                                        <p:attrNameLst>
                                          <p:attrName>ppt_x</p:attrName>
                                        </p:attrNameLst>
                                      </p:cBhvr>
                                      <p:tavLst>
                                        <p:tav tm="0">
                                          <p:val>
                                            <p:strVal val="#ppt_x"/>
                                          </p:val>
                                        </p:tav>
                                        <p:tav tm="100000">
                                          <p:val>
                                            <p:strVal val="#ppt_x"/>
                                          </p:val>
                                        </p:tav>
                                      </p:tavLst>
                                    </p:anim>
                                    <p:anim calcmode="lin" valueType="num">
                                      <p:cBhvr>
                                        <p:cTn id="2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a:xfrm>
            <a:off x="1380988" y="838455"/>
            <a:ext cx="4408098" cy="2449394"/>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defTabSz="914099" fontAlgn="base">
              <a:lnSpc>
                <a:spcPct val="90000"/>
              </a:lnSpc>
              <a:spcBef>
                <a:spcPct val="0"/>
              </a:spcBef>
              <a:spcAft>
                <a:spcPct val="0"/>
              </a:spcAft>
            </a:pPr>
            <a:endParaRPr lang="en-US" sz="3200" kern="0" spc="-50" dirty="0">
              <a:solidFill>
                <a:srgbClr val="FFFFFF"/>
              </a:solidFill>
            </a:endParaRPr>
          </a:p>
        </p:txBody>
      </p:sp>
      <p:sp>
        <p:nvSpPr>
          <p:cNvPr id="56" name="TextBox 55"/>
          <p:cNvSpPr txBox="1"/>
          <p:nvPr/>
        </p:nvSpPr>
        <p:spPr>
          <a:xfrm>
            <a:off x="1507115" y="1509154"/>
            <a:ext cx="2286000" cy="1107996"/>
          </a:xfrm>
          <a:prstGeom prst="rect">
            <a:avLst/>
          </a:prstGeom>
          <a:noFill/>
        </p:spPr>
        <p:txBody>
          <a:bodyPr wrap="square" lIns="91440" tIns="0" rIns="91440" bIns="0" rtlCol="0">
            <a:spAutoFit/>
          </a:bodyPr>
          <a:lstStyle/>
          <a:p>
            <a:pPr algn="ctr" defTabSz="1087546"/>
            <a:r>
              <a:rPr lang="en-US" sz="7200" b="1" spc="-300" dirty="0">
                <a:gradFill>
                  <a:gsLst>
                    <a:gs pos="0">
                      <a:srgbClr val="FFFFFF"/>
                    </a:gs>
                    <a:gs pos="86000">
                      <a:srgbClr val="FFFFFF"/>
                    </a:gs>
                  </a:gsLst>
                  <a:lin ang="5400000" scaled="0"/>
                </a:gradFill>
              </a:rPr>
              <a:t>66%</a:t>
            </a:r>
          </a:p>
        </p:txBody>
      </p:sp>
      <p:sp>
        <p:nvSpPr>
          <p:cNvPr id="57" name="TextBox 56"/>
          <p:cNvSpPr txBox="1"/>
          <p:nvPr/>
        </p:nvSpPr>
        <p:spPr>
          <a:xfrm>
            <a:off x="1507115" y="2448405"/>
            <a:ext cx="2286000" cy="307777"/>
          </a:xfrm>
          <a:prstGeom prst="rect">
            <a:avLst/>
          </a:prstGeom>
          <a:noFill/>
        </p:spPr>
        <p:txBody>
          <a:bodyPr wrap="square" lIns="0" tIns="0" rIns="0" bIns="0" rtlCol="0">
            <a:spAutoFit/>
          </a:bodyPr>
          <a:lstStyle/>
          <a:p>
            <a:pPr algn="ctr" defTabSz="1087546"/>
            <a:r>
              <a:rPr lang="en-US" sz="2000" dirty="0" smtClean="0">
                <a:gradFill>
                  <a:gsLst>
                    <a:gs pos="0">
                      <a:srgbClr val="FFFFFF"/>
                    </a:gs>
                    <a:gs pos="86000">
                      <a:srgbClr val="FFFFFF"/>
                    </a:gs>
                  </a:gsLst>
                  <a:lin ang="5400000" scaled="0"/>
                </a:gradFill>
                <a:ea typeface="Segoe UI" pitchFamily="34" charset="0"/>
                <a:cs typeface="Segoe UI" pitchFamily="34" charset="0"/>
              </a:rPr>
              <a:t>AWARENESS</a:t>
            </a:r>
            <a:endParaRPr lang="en-US" sz="2000" dirty="0">
              <a:gradFill>
                <a:gsLst>
                  <a:gs pos="0">
                    <a:srgbClr val="FFFFFF"/>
                  </a:gs>
                  <a:gs pos="86000">
                    <a:srgbClr val="FFFFFF"/>
                  </a:gs>
                </a:gsLst>
                <a:lin ang="5400000" scaled="0"/>
              </a:gradFill>
              <a:ea typeface="Segoe UI" pitchFamily="34" charset="0"/>
              <a:cs typeface="Segoe UI" pitchFamily="34" charset="0"/>
            </a:endParaRPr>
          </a:p>
        </p:txBody>
      </p:sp>
      <p:sp>
        <p:nvSpPr>
          <p:cNvPr id="58" name="Rectangle 57"/>
          <p:cNvSpPr/>
          <p:nvPr/>
        </p:nvSpPr>
        <p:spPr>
          <a:xfrm>
            <a:off x="6116890" y="838455"/>
            <a:ext cx="4408098" cy="2449394"/>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182880" bIns="0" numCol="1" rtlCol="0" anchor="ctr" anchorCtr="0" compatLnSpc="1">
            <a:prstTxWarp prst="textNoShape">
              <a:avLst/>
            </a:prstTxWarp>
          </a:bodyPr>
          <a:lstStyle/>
          <a:p>
            <a:pPr defTabSz="914099" fontAlgn="base">
              <a:lnSpc>
                <a:spcPct val="80000"/>
              </a:lnSpc>
              <a:spcBef>
                <a:spcPct val="0"/>
              </a:spcBef>
              <a:spcAft>
                <a:spcPct val="0"/>
              </a:spcAft>
            </a:pPr>
            <a:endParaRPr lang="en-US" sz="2400" b="1" kern="0" spc="-50" dirty="0">
              <a:solidFill>
                <a:srgbClr val="FFFFFF"/>
              </a:solidFill>
            </a:endParaRPr>
          </a:p>
        </p:txBody>
      </p:sp>
      <p:sp>
        <p:nvSpPr>
          <p:cNvPr id="59" name="TextBox 58"/>
          <p:cNvSpPr txBox="1"/>
          <p:nvPr/>
        </p:nvSpPr>
        <p:spPr>
          <a:xfrm>
            <a:off x="6243017" y="1349058"/>
            <a:ext cx="2286000" cy="307777"/>
          </a:xfrm>
          <a:prstGeom prst="rect">
            <a:avLst/>
          </a:prstGeom>
          <a:noFill/>
        </p:spPr>
        <p:txBody>
          <a:bodyPr wrap="square" lIns="0" tIns="0" rIns="0" bIns="0" rtlCol="0">
            <a:spAutoFit/>
          </a:bodyPr>
          <a:lstStyle/>
          <a:p>
            <a:pPr algn="ctr" defTabSz="1087546"/>
            <a:r>
              <a:rPr lang="en-US" sz="2000" dirty="0">
                <a:gradFill>
                  <a:gsLst>
                    <a:gs pos="0">
                      <a:srgbClr val="FFFFFF"/>
                    </a:gs>
                    <a:gs pos="86000">
                      <a:srgbClr val="FFFFFF"/>
                    </a:gs>
                  </a:gsLst>
                  <a:lin ang="5400000" scaled="0"/>
                </a:gradFill>
                <a:ea typeface="Segoe UI" pitchFamily="34" charset="0"/>
                <a:cs typeface="Segoe UI" pitchFamily="34" charset="0"/>
              </a:rPr>
              <a:t>WORLDWIDE</a:t>
            </a:r>
          </a:p>
        </p:txBody>
      </p:sp>
      <p:sp>
        <p:nvSpPr>
          <p:cNvPr id="60" name="TextBox 59"/>
          <p:cNvSpPr txBox="1"/>
          <p:nvPr/>
        </p:nvSpPr>
        <p:spPr>
          <a:xfrm>
            <a:off x="6243017" y="1509154"/>
            <a:ext cx="2286000" cy="1107996"/>
          </a:xfrm>
          <a:prstGeom prst="rect">
            <a:avLst/>
          </a:prstGeom>
          <a:noFill/>
        </p:spPr>
        <p:txBody>
          <a:bodyPr wrap="square" lIns="91440" tIns="0" rIns="91440" bIns="0" rtlCol="0">
            <a:spAutoFit/>
          </a:bodyPr>
          <a:lstStyle/>
          <a:p>
            <a:pPr algn="ctr" defTabSz="1087546"/>
            <a:r>
              <a:rPr lang="en-US" sz="7200" b="1" spc="-300" dirty="0" smtClean="0">
                <a:gradFill>
                  <a:gsLst>
                    <a:gs pos="0">
                      <a:srgbClr val="FFFFFF"/>
                    </a:gs>
                    <a:gs pos="86000">
                      <a:srgbClr val="FFFFFF"/>
                    </a:gs>
                  </a:gsLst>
                  <a:lin ang="5400000" scaled="0"/>
                </a:gradFill>
              </a:rPr>
              <a:t>93%</a:t>
            </a:r>
            <a:endParaRPr lang="en-US" sz="7200" b="1" spc="-300" dirty="0">
              <a:gradFill>
                <a:gsLst>
                  <a:gs pos="0">
                    <a:srgbClr val="FFFFFF"/>
                  </a:gs>
                  <a:gs pos="86000">
                    <a:srgbClr val="FFFFFF"/>
                  </a:gs>
                </a:gsLst>
                <a:lin ang="5400000" scaled="0"/>
              </a:gradFill>
            </a:endParaRPr>
          </a:p>
        </p:txBody>
      </p:sp>
      <p:sp>
        <p:nvSpPr>
          <p:cNvPr id="61" name="TextBox 60"/>
          <p:cNvSpPr txBox="1"/>
          <p:nvPr/>
        </p:nvSpPr>
        <p:spPr>
          <a:xfrm>
            <a:off x="6243017" y="2448405"/>
            <a:ext cx="2286000" cy="307777"/>
          </a:xfrm>
          <a:prstGeom prst="rect">
            <a:avLst/>
          </a:prstGeom>
          <a:noFill/>
        </p:spPr>
        <p:txBody>
          <a:bodyPr wrap="square" lIns="0" tIns="0" rIns="0" bIns="0" rtlCol="0">
            <a:spAutoFit/>
          </a:bodyPr>
          <a:lstStyle/>
          <a:p>
            <a:pPr algn="ctr" defTabSz="1087546"/>
            <a:r>
              <a:rPr lang="en-US" sz="2000" dirty="0">
                <a:gradFill>
                  <a:gsLst>
                    <a:gs pos="0">
                      <a:srgbClr val="FFFFFF"/>
                    </a:gs>
                    <a:gs pos="86000">
                      <a:srgbClr val="FFFFFF"/>
                    </a:gs>
                  </a:gsLst>
                  <a:lin ang="5400000" scaled="0"/>
                </a:gradFill>
                <a:ea typeface="Segoe UI" pitchFamily="34" charset="0"/>
                <a:cs typeface="Segoe UI" pitchFamily="34" charset="0"/>
              </a:rPr>
              <a:t>SATISFIED</a:t>
            </a:r>
          </a:p>
        </p:txBody>
      </p:sp>
      <p:sp>
        <p:nvSpPr>
          <p:cNvPr id="62" name="Rectangle 61"/>
          <p:cNvSpPr/>
          <p:nvPr/>
        </p:nvSpPr>
        <p:spPr>
          <a:xfrm>
            <a:off x="1380988" y="3570152"/>
            <a:ext cx="4408098" cy="2449394"/>
          </a:xfrm>
          <a:prstGeom prst="rect">
            <a:avLst/>
          </a:prstGeom>
          <a:solidFill>
            <a:srgbClr val="F6AE1E"/>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none" lIns="274320" tIns="18288" rIns="274320" bIns="0" numCol="1" rtlCol="0" anchor="ctr" anchorCtr="0" compatLnSpc="1">
            <a:prstTxWarp prst="textNoShape">
              <a:avLst/>
            </a:prstTxWarp>
          </a:bodyPr>
          <a:lstStyle/>
          <a:p>
            <a:pPr defTabSz="914099" fontAlgn="base">
              <a:lnSpc>
                <a:spcPct val="80000"/>
              </a:lnSpc>
              <a:spcBef>
                <a:spcPct val="0"/>
              </a:spcBef>
              <a:spcAft>
                <a:spcPct val="0"/>
              </a:spcAft>
            </a:pPr>
            <a:endParaRPr lang="en-US" sz="2400" b="1" kern="0" spc="-50" dirty="0">
              <a:solidFill>
                <a:srgbClr val="FFFFFF"/>
              </a:solidFill>
            </a:endParaRPr>
          </a:p>
        </p:txBody>
      </p:sp>
      <p:sp>
        <p:nvSpPr>
          <p:cNvPr id="63" name="TextBox 62"/>
          <p:cNvSpPr txBox="1"/>
          <p:nvPr/>
        </p:nvSpPr>
        <p:spPr>
          <a:xfrm>
            <a:off x="1507115" y="4079788"/>
            <a:ext cx="2286000" cy="307777"/>
          </a:xfrm>
          <a:prstGeom prst="rect">
            <a:avLst/>
          </a:prstGeom>
          <a:noFill/>
        </p:spPr>
        <p:txBody>
          <a:bodyPr wrap="square" lIns="0" tIns="0" rIns="0" bIns="0" rtlCol="0">
            <a:spAutoFit/>
          </a:bodyPr>
          <a:lstStyle/>
          <a:p>
            <a:pPr algn="ctr" defTabSz="1087546"/>
            <a:r>
              <a:rPr lang="en-US" sz="2000" dirty="0">
                <a:gradFill>
                  <a:gsLst>
                    <a:gs pos="0">
                      <a:srgbClr val="FFFFFF"/>
                    </a:gs>
                    <a:gs pos="86000">
                      <a:srgbClr val="FFFFFF"/>
                    </a:gs>
                  </a:gsLst>
                  <a:lin ang="5400000" scaled="0"/>
                </a:gradFill>
                <a:ea typeface="Segoe UI" pitchFamily="34" charset="0"/>
                <a:cs typeface="Segoe UI" pitchFamily="34" charset="0"/>
              </a:rPr>
              <a:t>UNITED STATES</a:t>
            </a:r>
          </a:p>
        </p:txBody>
      </p:sp>
      <p:sp>
        <p:nvSpPr>
          <p:cNvPr id="64" name="TextBox 63"/>
          <p:cNvSpPr txBox="1"/>
          <p:nvPr/>
        </p:nvSpPr>
        <p:spPr>
          <a:xfrm>
            <a:off x="1507115" y="4240851"/>
            <a:ext cx="2286000" cy="1107996"/>
          </a:xfrm>
          <a:prstGeom prst="rect">
            <a:avLst/>
          </a:prstGeom>
          <a:noFill/>
        </p:spPr>
        <p:txBody>
          <a:bodyPr wrap="square" lIns="91440" tIns="0" rIns="91440" bIns="0" rtlCol="0">
            <a:spAutoFit/>
          </a:bodyPr>
          <a:lstStyle/>
          <a:p>
            <a:pPr algn="ctr" defTabSz="1087546"/>
            <a:r>
              <a:rPr lang="en-US" sz="7200" b="1" spc="-300" dirty="0">
                <a:gradFill>
                  <a:gsLst>
                    <a:gs pos="0">
                      <a:srgbClr val="FFFFFF"/>
                    </a:gs>
                    <a:gs pos="86000">
                      <a:srgbClr val="FFFFFF"/>
                    </a:gs>
                  </a:gsLst>
                  <a:lin ang="5400000" scaled="0"/>
                </a:gradFill>
              </a:rPr>
              <a:t>66%</a:t>
            </a:r>
          </a:p>
        </p:txBody>
      </p:sp>
      <p:sp>
        <p:nvSpPr>
          <p:cNvPr id="65" name="TextBox 64"/>
          <p:cNvSpPr txBox="1"/>
          <p:nvPr/>
        </p:nvSpPr>
        <p:spPr>
          <a:xfrm>
            <a:off x="1507115" y="5197002"/>
            <a:ext cx="2286000" cy="307777"/>
          </a:xfrm>
          <a:prstGeom prst="rect">
            <a:avLst/>
          </a:prstGeom>
          <a:noFill/>
        </p:spPr>
        <p:txBody>
          <a:bodyPr wrap="square" lIns="0" tIns="0" rIns="0" bIns="0" rtlCol="0">
            <a:spAutoFit/>
          </a:bodyPr>
          <a:lstStyle/>
          <a:p>
            <a:pPr algn="ctr" defTabSz="1087546"/>
            <a:r>
              <a:rPr lang="en-US" sz="2000" dirty="0">
                <a:gradFill>
                  <a:gsLst>
                    <a:gs pos="0">
                      <a:srgbClr val="FFFFFF"/>
                    </a:gs>
                    <a:gs pos="86000">
                      <a:srgbClr val="FFFFFF"/>
                    </a:gs>
                  </a:gsLst>
                  <a:lin ang="5400000" scaled="0"/>
                </a:gradFill>
                <a:ea typeface="Segoe UI" pitchFamily="34" charset="0"/>
                <a:cs typeface="Segoe UI" pitchFamily="34" charset="0"/>
              </a:rPr>
              <a:t>VERY SATISFIED</a:t>
            </a:r>
          </a:p>
        </p:txBody>
      </p:sp>
      <p:grpSp>
        <p:nvGrpSpPr>
          <p:cNvPr id="66" name="Group 65"/>
          <p:cNvGrpSpPr/>
          <p:nvPr/>
        </p:nvGrpSpPr>
        <p:grpSpPr>
          <a:xfrm>
            <a:off x="3682451" y="4119537"/>
            <a:ext cx="1915612" cy="1350625"/>
            <a:chOff x="2301463" y="4119537"/>
            <a:chExt cx="1915612" cy="1350625"/>
          </a:xfrm>
        </p:grpSpPr>
        <p:pic>
          <p:nvPicPr>
            <p:cNvPr id="67" name="Picture 3" descr="C:\Users\andrewl\Desktop\usanotextfinal2005 - lines and fill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01463" y="4119537"/>
              <a:ext cx="1915612" cy="1350625"/>
            </a:xfrm>
            <a:prstGeom prst="rect">
              <a:avLst/>
            </a:prstGeom>
            <a:noFill/>
            <a:extLst>
              <a:ext uri="{909E8E84-426E-40DD-AFC4-6F175D3DCCD1}">
                <a14:hiddenFill xmlns:a14="http://schemas.microsoft.com/office/drawing/2010/main">
                  <a:solidFill>
                    <a:srgbClr val="FFFFFF"/>
                  </a:solidFill>
                </a14:hiddenFill>
              </a:ext>
            </a:extLst>
          </p:spPr>
        </p:pic>
        <p:sp>
          <p:nvSpPr>
            <p:cNvPr id="68" name="Freeform 53"/>
            <p:cNvSpPr>
              <a:spLocks noEditPoints="1"/>
            </p:cNvSpPr>
            <p:nvPr/>
          </p:nvSpPr>
          <p:spPr bwMode="auto">
            <a:xfrm>
              <a:off x="2826076" y="4435858"/>
              <a:ext cx="677354" cy="709562"/>
            </a:xfrm>
            <a:custGeom>
              <a:avLst/>
              <a:gdLst>
                <a:gd name="T0" fmla="*/ 211 w 421"/>
                <a:gd name="T1" fmla="*/ 0 h 421"/>
                <a:gd name="T2" fmla="*/ 0 w 421"/>
                <a:gd name="T3" fmla="*/ 210 h 421"/>
                <a:gd name="T4" fmla="*/ 211 w 421"/>
                <a:gd name="T5" fmla="*/ 421 h 421"/>
                <a:gd name="T6" fmla="*/ 421 w 421"/>
                <a:gd name="T7" fmla="*/ 210 h 421"/>
                <a:gd name="T8" fmla="*/ 211 w 421"/>
                <a:gd name="T9" fmla="*/ 0 h 421"/>
                <a:gd name="T10" fmla="*/ 95 w 421"/>
                <a:gd name="T11" fmla="*/ 151 h 421"/>
                <a:gd name="T12" fmla="*/ 137 w 421"/>
                <a:gd name="T13" fmla="*/ 109 h 421"/>
                <a:gd name="T14" fmla="*/ 179 w 421"/>
                <a:gd name="T15" fmla="*/ 151 h 421"/>
                <a:gd name="T16" fmla="*/ 137 w 421"/>
                <a:gd name="T17" fmla="*/ 193 h 421"/>
                <a:gd name="T18" fmla="*/ 95 w 421"/>
                <a:gd name="T19" fmla="*/ 151 h 421"/>
                <a:gd name="T20" fmla="*/ 303 w 421"/>
                <a:gd name="T21" fmla="*/ 300 h 421"/>
                <a:gd name="T22" fmla="*/ 303 w 421"/>
                <a:gd name="T23" fmla="*/ 300 h 421"/>
                <a:gd name="T24" fmla="*/ 211 w 421"/>
                <a:gd name="T25" fmla="*/ 355 h 421"/>
                <a:gd name="T26" fmla="*/ 112 w 421"/>
                <a:gd name="T27" fmla="*/ 274 h 421"/>
                <a:gd name="T28" fmla="*/ 111 w 421"/>
                <a:gd name="T29" fmla="*/ 251 h 421"/>
                <a:gd name="T30" fmla="*/ 312 w 421"/>
                <a:gd name="T31" fmla="*/ 251 h 421"/>
                <a:gd name="T32" fmla="*/ 309 w 421"/>
                <a:gd name="T33" fmla="*/ 276 h 421"/>
                <a:gd name="T34" fmla="*/ 307 w 421"/>
                <a:gd name="T35" fmla="*/ 290 h 421"/>
                <a:gd name="T36" fmla="*/ 303 w 421"/>
                <a:gd name="T37" fmla="*/ 300 h 421"/>
                <a:gd name="T38" fmla="*/ 285 w 421"/>
                <a:gd name="T39" fmla="*/ 193 h 421"/>
                <a:gd name="T40" fmla="*/ 243 w 421"/>
                <a:gd name="T41" fmla="*/ 151 h 421"/>
                <a:gd name="T42" fmla="*/ 285 w 421"/>
                <a:gd name="T43" fmla="*/ 109 h 421"/>
                <a:gd name="T44" fmla="*/ 327 w 421"/>
                <a:gd name="T45" fmla="*/ 151 h 421"/>
                <a:gd name="T46" fmla="*/ 285 w 421"/>
                <a:gd name="T47" fmla="*/ 19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1" h="421">
                  <a:moveTo>
                    <a:pt x="211" y="0"/>
                  </a:moveTo>
                  <a:cubicBezTo>
                    <a:pt x="94" y="0"/>
                    <a:pt x="0" y="94"/>
                    <a:pt x="0" y="210"/>
                  </a:cubicBezTo>
                  <a:cubicBezTo>
                    <a:pt x="0" y="327"/>
                    <a:pt x="94" y="421"/>
                    <a:pt x="211" y="421"/>
                  </a:cubicBezTo>
                  <a:cubicBezTo>
                    <a:pt x="327" y="421"/>
                    <a:pt x="421" y="327"/>
                    <a:pt x="421" y="210"/>
                  </a:cubicBezTo>
                  <a:cubicBezTo>
                    <a:pt x="421" y="94"/>
                    <a:pt x="327" y="0"/>
                    <a:pt x="211" y="0"/>
                  </a:cubicBezTo>
                  <a:close/>
                  <a:moveTo>
                    <a:pt x="95" y="151"/>
                  </a:moveTo>
                  <a:cubicBezTo>
                    <a:pt x="95" y="128"/>
                    <a:pt x="113" y="109"/>
                    <a:pt x="137" y="109"/>
                  </a:cubicBezTo>
                  <a:cubicBezTo>
                    <a:pt x="160" y="109"/>
                    <a:pt x="179" y="128"/>
                    <a:pt x="179" y="151"/>
                  </a:cubicBezTo>
                  <a:cubicBezTo>
                    <a:pt x="179" y="174"/>
                    <a:pt x="160" y="193"/>
                    <a:pt x="137" y="193"/>
                  </a:cubicBezTo>
                  <a:cubicBezTo>
                    <a:pt x="113" y="193"/>
                    <a:pt x="95" y="174"/>
                    <a:pt x="95" y="151"/>
                  </a:cubicBezTo>
                  <a:close/>
                  <a:moveTo>
                    <a:pt x="303" y="300"/>
                  </a:moveTo>
                  <a:cubicBezTo>
                    <a:pt x="303" y="300"/>
                    <a:pt x="303" y="300"/>
                    <a:pt x="303" y="300"/>
                  </a:cubicBezTo>
                  <a:cubicBezTo>
                    <a:pt x="289" y="332"/>
                    <a:pt x="253" y="355"/>
                    <a:pt x="211" y="355"/>
                  </a:cubicBezTo>
                  <a:cubicBezTo>
                    <a:pt x="158" y="355"/>
                    <a:pt x="114" y="319"/>
                    <a:pt x="112" y="274"/>
                  </a:cubicBezTo>
                  <a:cubicBezTo>
                    <a:pt x="111" y="267"/>
                    <a:pt x="111" y="259"/>
                    <a:pt x="111" y="251"/>
                  </a:cubicBezTo>
                  <a:cubicBezTo>
                    <a:pt x="312" y="251"/>
                    <a:pt x="312" y="251"/>
                    <a:pt x="312" y="251"/>
                  </a:cubicBezTo>
                  <a:cubicBezTo>
                    <a:pt x="312" y="251"/>
                    <a:pt x="311" y="263"/>
                    <a:pt x="309" y="276"/>
                  </a:cubicBezTo>
                  <a:cubicBezTo>
                    <a:pt x="309" y="281"/>
                    <a:pt x="308" y="285"/>
                    <a:pt x="307" y="290"/>
                  </a:cubicBezTo>
                  <a:cubicBezTo>
                    <a:pt x="306" y="294"/>
                    <a:pt x="304" y="297"/>
                    <a:pt x="303" y="300"/>
                  </a:cubicBezTo>
                  <a:close/>
                  <a:moveTo>
                    <a:pt x="285" y="193"/>
                  </a:moveTo>
                  <a:cubicBezTo>
                    <a:pt x="261" y="193"/>
                    <a:pt x="243" y="174"/>
                    <a:pt x="243" y="151"/>
                  </a:cubicBezTo>
                  <a:cubicBezTo>
                    <a:pt x="243" y="128"/>
                    <a:pt x="261" y="109"/>
                    <a:pt x="285" y="109"/>
                  </a:cubicBezTo>
                  <a:cubicBezTo>
                    <a:pt x="308" y="109"/>
                    <a:pt x="327" y="128"/>
                    <a:pt x="327" y="151"/>
                  </a:cubicBezTo>
                  <a:cubicBezTo>
                    <a:pt x="327" y="174"/>
                    <a:pt x="308" y="193"/>
                    <a:pt x="285" y="193"/>
                  </a:cubicBezTo>
                  <a:close/>
                </a:path>
              </a:pathLst>
            </a:custGeom>
            <a:solidFill>
              <a:srgbClr val="FFB70F"/>
            </a:solidFill>
            <a:ln w="25400" cap="flat" cmpd="sng" algn="ctr">
              <a:noFill/>
              <a:prstDash val="solid"/>
              <a:headEnd type="none" w="med" len="med"/>
              <a:tailEnd type="none" w="med" len="med"/>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endParaRPr kumimoji="0" lang="en-US" sz="1100" b="0" i="0" u="none" strike="noStrike" kern="0" cap="none" spc="0" normalizeH="0" baseline="0" noProof="0">
                <a:ln>
                  <a:noFill/>
                </a:ln>
                <a:gradFill>
                  <a:gsLst>
                    <a:gs pos="0">
                      <a:srgbClr val="FFFFFF"/>
                    </a:gs>
                    <a:gs pos="100000">
                      <a:srgbClr val="FFFFFF"/>
                    </a:gs>
                  </a:gsLst>
                  <a:lin ang="5400000" scaled="0"/>
                </a:gradFill>
                <a:effectLst/>
                <a:uLnTx/>
                <a:uFillTx/>
                <a:ea typeface="+mn-ea"/>
                <a:cs typeface="+mn-cs"/>
              </a:endParaRPr>
            </a:p>
          </p:txBody>
        </p:sp>
      </p:grpSp>
      <p:sp>
        <p:nvSpPr>
          <p:cNvPr id="69" name="Rectangle 68"/>
          <p:cNvSpPr/>
          <p:nvPr/>
        </p:nvSpPr>
        <p:spPr>
          <a:xfrm>
            <a:off x="6116890" y="3570152"/>
            <a:ext cx="4408098" cy="2449394"/>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274320" tIns="18288" rIns="274320" bIns="0" numCol="1" rtlCol="0" anchor="ctr" anchorCtr="0" compatLnSpc="1">
            <a:prstTxWarp prst="textNoShape">
              <a:avLst/>
            </a:prstTxWarp>
          </a:bodyPr>
          <a:lstStyle/>
          <a:p>
            <a:pPr defTabSz="914099" fontAlgn="base">
              <a:lnSpc>
                <a:spcPct val="80000"/>
              </a:lnSpc>
              <a:spcBef>
                <a:spcPct val="0"/>
              </a:spcBef>
              <a:spcAft>
                <a:spcPct val="0"/>
              </a:spcAft>
            </a:pPr>
            <a:endParaRPr lang="en-US" sz="2400" b="1" kern="0" spc="-50" dirty="0">
              <a:solidFill>
                <a:srgbClr val="FFFFFF"/>
              </a:solidFill>
            </a:endParaRPr>
          </a:p>
        </p:txBody>
      </p:sp>
      <p:sp>
        <p:nvSpPr>
          <p:cNvPr id="70" name="TextBox 69"/>
          <p:cNvSpPr txBox="1"/>
          <p:nvPr/>
        </p:nvSpPr>
        <p:spPr>
          <a:xfrm>
            <a:off x="6243017" y="4079788"/>
            <a:ext cx="2286000" cy="307777"/>
          </a:xfrm>
          <a:prstGeom prst="rect">
            <a:avLst/>
          </a:prstGeom>
          <a:noFill/>
        </p:spPr>
        <p:txBody>
          <a:bodyPr wrap="square" lIns="0" tIns="0" rIns="0" bIns="0" rtlCol="0">
            <a:spAutoFit/>
          </a:bodyPr>
          <a:lstStyle/>
          <a:p>
            <a:pPr algn="ctr" defTabSz="1087546"/>
            <a:r>
              <a:rPr lang="en-US" sz="2000" dirty="0">
                <a:gradFill>
                  <a:gsLst>
                    <a:gs pos="0">
                      <a:srgbClr val="FFFFFF"/>
                    </a:gs>
                    <a:gs pos="86000">
                      <a:srgbClr val="FFFFFF"/>
                    </a:gs>
                  </a:gsLst>
                  <a:lin ang="5400000" scaled="0"/>
                </a:gradFill>
                <a:ea typeface="Segoe UI" pitchFamily="34" charset="0"/>
                <a:cs typeface="Segoe UI" pitchFamily="34" charset="0"/>
              </a:rPr>
              <a:t>WORLDWIDE</a:t>
            </a:r>
          </a:p>
        </p:txBody>
      </p:sp>
      <p:sp>
        <p:nvSpPr>
          <p:cNvPr id="71" name="TextBox 70"/>
          <p:cNvSpPr txBox="1"/>
          <p:nvPr/>
        </p:nvSpPr>
        <p:spPr>
          <a:xfrm>
            <a:off x="6243017" y="4240851"/>
            <a:ext cx="2286000" cy="1107996"/>
          </a:xfrm>
          <a:prstGeom prst="rect">
            <a:avLst/>
          </a:prstGeom>
          <a:noFill/>
        </p:spPr>
        <p:txBody>
          <a:bodyPr wrap="square" lIns="91440" tIns="0" rIns="91440" bIns="0" rtlCol="0">
            <a:spAutoFit/>
          </a:bodyPr>
          <a:lstStyle/>
          <a:p>
            <a:pPr algn="ctr" defTabSz="1087546"/>
            <a:r>
              <a:rPr lang="en-US" sz="7200" b="1" spc="-300" dirty="0">
                <a:gradFill>
                  <a:gsLst>
                    <a:gs pos="0">
                      <a:srgbClr val="FFFFFF"/>
                    </a:gs>
                    <a:gs pos="86000">
                      <a:srgbClr val="FFFFFF"/>
                    </a:gs>
                  </a:gsLst>
                  <a:lin ang="5400000" scaled="0"/>
                </a:gradFill>
              </a:rPr>
              <a:t>90%</a:t>
            </a:r>
          </a:p>
        </p:txBody>
      </p:sp>
      <p:sp>
        <p:nvSpPr>
          <p:cNvPr id="72" name="TextBox 71"/>
          <p:cNvSpPr txBox="1"/>
          <p:nvPr/>
        </p:nvSpPr>
        <p:spPr>
          <a:xfrm>
            <a:off x="6243017" y="5197002"/>
            <a:ext cx="2286000" cy="307777"/>
          </a:xfrm>
          <a:prstGeom prst="rect">
            <a:avLst/>
          </a:prstGeom>
          <a:noFill/>
        </p:spPr>
        <p:txBody>
          <a:bodyPr wrap="square" lIns="0" tIns="0" rIns="0" bIns="0" rtlCol="0">
            <a:spAutoFit/>
          </a:bodyPr>
          <a:lstStyle/>
          <a:p>
            <a:pPr algn="ctr" defTabSz="1087546"/>
            <a:r>
              <a:rPr lang="en-US" sz="2000" dirty="0">
                <a:gradFill>
                  <a:gsLst>
                    <a:gs pos="0">
                      <a:srgbClr val="FFFFFF"/>
                    </a:gs>
                    <a:gs pos="86000">
                      <a:srgbClr val="FFFFFF"/>
                    </a:gs>
                  </a:gsLst>
                  <a:lin ang="5400000" scaled="0"/>
                </a:gradFill>
                <a:ea typeface="Segoe UI" pitchFamily="34" charset="0"/>
                <a:cs typeface="Segoe UI" pitchFamily="34" charset="0"/>
              </a:rPr>
              <a:t>RECOMMEND</a:t>
            </a:r>
          </a:p>
        </p:txBody>
      </p:sp>
      <p:grpSp>
        <p:nvGrpSpPr>
          <p:cNvPr id="73" name="Group 72"/>
          <p:cNvGrpSpPr/>
          <p:nvPr/>
        </p:nvGrpSpPr>
        <p:grpSpPr>
          <a:xfrm>
            <a:off x="4162081" y="1370862"/>
            <a:ext cx="1073514" cy="1384580"/>
            <a:chOff x="2781093" y="1370862"/>
            <a:chExt cx="1073514" cy="1384580"/>
          </a:xfrm>
        </p:grpSpPr>
        <p:pic>
          <p:nvPicPr>
            <p:cNvPr id="74" name="Picture 7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781093" y="1370862"/>
              <a:ext cx="1073514" cy="1384580"/>
            </a:xfrm>
            <a:prstGeom prst="rect">
              <a:avLst/>
            </a:prstGeom>
          </p:spPr>
        </p:pic>
        <p:sp>
          <p:nvSpPr>
            <p:cNvPr id="75" name="Freeform 34"/>
            <p:cNvSpPr>
              <a:spLocks noEditPoints="1"/>
            </p:cNvSpPr>
            <p:nvPr/>
          </p:nvSpPr>
          <p:spPr bwMode="auto">
            <a:xfrm>
              <a:off x="3031495" y="1499391"/>
              <a:ext cx="489364" cy="442039"/>
            </a:xfrm>
            <a:custGeom>
              <a:avLst/>
              <a:gdLst>
                <a:gd name="T0" fmla="*/ 588 w 598"/>
                <a:gd name="T1" fmla="*/ 493 h 523"/>
                <a:gd name="T2" fmla="*/ 316 w 598"/>
                <a:gd name="T3" fmla="*/ 17 h 523"/>
                <a:gd name="T4" fmla="*/ 282 w 598"/>
                <a:gd name="T5" fmla="*/ 17 h 523"/>
                <a:gd name="T6" fmla="*/ 10 w 598"/>
                <a:gd name="T7" fmla="*/ 493 h 523"/>
                <a:gd name="T8" fmla="*/ 27 w 598"/>
                <a:gd name="T9" fmla="*/ 523 h 523"/>
                <a:gd name="T10" fmla="*/ 571 w 598"/>
                <a:gd name="T11" fmla="*/ 523 h 523"/>
                <a:gd name="T12" fmla="*/ 588 w 598"/>
                <a:gd name="T13" fmla="*/ 493 h 523"/>
                <a:gd name="T14" fmla="*/ 321 w 598"/>
                <a:gd name="T15" fmla="*/ 465 h 523"/>
                <a:gd name="T16" fmla="*/ 299 w 598"/>
                <a:gd name="T17" fmla="*/ 474 h 523"/>
                <a:gd name="T18" fmla="*/ 277 w 598"/>
                <a:gd name="T19" fmla="*/ 466 h 523"/>
                <a:gd name="T20" fmla="*/ 267 w 598"/>
                <a:gd name="T21" fmla="*/ 442 h 523"/>
                <a:gd name="T22" fmla="*/ 276 w 598"/>
                <a:gd name="T23" fmla="*/ 420 h 523"/>
                <a:gd name="T24" fmla="*/ 299 w 598"/>
                <a:gd name="T25" fmla="*/ 411 h 523"/>
                <a:gd name="T26" fmla="*/ 321 w 598"/>
                <a:gd name="T27" fmla="*/ 420 h 523"/>
                <a:gd name="T28" fmla="*/ 331 w 598"/>
                <a:gd name="T29" fmla="*/ 442 h 523"/>
                <a:gd name="T30" fmla="*/ 321 w 598"/>
                <a:gd name="T31" fmla="*/ 465 h 523"/>
                <a:gd name="T32" fmla="*/ 329 w 598"/>
                <a:gd name="T33" fmla="*/ 233 h 523"/>
                <a:gd name="T34" fmla="*/ 320 w 598"/>
                <a:gd name="T35" fmla="*/ 337 h 523"/>
                <a:gd name="T36" fmla="*/ 314 w 598"/>
                <a:gd name="T37" fmla="*/ 365 h 523"/>
                <a:gd name="T38" fmla="*/ 298 w 598"/>
                <a:gd name="T39" fmla="*/ 375 h 523"/>
                <a:gd name="T40" fmla="*/ 282 w 598"/>
                <a:gd name="T41" fmla="*/ 365 h 523"/>
                <a:gd name="T42" fmla="*/ 276 w 598"/>
                <a:gd name="T43" fmla="*/ 336 h 523"/>
                <a:gd name="T44" fmla="*/ 269 w 598"/>
                <a:gd name="T45" fmla="*/ 236 h 523"/>
                <a:gd name="T46" fmla="*/ 267 w 598"/>
                <a:gd name="T47" fmla="*/ 194 h 523"/>
                <a:gd name="T48" fmla="*/ 276 w 598"/>
                <a:gd name="T49" fmla="*/ 167 h 523"/>
                <a:gd name="T50" fmla="*/ 300 w 598"/>
                <a:gd name="T51" fmla="*/ 157 h 523"/>
                <a:gd name="T52" fmla="*/ 325 w 598"/>
                <a:gd name="T53" fmla="*/ 169 h 523"/>
                <a:gd name="T54" fmla="*/ 331 w 598"/>
                <a:gd name="T55" fmla="*/ 205 h 523"/>
                <a:gd name="T56" fmla="*/ 329 w 598"/>
                <a:gd name="T57" fmla="*/ 233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98" h="523">
                  <a:moveTo>
                    <a:pt x="588" y="493"/>
                  </a:moveTo>
                  <a:cubicBezTo>
                    <a:pt x="316" y="17"/>
                    <a:pt x="316" y="17"/>
                    <a:pt x="316" y="17"/>
                  </a:cubicBezTo>
                  <a:cubicBezTo>
                    <a:pt x="307" y="0"/>
                    <a:pt x="291" y="0"/>
                    <a:pt x="282" y="17"/>
                  </a:cubicBezTo>
                  <a:cubicBezTo>
                    <a:pt x="10" y="493"/>
                    <a:pt x="10" y="493"/>
                    <a:pt x="10" y="493"/>
                  </a:cubicBezTo>
                  <a:cubicBezTo>
                    <a:pt x="0" y="510"/>
                    <a:pt x="8" y="523"/>
                    <a:pt x="27" y="523"/>
                  </a:cubicBezTo>
                  <a:cubicBezTo>
                    <a:pt x="571" y="523"/>
                    <a:pt x="571" y="523"/>
                    <a:pt x="571" y="523"/>
                  </a:cubicBezTo>
                  <a:cubicBezTo>
                    <a:pt x="590" y="523"/>
                    <a:pt x="598" y="510"/>
                    <a:pt x="588" y="493"/>
                  </a:cubicBezTo>
                  <a:close/>
                  <a:moveTo>
                    <a:pt x="321" y="465"/>
                  </a:moveTo>
                  <a:cubicBezTo>
                    <a:pt x="315" y="471"/>
                    <a:pt x="308" y="474"/>
                    <a:pt x="299" y="474"/>
                  </a:cubicBezTo>
                  <a:cubicBezTo>
                    <a:pt x="291" y="474"/>
                    <a:pt x="283" y="471"/>
                    <a:pt x="277" y="466"/>
                  </a:cubicBezTo>
                  <a:cubicBezTo>
                    <a:pt x="271" y="460"/>
                    <a:pt x="267" y="452"/>
                    <a:pt x="267" y="442"/>
                  </a:cubicBezTo>
                  <a:cubicBezTo>
                    <a:pt x="267" y="434"/>
                    <a:pt x="270" y="426"/>
                    <a:pt x="276" y="420"/>
                  </a:cubicBezTo>
                  <a:cubicBezTo>
                    <a:pt x="283" y="414"/>
                    <a:pt x="290" y="411"/>
                    <a:pt x="299" y="411"/>
                  </a:cubicBezTo>
                  <a:cubicBezTo>
                    <a:pt x="308" y="411"/>
                    <a:pt x="315" y="414"/>
                    <a:pt x="321" y="420"/>
                  </a:cubicBezTo>
                  <a:cubicBezTo>
                    <a:pt x="327" y="426"/>
                    <a:pt x="331" y="434"/>
                    <a:pt x="331" y="442"/>
                  </a:cubicBezTo>
                  <a:cubicBezTo>
                    <a:pt x="331" y="452"/>
                    <a:pt x="327" y="460"/>
                    <a:pt x="321" y="465"/>
                  </a:cubicBezTo>
                  <a:close/>
                  <a:moveTo>
                    <a:pt x="329" y="233"/>
                  </a:moveTo>
                  <a:cubicBezTo>
                    <a:pt x="320" y="337"/>
                    <a:pt x="320" y="337"/>
                    <a:pt x="320" y="337"/>
                  </a:cubicBezTo>
                  <a:cubicBezTo>
                    <a:pt x="319" y="349"/>
                    <a:pt x="317" y="358"/>
                    <a:pt x="314" y="365"/>
                  </a:cubicBezTo>
                  <a:cubicBezTo>
                    <a:pt x="311" y="371"/>
                    <a:pt x="305" y="375"/>
                    <a:pt x="298" y="375"/>
                  </a:cubicBezTo>
                  <a:cubicBezTo>
                    <a:pt x="290" y="375"/>
                    <a:pt x="285" y="371"/>
                    <a:pt x="282" y="365"/>
                  </a:cubicBezTo>
                  <a:cubicBezTo>
                    <a:pt x="279" y="359"/>
                    <a:pt x="277" y="349"/>
                    <a:pt x="276" y="336"/>
                  </a:cubicBezTo>
                  <a:cubicBezTo>
                    <a:pt x="269" y="236"/>
                    <a:pt x="269" y="236"/>
                    <a:pt x="269" y="236"/>
                  </a:cubicBezTo>
                  <a:cubicBezTo>
                    <a:pt x="268" y="216"/>
                    <a:pt x="267" y="202"/>
                    <a:pt x="267" y="194"/>
                  </a:cubicBezTo>
                  <a:cubicBezTo>
                    <a:pt x="267" y="182"/>
                    <a:pt x="270" y="173"/>
                    <a:pt x="276" y="167"/>
                  </a:cubicBezTo>
                  <a:cubicBezTo>
                    <a:pt x="283" y="160"/>
                    <a:pt x="291" y="157"/>
                    <a:pt x="300" y="157"/>
                  </a:cubicBezTo>
                  <a:cubicBezTo>
                    <a:pt x="312" y="157"/>
                    <a:pt x="320" y="161"/>
                    <a:pt x="325" y="169"/>
                  </a:cubicBezTo>
                  <a:cubicBezTo>
                    <a:pt x="329" y="178"/>
                    <a:pt x="331" y="190"/>
                    <a:pt x="331" y="205"/>
                  </a:cubicBezTo>
                  <a:cubicBezTo>
                    <a:pt x="331" y="215"/>
                    <a:pt x="330" y="224"/>
                    <a:pt x="329" y="233"/>
                  </a:cubicBezTo>
                  <a:close/>
                </a:path>
              </a:pathLst>
            </a:custGeom>
            <a:solidFill>
              <a:srgbClr val="6BBD46"/>
            </a:solidFill>
            <a:ln>
              <a:noFill/>
            </a:ln>
          </p:spPr>
          <p:txBody>
            <a:bodyPr vert="horz" wrap="square" lIns="91440" tIns="45720" rIns="91440" bIns="45720" numCol="1" anchor="t" anchorCtr="0" compatLnSpc="1">
              <a:prstTxWarp prst="textNoShape">
                <a:avLst/>
              </a:prstTxWarp>
            </a:bodyPr>
            <a:lstStyle/>
            <a:p>
              <a:pPr marL="0" marR="0" lvl="0" indent="0" defTabSz="1087546"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srgbClr val="737373"/>
                </a:solidFill>
                <a:effectLst/>
                <a:uLnTx/>
                <a:uFillTx/>
              </a:endParaRPr>
            </a:p>
          </p:txBody>
        </p:sp>
      </p:grpSp>
      <p:pic>
        <p:nvPicPr>
          <p:cNvPr id="76" name="Picture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41819" y="1371651"/>
            <a:ext cx="1383003" cy="1383003"/>
          </a:xfrm>
          <a:prstGeom prst="rect">
            <a:avLst/>
          </a:prstGeom>
        </p:spPr>
      </p:pic>
      <p:grpSp>
        <p:nvGrpSpPr>
          <p:cNvPr id="77" name="Group 76"/>
          <p:cNvGrpSpPr/>
          <p:nvPr/>
        </p:nvGrpSpPr>
        <p:grpSpPr>
          <a:xfrm>
            <a:off x="8917321" y="4073341"/>
            <a:ext cx="749881" cy="1443016"/>
            <a:chOff x="7410205" y="4004303"/>
            <a:chExt cx="749881" cy="1443016"/>
          </a:xfrm>
        </p:grpSpPr>
        <p:pic>
          <p:nvPicPr>
            <p:cNvPr id="78" name="Picture 3" descr="C:\Users\adi\Desktop\hand-thumbs-u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92322" y="4672954"/>
              <a:ext cx="667764" cy="774365"/>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7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10205" y="4004303"/>
              <a:ext cx="676049" cy="676049"/>
            </a:xfrm>
            <a:prstGeom prst="rect">
              <a:avLst/>
            </a:prstGeom>
          </p:spPr>
        </p:pic>
      </p:grpSp>
      <p:sp>
        <p:nvSpPr>
          <p:cNvPr id="80" name="TextBox 79"/>
          <p:cNvSpPr txBox="1"/>
          <p:nvPr/>
        </p:nvSpPr>
        <p:spPr>
          <a:xfrm>
            <a:off x="1507115" y="1349058"/>
            <a:ext cx="2286000" cy="307777"/>
          </a:xfrm>
          <a:prstGeom prst="rect">
            <a:avLst/>
          </a:prstGeom>
          <a:noFill/>
        </p:spPr>
        <p:txBody>
          <a:bodyPr wrap="square" lIns="0" tIns="0" rIns="0" bIns="0" rtlCol="0">
            <a:spAutoFit/>
          </a:bodyPr>
          <a:lstStyle/>
          <a:p>
            <a:pPr algn="ctr" defTabSz="1087546"/>
            <a:r>
              <a:rPr lang="en-US" sz="2000" dirty="0" smtClean="0">
                <a:gradFill>
                  <a:gsLst>
                    <a:gs pos="0">
                      <a:srgbClr val="FFFFFF"/>
                    </a:gs>
                    <a:gs pos="86000">
                      <a:srgbClr val="FFFFFF"/>
                    </a:gs>
                  </a:gsLst>
                  <a:lin ang="5400000" scaled="0"/>
                </a:gradFill>
                <a:ea typeface="Segoe UI" pitchFamily="34" charset="0"/>
                <a:cs typeface="Segoe UI" pitchFamily="34" charset="0"/>
              </a:rPr>
              <a:t>UNITED STATES</a:t>
            </a:r>
            <a:endParaRPr lang="en-US" sz="2000" dirty="0">
              <a:gradFill>
                <a:gsLst>
                  <a:gs pos="0">
                    <a:srgbClr val="FFFFFF"/>
                  </a:gs>
                  <a:gs pos="86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93523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500"/>
                                        <p:tgtEl>
                                          <p:spTgt spid="8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6"/>
                                        </p:tgtEl>
                                        <p:attrNameLst>
                                          <p:attrName>style.visibility</p:attrName>
                                        </p:attrNameLst>
                                      </p:cBhvr>
                                      <p:to>
                                        <p:strVal val="visible"/>
                                      </p:to>
                                    </p:set>
                                    <p:animEffect transition="in" filter="fade">
                                      <p:cBhvr>
                                        <p:cTn id="16" dur="500"/>
                                        <p:tgtEl>
                                          <p:spTgt spid="5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p:cTn id="20" dur="250" fill="hold"/>
                                        <p:tgtEl>
                                          <p:spTgt spid="57"/>
                                        </p:tgtEl>
                                        <p:attrNameLst>
                                          <p:attrName>ppt_w</p:attrName>
                                        </p:attrNameLst>
                                      </p:cBhvr>
                                      <p:tavLst>
                                        <p:tav tm="0">
                                          <p:val>
                                            <p:fltVal val="0"/>
                                          </p:val>
                                        </p:tav>
                                        <p:tav tm="100000">
                                          <p:val>
                                            <p:strVal val="#ppt_w"/>
                                          </p:val>
                                        </p:tav>
                                      </p:tavLst>
                                    </p:anim>
                                    <p:anim calcmode="lin" valueType="num">
                                      <p:cBhvr>
                                        <p:cTn id="21" dur="250" fill="hold"/>
                                        <p:tgtEl>
                                          <p:spTgt spid="57"/>
                                        </p:tgtEl>
                                        <p:attrNameLst>
                                          <p:attrName>ppt_h</p:attrName>
                                        </p:attrNameLst>
                                      </p:cBhvr>
                                      <p:tavLst>
                                        <p:tav tm="0">
                                          <p:val>
                                            <p:fltVal val="0"/>
                                          </p:val>
                                        </p:tav>
                                        <p:tav tm="100000">
                                          <p:val>
                                            <p:strVal val="#ppt_h"/>
                                          </p:val>
                                        </p:tav>
                                      </p:tavLst>
                                    </p:anim>
                                    <p:animEffect transition="in" filter="fade">
                                      <p:cBhvr>
                                        <p:cTn id="22" dur="250"/>
                                        <p:tgtEl>
                                          <p:spTgt spid="57"/>
                                        </p:tgtEl>
                                      </p:cBhvr>
                                    </p:animEffect>
                                  </p:childTnLst>
                                </p:cTn>
                              </p:par>
                            </p:childTnLst>
                          </p:cTn>
                        </p:par>
                        <p:par>
                          <p:cTn id="23" fill="hold">
                            <p:stCondLst>
                              <p:cond delay="1750"/>
                            </p:stCondLst>
                            <p:childTnLst>
                              <p:par>
                                <p:cTn id="24" presetID="10" presetClass="entr" presetSubtype="0" fill="hold" nodeType="after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500"/>
                                        <p:tgtEl>
                                          <p:spTgt spid="73"/>
                                        </p:tgtEl>
                                      </p:cBhvr>
                                    </p:animEffect>
                                  </p:childTnLst>
                                </p:cTn>
                              </p:par>
                            </p:childTnLst>
                          </p:cTn>
                        </p:par>
                        <p:par>
                          <p:cTn id="27" fill="hold">
                            <p:stCondLst>
                              <p:cond delay="2250"/>
                            </p:stCondLst>
                            <p:childTnLst>
                              <p:par>
                                <p:cTn id="28" presetID="2" presetClass="entr" presetSubtype="2" fill="hold" grpId="0" nodeType="after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1+#ppt_w/2"/>
                                          </p:val>
                                        </p:tav>
                                        <p:tav tm="100000">
                                          <p:val>
                                            <p:strVal val="#ppt_x"/>
                                          </p:val>
                                        </p:tav>
                                      </p:tavLst>
                                    </p:anim>
                                    <p:anim calcmode="lin" valueType="num">
                                      <p:cBhvr additive="base">
                                        <p:cTn id="31" dur="500" fill="hold"/>
                                        <p:tgtEl>
                                          <p:spTgt spid="58"/>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10" presetClass="entr" presetSubtype="0" fill="hold" grpId="0"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250" fill="hold"/>
                                        <p:tgtEl>
                                          <p:spTgt spid="60"/>
                                        </p:tgtEl>
                                        <p:attrNameLst>
                                          <p:attrName>ppt_w</p:attrName>
                                        </p:attrNameLst>
                                      </p:cBhvr>
                                      <p:tavLst>
                                        <p:tav tm="0">
                                          <p:val>
                                            <p:fltVal val="0"/>
                                          </p:val>
                                        </p:tav>
                                        <p:tav tm="100000">
                                          <p:val>
                                            <p:strVal val="#ppt_w"/>
                                          </p:val>
                                        </p:tav>
                                      </p:tavLst>
                                    </p:anim>
                                    <p:anim calcmode="lin" valueType="num">
                                      <p:cBhvr>
                                        <p:cTn id="40" dur="250" fill="hold"/>
                                        <p:tgtEl>
                                          <p:spTgt spid="60"/>
                                        </p:tgtEl>
                                        <p:attrNameLst>
                                          <p:attrName>ppt_h</p:attrName>
                                        </p:attrNameLst>
                                      </p:cBhvr>
                                      <p:tavLst>
                                        <p:tav tm="0">
                                          <p:val>
                                            <p:fltVal val="0"/>
                                          </p:val>
                                        </p:tav>
                                        <p:tav tm="100000">
                                          <p:val>
                                            <p:strVal val="#ppt_h"/>
                                          </p:val>
                                        </p:tav>
                                      </p:tavLst>
                                    </p:anim>
                                    <p:animEffect transition="in" filter="fade">
                                      <p:cBhvr>
                                        <p:cTn id="41" dur="250"/>
                                        <p:tgtEl>
                                          <p:spTgt spid="60"/>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76"/>
                                        </p:tgtEl>
                                        <p:attrNameLst>
                                          <p:attrName>style.visibility</p:attrName>
                                        </p:attrNameLst>
                                      </p:cBhvr>
                                      <p:to>
                                        <p:strVal val="visible"/>
                                      </p:to>
                                    </p:set>
                                    <p:animEffect transition="in" filter="fade">
                                      <p:cBhvr>
                                        <p:cTn id="49" dur="500"/>
                                        <p:tgtEl>
                                          <p:spTgt spid="76"/>
                                        </p:tgtEl>
                                      </p:cBhvr>
                                    </p:animEffect>
                                  </p:childTnLst>
                                </p:cTn>
                              </p:par>
                            </p:childTnLst>
                          </p:cTn>
                        </p:par>
                        <p:par>
                          <p:cTn id="50" fill="hold">
                            <p:stCondLst>
                              <p:cond delay="4500"/>
                            </p:stCondLst>
                            <p:childTnLst>
                              <p:par>
                                <p:cTn id="51" presetID="2" presetClass="entr" presetSubtype="8"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fill="hold"/>
                                        <p:tgtEl>
                                          <p:spTgt spid="62"/>
                                        </p:tgtEl>
                                        <p:attrNameLst>
                                          <p:attrName>ppt_x</p:attrName>
                                        </p:attrNameLst>
                                      </p:cBhvr>
                                      <p:tavLst>
                                        <p:tav tm="0">
                                          <p:val>
                                            <p:strVal val="0-#ppt_w/2"/>
                                          </p:val>
                                        </p:tav>
                                        <p:tav tm="100000">
                                          <p:val>
                                            <p:strVal val="#ppt_x"/>
                                          </p:val>
                                        </p:tav>
                                      </p:tavLst>
                                    </p:anim>
                                    <p:anim calcmode="lin" valueType="num">
                                      <p:cBhvr additive="base">
                                        <p:cTn id="54" dur="500" fill="hold"/>
                                        <p:tgtEl>
                                          <p:spTgt spid="62"/>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63"/>
                                        </p:tgtEl>
                                        <p:attrNameLst>
                                          <p:attrName>style.visibility</p:attrName>
                                        </p:attrNameLst>
                                      </p:cBhvr>
                                      <p:to>
                                        <p:strVal val="visible"/>
                                      </p:to>
                                    </p:set>
                                    <p:animEffect transition="in" filter="fade">
                                      <p:cBhvr>
                                        <p:cTn id="58" dur="500"/>
                                        <p:tgtEl>
                                          <p:spTgt spid="63"/>
                                        </p:tgtEl>
                                      </p:cBhvr>
                                    </p:animEffect>
                                  </p:childTnLst>
                                </p:cTn>
                              </p:par>
                            </p:childTnLst>
                          </p:cTn>
                        </p:par>
                        <p:par>
                          <p:cTn id="59" fill="hold">
                            <p:stCondLst>
                              <p:cond delay="5500"/>
                            </p:stCondLst>
                            <p:childTnLst>
                              <p:par>
                                <p:cTn id="60" presetID="53" presetClass="entr" presetSubtype="16" fill="hold" grpId="0"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p:cTn id="62" dur="250" fill="hold"/>
                                        <p:tgtEl>
                                          <p:spTgt spid="64"/>
                                        </p:tgtEl>
                                        <p:attrNameLst>
                                          <p:attrName>ppt_w</p:attrName>
                                        </p:attrNameLst>
                                      </p:cBhvr>
                                      <p:tavLst>
                                        <p:tav tm="0">
                                          <p:val>
                                            <p:fltVal val="0"/>
                                          </p:val>
                                        </p:tav>
                                        <p:tav tm="100000">
                                          <p:val>
                                            <p:strVal val="#ppt_w"/>
                                          </p:val>
                                        </p:tav>
                                      </p:tavLst>
                                    </p:anim>
                                    <p:anim calcmode="lin" valueType="num">
                                      <p:cBhvr>
                                        <p:cTn id="63" dur="250" fill="hold"/>
                                        <p:tgtEl>
                                          <p:spTgt spid="64"/>
                                        </p:tgtEl>
                                        <p:attrNameLst>
                                          <p:attrName>ppt_h</p:attrName>
                                        </p:attrNameLst>
                                      </p:cBhvr>
                                      <p:tavLst>
                                        <p:tav tm="0">
                                          <p:val>
                                            <p:fltVal val="0"/>
                                          </p:val>
                                        </p:tav>
                                        <p:tav tm="100000">
                                          <p:val>
                                            <p:strVal val="#ppt_h"/>
                                          </p:val>
                                        </p:tav>
                                      </p:tavLst>
                                    </p:anim>
                                    <p:animEffect transition="in" filter="fade">
                                      <p:cBhvr>
                                        <p:cTn id="64" dur="250"/>
                                        <p:tgtEl>
                                          <p:spTgt spid="64"/>
                                        </p:tgtEl>
                                      </p:cBhvr>
                                    </p:animEffect>
                                  </p:childTnLst>
                                </p:cTn>
                              </p:par>
                            </p:childTnLst>
                          </p:cTn>
                        </p:par>
                        <p:par>
                          <p:cTn id="65" fill="hold">
                            <p:stCondLst>
                              <p:cond delay="5750"/>
                            </p:stCondLst>
                            <p:childTnLst>
                              <p:par>
                                <p:cTn id="66" presetID="10" presetClass="entr" presetSubtype="0"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par>
                          <p:cTn id="69" fill="hold">
                            <p:stCondLst>
                              <p:cond delay="6250"/>
                            </p:stCondLst>
                            <p:childTnLst>
                              <p:par>
                                <p:cTn id="70" presetID="10" presetClass="entr" presetSubtype="0" fill="hold"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fade">
                                      <p:cBhvr>
                                        <p:cTn id="72" dur="500"/>
                                        <p:tgtEl>
                                          <p:spTgt spid="66"/>
                                        </p:tgtEl>
                                      </p:cBhvr>
                                    </p:animEffect>
                                  </p:childTnLst>
                                </p:cTn>
                              </p:par>
                            </p:childTnLst>
                          </p:cTn>
                        </p:par>
                        <p:par>
                          <p:cTn id="73" fill="hold">
                            <p:stCondLst>
                              <p:cond delay="6750"/>
                            </p:stCondLst>
                            <p:childTnLst>
                              <p:par>
                                <p:cTn id="74" presetID="2" presetClass="entr" presetSubtype="2"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 calcmode="lin" valueType="num">
                                      <p:cBhvr additive="base">
                                        <p:cTn id="76" dur="500" fill="hold"/>
                                        <p:tgtEl>
                                          <p:spTgt spid="69"/>
                                        </p:tgtEl>
                                        <p:attrNameLst>
                                          <p:attrName>ppt_x</p:attrName>
                                        </p:attrNameLst>
                                      </p:cBhvr>
                                      <p:tavLst>
                                        <p:tav tm="0">
                                          <p:val>
                                            <p:strVal val="1+#ppt_w/2"/>
                                          </p:val>
                                        </p:tav>
                                        <p:tav tm="100000">
                                          <p:val>
                                            <p:strVal val="#ppt_x"/>
                                          </p:val>
                                        </p:tav>
                                      </p:tavLst>
                                    </p:anim>
                                    <p:anim calcmode="lin" valueType="num">
                                      <p:cBhvr additive="base">
                                        <p:cTn id="77" dur="500" fill="hold"/>
                                        <p:tgtEl>
                                          <p:spTgt spid="69"/>
                                        </p:tgtEl>
                                        <p:attrNameLst>
                                          <p:attrName>ppt_y</p:attrName>
                                        </p:attrNameLst>
                                      </p:cBhvr>
                                      <p:tavLst>
                                        <p:tav tm="0">
                                          <p:val>
                                            <p:strVal val="#ppt_y"/>
                                          </p:val>
                                        </p:tav>
                                        <p:tav tm="100000">
                                          <p:val>
                                            <p:strVal val="#ppt_y"/>
                                          </p:val>
                                        </p:tav>
                                      </p:tavLst>
                                    </p:anim>
                                  </p:childTnLst>
                                </p:cTn>
                              </p:par>
                            </p:childTnLst>
                          </p:cTn>
                        </p:par>
                        <p:par>
                          <p:cTn id="78" fill="hold">
                            <p:stCondLst>
                              <p:cond delay="7250"/>
                            </p:stCondLst>
                            <p:childTnLst>
                              <p:par>
                                <p:cTn id="79" presetID="10" presetClass="entr" presetSubtype="0"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childTnLst>
                          </p:cTn>
                        </p:par>
                        <p:par>
                          <p:cTn id="82" fill="hold">
                            <p:stCondLst>
                              <p:cond delay="7750"/>
                            </p:stCondLst>
                            <p:childTnLst>
                              <p:par>
                                <p:cTn id="83" presetID="53" presetClass="entr" presetSubtype="16" fill="hold" grpId="0" nodeType="afterEffect">
                                  <p:stCondLst>
                                    <p:cond delay="0"/>
                                  </p:stCondLst>
                                  <p:childTnLst>
                                    <p:set>
                                      <p:cBhvr>
                                        <p:cTn id="84" dur="1" fill="hold">
                                          <p:stCondLst>
                                            <p:cond delay="0"/>
                                          </p:stCondLst>
                                        </p:cTn>
                                        <p:tgtEl>
                                          <p:spTgt spid="71"/>
                                        </p:tgtEl>
                                        <p:attrNameLst>
                                          <p:attrName>style.visibility</p:attrName>
                                        </p:attrNameLst>
                                      </p:cBhvr>
                                      <p:to>
                                        <p:strVal val="visible"/>
                                      </p:to>
                                    </p:set>
                                    <p:anim calcmode="lin" valueType="num">
                                      <p:cBhvr>
                                        <p:cTn id="85" dur="250" fill="hold"/>
                                        <p:tgtEl>
                                          <p:spTgt spid="71"/>
                                        </p:tgtEl>
                                        <p:attrNameLst>
                                          <p:attrName>ppt_w</p:attrName>
                                        </p:attrNameLst>
                                      </p:cBhvr>
                                      <p:tavLst>
                                        <p:tav tm="0">
                                          <p:val>
                                            <p:fltVal val="0"/>
                                          </p:val>
                                        </p:tav>
                                        <p:tav tm="100000">
                                          <p:val>
                                            <p:strVal val="#ppt_w"/>
                                          </p:val>
                                        </p:tav>
                                      </p:tavLst>
                                    </p:anim>
                                    <p:anim calcmode="lin" valueType="num">
                                      <p:cBhvr>
                                        <p:cTn id="86" dur="250" fill="hold"/>
                                        <p:tgtEl>
                                          <p:spTgt spid="71"/>
                                        </p:tgtEl>
                                        <p:attrNameLst>
                                          <p:attrName>ppt_h</p:attrName>
                                        </p:attrNameLst>
                                      </p:cBhvr>
                                      <p:tavLst>
                                        <p:tav tm="0">
                                          <p:val>
                                            <p:fltVal val="0"/>
                                          </p:val>
                                        </p:tav>
                                        <p:tav tm="100000">
                                          <p:val>
                                            <p:strVal val="#ppt_h"/>
                                          </p:val>
                                        </p:tav>
                                      </p:tavLst>
                                    </p:anim>
                                    <p:animEffect transition="in" filter="fade">
                                      <p:cBhvr>
                                        <p:cTn id="87" dur="250"/>
                                        <p:tgtEl>
                                          <p:spTgt spid="71"/>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Effect transition="in" filter="fade">
                                      <p:cBhvr>
                                        <p:cTn id="91" dur="500"/>
                                        <p:tgtEl>
                                          <p:spTgt spid="72"/>
                                        </p:tgtEl>
                                      </p:cBhvr>
                                    </p:animEffect>
                                  </p:childTnLst>
                                </p:cTn>
                              </p:par>
                            </p:childTnLst>
                          </p:cTn>
                        </p:par>
                        <p:par>
                          <p:cTn id="92" fill="hold">
                            <p:stCondLst>
                              <p:cond delay="8500"/>
                            </p:stCondLst>
                            <p:childTnLst>
                              <p:par>
                                <p:cTn id="93" presetID="10" presetClass="entr" presetSubtype="0" fill="hold"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fade">
                                      <p:cBhvr>
                                        <p:cTn id="9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P spid="57" grpId="0"/>
      <p:bldP spid="58" grpId="0" animBg="1"/>
      <p:bldP spid="59" grpId="0"/>
      <p:bldP spid="60" grpId="0"/>
      <p:bldP spid="61" grpId="0"/>
      <p:bldP spid="62" grpId="0" animBg="1"/>
      <p:bldP spid="63" grpId="0"/>
      <p:bldP spid="64" grpId="0"/>
      <p:bldP spid="65" grpId="0"/>
      <p:bldP spid="69" grpId="0" animBg="1"/>
      <p:bldP spid="70" grpId="0"/>
      <p:bldP spid="71" grpId="0"/>
      <p:bldP spid="72" grpId="0"/>
      <p:bldP spid="8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Group 60"/>
          <p:cNvGrpSpPr/>
          <p:nvPr/>
        </p:nvGrpSpPr>
        <p:grpSpPr>
          <a:xfrm>
            <a:off x="496950" y="681995"/>
            <a:ext cx="3418985" cy="2560320"/>
            <a:chOff x="382588" y="681995"/>
            <a:chExt cx="2560320" cy="2560320"/>
          </a:xfrm>
        </p:grpSpPr>
        <p:sp>
          <p:nvSpPr>
            <p:cNvPr id="62" name="Rectangle 61"/>
            <p:cNvSpPr/>
            <p:nvPr/>
          </p:nvSpPr>
          <p:spPr>
            <a:xfrm>
              <a:off x="382588" y="681995"/>
              <a:ext cx="2560320" cy="256032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marL="66675" indent="-66675" defTabSz="914099" fontAlgn="base">
                <a:lnSpc>
                  <a:spcPct val="90000"/>
                </a:lnSpc>
                <a:spcBef>
                  <a:spcPts val="600"/>
                </a:spcBef>
                <a:spcAft>
                  <a:spcPct val="0"/>
                </a:spcAft>
              </a:pPr>
              <a:r>
                <a:rPr lang="en-US" b="1" i="1" kern="0" dirty="0">
                  <a:gradFill>
                    <a:gsLst>
                      <a:gs pos="0">
                        <a:schemeClr val="tx1"/>
                      </a:gs>
                      <a:gs pos="100000">
                        <a:schemeClr val="tx1"/>
                      </a:gs>
                    </a:gsLst>
                    <a:lin ang="5400000" scaled="0"/>
                  </a:gradFill>
                </a:rPr>
                <a:t>“</a:t>
              </a:r>
              <a:r>
                <a:rPr lang="en-US" b="1" i="1" kern="0" dirty="0" smtClean="0">
                  <a:gradFill>
                    <a:gsLst>
                      <a:gs pos="0">
                        <a:schemeClr val="tx1"/>
                      </a:gs>
                      <a:gs pos="100000">
                        <a:schemeClr val="tx1"/>
                      </a:gs>
                    </a:gsLst>
                    <a:lin ang="5400000" scaled="0"/>
                  </a:gradFill>
                </a:rPr>
                <a:t>Let’s </a:t>
              </a:r>
              <a:r>
                <a:rPr lang="en-US" b="1" i="1" kern="0" dirty="0">
                  <a:gradFill>
                    <a:gsLst>
                      <a:gs pos="0">
                        <a:schemeClr val="tx1"/>
                      </a:gs>
                      <a:gs pos="100000">
                        <a:schemeClr val="tx1"/>
                      </a:gs>
                    </a:gsLst>
                    <a:lin ang="5400000" scaled="0"/>
                  </a:gradFill>
                </a:rPr>
                <a:t>just get it out of the way: Windows Phone 7 is the most exciting thing to happen to phones </a:t>
              </a:r>
              <a:r>
                <a:rPr lang="en-US" b="1" i="1" kern="0" dirty="0" smtClean="0">
                  <a:gradFill>
                    <a:gsLst>
                      <a:gs pos="0">
                        <a:schemeClr val="tx1"/>
                      </a:gs>
                      <a:gs pos="100000">
                        <a:schemeClr val="tx1"/>
                      </a:gs>
                    </a:gsLst>
                    <a:lin ang="5400000" scaled="0"/>
                  </a:gradFill>
                </a:rPr>
                <a:t>in </a:t>
              </a:r>
              <a:r>
                <a:rPr lang="en-US" b="1" i="1" kern="0" dirty="0">
                  <a:gradFill>
                    <a:gsLst>
                      <a:gs pos="0">
                        <a:schemeClr val="tx1"/>
                      </a:gs>
                      <a:gs pos="100000">
                        <a:schemeClr val="tx1"/>
                      </a:gs>
                    </a:gsLst>
                    <a:lin ang="5400000" scaled="0"/>
                  </a:gradFill>
                </a:rPr>
                <a:t>a </a:t>
              </a:r>
              <a:r>
                <a:rPr lang="en-US" b="1" i="1" kern="0" dirty="0" smtClean="0">
                  <a:gradFill>
                    <a:gsLst>
                      <a:gs pos="0">
                        <a:schemeClr val="tx1"/>
                      </a:gs>
                      <a:gs pos="100000">
                        <a:schemeClr val="tx1"/>
                      </a:gs>
                    </a:gsLst>
                    <a:lin ang="5400000" scaled="0"/>
                  </a:gradFill>
                </a:rPr>
                <a:t>long time</a:t>
              </a:r>
              <a:r>
                <a:rPr lang="en-US" b="1" i="1" kern="0" dirty="0">
                  <a:gradFill>
                    <a:gsLst>
                      <a:gs pos="0">
                        <a:schemeClr val="tx1"/>
                      </a:gs>
                      <a:gs pos="100000">
                        <a:schemeClr val="tx1"/>
                      </a:gs>
                    </a:gsLst>
                    <a:lin ang="5400000" scaled="0"/>
                  </a:gradFill>
                </a:rPr>
                <a:t>.” </a:t>
              </a:r>
            </a:p>
            <a:p>
              <a:pPr algn="r" defTabSz="914099" fontAlgn="base">
                <a:lnSpc>
                  <a:spcPct val="90000"/>
                </a:lnSpc>
                <a:spcBef>
                  <a:spcPts val="600"/>
                </a:spcBef>
                <a:spcAft>
                  <a:spcPct val="0"/>
                </a:spcAft>
              </a:pPr>
              <a:r>
                <a:rPr lang="en-US" sz="1600" kern="0" dirty="0" smtClean="0">
                  <a:gradFill>
                    <a:gsLst>
                      <a:gs pos="0">
                        <a:schemeClr val="tx1"/>
                      </a:gs>
                      <a:gs pos="100000">
                        <a:schemeClr val="tx1"/>
                      </a:gs>
                    </a:gsLst>
                    <a:lin ang="5400000" scaled="0"/>
                  </a:gradFill>
                </a:rPr>
                <a:t>– </a:t>
              </a:r>
              <a:r>
                <a:rPr lang="en-US" sz="1600" kern="0" dirty="0">
                  <a:gradFill>
                    <a:gsLst>
                      <a:gs pos="0">
                        <a:schemeClr val="tx1"/>
                      </a:gs>
                      <a:gs pos="100000">
                        <a:schemeClr val="tx1"/>
                      </a:gs>
                    </a:gsLst>
                    <a:lin ang="5400000" scaled="0"/>
                  </a:gradFill>
                </a:rPr>
                <a:t>Matt Buchanan</a:t>
              </a:r>
            </a:p>
          </p:txBody>
        </p:sp>
        <p:pic>
          <p:nvPicPr>
            <p:cNvPr id="63" name="Picture 46" descr="J:\Completed Shows\Company Meeting 2010\WP7 - Joe Belfiore\Videos\Logos\GIZMODO.png"/>
            <p:cNvPicPr>
              <a:picLocks noChangeAspect="1" noChangeArrowheads="1"/>
            </p:cNvPicPr>
            <p:nvPr/>
          </p:nvPicPr>
          <p:blipFill rotWithShape="1">
            <a:blip r:embed="rId2">
              <a:extLst>
                <a:ext uri="{28A0092B-C50C-407E-A947-70E740481C1C}">
                  <a14:useLocalDpi xmlns:a14="http://schemas.microsoft.com/office/drawing/2010/main" val="0"/>
                </a:ext>
              </a:extLst>
            </a:blip>
            <a:srcRect t="13811" b="23061"/>
            <a:stretch/>
          </p:blipFill>
          <p:spPr bwMode="auto">
            <a:xfrm>
              <a:off x="1406994" y="2796564"/>
              <a:ext cx="1490191" cy="3400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4" name="Group 63"/>
          <p:cNvGrpSpPr/>
          <p:nvPr/>
        </p:nvGrpSpPr>
        <p:grpSpPr>
          <a:xfrm>
            <a:off x="4373045" y="681995"/>
            <a:ext cx="3418985" cy="2560320"/>
            <a:chOff x="3295809" y="681995"/>
            <a:chExt cx="2560320" cy="2560320"/>
          </a:xfrm>
        </p:grpSpPr>
        <p:sp>
          <p:nvSpPr>
            <p:cNvPr id="65" name="Rectangle 64"/>
            <p:cNvSpPr/>
            <p:nvPr/>
          </p:nvSpPr>
          <p:spPr>
            <a:xfrm>
              <a:off x="3295809" y="681995"/>
              <a:ext cx="2560320" cy="256032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marL="66675" indent="-66675" defTabSz="914099" fontAlgn="base">
                <a:lnSpc>
                  <a:spcPct val="90000"/>
                </a:lnSpc>
                <a:spcBef>
                  <a:spcPts val="600"/>
                </a:spcBef>
                <a:spcAft>
                  <a:spcPct val="0"/>
                </a:spcAft>
              </a:pPr>
              <a:r>
                <a:rPr lang="en-US" b="1" i="1" kern="0" dirty="0">
                  <a:gradFill>
                    <a:gsLst>
                      <a:gs pos="0">
                        <a:schemeClr val="tx1"/>
                      </a:gs>
                      <a:gs pos="100000">
                        <a:schemeClr val="tx1"/>
                      </a:gs>
                    </a:gsLst>
                    <a:lin ang="5400000" scaled="0"/>
                  </a:gradFill>
                </a:rPr>
                <a:t>“This is the first phone </a:t>
              </a:r>
              <a:r>
                <a:rPr lang="en-US" b="1" i="1" kern="0" dirty="0" smtClean="0">
                  <a:gradFill>
                    <a:gsLst>
                      <a:gs pos="0">
                        <a:schemeClr val="tx1"/>
                      </a:gs>
                      <a:gs pos="100000">
                        <a:schemeClr val="tx1"/>
                      </a:gs>
                    </a:gsLst>
                    <a:lin ang="5400000" scaled="0"/>
                  </a:gradFill>
                </a:rPr>
                <a:t>I’ve ever </a:t>
              </a:r>
              <a:r>
                <a:rPr lang="en-US" b="1" i="1" kern="0" dirty="0">
                  <a:gradFill>
                    <a:gsLst>
                      <a:gs pos="0">
                        <a:schemeClr val="tx1"/>
                      </a:gs>
                      <a:gs pos="100000">
                        <a:schemeClr val="tx1"/>
                      </a:gs>
                    </a:gsLst>
                    <a:lin ang="5400000" scaled="0"/>
                  </a:gradFill>
                </a:rPr>
                <a:t>reviewed where </a:t>
              </a:r>
              <a:r>
                <a:rPr lang="en-US" b="1" i="1" kern="0" dirty="0" smtClean="0">
                  <a:gradFill>
                    <a:gsLst>
                      <a:gs pos="0">
                        <a:schemeClr val="tx1"/>
                      </a:gs>
                      <a:gs pos="100000">
                        <a:schemeClr val="tx1"/>
                      </a:gs>
                    </a:gsLst>
                    <a:lin ang="5400000" scaled="0"/>
                  </a:gradFill>
                </a:rPr>
                <a:t>I turned </a:t>
              </a:r>
              <a:r>
                <a:rPr lang="en-US" b="1" i="1" kern="0" dirty="0">
                  <a:gradFill>
                    <a:gsLst>
                      <a:gs pos="0">
                        <a:schemeClr val="tx1"/>
                      </a:gs>
                      <a:gs pos="100000">
                        <a:schemeClr val="tx1"/>
                      </a:gs>
                    </a:gsLst>
                    <a:lin ang="5400000" scaled="0"/>
                  </a:gradFill>
                </a:rPr>
                <a:t>off my iPhone and still </a:t>
              </a:r>
              <a:r>
                <a:rPr lang="en-US" b="1" i="1" kern="0" dirty="0" smtClean="0">
                  <a:gradFill>
                    <a:gsLst>
                      <a:gs pos="0">
                        <a:schemeClr val="tx1"/>
                      </a:gs>
                      <a:gs pos="100000">
                        <a:schemeClr val="tx1"/>
                      </a:gs>
                    </a:gsLst>
                    <a:lin ang="5400000" scaled="0"/>
                  </a:gradFill>
                </a:rPr>
                <a:t>haven’t </a:t>
              </a:r>
              <a:r>
                <a:rPr lang="en-US" b="1" i="1" kern="0" dirty="0">
                  <a:gradFill>
                    <a:gsLst>
                      <a:gs pos="0">
                        <a:schemeClr val="tx1"/>
                      </a:gs>
                      <a:gs pos="100000">
                        <a:schemeClr val="tx1"/>
                      </a:gs>
                    </a:gsLst>
                    <a:lin ang="5400000" scaled="0"/>
                  </a:gradFill>
                </a:rPr>
                <a:t>turned it back on. </a:t>
              </a:r>
              <a:r>
                <a:rPr lang="en-US" b="1" i="1" kern="0" dirty="0" smtClean="0">
                  <a:gradFill>
                    <a:gsLst>
                      <a:gs pos="0">
                        <a:schemeClr val="tx1"/>
                      </a:gs>
                      <a:gs pos="100000">
                        <a:schemeClr val="tx1"/>
                      </a:gs>
                    </a:gsLst>
                    <a:lin ang="5400000" scaled="0"/>
                  </a:gradFill>
                </a:rPr>
                <a:t>That’s </a:t>
              </a:r>
              <a:r>
                <a:rPr lang="en-US" b="1" i="1" kern="0" dirty="0">
                  <a:gradFill>
                    <a:gsLst>
                      <a:gs pos="0">
                        <a:schemeClr val="tx1"/>
                      </a:gs>
                      <a:gs pos="100000">
                        <a:schemeClr val="tx1"/>
                      </a:gs>
                    </a:gsLst>
                    <a:lin ang="5400000" scaled="0"/>
                  </a:gradFill>
                </a:rPr>
                <a:t>huge.” </a:t>
              </a:r>
            </a:p>
            <a:p>
              <a:pPr algn="r" defTabSz="914099" fontAlgn="base">
                <a:lnSpc>
                  <a:spcPct val="90000"/>
                </a:lnSpc>
                <a:spcBef>
                  <a:spcPts val="600"/>
                </a:spcBef>
                <a:spcAft>
                  <a:spcPct val="0"/>
                </a:spcAft>
              </a:pPr>
              <a:r>
                <a:rPr lang="en-US" sz="1600" kern="0" dirty="0" smtClean="0">
                  <a:gradFill>
                    <a:gsLst>
                      <a:gs pos="0">
                        <a:schemeClr val="tx1"/>
                      </a:gs>
                      <a:gs pos="100000">
                        <a:schemeClr val="tx1"/>
                      </a:gs>
                    </a:gsLst>
                    <a:lin ang="5400000" scaled="0"/>
                  </a:gradFill>
                </a:rPr>
                <a:t>– </a:t>
              </a:r>
              <a:r>
                <a:rPr lang="en-US" sz="1600" kern="0" dirty="0">
                  <a:gradFill>
                    <a:gsLst>
                      <a:gs pos="0">
                        <a:schemeClr val="tx1"/>
                      </a:gs>
                      <a:gs pos="100000">
                        <a:schemeClr val="tx1"/>
                      </a:gs>
                    </a:gsLst>
                    <a:lin ang="5400000" scaled="0"/>
                  </a:gradFill>
                </a:rPr>
                <a:t>Doug </a:t>
              </a:r>
              <a:r>
                <a:rPr lang="en-US" sz="1600" kern="0" dirty="0" err="1">
                  <a:gradFill>
                    <a:gsLst>
                      <a:gs pos="0">
                        <a:schemeClr val="tx1"/>
                      </a:gs>
                      <a:gs pos="100000">
                        <a:schemeClr val="tx1"/>
                      </a:gs>
                    </a:gsLst>
                    <a:lin ang="5400000" scaled="0"/>
                  </a:gradFill>
                </a:rPr>
                <a:t>Aamoth</a:t>
              </a:r>
              <a:endParaRPr lang="en-US" sz="1600" kern="0" dirty="0">
                <a:gradFill>
                  <a:gsLst>
                    <a:gs pos="0">
                      <a:schemeClr val="tx1"/>
                    </a:gs>
                    <a:gs pos="100000">
                      <a:schemeClr val="tx1"/>
                    </a:gs>
                  </a:gsLst>
                  <a:lin ang="5400000" scaled="0"/>
                </a:gradFill>
              </a:endParaRPr>
            </a:p>
          </p:txBody>
        </p:sp>
        <p:pic>
          <p:nvPicPr>
            <p:cNvPr id="66" name="Picture 45" descr="J:\Completed Shows\Company Meeting 2010\WP7 - Joe Belfiore\Videos\Logos\Tim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9319" y="2812634"/>
              <a:ext cx="687499" cy="307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Group 66"/>
          <p:cNvGrpSpPr/>
          <p:nvPr/>
        </p:nvGrpSpPr>
        <p:grpSpPr>
          <a:xfrm>
            <a:off x="8249140" y="681995"/>
            <a:ext cx="3418985" cy="2560320"/>
            <a:chOff x="6209030" y="681995"/>
            <a:chExt cx="2560320" cy="2560320"/>
          </a:xfrm>
        </p:grpSpPr>
        <p:sp>
          <p:nvSpPr>
            <p:cNvPr id="68" name="Rectangle 67"/>
            <p:cNvSpPr/>
            <p:nvPr/>
          </p:nvSpPr>
          <p:spPr>
            <a:xfrm>
              <a:off x="6209030" y="681995"/>
              <a:ext cx="2560320" cy="256032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5 Ways Windows Phone 7 Puts Microsoft Back on Top </a:t>
              </a:r>
            </a:p>
            <a:p>
              <a:pPr lvl="1" defTabSz="914099" fontAlgn="base">
                <a:lnSpc>
                  <a:spcPct val="90000"/>
                </a:lnSpc>
                <a:spcBef>
                  <a:spcPts val="600"/>
                </a:spcBef>
                <a:spcAft>
                  <a:spcPct val="0"/>
                </a:spcAft>
              </a:pPr>
              <a:r>
                <a:rPr lang="en-US" sz="1600" i="1" kern="0" dirty="0">
                  <a:gradFill>
                    <a:gsLst>
                      <a:gs pos="0">
                        <a:schemeClr val="tx1"/>
                      </a:gs>
                      <a:gs pos="100000">
                        <a:schemeClr val="tx1"/>
                      </a:gs>
                    </a:gsLst>
                    <a:lin ang="5400000" scaled="0"/>
                  </a:gradFill>
                </a:rPr>
                <a:t>Ian Paul provides 5 reasons why the new operating system will succeed and states that Microsoft is off </a:t>
              </a:r>
              <a:r>
                <a:rPr lang="en-US" sz="1600" i="1" kern="0" dirty="0" smtClean="0">
                  <a:gradFill>
                    <a:gsLst>
                      <a:gs pos="0">
                        <a:schemeClr val="tx1"/>
                      </a:gs>
                      <a:gs pos="100000">
                        <a:schemeClr val="tx1"/>
                      </a:gs>
                    </a:gsLst>
                    <a:lin ang="5400000" scaled="0"/>
                  </a:gradFill>
                </a:rPr>
                <a:t>to a </a:t>
              </a:r>
              <a:r>
                <a:rPr lang="en-US" sz="1600" i="1" kern="0" dirty="0">
                  <a:gradFill>
                    <a:gsLst>
                      <a:gs pos="0">
                        <a:schemeClr val="tx1"/>
                      </a:gs>
                      <a:gs pos="100000">
                        <a:schemeClr val="tx1"/>
                      </a:gs>
                    </a:gsLst>
                    <a:lin ang="5400000" scaled="0"/>
                  </a:gradFill>
                </a:rPr>
                <a:t>great </a:t>
              </a:r>
              <a:r>
                <a:rPr lang="en-US" sz="1600" i="1" kern="0" dirty="0" smtClean="0">
                  <a:gradFill>
                    <a:gsLst>
                      <a:gs pos="0">
                        <a:schemeClr val="tx1"/>
                      </a:gs>
                      <a:gs pos="100000">
                        <a:schemeClr val="tx1"/>
                      </a:gs>
                    </a:gsLst>
                    <a:lin ang="5400000" scaled="0"/>
                  </a:gradFill>
                </a:rPr>
                <a:t>start</a:t>
              </a:r>
              <a:endParaRPr lang="en-US" sz="1600" i="1" kern="0" dirty="0">
                <a:gradFill>
                  <a:gsLst>
                    <a:gs pos="0">
                      <a:schemeClr val="tx1"/>
                    </a:gs>
                    <a:gs pos="100000">
                      <a:schemeClr val="tx1"/>
                    </a:gs>
                  </a:gsLst>
                  <a:lin ang="5400000" scaled="0"/>
                </a:gradFill>
              </a:endParaRPr>
            </a:p>
          </p:txBody>
        </p:sp>
        <p:pic>
          <p:nvPicPr>
            <p:cNvPr id="69" name="Picture 47" descr="J:\Completed Shows\Company Meeting 2010\WP7 - Joe Belfiore\Videos\Logos\PC_World.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702234" y="2777706"/>
              <a:ext cx="943221" cy="3777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0" name="Group 69"/>
          <p:cNvGrpSpPr/>
          <p:nvPr/>
        </p:nvGrpSpPr>
        <p:grpSpPr>
          <a:xfrm>
            <a:off x="496950" y="3647218"/>
            <a:ext cx="3418985" cy="2560320"/>
            <a:chOff x="382588" y="3615686"/>
            <a:chExt cx="2560320" cy="2560320"/>
          </a:xfrm>
        </p:grpSpPr>
        <p:sp>
          <p:nvSpPr>
            <p:cNvPr id="71" name="Rectangle 70"/>
            <p:cNvSpPr/>
            <p:nvPr/>
          </p:nvSpPr>
          <p:spPr>
            <a:xfrm>
              <a:off x="382588" y="3615686"/>
              <a:ext cx="2560320" cy="256032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smtClean="0">
                  <a:gradFill>
                    <a:gsLst>
                      <a:gs pos="0">
                        <a:schemeClr val="tx1"/>
                      </a:gs>
                      <a:gs pos="100000">
                        <a:schemeClr val="tx1"/>
                      </a:gs>
                    </a:gsLst>
                    <a:lin ang="5400000" scaled="0"/>
                  </a:gradFill>
                </a:rPr>
                <a:t>Wow</a:t>
              </a:r>
              <a:r>
                <a:rPr lang="en-US" b="1" kern="0" dirty="0">
                  <a:gradFill>
                    <a:gsLst>
                      <a:gs pos="0">
                        <a:schemeClr val="tx1"/>
                      </a:gs>
                      <a:gs pos="100000">
                        <a:schemeClr val="tx1"/>
                      </a:gs>
                    </a:gsLst>
                    <a:lin ang="5400000" scaled="0"/>
                  </a:gradFill>
                </a:rPr>
                <a:t>, </a:t>
              </a:r>
              <a:r>
                <a:rPr lang="en-US" b="1" kern="0" dirty="0" smtClean="0">
                  <a:gradFill>
                    <a:gsLst>
                      <a:gs pos="0">
                        <a:schemeClr val="tx1"/>
                      </a:gs>
                      <a:gs pos="100000">
                        <a:schemeClr val="tx1"/>
                      </a:gs>
                    </a:gsLst>
                    <a:lin ang="5400000" scaled="0"/>
                  </a:gradFill>
                </a:rPr>
                <a:t>With Windows Phone 7, Did Microsoft Actually Bring a Gun to a Gun Fight? </a:t>
              </a:r>
              <a:endParaRPr lang="en-US" sz="1600" b="1" kern="0" dirty="0" smtClean="0">
                <a:gradFill>
                  <a:gsLst>
                    <a:gs pos="0">
                      <a:schemeClr val="tx1"/>
                    </a:gs>
                    <a:gs pos="100000">
                      <a:schemeClr val="tx1"/>
                    </a:gs>
                  </a:gsLst>
                  <a:lin ang="5400000" scaled="0"/>
                </a:gradFill>
              </a:endParaRPr>
            </a:p>
            <a:p>
              <a:pPr lvl="1" defTabSz="914099" fontAlgn="base">
                <a:lnSpc>
                  <a:spcPct val="90000"/>
                </a:lnSpc>
                <a:spcBef>
                  <a:spcPts val="600"/>
                </a:spcBef>
                <a:spcAft>
                  <a:spcPct val="0"/>
                </a:spcAft>
              </a:pPr>
              <a:r>
                <a:rPr lang="en-US" sz="1600" i="1" kern="0" dirty="0" smtClean="0">
                  <a:gradFill>
                    <a:gsLst>
                      <a:gs pos="0">
                        <a:schemeClr val="tx1"/>
                      </a:gs>
                      <a:gs pos="100000">
                        <a:schemeClr val="tx1"/>
                      </a:gs>
                    </a:gsLst>
                    <a:lin ang="5400000" scaled="0"/>
                  </a:gradFill>
                </a:rPr>
                <a:t>MG </a:t>
              </a:r>
              <a:r>
                <a:rPr lang="en-US" sz="1600" i="1" kern="0" dirty="0" err="1">
                  <a:gradFill>
                    <a:gsLst>
                      <a:gs pos="0">
                        <a:schemeClr val="tx1"/>
                      </a:gs>
                      <a:gs pos="100000">
                        <a:schemeClr val="tx1"/>
                      </a:gs>
                    </a:gsLst>
                    <a:lin ang="5400000" scaled="0"/>
                  </a:gradFill>
                </a:rPr>
                <a:t>Siegler</a:t>
              </a:r>
              <a:r>
                <a:rPr lang="en-US" sz="1600" i="1" kern="0" dirty="0">
                  <a:gradFill>
                    <a:gsLst>
                      <a:gs pos="0">
                        <a:schemeClr val="tx1"/>
                      </a:gs>
                      <a:gs pos="100000">
                        <a:schemeClr val="tx1"/>
                      </a:gs>
                    </a:gsLst>
                    <a:lin ang="5400000" scaled="0"/>
                  </a:gradFill>
                </a:rPr>
                <a:t> on </a:t>
              </a:r>
              <a:r>
                <a:rPr lang="en-US" sz="1600" i="1" kern="0" dirty="0" smtClean="0">
                  <a:gradFill>
                    <a:gsLst>
                      <a:gs pos="0">
                        <a:schemeClr val="tx1"/>
                      </a:gs>
                      <a:gs pos="100000">
                        <a:schemeClr val="tx1"/>
                      </a:gs>
                    </a:gsLst>
                    <a:lin ang="5400000" scaled="0"/>
                  </a:gradFill>
                </a:rPr>
                <a:t>Windows Phone 7 being different</a:t>
              </a:r>
              <a:endParaRPr lang="en-US" sz="1600" i="1" kern="0" dirty="0">
                <a:gradFill>
                  <a:gsLst>
                    <a:gs pos="0">
                      <a:schemeClr val="tx1"/>
                    </a:gs>
                    <a:gs pos="100000">
                      <a:schemeClr val="tx1"/>
                    </a:gs>
                  </a:gsLst>
                  <a:lin ang="5400000" scaled="0"/>
                </a:gradFill>
              </a:endParaRPr>
            </a:p>
          </p:txBody>
        </p:sp>
        <p:pic>
          <p:nvPicPr>
            <p:cNvPr id="72" name="Picture 71"/>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8887" t="21513" r="8887" b="34866"/>
            <a:stretch/>
          </p:blipFill>
          <p:spPr bwMode="auto">
            <a:xfrm>
              <a:off x="1404028" y="5721426"/>
              <a:ext cx="1422808" cy="334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3" name="Group 72"/>
          <p:cNvGrpSpPr/>
          <p:nvPr/>
        </p:nvGrpSpPr>
        <p:grpSpPr>
          <a:xfrm>
            <a:off x="4373045" y="3647218"/>
            <a:ext cx="3418985" cy="2560320"/>
            <a:chOff x="3295809" y="3615686"/>
            <a:chExt cx="2560320" cy="2560320"/>
          </a:xfrm>
        </p:grpSpPr>
        <p:sp>
          <p:nvSpPr>
            <p:cNvPr id="74" name="Rectangle 73"/>
            <p:cNvSpPr/>
            <p:nvPr/>
          </p:nvSpPr>
          <p:spPr>
            <a:xfrm>
              <a:off x="3295809" y="3615686"/>
              <a:ext cx="2560320" cy="256032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smtClean="0">
                  <a:gradFill>
                    <a:gsLst>
                      <a:gs pos="0">
                        <a:schemeClr val="tx1"/>
                      </a:gs>
                      <a:gs pos="100000">
                        <a:schemeClr val="tx1"/>
                      </a:gs>
                    </a:gsLst>
                    <a:lin ang="5400000" scaled="0"/>
                  </a:gradFill>
                </a:rPr>
                <a:t>Why Windows Phone 7 Will Make Android Look Chaotic </a:t>
              </a:r>
            </a:p>
            <a:p>
              <a:pPr lvl="1" defTabSz="914099" fontAlgn="base">
                <a:lnSpc>
                  <a:spcPct val="90000"/>
                </a:lnSpc>
                <a:spcBef>
                  <a:spcPts val="600"/>
                </a:spcBef>
                <a:spcAft>
                  <a:spcPct val="0"/>
                </a:spcAft>
              </a:pPr>
              <a:r>
                <a:rPr lang="en-US" sz="1600" i="1" kern="0" dirty="0" smtClean="0">
                  <a:gradFill>
                    <a:gsLst>
                      <a:gs pos="0">
                        <a:schemeClr val="tx1"/>
                      </a:gs>
                      <a:gs pos="100000">
                        <a:schemeClr val="tx1"/>
                      </a:gs>
                    </a:gsLst>
                    <a:lin ang="5400000" scaled="0"/>
                  </a:gradFill>
                </a:rPr>
                <a:t>Brian </a:t>
              </a:r>
              <a:r>
                <a:rPr lang="en-US" sz="1600" i="1" kern="0" dirty="0">
                  <a:gradFill>
                    <a:gsLst>
                      <a:gs pos="0">
                        <a:schemeClr val="tx1"/>
                      </a:gs>
                      <a:gs pos="100000">
                        <a:schemeClr val="tx1"/>
                      </a:gs>
                    </a:gsLst>
                    <a:lin ang="5400000" scaled="0"/>
                  </a:gradFill>
                </a:rPr>
                <a:t>Chen explains the </a:t>
              </a:r>
              <a:br>
                <a:rPr lang="en-US" sz="1600" i="1" kern="0" dirty="0">
                  <a:gradFill>
                    <a:gsLst>
                      <a:gs pos="0">
                        <a:schemeClr val="tx1"/>
                      </a:gs>
                      <a:gs pos="100000">
                        <a:schemeClr val="tx1"/>
                      </a:gs>
                    </a:gsLst>
                    <a:lin ang="5400000" scaled="0"/>
                  </a:gradFill>
                </a:rPr>
              </a:br>
              <a:r>
                <a:rPr lang="en-US" sz="1600" i="1" kern="0" dirty="0">
                  <a:gradFill>
                    <a:gsLst>
                      <a:gs pos="0">
                        <a:schemeClr val="tx1"/>
                      </a:gs>
                      <a:gs pos="100000">
                        <a:schemeClr val="tx1"/>
                      </a:gs>
                    </a:gsLst>
                    <a:lin ang="5400000" scaled="0"/>
                  </a:gradFill>
                </a:rPr>
                <a:t>different approaches the </a:t>
              </a:r>
              <a:br>
                <a:rPr lang="en-US" sz="1600" i="1" kern="0" dirty="0">
                  <a:gradFill>
                    <a:gsLst>
                      <a:gs pos="0">
                        <a:schemeClr val="tx1"/>
                      </a:gs>
                      <a:gs pos="100000">
                        <a:schemeClr val="tx1"/>
                      </a:gs>
                    </a:gsLst>
                    <a:lin ang="5400000" scaled="0"/>
                  </a:gradFill>
                </a:rPr>
              </a:br>
              <a:r>
                <a:rPr lang="en-US" sz="1600" i="1" kern="0" dirty="0">
                  <a:gradFill>
                    <a:gsLst>
                      <a:gs pos="0">
                        <a:schemeClr val="tx1"/>
                      </a:gs>
                      <a:gs pos="100000">
                        <a:schemeClr val="tx1"/>
                      </a:gs>
                    </a:gsLst>
                    <a:lin ang="5400000" scaled="0"/>
                  </a:gradFill>
                </a:rPr>
                <a:t>two companies </a:t>
              </a:r>
              <a:r>
                <a:rPr lang="en-US" sz="1600" i="1" kern="0" dirty="0" smtClean="0">
                  <a:gradFill>
                    <a:gsLst>
                      <a:gs pos="0">
                        <a:schemeClr val="tx1"/>
                      </a:gs>
                      <a:gs pos="100000">
                        <a:schemeClr val="tx1"/>
                      </a:gs>
                    </a:gsLst>
                    <a:lin ang="5400000" scaled="0"/>
                  </a:gradFill>
                </a:rPr>
                <a:t>take</a:t>
              </a:r>
              <a:endParaRPr lang="en-US" sz="1600" i="1" kern="0" dirty="0">
                <a:gradFill>
                  <a:gsLst>
                    <a:gs pos="0">
                      <a:schemeClr val="tx1"/>
                    </a:gs>
                    <a:gs pos="100000">
                      <a:schemeClr val="tx1"/>
                    </a:gs>
                  </a:gsLst>
                  <a:lin ang="5400000" scaled="0"/>
                </a:gradFill>
              </a:endParaRPr>
            </a:p>
          </p:txBody>
        </p:sp>
        <p:pic>
          <p:nvPicPr>
            <p:cNvPr id="75" name="Picture 74" descr="\\SFP\Work\White_Whale\2-20365_Lees_Holland\art\LOGOS\wire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23132" y="5679177"/>
              <a:ext cx="1295006" cy="35473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6" name="Group 75"/>
          <p:cNvGrpSpPr/>
          <p:nvPr/>
        </p:nvGrpSpPr>
        <p:grpSpPr>
          <a:xfrm>
            <a:off x="8249140" y="3647218"/>
            <a:ext cx="3418985" cy="2560320"/>
            <a:chOff x="6209030" y="3615686"/>
            <a:chExt cx="2560320" cy="2560320"/>
          </a:xfrm>
        </p:grpSpPr>
        <p:sp>
          <p:nvSpPr>
            <p:cNvPr id="77" name="Rectangle 76"/>
            <p:cNvSpPr/>
            <p:nvPr/>
          </p:nvSpPr>
          <p:spPr>
            <a:xfrm>
              <a:off x="6209030" y="3615686"/>
              <a:ext cx="2560320" cy="256032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smtClean="0">
                  <a:gradFill>
                    <a:gsLst>
                      <a:gs pos="0">
                        <a:schemeClr val="tx1"/>
                      </a:gs>
                      <a:gs pos="100000">
                        <a:schemeClr val="tx1"/>
                      </a:gs>
                    </a:gsLst>
                    <a:lin ang="5400000" scaled="0"/>
                  </a:gradFill>
                </a:rPr>
                <a:t>Is </a:t>
              </a:r>
              <a:r>
                <a:rPr lang="en-US" b="1" kern="0" dirty="0">
                  <a:gradFill>
                    <a:gsLst>
                      <a:gs pos="0">
                        <a:schemeClr val="tx1"/>
                      </a:gs>
                      <a:gs pos="100000">
                        <a:schemeClr val="tx1"/>
                      </a:gs>
                    </a:gsLst>
                    <a:lin ang="5400000" scaled="0"/>
                  </a:gradFill>
                </a:rPr>
                <a:t>Microsoft’s Windows Phone 7 the Bing of Smartphones</a:t>
              </a:r>
              <a:r>
                <a:rPr lang="en-US" b="1" kern="0" dirty="0" smtClean="0">
                  <a:gradFill>
                    <a:gsLst>
                      <a:gs pos="0">
                        <a:schemeClr val="tx1"/>
                      </a:gs>
                      <a:gs pos="100000">
                        <a:schemeClr val="tx1"/>
                      </a:gs>
                    </a:gsLst>
                    <a:lin ang="5400000" scaled="0"/>
                  </a:gradFill>
                </a:rPr>
                <a:t>? </a:t>
              </a:r>
              <a:endParaRPr lang="en-US" b="1" kern="0" dirty="0">
                <a:gradFill>
                  <a:gsLst>
                    <a:gs pos="0">
                      <a:schemeClr val="tx1"/>
                    </a:gs>
                    <a:gs pos="100000">
                      <a:schemeClr val="tx1"/>
                    </a:gs>
                  </a:gsLst>
                  <a:lin ang="5400000" scaled="0"/>
                </a:gradFill>
              </a:endParaRPr>
            </a:p>
            <a:p>
              <a:pPr lvl="1" defTabSz="914099" fontAlgn="base">
                <a:lnSpc>
                  <a:spcPct val="90000"/>
                </a:lnSpc>
                <a:spcBef>
                  <a:spcPts val="600"/>
                </a:spcBef>
                <a:spcAft>
                  <a:spcPct val="0"/>
                </a:spcAft>
              </a:pPr>
              <a:r>
                <a:rPr lang="en-US" sz="1600" i="1" kern="0" dirty="0">
                  <a:gradFill>
                    <a:gsLst>
                      <a:gs pos="0">
                        <a:schemeClr val="tx1"/>
                      </a:gs>
                      <a:gs pos="100000">
                        <a:schemeClr val="tx1"/>
                      </a:gs>
                    </a:gsLst>
                    <a:lin ang="5400000" scaled="0"/>
                  </a:gradFill>
                </a:rPr>
                <a:t>Kara Swisher compares Windows Phone 7 favorably to the launch of </a:t>
              </a:r>
              <a:r>
                <a:rPr lang="en-US" sz="1600" i="1" kern="0" dirty="0" smtClean="0">
                  <a:gradFill>
                    <a:gsLst>
                      <a:gs pos="0">
                        <a:schemeClr val="tx1"/>
                      </a:gs>
                      <a:gs pos="100000">
                        <a:schemeClr val="tx1"/>
                      </a:gs>
                    </a:gsLst>
                    <a:lin ang="5400000" scaled="0"/>
                  </a:gradFill>
                </a:rPr>
                <a:t>Bing</a:t>
              </a:r>
              <a:endParaRPr lang="en-US" sz="1600" i="1" kern="0" dirty="0">
                <a:gradFill>
                  <a:gsLst>
                    <a:gs pos="0">
                      <a:schemeClr val="tx1"/>
                    </a:gs>
                    <a:gs pos="100000">
                      <a:schemeClr val="tx1"/>
                    </a:gs>
                  </a:gsLst>
                  <a:lin ang="5400000" scaled="0"/>
                </a:gradFill>
              </a:endParaRPr>
            </a:p>
          </p:txBody>
        </p:sp>
        <p:pic>
          <p:nvPicPr>
            <p:cNvPr id="78" name="Picture 5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6238" t="10418" r="6739" b="35269"/>
            <a:stretch/>
          </p:blipFill>
          <p:spPr bwMode="auto">
            <a:xfrm>
              <a:off x="6864764" y="5741674"/>
              <a:ext cx="1790217" cy="352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5162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fade">
                                      <p:cBhvr>
                                        <p:cTn id="15" dur="500"/>
                                        <p:tgtEl>
                                          <p:spTgt spid="6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fade">
                                      <p:cBhvr>
                                        <p:cTn id="19" dur="500"/>
                                        <p:tgtEl>
                                          <p:spTgt spid="7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3"/>
                                        </p:tgtEl>
                                        <p:attrNameLst>
                                          <p:attrName>style.visibility</p:attrName>
                                        </p:attrNameLst>
                                      </p:cBhvr>
                                      <p:to>
                                        <p:strVal val="visible"/>
                                      </p:to>
                                    </p:set>
                                    <p:animEffect transition="in" filter="fade">
                                      <p:cBhvr>
                                        <p:cTn id="23" dur="500"/>
                                        <p:tgtEl>
                                          <p:spTgt spid="7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 name="Group 78"/>
          <p:cNvGrpSpPr/>
          <p:nvPr/>
        </p:nvGrpSpPr>
        <p:grpSpPr>
          <a:xfrm>
            <a:off x="8912529" y="726377"/>
            <a:ext cx="1967585" cy="5374590"/>
            <a:chOff x="8776123" y="740045"/>
            <a:chExt cx="1953662" cy="5375830"/>
          </a:xfrm>
        </p:grpSpPr>
        <p:pic>
          <p:nvPicPr>
            <p:cNvPr id="8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9675" t="44373" r="12317" b="41391"/>
            <a:stretch/>
          </p:blipFill>
          <p:spPr bwMode="auto">
            <a:xfrm>
              <a:off x="8776123" y="740045"/>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9675" t="70669" r="12317" b="15095"/>
            <a:stretch/>
          </p:blipFill>
          <p:spPr bwMode="auto">
            <a:xfrm>
              <a:off x="8776123" y="2975332"/>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9022" t="70299" r="22970" b="15465"/>
            <a:stretch/>
          </p:blipFill>
          <p:spPr bwMode="auto">
            <a:xfrm>
              <a:off x="8776123" y="4092979"/>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937" t="70729" r="76055" b="15035"/>
            <a:stretch/>
          </p:blipFill>
          <p:spPr bwMode="auto">
            <a:xfrm>
              <a:off x="8776123" y="1857690"/>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7264" t="32860" r="54805" b="53041"/>
            <a:stretch/>
          </p:blipFill>
          <p:spPr bwMode="auto">
            <a:xfrm>
              <a:off x="8776124" y="5210619"/>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69125" t="32860" r="22944" b="53041"/>
            <a:stretch/>
          </p:blipFill>
          <p:spPr bwMode="auto">
            <a:xfrm>
              <a:off x="9824528" y="2982633"/>
              <a:ext cx="905257"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86" name="Group 85"/>
          <p:cNvGrpSpPr/>
          <p:nvPr/>
        </p:nvGrpSpPr>
        <p:grpSpPr>
          <a:xfrm>
            <a:off x="1534682" y="726377"/>
            <a:ext cx="1985735" cy="5376672"/>
            <a:chOff x="1450487" y="740044"/>
            <a:chExt cx="1971681" cy="5377913"/>
          </a:xfrm>
        </p:grpSpPr>
        <p:pic>
          <p:nvPicPr>
            <p:cNvPr id="8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459" t="44248" r="65533" b="41516"/>
            <a:stretch/>
          </p:blipFill>
          <p:spPr bwMode="auto">
            <a:xfrm>
              <a:off x="2516909" y="2976370"/>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8437" t="44178" r="33555" b="41586"/>
            <a:stretch/>
          </p:blipFill>
          <p:spPr bwMode="auto">
            <a:xfrm>
              <a:off x="2516909" y="4094538"/>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6660" t="32860" r="65409" b="53041"/>
            <a:stretch/>
          </p:blipFill>
          <p:spPr bwMode="auto">
            <a:xfrm>
              <a:off x="2516909" y="5212701"/>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5938" t="44433" r="76054" b="41331"/>
            <a:stretch/>
          </p:blipFill>
          <p:spPr bwMode="auto">
            <a:xfrm>
              <a:off x="1450487" y="2976370"/>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58534" t="44303" r="33537" b="41597"/>
            <a:stretch/>
          </p:blipFill>
          <p:spPr bwMode="auto">
            <a:xfrm>
              <a:off x="2516909" y="740044"/>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 name="Picture 5"/>
            <p:cNvPicPr>
              <a:picLocks noChangeAspect="1" noChangeArrowheads="1"/>
            </p:cNvPicPr>
            <p:nvPr/>
          </p:nvPicPr>
          <p:blipFill rotWithShape="1">
            <a:blip r:embed="rId5">
              <a:extLst>
                <a:ext uri="{28A0092B-C50C-407E-A947-70E740481C1C}">
                  <a14:useLocalDpi xmlns:a14="http://schemas.microsoft.com/office/drawing/2010/main" val="0"/>
                </a:ext>
              </a:extLst>
            </a:blip>
            <a:srcRect l="26537" t="44200" r="65375" b="41422"/>
            <a:stretch/>
          </p:blipFill>
          <p:spPr bwMode="auto">
            <a:xfrm>
              <a:off x="2516910" y="1858207"/>
              <a:ext cx="905258" cy="905256"/>
            </a:xfrm>
            <a:prstGeom prst="rect">
              <a:avLst/>
            </a:prstGeom>
            <a:noFill/>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93" name="Group 92"/>
          <p:cNvGrpSpPr/>
          <p:nvPr/>
        </p:nvGrpSpPr>
        <p:grpSpPr>
          <a:xfrm>
            <a:off x="3648952" y="726377"/>
            <a:ext cx="5125511" cy="5376672"/>
            <a:chOff x="13597249" y="836815"/>
            <a:chExt cx="5089240" cy="5377913"/>
          </a:xfrm>
        </p:grpSpPr>
        <p:pic>
          <p:nvPicPr>
            <p:cNvPr id="94" name="Picture 15" descr="\\SFP\Work\White_Whale\2-20365_Lees_Holland\art\AppTiles\adobe-reader-windows-phone-wp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81231" y="307314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95" name="Picture 18"/>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7781231" y="530947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96" name="Picture 19" descr="\\SFP\Work\White_Whale\2-20365_Lees_Holland\art\AppTiles\ebay-radio-windows-phone-7-wp7-app-logo.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89240" y="836815"/>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97" name="Picture 20" descr="\\SFP\Work\White_Whale\2-20365_Lees_Holland\art\AppTiles\fandango-radio-windows-phone-7-wp7-app-logo.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729207" y="836815"/>
              <a:ext cx="905257"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98" name="Picture 23"/>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17781231" y="1954978"/>
              <a:ext cx="905258" cy="905256"/>
            </a:xfrm>
            <a:prstGeom prst="rect">
              <a:avLst/>
            </a:prstGeom>
            <a:noFill/>
            <a:effectLst/>
          </p:spPr>
        </p:pic>
        <p:pic>
          <p:nvPicPr>
            <p:cNvPr id="99" name="Picture 24" descr="\\SFP\Work\White_Whale\2-20365_Lees_Holland\art\AppTiles\imdb-windows-phone-7-wp7-app-logo.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781231"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0" name="Picture 26" descr="\\SFP\Work\White_Whale\2-20365_Lees_Holland\art\AppTiles\loopt-windows-phone-wp7.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781231" y="4191308"/>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1" name="Picture 27"/>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14649273"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2" name="Picture 28" descr="\\SFP\Work\White_Whale\2-20365_Lees_Holland\art\AppTiles\netflix-windows-phone-wp7-app-logo.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597249" y="836815"/>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3" name="Picture 29" descr="\\SFP\Work\White_Whale\2-20365_Lees_Holland\art\AppTiles\photobucket-windows-phone-7-wp7-screenshot.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3597249" y="5309471"/>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1" descr="\\SFP\Work\White_Whale\2-20365_Lees_Holland\art\AppTiles\real-estate-search-windows-phone-wp7-screenshot.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597249" y="1956122"/>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5" name="Picture 32" descr="\\SFP\Work\White_Whale\2-20365_Lees_Holland\art\AppTiles\seesmic-radio-windows-phone-7-wp7-app-logo.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597249" y="3075429"/>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6" name="Picture 33" descr="\\SFP\Work\White_Whale\2-20365_Lees_Holland\art\AppTiles\shazam-windows-phone-wp7-app-logo.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729207" y="5309471"/>
              <a:ext cx="905257"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7" name="Picture 35"/>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13597249" y="4194737"/>
              <a:ext cx="905258" cy="905256"/>
            </a:xfrm>
            <a:prstGeom prst="rect">
              <a:avLst/>
            </a:prstGeom>
            <a:noFill/>
            <a:effectLst/>
          </p:spPr>
        </p:pic>
        <p:pic>
          <p:nvPicPr>
            <p:cNvPr id="108" name="Picture 38" descr="\\SFP\Work\White_Whale\2-20365_Lees_Holland\art\AppTiles\yelp-windows-phone-7-wp7-app-logo.png"/>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649275" y="5309472"/>
              <a:ext cx="905258"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9" name="Picture 39" descr="\\SFP\Work\White_Whale\2-20365_Lees_Holland\art\AppTiles\youtube-windows-phone-7-wp7-app-logo.png"/>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5689237" y="5309471"/>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110" name="Group 109"/>
          <p:cNvGrpSpPr/>
          <p:nvPr/>
        </p:nvGrpSpPr>
        <p:grpSpPr>
          <a:xfrm>
            <a:off x="4708472" y="1844283"/>
            <a:ext cx="3006468" cy="3140859"/>
            <a:chOff x="14649270" y="1954978"/>
            <a:chExt cx="2985195" cy="3141584"/>
          </a:xfrm>
        </p:grpSpPr>
        <p:pic>
          <p:nvPicPr>
            <p:cNvPr id="111" name="Picture 16" descr="\\SFP\Work\White_Whale\2-20365_Lees_Holland\art\AppTiles\ap-mobile-radio-windows-phone-7-wp7-app-logo.png"/>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6729204" y="3073142"/>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2" name="Picture 17" descr="\\SFP\Work\White_Whale\2-20365_Lees_Holland\art\AppTiles\att-uverse-icon.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4649270" y="1954978"/>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3" name="Picture 21" descr="\\SFP\Work\White_Whale\2-20365_Lees_Holland\art\AppTiles\flixster-radio-windows-phone-7-wp7-app-logo.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5689237" y="1954978"/>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4" name="Picture 22" descr="\\SFP\Work\White_Whale\2-20365_Lees_Holland\art\AppTiles\foursquare-windows-phone-7-wp7-app-logo.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4649270" y="4191305"/>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5" name="Picture 25" descr="\\SFP\Work\White_Whale\2-20365_Lees_Holland\art\AppTiles\lastfm-radio-windows-phone-7-wp7-app-logo.png"/>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5689237" y="4191306"/>
              <a:ext cx="905256" cy="90525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6" name="Picture 30"/>
            <p:cNvPicPr>
              <a:picLocks noChangeAspect="1" noChangeArrowheads="1"/>
            </p:cNvPicPr>
            <p:nvPr/>
          </p:nvPicPr>
          <p:blipFill>
            <a:blip r:embed="rId27">
              <a:extLst>
                <a:ext uri="{28A0092B-C50C-407E-A947-70E740481C1C}">
                  <a14:useLocalDpi xmlns:a14="http://schemas.microsoft.com/office/drawing/2010/main" val="0"/>
                </a:ext>
              </a:extLst>
            </a:blip>
            <a:stretch>
              <a:fillRect/>
            </a:stretch>
          </p:blipFill>
          <p:spPr bwMode="auto">
            <a:xfrm>
              <a:off x="14649273" y="3073142"/>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7" name="Picture 34" descr="\\SFP\Work\White_Whale\2-20365_Lees_Holland\art\AppTiles\slacker-radio-windows-phone-7-wp7-app-logo.png"/>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6729207" y="1954979"/>
              <a:ext cx="905258" cy="90525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18" name="Picture 37"/>
            <p:cNvPicPr>
              <a:picLocks noChangeAspect="1" noChangeArrowheads="1"/>
            </p:cNvPicPr>
            <p:nvPr/>
          </p:nvPicPr>
          <p:blipFill>
            <a:blip r:embed="rId29">
              <a:extLst>
                <a:ext uri="{28A0092B-C50C-407E-A947-70E740481C1C}">
                  <a14:useLocalDpi xmlns:a14="http://schemas.microsoft.com/office/drawing/2010/main" val="0"/>
                </a:ext>
              </a:extLst>
            </a:blip>
            <a:stretch>
              <a:fillRect/>
            </a:stretch>
          </p:blipFill>
          <p:spPr bwMode="auto">
            <a:xfrm>
              <a:off x="16729204" y="4191305"/>
              <a:ext cx="905258" cy="905257"/>
            </a:xfrm>
            <a:prstGeom prst="rect">
              <a:avLst/>
            </a:prstGeom>
            <a:noFill/>
            <a:effectLst/>
          </p:spPr>
        </p:pic>
      </p:grpSp>
      <p:pic>
        <p:nvPicPr>
          <p:cNvPr id="119" name="Picture 36" descr="\\SFP\Work\White_Whale\2-20365_Lees_Holland\art\AppTiles\twitter-windows-phone-wp7-app-logo.png"/>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755848" y="2962189"/>
            <a:ext cx="911708" cy="905047"/>
          </a:xfrm>
          <a:prstGeom prst="rect">
            <a:avLst/>
          </a:prstGeom>
          <a:noFill/>
          <a:effectLst/>
          <a:extLst>
            <a:ext uri="{909E8E84-426E-40DD-AFC4-6F175D3DCCD1}">
              <a14:hiddenFill xmlns:a14="http://schemas.microsoft.com/office/drawing/2010/main">
                <a:solidFill>
                  <a:srgbClr val="FFFFFF"/>
                </a:solidFill>
              </a14:hiddenFill>
            </a:ext>
          </a:extLst>
        </p:spPr>
      </p:pic>
      <p:grpSp>
        <p:nvGrpSpPr>
          <p:cNvPr id="61" name="Group 60"/>
          <p:cNvGrpSpPr/>
          <p:nvPr/>
        </p:nvGrpSpPr>
        <p:grpSpPr>
          <a:xfrm>
            <a:off x="496950" y="681995"/>
            <a:ext cx="3418985" cy="2560320"/>
            <a:chOff x="382588" y="681995"/>
            <a:chExt cx="2560320" cy="2560320"/>
          </a:xfrm>
        </p:grpSpPr>
        <p:sp>
          <p:nvSpPr>
            <p:cNvPr id="62" name="Rectangle 61"/>
            <p:cNvSpPr/>
            <p:nvPr/>
          </p:nvSpPr>
          <p:spPr>
            <a:xfrm>
              <a:off x="382588" y="681995"/>
              <a:ext cx="2560320" cy="256032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marL="66675" indent="-66675" defTabSz="914099" fontAlgn="base">
                <a:lnSpc>
                  <a:spcPct val="90000"/>
                </a:lnSpc>
                <a:spcBef>
                  <a:spcPts val="600"/>
                </a:spcBef>
                <a:spcAft>
                  <a:spcPct val="0"/>
                </a:spcAft>
              </a:pPr>
              <a:r>
                <a:rPr lang="en-US" b="1" i="1" kern="0" dirty="0">
                  <a:gradFill>
                    <a:gsLst>
                      <a:gs pos="0">
                        <a:schemeClr val="tx1"/>
                      </a:gs>
                      <a:gs pos="100000">
                        <a:schemeClr val="tx1"/>
                      </a:gs>
                    </a:gsLst>
                    <a:lin ang="5400000" scaled="0"/>
                  </a:gradFill>
                </a:rPr>
                <a:t>“</a:t>
              </a:r>
              <a:r>
                <a:rPr lang="en-US" b="1" i="1" kern="0" dirty="0" smtClean="0">
                  <a:gradFill>
                    <a:gsLst>
                      <a:gs pos="0">
                        <a:schemeClr val="tx1"/>
                      </a:gs>
                      <a:gs pos="100000">
                        <a:schemeClr val="tx1"/>
                      </a:gs>
                    </a:gsLst>
                    <a:lin ang="5400000" scaled="0"/>
                  </a:gradFill>
                </a:rPr>
                <a:t>Let’s </a:t>
              </a:r>
              <a:r>
                <a:rPr lang="en-US" b="1" i="1" kern="0" dirty="0">
                  <a:gradFill>
                    <a:gsLst>
                      <a:gs pos="0">
                        <a:schemeClr val="tx1"/>
                      </a:gs>
                      <a:gs pos="100000">
                        <a:schemeClr val="tx1"/>
                      </a:gs>
                    </a:gsLst>
                    <a:lin ang="5400000" scaled="0"/>
                  </a:gradFill>
                </a:rPr>
                <a:t>just get it out of the way: Windows Phone 7 is the most exciting thing to happen to phones </a:t>
              </a:r>
              <a:r>
                <a:rPr lang="en-US" b="1" i="1" kern="0" dirty="0" smtClean="0">
                  <a:gradFill>
                    <a:gsLst>
                      <a:gs pos="0">
                        <a:schemeClr val="tx1"/>
                      </a:gs>
                      <a:gs pos="100000">
                        <a:schemeClr val="tx1"/>
                      </a:gs>
                    </a:gsLst>
                    <a:lin ang="5400000" scaled="0"/>
                  </a:gradFill>
                </a:rPr>
                <a:t>in </a:t>
              </a:r>
              <a:r>
                <a:rPr lang="en-US" b="1" i="1" kern="0" dirty="0">
                  <a:gradFill>
                    <a:gsLst>
                      <a:gs pos="0">
                        <a:schemeClr val="tx1"/>
                      </a:gs>
                      <a:gs pos="100000">
                        <a:schemeClr val="tx1"/>
                      </a:gs>
                    </a:gsLst>
                    <a:lin ang="5400000" scaled="0"/>
                  </a:gradFill>
                </a:rPr>
                <a:t>a </a:t>
              </a:r>
              <a:r>
                <a:rPr lang="en-US" b="1" i="1" kern="0" dirty="0" smtClean="0">
                  <a:gradFill>
                    <a:gsLst>
                      <a:gs pos="0">
                        <a:schemeClr val="tx1"/>
                      </a:gs>
                      <a:gs pos="100000">
                        <a:schemeClr val="tx1"/>
                      </a:gs>
                    </a:gsLst>
                    <a:lin ang="5400000" scaled="0"/>
                  </a:gradFill>
                </a:rPr>
                <a:t>long time</a:t>
              </a:r>
              <a:r>
                <a:rPr lang="en-US" b="1" i="1" kern="0" dirty="0">
                  <a:gradFill>
                    <a:gsLst>
                      <a:gs pos="0">
                        <a:schemeClr val="tx1"/>
                      </a:gs>
                      <a:gs pos="100000">
                        <a:schemeClr val="tx1"/>
                      </a:gs>
                    </a:gsLst>
                    <a:lin ang="5400000" scaled="0"/>
                  </a:gradFill>
                </a:rPr>
                <a:t>.” </a:t>
              </a:r>
            </a:p>
            <a:p>
              <a:pPr algn="r" defTabSz="914099" fontAlgn="base">
                <a:lnSpc>
                  <a:spcPct val="90000"/>
                </a:lnSpc>
                <a:spcBef>
                  <a:spcPts val="600"/>
                </a:spcBef>
                <a:spcAft>
                  <a:spcPct val="0"/>
                </a:spcAft>
              </a:pPr>
              <a:r>
                <a:rPr lang="en-US" sz="1600" kern="0" dirty="0" smtClean="0">
                  <a:gradFill>
                    <a:gsLst>
                      <a:gs pos="0">
                        <a:schemeClr val="tx1"/>
                      </a:gs>
                      <a:gs pos="100000">
                        <a:schemeClr val="tx1"/>
                      </a:gs>
                    </a:gsLst>
                    <a:lin ang="5400000" scaled="0"/>
                  </a:gradFill>
                </a:rPr>
                <a:t>– </a:t>
              </a:r>
              <a:r>
                <a:rPr lang="en-US" sz="1600" kern="0" dirty="0">
                  <a:gradFill>
                    <a:gsLst>
                      <a:gs pos="0">
                        <a:schemeClr val="tx1"/>
                      </a:gs>
                      <a:gs pos="100000">
                        <a:schemeClr val="tx1"/>
                      </a:gs>
                    </a:gsLst>
                    <a:lin ang="5400000" scaled="0"/>
                  </a:gradFill>
                </a:rPr>
                <a:t>Matt Buchanan</a:t>
              </a:r>
            </a:p>
          </p:txBody>
        </p:sp>
        <p:pic>
          <p:nvPicPr>
            <p:cNvPr id="63" name="Picture 46" descr="J:\Completed Shows\Company Meeting 2010\WP7 - Joe Belfiore\Videos\Logos\GIZMODO.png"/>
            <p:cNvPicPr>
              <a:picLocks noChangeAspect="1" noChangeArrowheads="1"/>
            </p:cNvPicPr>
            <p:nvPr/>
          </p:nvPicPr>
          <p:blipFill rotWithShape="1">
            <a:blip r:embed="rId31">
              <a:extLst>
                <a:ext uri="{28A0092B-C50C-407E-A947-70E740481C1C}">
                  <a14:useLocalDpi xmlns:a14="http://schemas.microsoft.com/office/drawing/2010/main" val="0"/>
                </a:ext>
              </a:extLst>
            </a:blip>
            <a:srcRect t="13811" b="23061"/>
            <a:stretch/>
          </p:blipFill>
          <p:spPr bwMode="auto">
            <a:xfrm>
              <a:off x="1406994" y="2796564"/>
              <a:ext cx="1490191" cy="34005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4" name="Group 63"/>
          <p:cNvGrpSpPr/>
          <p:nvPr/>
        </p:nvGrpSpPr>
        <p:grpSpPr>
          <a:xfrm>
            <a:off x="4373045" y="681995"/>
            <a:ext cx="3418985" cy="2560320"/>
            <a:chOff x="3295809" y="681995"/>
            <a:chExt cx="2560320" cy="2560320"/>
          </a:xfrm>
        </p:grpSpPr>
        <p:sp>
          <p:nvSpPr>
            <p:cNvPr id="65" name="Rectangle 64"/>
            <p:cNvSpPr/>
            <p:nvPr/>
          </p:nvSpPr>
          <p:spPr>
            <a:xfrm>
              <a:off x="3295809" y="681995"/>
              <a:ext cx="2560320" cy="256032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marL="66675" indent="-66675" defTabSz="914099" fontAlgn="base">
                <a:lnSpc>
                  <a:spcPct val="90000"/>
                </a:lnSpc>
                <a:spcBef>
                  <a:spcPts val="600"/>
                </a:spcBef>
                <a:spcAft>
                  <a:spcPct val="0"/>
                </a:spcAft>
              </a:pPr>
              <a:r>
                <a:rPr lang="en-US" b="1" i="1" kern="0" dirty="0">
                  <a:gradFill>
                    <a:gsLst>
                      <a:gs pos="0">
                        <a:schemeClr val="tx1"/>
                      </a:gs>
                      <a:gs pos="100000">
                        <a:schemeClr val="tx1"/>
                      </a:gs>
                    </a:gsLst>
                    <a:lin ang="5400000" scaled="0"/>
                  </a:gradFill>
                </a:rPr>
                <a:t>“This is the first phone </a:t>
              </a:r>
              <a:r>
                <a:rPr lang="en-US" b="1" i="1" kern="0" dirty="0" smtClean="0">
                  <a:gradFill>
                    <a:gsLst>
                      <a:gs pos="0">
                        <a:schemeClr val="tx1"/>
                      </a:gs>
                      <a:gs pos="100000">
                        <a:schemeClr val="tx1"/>
                      </a:gs>
                    </a:gsLst>
                    <a:lin ang="5400000" scaled="0"/>
                  </a:gradFill>
                </a:rPr>
                <a:t>I’ve ever </a:t>
              </a:r>
              <a:r>
                <a:rPr lang="en-US" b="1" i="1" kern="0" dirty="0">
                  <a:gradFill>
                    <a:gsLst>
                      <a:gs pos="0">
                        <a:schemeClr val="tx1"/>
                      </a:gs>
                      <a:gs pos="100000">
                        <a:schemeClr val="tx1"/>
                      </a:gs>
                    </a:gsLst>
                    <a:lin ang="5400000" scaled="0"/>
                  </a:gradFill>
                </a:rPr>
                <a:t>reviewed where </a:t>
              </a:r>
              <a:r>
                <a:rPr lang="en-US" b="1" i="1" kern="0" dirty="0" smtClean="0">
                  <a:gradFill>
                    <a:gsLst>
                      <a:gs pos="0">
                        <a:schemeClr val="tx1"/>
                      </a:gs>
                      <a:gs pos="100000">
                        <a:schemeClr val="tx1"/>
                      </a:gs>
                    </a:gsLst>
                    <a:lin ang="5400000" scaled="0"/>
                  </a:gradFill>
                </a:rPr>
                <a:t>I turned </a:t>
              </a:r>
              <a:r>
                <a:rPr lang="en-US" b="1" i="1" kern="0" dirty="0">
                  <a:gradFill>
                    <a:gsLst>
                      <a:gs pos="0">
                        <a:schemeClr val="tx1"/>
                      </a:gs>
                      <a:gs pos="100000">
                        <a:schemeClr val="tx1"/>
                      </a:gs>
                    </a:gsLst>
                    <a:lin ang="5400000" scaled="0"/>
                  </a:gradFill>
                </a:rPr>
                <a:t>off my iPhone and still </a:t>
              </a:r>
              <a:r>
                <a:rPr lang="en-US" b="1" i="1" kern="0" dirty="0" smtClean="0">
                  <a:gradFill>
                    <a:gsLst>
                      <a:gs pos="0">
                        <a:schemeClr val="tx1"/>
                      </a:gs>
                      <a:gs pos="100000">
                        <a:schemeClr val="tx1"/>
                      </a:gs>
                    </a:gsLst>
                    <a:lin ang="5400000" scaled="0"/>
                  </a:gradFill>
                </a:rPr>
                <a:t>haven’t </a:t>
              </a:r>
              <a:r>
                <a:rPr lang="en-US" b="1" i="1" kern="0" dirty="0">
                  <a:gradFill>
                    <a:gsLst>
                      <a:gs pos="0">
                        <a:schemeClr val="tx1"/>
                      </a:gs>
                      <a:gs pos="100000">
                        <a:schemeClr val="tx1"/>
                      </a:gs>
                    </a:gsLst>
                    <a:lin ang="5400000" scaled="0"/>
                  </a:gradFill>
                </a:rPr>
                <a:t>turned it back on. </a:t>
              </a:r>
              <a:r>
                <a:rPr lang="en-US" b="1" i="1" kern="0" dirty="0" smtClean="0">
                  <a:gradFill>
                    <a:gsLst>
                      <a:gs pos="0">
                        <a:schemeClr val="tx1"/>
                      </a:gs>
                      <a:gs pos="100000">
                        <a:schemeClr val="tx1"/>
                      </a:gs>
                    </a:gsLst>
                    <a:lin ang="5400000" scaled="0"/>
                  </a:gradFill>
                </a:rPr>
                <a:t>That’s </a:t>
              </a:r>
              <a:r>
                <a:rPr lang="en-US" b="1" i="1" kern="0" dirty="0">
                  <a:gradFill>
                    <a:gsLst>
                      <a:gs pos="0">
                        <a:schemeClr val="tx1"/>
                      </a:gs>
                      <a:gs pos="100000">
                        <a:schemeClr val="tx1"/>
                      </a:gs>
                    </a:gsLst>
                    <a:lin ang="5400000" scaled="0"/>
                  </a:gradFill>
                </a:rPr>
                <a:t>huge.” </a:t>
              </a:r>
            </a:p>
            <a:p>
              <a:pPr algn="r" defTabSz="914099" fontAlgn="base">
                <a:lnSpc>
                  <a:spcPct val="90000"/>
                </a:lnSpc>
                <a:spcBef>
                  <a:spcPts val="600"/>
                </a:spcBef>
                <a:spcAft>
                  <a:spcPct val="0"/>
                </a:spcAft>
              </a:pPr>
              <a:r>
                <a:rPr lang="en-US" sz="1600" kern="0" dirty="0" smtClean="0">
                  <a:gradFill>
                    <a:gsLst>
                      <a:gs pos="0">
                        <a:schemeClr val="tx1"/>
                      </a:gs>
                      <a:gs pos="100000">
                        <a:schemeClr val="tx1"/>
                      </a:gs>
                    </a:gsLst>
                    <a:lin ang="5400000" scaled="0"/>
                  </a:gradFill>
                </a:rPr>
                <a:t>– </a:t>
              </a:r>
              <a:r>
                <a:rPr lang="en-US" sz="1600" kern="0" dirty="0">
                  <a:gradFill>
                    <a:gsLst>
                      <a:gs pos="0">
                        <a:schemeClr val="tx1"/>
                      </a:gs>
                      <a:gs pos="100000">
                        <a:schemeClr val="tx1"/>
                      </a:gs>
                    </a:gsLst>
                    <a:lin ang="5400000" scaled="0"/>
                  </a:gradFill>
                </a:rPr>
                <a:t>Doug </a:t>
              </a:r>
              <a:r>
                <a:rPr lang="en-US" sz="1600" kern="0" dirty="0" err="1">
                  <a:gradFill>
                    <a:gsLst>
                      <a:gs pos="0">
                        <a:schemeClr val="tx1"/>
                      </a:gs>
                      <a:gs pos="100000">
                        <a:schemeClr val="tx1"/>
                      </a:gs>
                    </a:gsLst>
                    <a:lin ang="5400000" scaled="0"/>
                  </a:gradFill>
                </a:rPr>
                <a:t>Aamoth</a:t>
              </a:r>
              <a:endParaRPr lang="en-US" sz="1600" kern="0" dirty="0">
                <a:gradFill>
                  <a:gsLst>
                    <a:gs pos="0">
                      <a:schemeClr val="tx1"/>
                    </a:gs>
                    <a:gs pos="100000">
                      <a:schemeClr val="tx1"/>
                    </a:gs>
                  </a:gsLst>
                  <a:lin ang="5400000" scaled="0"/>
                </a:gradFill>
              </a:endParaRPr>
            </a:p>
          </p:txBody>
        </p:sp>
        <p:pic>
          <p:nvPicPr>
            <p:cNvPr id="66" name="Picture 45" descr="J:\Completed Shows\Company Meeting 2010\WP7 - Joe Belfiore\Videos\Logos\Time.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5029319" y="2812634"/>
              <a:ext cx="687499" cy="307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7" name="Group 66"/>
          <p:cNvGrpSpPr/>
          <p:nvPr/>
        </p:nvGrpSpPr>
        <p:grpSpPr>
          <a:xfrm>
            <a:off x="8249140" y="681995"/>
            <a:ext cx="3418985" cy="2560320"/>
            <a:chOff x="6209030" y="681995"/>
            <a:chExt cx="2560320" cy="2560320"/>
          </a:xfrm>
        </p:grpSpPr>
        <p:sp>
          <p:nvSpPr>
            <p:cNvPr id="68" name="Rectangle 67"/>
            <p:cNvSpPr/>
            <p:nvPr/>
          </p:nvSpPr>
          <p:spPr>
            <a:xfrm>
              <a:off x="6209030" y="681995"/>
              <a:ext cx="2560320" cy="256032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a:gradFill>
                    <a:gsLst>
                      <a:gs pos="0">
                        <a:schemeClr val="tx1"/>
                      </a:gs>
                      <a:gs pos="100000">
                        <a:schemeClr val="tx1"/>
                      </a:gs>
                    </a:gsLst>
                    <a:lin ang="5400000" scaled="0"/>
                  </a:gradFill>
                </a:rPr>
                <a:t>5 Ways Windows Phone 7 Puts Microsoft Back on Top </a:t>
              </a:r>
            </a:p>
            <a:p>
              <a:pPr lvl="1" defTabSz="914099" fontAlgn="base">
                <a:lnSpc>
                  <a:spcPct val="90000"/>
                </a:lnSpc>
                <a:spcBef>
                  <a:spcPts val="600"/>
                </a:spcBef>
                <a:spcAft>
                  <a:spcPct val="0"/>
                </a:spcAft>
              </a:pPr>
              <a:r>
                <a:rPr lang="en-US" sz="1600" i="1" kern="0" dirty="0">
                  <a:gradFill>
                    <a:gsLst>
                      <a:gs pos="0">
                        <a:schemeClr val="tx1"/>
                      </a:gs>
                      <a:gs pos="100000">
                        <a:schemeClr val="tx1"/>
                      </a:gs>
                    </a:gsLst>
                    <a:lin ang="5400000" scaled="0"/>
                  </a:gradFill>
                </a:rPr>
                <a:t>Ian Paul provides 5 reasons why the new operating system will succeed and states that Microsoft is off </a:t>
              </a:r>
              <a:r>
                <a:rPr lang="en-US" sz="1600" i="1" kern="0" dirty="0" smtClean="0">
                  <a:gradFill>
                    <a:gsLst>
                      <a:gs pos="0">
                        <a:schemeClr val="tx1"/>
                      </a:gs>
                      <a:gs pos="100000">
                        <a:schemeClr val="tx1"/>
                      </a:gs>
                    </a:gsLst>
                    <a:lin ang="5400000" scaled="0"/>
                  </a:gradFill>
                </a:rPr>
                <a:t>to a </a:t>
              </a:r>
              <a:r>
                <a:rPr lang="en-US" sz="1600" i="1" kern="0" dirty="0">
                  <a:gradFill>
                    <a:gsLst>
                      <a:gs pos="0">
                        <a:schemeClr val="tx1"/>
                      </a:gs>
                      <a:gs pos="100000">
                        <a:schemeClr val="tx1"/>
                      </a:gs>
                    </a:gsLst>
                    <a:lin ang="5400000" scaled="0"/>
                  </a:gradFill>
                </a:rPr>
                <a:t>great </a:t>
              </a:r>
              <a:r>
                <a:rPr lang="en-US" sz="1600" i="1" kern="0" dirty="0" smtClean="0">
                  <a:gradFill>
                    <a:gsLst>
                      <a:gs pos="0">
                        <a:schemeClr val="tx1"/>
                      </a:gs>
                      <a:gs pos="100000">
                        <a:schemeClr val="tx1"/>
                      </a:gs>
                    </a:gsLst>
                    <a:lin ang="5400000" scaled="0"/>
                  </a:gradFill>
                </a:rPr>
                <a:t>start</a:t>
              </a:r>
              <a:endParaRPr lang="en-US" sz="1600" i="1" kern="0" dirty="0">
                <a:gradFill>
                  <a:gsLst>
                    <a:gs pos="0">
                      <a:schemeClr val="tx1"/>
                    </a:gs>
                    <a:gs pos="100000">
                      <a:schemeClr val="tx1"/>
                    </a:gs>
                  </a:gsLst>
                  <a:lin ang="5400000" scaled="0"/>
                </a:gradFill>
              </a:endParaRPr>
            </a:p>
          </p:txBody>
        </p:sp>
        <p:pic>
          <p:nvPicPr>
            <p:cNvPr id="69" name="Picture 47" descr="J:\Completed Shows\Company Meeting 2010\WP7 - Joe Belfiore\Videos\Logos\PC_World.png"/>
            <p:cNvPicPr>
              <a:picLocks noChangeAspect="1" noChangeArrowheads="1"/>
            </p:cNvPicPr>
            <p:nvPr/>
          </p:nvPicPr>
          <p:blipFill>
            <a:blip r:embed="rId33" cstate="print">
              <a:extLst>
                <a:ext uri="{BEBA8EAE-BF5A-486C-A8C5-ECC9F3942E4B}">
                  <a14:imgProps xmlns:a14="http://schemas.microsoft.com/office/drawing/2010/main">
                    <a14:imgLayer r:embed="rId34">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7702234" y="2777706"/>
              <a:ext cx="943221" cy="3777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0" name="Group 69"/>
          <p:cNvGrpSpPr/>
          <p:nvPr/>
        </p:nvGrpSpPr>
        <p:grpSpPr>
          <a:xfrm>
            <a:off x="496950" y="3647218"/>
            <a:ext cx="3418985" cy="2560320"/>
            <a:chOff x="382588" y="3615686"/>
            <a:chExt cx="2560320" cy="2560320"/>
          </a:xfrm>
        </p:grpSpPr>
        <p:sp>
          <p:nvSpPr>
            <p:cNvPr id="71" name="Rectangle 70"/>
            <p:cNvSpPr/>
            <p:nvPr/>
          </p:nvSpPr>
          <p:spPr>
            <a:xfrm>
              <a:off x="382588" y="3615686"/>
              <a:ext cx="2560320" cy="2560320"/>
            </a:xfrm>
            <a:prstGeom prst="rect">
              <a:avLst/>
            </a:prstGeom>
            <a:solidFill>
              <a:srgbClr val="6BBD46"/>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smtClean="0">
                  <a:gradFill>
                    <a:gsLst>
                      <a:gs pos="0">
                        <a:schemeClr val="tx1"/>
                      </a:gs>
                      <a:gs pos="100000">
                        <a:schemeClr val="tx1"/>
                      </a:gs>
                    </a:gsLst>
                    <a:lin ang="5400000" scaled="0"/>
                  </a:gradFill>
                </a:rPr>
                <a:t>Wow</a:t>
              </a:r>
              <a:r>
                <a:rPr lang="en-US" b="1" kern="0" dirty="0">
                  <a:gradFill>
                    <a:gsLst>
                      <a:gs pos="0">
                        <a:schemeClr val="tx1"/>
                      </a:gs>
                      <a:gs pos="100000">
                        <a:schemeClr val="tx1"/>
                      </a:gs>
                    </a:gsLst>
                    <a:lin ang="5400000" scaled="0"/>
                  </a:gradFill>
                </a:rPr>
                <a:t>, </a:t>
              </a:r>
              <a:r>
                <a:rPr lang="en-US" b="1" kern="0" dirty="0" smtClean="0">
                  <a:gradFill>
                    <a:gsLst>
                      <a:gs pos="0">
                        <a:schemeClr val="tx1"/>
                      </a:gs>
                      <a:gs pos="100000">
                        <a:schemeClr val="tx1"/>
                      </a:gs>
                    </a:gsLst>
                    <a:lin ang="5400000" scaled="0"/>
                  </a:gradFill>
                </a:rPr>
                <a:t>With Windows Phone 7, Did Microsoft Actually Bring a Gun to a Gun Fight? </a:t>
              </a:r>
              <a:endParaRPr lang="en-US" sz="1600" b="1" kern="0" dirty="0" smtClean="0">
                <a:gradFill>
                  <a:gsLst>
                    <a:gs pos="0">
                      <a:schemeClr val="tx1"/>
                    </a:gs>
                    <a:gs pos="100000">
                      <a:schemeClr val="tx1"/>
                    </a:gs>
                  </a:gsLst>
                  <a:lin ang="5400000" scaled="0"/>
                </a:gradFill>
              </a:endParaRPr>
            </a:p>
            <a:p>
              <a:pPr lvl="1" defTabSz="914099" fontAlgn="base">
                <a:lnSpc>
                  <a:spcPct val="90000"/>
                </a:lnSpc>
                <a:spcBef>
                  <a:spcPts val="600"/>
                </a:spcBef>
                <a:spcAft>
                  <a:spcPct val="0"/>
                </a:spcAft>
              </a:pPr>
              <a:r>
                <a:rPr lang="en-US" sz="1600" i="1" kern="0" dirty="0" smtClean="0">
                  <a:gradFill>
                    <a:gsLst>
                      <a:gs pos="0">
                        <a:schemeClr val="tx1"/>
                      </a:gs>
                      <a:gs pos="100000">
                        <a:schemeClr val="tx1"/>
                      </a:gs>
                    </a:gsLst>
                    <a:lin ang="5400000" scaled="0"/>
                  </a:gradFill>
                </a:rPr>
                <a:t>MG </a:t>
              </a:r>
              <a:r>
                <a:rPr lang="en-US" sz="1600" i="1" kern="0" dirty="0" err="1">
                  <a:gradFill>
                    <a:gsLst>
                      <a:gs pos="0">
                        <a:schemeClr val="tx1"/>
                      </a:gs>
                      <a:gs pos="100000">
                        <a:schemeClr val="tx1"/>
                      </a:gs>
                    </a:gsLst>
                    <a:lin ang="5400000" scaled="0"/>
                  </a:gradFill>
                </a:rPr>
                <a:t>Siegler</a:t>
              </a:r>
              <a:r>
                <a:rPr lang="en-US" sz="1600" i="1" kern="0" dirty="0">
                  <a:gradFill>
                    <a:gsLst>
                      <a:gs pos="0">
                        <a:schemeClr val="tx1"/>
                      </a:gs>
                      <a:gs pos="100000">
                        <a:schemeClr val="tx1"/>
                      </a:gs>
                    </a:gsLst>
                    <a:lin ang="5400000" scaled="0"/>
                  </a:gradFill>
                </a:rPr>
                <a:t> on </a:t>
              </a:r>
              <a:r>
                <a:rPr lang="en-US" sz="1600" i="1" kern="0" dirty="0" smtClean="0">
                  <a:gradFill>
                    <a:gsLst>
                      <a:gs pos="0">
                        <a:schemeClr val="tx1"/>
                      </a:gs>
                      <a:gs pos="100000">
                        <a:schemeClr val="tx1"/>
                      </a:gs>
                    </a:gsLst>
                    <a:lin ang="5400000" scaled="0"/>
                  </a:gradFill>
                </a:rPr>
                <a:t>Windows Phone 7 being different</a:t>
              </a:r>
              <a:endParaRPr lang="en-US" sz="1600" i="1" kern="0" dirty="0">
                <a:gradFill>
                  <a:gsLst>
                    <a:gs pos="0">
                      <a:schemeClr val="tx1"/>
                    </a:gs>
                    <a:gs pos="100000">
                      <a:schemeClr val="tx1"/>
                    </a:gs>
                  </a:gsLst>
                  <a:lin ang="5400000" scaled="0"/>
                </a:gradFill>
              </a:endParaRPr>
            </a:p>
          </p:txBody>
        </p:sp>
        <p:pic>
          <p:nvPicPr>
            <p:cNvPr id="72" name="Picture 71"/>
            <p:cNvPicPr>
              <a:picLocks noChangeAspect="1" noChangeArrowheads="1"/>
            </p:cNvPicPr>
            <p:nvPr/>
          </p:nvPicPr>
          <p:blipFill rotWithShape="1">
            <a:blip r:embed="rId35" cstate="print">
              <a:extLst>
                <a:ext uri="{28A0092B-C50C-407E-A947-70E740481C1C}">
                  <a14:useLocalDpi xmlns:a14="http://schemas.microsoft.com/office/drawing/2010/main" val="0"/>
                </a:ext>
              </a:extLst>
            </a:blip>
            <a:srcRect l="8887" t="21513" r="8887" b="34866"/>
            <a:stretch/>
          </p:blipFill>
          <p:spPr bwMode="auto">
            <a:xfrm>
              <a:off x="1404028" y="5721426"/>
              <a:ext cx="1422808" cy="334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3" name="Group 72"/>
          <p:cNvGrpSpPr/>
          <p:nvPr/>
        </p:nvGrpSpPr>
        <p:grpSpPr>
          <a:xfrm>
            <a:off x="4373045" y="3647218"/>
            <a:ext cx="3418985" cy="2560320"/>
            <a:chOff x="3295809" y="3615686"/>
            <a:chExt cx="2560320" cy="2560320"/>
          </a:xfrm>
        </p:grpSpPr>
        <p:sp>
          <p:nvSpPr>
            <p:cNvPr id="74" name="Rectangle 73"/>
            <p:cNvSpPr/>
            <p:nvPr/>
          </p:nvSpPr>
          <p:spPr>
            <a:xfrm>
              <a:off x="3295809" y="3615686"/>
              <a:ext cx="2560320" cy="2560320"/>
            </a:xfrm>
            <a:prstGeom prst="rect">
              <a:avLst/>
            </a:prstGeom>
            <a:solidFill>
              <a:srgbClr val="4B8EDC"/>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smtClean="0">
                  <a:gradFill>
                    <a:gsLst>
                      <a:gs pos="0">
                        <a:schemeClr val="tx1"/>
                      </a:gs>
                      <a:gs pos="100000">
                        <a:schemeClr val="tx1"/>
                      </a:gs>
                    </a:gsLst>
                    <a:lin ang="5400000" scaled="0"/>
                  </a:gradFill>
                </a:rPr>
                <a:t>Why Windows Phone 7 Will Make Android Look Chaotic </a:t>
              </a:r>
            </a:p>
            <a:p>
              <a:pPr lvl="1" defTabSz="914099" fontAlgn="base">
                <a:lnSpc>
                  <a:spcPct val="90000"/>
                </a:lnSpc>
                <a:spcBef>
                  <a:spcPts val="600"/>
                </a:spcBef>
                <a:spcAft>
                  <a:spcPct val="0"/>
                </a:spcAft>
              </a:pPr>
              <a:r>
                <a:rPr lang="en-US" sz="1600" i="1" kern="0" dirty="0" smtClean="0">
                  <a:gradFill>
                    <a:gsLst>
                      <a:gs pos="0">
                        <a:schemeClr val="tx1"/>
                      </a:gs>
                      <a:gs pos="100000">
                        <a:schemeClr val="tx1"/>
                      </a:gs>
                    </a:gsLst>
                    <a:lin ang="5400000" scaled="0"/>
                  </a:gradFill>
                </a:rPr>
                <a:t>Brian </a:t>
              </a:r>
              <a:r>
                <a:rPr lang="en-US" sz="1600" i="1" kern="0" dirty="0">
                  <a:gradFill>
                    <a:gsLst>
                      <a:gs pos="0">
                        <a:schemeClr val="tx1"/>
                      </a:gs>
                      <a:gs pos="100000">
                        <a:schemeClr val="tx1"/>
                      </a:gs>
                    </a:gsLst>
                    <a:lin ang="5400000" scaled="0"/>
                  </a:gradFill>
                </a:rPr>
                <a:t>Chen explains the </a:t>
              </a:r>
              <a:br>
                <a:rPr lang="en-US" sz="1600" i="1" kern="0" dirty="0">
                  <a:gradFill>
                    <a:gsLst>
                      <a:gs pos="0">
                        <a:schemeClr val="tx1"/>
                      </a:gs>
                      <a:gs pos="100000">
                        <a:schemeClr val="tx1"/>
                      </a:gs>
                    </a:gsLst>
                    <a:lin ang="5400000" scaled="0"/>
                  </a:gradFill>
                </a:rPr>
              </a:br>
              <a:r>
                <a:rPr lang="en-US" sz="1600" i="1" kern="0" dirty="0">
                  <a:gradFill>
                    <a:gsLst>
                      <a:gs pos="0">
                        <a:schemeClr val="tx1"/>
                      </a:gs>
                      <a:gs pos="100000">
                        <a:schemeClr val="tx1"/>
                      </a:gs>
                    </a:gsLst>
                    <a:lin ang="5400000" scaled="0"/>
                  </a:gradFill>
                </a:rPr>
                <a:t>different approaches the </a:t>
              </a:r>
              <a:br>
                <a:rPr lang="en-US" sz="1600" i="1" kern="0" dirty="0">
                  <a:gradFill>
                    <a:gsLst>
                      <a:gs pos="0">
                        <a:schemeClr val="tx1"/>
                      </a:gs>
                      <a:gs pos="100000">
                        <a:schemeClr val="tx1"/>
                      </a:gs>
                    </a:gsLst>
                    <a:lin ang="5400000" scaled="0"/>
                  </a:gradFill>
                </a:rPr>
              </a:br>
              <a:r>
                <a:rPr lang="en-US" sz="1600" i="1" kern="0" dirty="0">
                  <a:gradFill>
                    <a:gsLst>
                      <a:gs pos="0">
                        <a:schemeClr val="tx1"/>
                      </a:gs>
                      <a:gs pos="100000">
                        <a:schemeClr val="tx1"/>
                      </a:gs>
                    </a:gsLst>
                    <a:lin ang="5400000" scaled="0"/>
                  </a:gradFill>
                </a:rPr>
                <a:t>two companies </a:t>
              </a:r>
              <a:r>
                <a:rPr lang="en-US" sz="1600" i="1" kern="0" dirty="0" smtClean="0">
                  <a:gradFill>
                    <a:gsLst>
                      <a:gs pos="0">
                        <a:schemeClr val="tx1"/>
                      </a:gs>
                      <a:gs pos="100000">
                        <a:schemeClr val="tx1"/>
                      </a:gs>
                    </a:gsLst>
                    <a:lin ang="5400000" scaled="0"/>
                  </a:gradFill>
                </a:rPr>
                <a:t>take</a:t>
              </a:r>
              <a:endParaRPr lang="en-US" sz="1600" i="1" kern="0" dirty="0">
                <a:gradFill>
                  <a:gsLst>
                    <a:gs pos="0">
                      <a:schemeClr val="tx1"/>
                    </a:gs>
                    <a:gs pos="100000">
                      <a:schemeClr val="tx1"/>
                    </a:gs>
                  </a:gsLst>
                  <a:lin ang="5400000" scaled="0"/>
                </a:gradFill>
              </a:endParaRPr>
            </a:p>
          </p:txBody>
        </p:sp>
        <p:pic>
          <p:nvPicPr>
            <p:cNvPr id="75" name="Picture 74" descr="\\SFP\Work\White_Whale\2-20365_Lees_Holland\art\LOGOS\wired.png"/>
            <p:cNvPicPr>
              <a:picLocks noChangeAspect="1" noChangeArrowheads="1"/>
            </p:cNvPicPr>
            <p:nvPr/>
          </p:nvPicPr>
          <p:blipFill>
            <a:blip r:embed="rId36" cstate="print">
              <a:extLst>
                <a:ext uri="{28A0092B-C50C-407E-A947-70E740481C1C}">
                  <a14:useLocalDpi xmlns:a14="http://schemas.microsoft.com/office/drawing/2010/main" val="0"/>
                </a:ext>
              </a:extLst>
            </a:blip>
            <a:srcRect/>
            <a:stretch>
              <a:fillRect/>
            </a:stretch>
          </p:blipFill>
          <p:spPr bwMode="auto">
            <a:xfrm>
              <a:off x="4423132" y="5679177"/>
              <a:ext cx="1295006" cy="35473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6" name="Group 75"/>
          <p:cNvGrpSpPr/>
          <p:nvPr/>
        </p:nvGrpSpPr>
        <p:grpSpPr>
          <a:xfrm>
            <a:off x="8249140" y="3647218"/>
            <a:ext cx="3418985" cy="2560320"/>
            <a:chOff x="6209030" y="3615686"/>
            <a:chExt cx="2560320" cy="2560320"/>
          </a:xfrm>
        </p:grpSpPr>
        <p:sp>
          <p:nvSpPr>
            <p:cNvPr id="77" name="Rectangle 76"/>
            <p:cNvSpPr/>
            <p:nvPr/>
          </p:nvSpPr>
          <p:spPr>
            <a:xfrm>
              <a:off x="6209030" y="3615686"/>
              <a:ext cx="2560320" cy="2560320"/>
            </a:xfrm>
            <a:prstGeom prst="rect">
              <a:avLst/>
            </a:prstGeom>
            <a:solidFill>
              <a:srgbClr val="FF4819"/>
            </a:solidFill>
            <a:ln w="25400" cap="flat" cmpd="sng" algn="ctr">
              <a:noFill/>
              <a:prstDash val="solid"/>
              <a:headEnd type="none" w="med" len="med"/>
              <a:tailEnd type="none" w="med" len="med"/>
            </a:ln>
            <a:effectLst>
              <a:outerShdw blurRad="40005" dist="22860" dir="5400000" algn="t" rotWithShape="0">
                <a:prstClr val="black">
                  <a:alpha val="35000"/>
                </a:prstClr>
              </a:outerShdw>
            </a:effectLst>
          </p:spPr>
          <p:txBody>
            <a:bodyPr vert="horz" wrap="square" lIns="182880" tIns="182880" rIns="182880" bIns="182880" numCol="1" rtlCol="0" anchor="t" anchorCtr="0" compatLnSpc="1">
              <a:prstTxWarp prst="textNoShape">
                <a:avLst/>
              </a:prstTxWarp>
            </a:bodyPr>
            <a:lstStyle/>
            <a:p>
              <a:pPr defTabSz="914099" fontAlgn="base">
                <a:lnSpc>
                  <a:spcPct val="90000"/>
                </a:lnSpc>
                <a:spcBef>
                  <a:spcPts val="600"/>
                </a:spcBef>
                <a:spcAft>
                  <a:spcPct val="0"/>
                </a:spcAft>
              </a:pPr>
              <a:r>
                <a:rPr lang="en-US" b="1" kern="0" dirty="0" smtClean="0">
                  <a:gradFill>
                    <a:gsLst>
                      <a:gs pos="0">
                        <a:schemeClr val="tx1"/>
                      </a:gs>
                      <a:gs pos="100000">
                        <a:schemeClr val="tx1"/>
                      </a:gs>
                    </a:gsLst>
                    <a:lin ang="5400000" scaled="0"/>
                  </a:gradFill>
                </a:rPr>
                <a:t>Is </a:t>
              </a:r>
              <a:r>
                <a:rPr lang="en-US" b="1" kern="0" dirty="0">
                  <a:gradFill>
                    <a:gsLst>
                      <a:gs pos="0">
                        <a:schemeClr val="tx1"/>
                      </a:gs>
                      <a:gs pos="100000">
                        <a:schemeClr val="tx1"/>
                      </a:gs>
                    </a:gsLst>
                    <a:lin ang="5400000" scaled="0"/>
                  </a:gradFill>
                </a:rPr>
                <a:t>Microsoft’s Windows Phone 7 the Bing of Smartphones</a:t>
              </a:r>
              <a:r>
                <a:rPr lang="en-US" b="1" kern="0" dirty="0" smtClean="0">
                  <a:gradFill>
                    <a:gsLst>
                      <a:gs pos="0">
                        <a:schemeClr val="tx1"/>
                      </a:gs>
                      <a:gs pos="100000">
                        <a:schemeClr val="tx1"/>
                      </a:gs>
                    </a:gsLst>
                    <a:lin ang="5400000" scaled="0"/>
                  </a:gradFill>
                </a:rPr>
                <a:t>? </a:t>
              </a:r>
              <a:endParaRPr lang="en-US" b="1" kern="0" dirty="0">
                <a:gradFill>
                  <a:gsLst>
                    <a:gs pos="0">
                      <a:schemeClr val="tx1"/>
                    </a:gs>
                    <a:gs pos="100000">
                      <a:schemeClr val="tx1"/>
                    </a:gs>
                  </a:gsLst>
                  <a:lin ang="5400000" scaled="0"/>
                </a:gradFill>
              </a:endParaRPr>
            </a:p>
            <a:p>
              <a:pPr lvl="1" defTabSz="914099" fontAlgn="base">
                <a:lnSpc>
                  <a:spcPct val="90000"/>
                </a:lnSpc>
                <a:spcBef>
                  <a:spcPts val="600"/>
                </a:spcBef>
                <a:spcAft>
                  <a:spcPct val="0"/>
                </a:spcAft>
              </a:pPr>
              <a:r>
                <a:rPr lang="en-US" sz="1600" i="1" kern="0" dirty="0">
                  <a:gradFill>
                    <a:gsLst>
                      <a:gs pos="0">
                        <a:schemeClr val="tx1"/>
                      </a:gs>
                      <a:gs pos="100000">
                        <a:schemeClr val="tx1"/>
                      </a:gs>
                    </a:gsLst>
                    <a:lin ang="5400000" scaled="0"/>
                  </a:gradFill>
                </a:rPr>
                <a:t>Kara Swisher compares Windows Phone 7 favorably to the launch of </a:t>
              </a:r>
              <a:r>
                <a:rPr lang="en-US" sz="1600" i="1" kern="0" dirty="0" smtClean="0">
                  <a:gradFill>
                    <a:gsLst>
                      <a:gs pos="0">
                        <a:schemeClr val="tx1"/>
                      </a:gs>
                      <a:gs pos="100000">
                        <a:schemeClr val="tx1"/>
                      </a:gs>
                    </a:gsLst>
                    <a:lin ang="5400000" scaled="0"/>
                  </a:gradFill>
                </a:rPr>
                <a:t>Bing</a:t>
              </a:r>
              <a:endParaRPr lang="en-US" sz="1600" i="1" kern="0" dirty="0">
                <a:gradFill>
                  <a:gsLst>
                    <a:gs pos="0">
                      <a:schemeClr val="tx1"/>
                    </a:gs>
                    <a:gs pos="100000">
                      <a:schemeClr val="tx1"/>
                    </a:gs>
                  </a:gsLst>
                  <a:lin ang="5400000" scaled="0"/>
                </a:gradFill>
              </a:endParaRPr>
            </a:p>
          </p:txBody>
        </p:sp>
        <p:pic>
          <p:nvPicPr>
            <p:cNvPr id="78" name="Picture 52"/>
            <p:cNvPicPr>
              <a:picLocks noChangeAspect="1" noChangeArrowheads="1"/>
            </p:cNvPicPr>
            <p:nvPr/>
          </p:nvPicPr>
          <p:blipFill rotWithShape="1">
            <a:blip r:embed="rId37" cstate="print">
              <a:extLst>
                <a:ext uri="{28A0092B-C50C-407E-A947-70E740481C1C}">
                  <a14:useLocalDpi xmlns:a14="http://schemas.microsoft.com/office/drawing/2010/main" val="0"/>
                </a:ext>
              </a:extLst>
            </a:blip>
            <a:srcRect l="6238" t="10418" r="6739" b="35269"/>
            <a:stretch/>
          </p:blipFill>
          <p:spPr bwMode="auto">
            <a:xfrm>
              <a:off x="6864764" y="5741674"/>
              <a:ext cx="1790217" cy="352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510098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32" fill="hold" nodeType="afterEffect">
                                  <p:stCondLst>
                                    <p:cond delay="0"/>
                                  </p:stCondLst>
                                  <p:childTnLst>
                                    <p:anim calcmode="lin" valueType="num">
                                      <p:cBhvr>
                                        <p:cTn id="6" dur="500"/>
                                        <p:tgtEl>
                                          <p:spTgt spid="61"/>
                                        </p:tgtEl>
                                        <p:attrNameLst>
                                          <p:attrName>ppt_w</p:attrName>
                                        </p:attrNameLst>
                                      </p:cBhvr>
                                      <p:tavLst>
                                        <p:tav tm="0">
                                          <p:val>
                                            <p:strVal val="ppt_w"/>
                                          </p:val>
                                        </p:tav>
                                        <p:tav tm="100000">
                                          <p:val>
                                            <p:fltVal val="0"/>
                                          </p:val>
                                        </p:tav>
                                      </p:tavLst>
                                    </p:anim>
                                    <p:anim calcmode="lin" valueType="num">
                                      <p:cBhvr>
                                        <p:cTn id="7" dur="500"/>
                                        <p:tgtEl>
                                          <p:spTgt spid="61"/>
                                        </p:tgtEl>
                                        <p:attrNameLst>
                                          <p:attrName>ppt_h</p:attrName>
                                        </p:attrNameLst>
                                      </p:cBhvr>
                                      <p:tavLst>
                                        <p:tav tm="0">
                                          <p:val>
                                            <p:strVal val="ppt_h"/>
                                          </p:val>
                                        </p:tav>
                                        <p:tav tm="100000">
                                          <p:val>
                                            <p:fltVal val="0"/>
                                          </p:val>
                                        </p:tav>
                                      </p:tavLst>
                                    </p:anim>
                                    <p:animEffect transition="out" filter="fade">
                                      <p:cBhvr>
                                        <p:cTn id="8" dur="500"/>
                                        <p:tgtEl>
                                          <p:spTgt spid="61"/>
                                        </p:tgtEl>
                                      </p:cBhvr>
                                    </p:animEffect>
                                    <p:set>
                                      <p:cBhvr>
                                        <p:cTn id="9" dur="1" fill="hold">
                                          <p:stCondLst>
                                            <p:cond delay="499"/>
                                          </p:stCondLst>
                                        </p:cTn>
                                        <p:tgtEl>
                                          <p:spTgt spid="61"/>
                                        </p:tgtEl>
                                        <p:attrNameLst>
                                          <p:attrName>style.visibility</p:attrName>
                                        </p:attrNameLst>
                                      </p:cBhvr>
                                      <p:to>
                                        <p:strVal val="hidden"/>
                                      </p:to>
                                    </p:set>
                                  </p:childTnLst>
                                </p:cTn>
                              </p:par>
                              <p:par>
                                <p:cTn id="10" presetID="53" presetClass="exit" presetSubtype="32" fill="hold" nodeType="withEffect">
                                  <p:stCondLst>
                                    <p:cond delay="0"/>
                                  </p:stCondLst>
                                  <p:childTnLst>
                                    <p:anim calcmode="lin" valueType="num">
                                      <p:cBhvr>
                                        <p:cTn id="11" dur="500"/>
                                        <p:tgtEl>
                                          <p:spTgt spid="64"/>
                                        </p:tgtEl>
                                        <p:attrNameLst>
                                          <p:attrName>ppt_w</p:attrName>
                                        </p:attrNameLst>
                                      </p:cBhvr>
                                      <p:tavLst>
                                        <p:tav tm="0">
                                          <p:val>
                                            <p:strVal val="ppt_w"/>
                                          </p:val>
                                        </p:tav>
                                        <p:tav tm="100000">
                                          <p:val>
                                            <p:fltVal val="0"/>
                                          </p:val>
                                        </p:tav>
                                      </p:tavLst>
                                    </p:anim>
                                    <p:anim calcmode="lin" valueType="num">
                                      <p:cBhvr>
                                        <p:cTn id="12" dur="500"/>
                                        <p:tgtEl>
                                          <p:spTgt spid="64"/>
                                        </p:tgtEl>
                                        <p:attrNameLst>
                                          <p:attrName>ppt_h</p:attrName>
                                        </p:attrNameLst>
                                      </p:cBhvr>
                                      <p:tavLst>
                                        <p:tav tm="0">
                                          <p:val>
                                            <p:strVal val="ppt_h"/>
                                          </p:val>
                                        </p:tav>
                                        <p:tav tm="100000">
                                          <p:val>
                                            <p:fltVal val="0"/>
                                          </p:val>
                                        </p:tav>
                                      </p:tavLst>
                                    </p:anim>
                                    <p:animEffect transition="out" filter="fade">
                                      <p:cBhvr>
                                        <p:cTn id="13" dur="500"/>
                                        <p:tgtEl>
                                          <p:spTgt spid="64"/>
                                        </p:tgtEl>
                                      </p:cBhvr>
                                    </p:animEffect>
                                    <p:set>
                                      <p:cBhvr>
                                        <p:cTn id="14" dur="1" fill="hold">
                                          <p:stCondLst>
                                            <p:cond delay="499"/>
                                          </p:stCondLst>
                                        </p:cTn>
                                        <p:tgtEl>
                                          <p:spTgt spid="64"/>
                                        </p:tgtEl>
                                        <p:attrNameLst>
                                          <p:attrName>style.visibility</p:attrName>
                                        </p:attrNameLst>
                                      </p:cBhvr>
                                      <p:to>
                                        <p:strVal val="hidden"/>
                                      </p:to>
                                    </p:set>
                                  </p:childTnLst>
                                </p:cTn>
                              </p:par>
                              <p:par>
                                <p:cTn id="15" presetID="53" presetClass="exit" presetSubtype="32" fill="hold" nodeType="withEffect">
                                  <p:stCondLst>
                                    <p:cond delay="0"/>
                                  </p:stCondLst>
                                  <p:childTnLst>
                                    <p:anim calcmode="lin" valueType="num">
                                      <p:cBhvr>
                                        <p:cTn id="16" dur="500"/>
                                        <p:tgtEl>
                                          <p:spTgt spid="67"/>
                                        </p:tgtEl>
                                        <p:attrNameLst>
                                          <p:attrName>ppt_w</p:attrName>
                                        </p:attrNameLst>
                                      </p:cBhvr>
                                      <p:tavLst>
                                        <p:tav tm="0">
                                          <p:val>
                                            <p:strVal val="ppt_w"/>
                                          </p:val>
                                        </p:tav>
                                        <p:tav tm="100000">
                                          <p:val>
                                            <p:fltVal val="0"/>
                                          </p:val>
                                        </p:tav>
                                      </p:tavLst>
                                    </p:anim>
                                    <p:anim calcmode="lin" valueType="num">
                                      <p:cBhvr>
                                        <p:cTn id="17" dur="500"/>
                                        <p:tgtEl>
                                          <p:spTgt spid="67"/>
                                        </p:tgtEl>
                                        <p:attrNameLst>
                                          <p:attrName>ppt_h</p:attrName>
                                        </p:attrNameLst>
                                      </p:cBhvr>
                                      <p:tavLst>
                                        <p:tav tm="0">
                                          <p:val>
                                            <p:strVal val="ppt_h"/>
                                          </p:val>
                                        </p:tav>
                                        <p:tav tm="100000">
                                          <p:val>
                                            <p:fltVal val="0"/>
                                          </p:val>
                                        </p:tav>
                                      </p:tavLst>
                                    </p:anim>
                                    <p:animEffect transition="out" filter="fade">
                                      <p:cBhvr>
                                        <p:cTn id="18" dur="500"/>
                                        <p:tgtEl>
                                          <p:spTgt spid="67"/>
                                        </p:tgtEl>
                                      </p:cBhvr>
                                    </p:animEffect>
                                    <p:set>
                                      <p:cBhvr>
                                        <p:cTn id="19" dur="1" fill="hold">
                                          <p:stCondLst>
                                            <p:cond delay="499"/>
                                          </p:stCondLst>
                                        </p:cTn>
                                        <p:tgtEl>
                                          <p:spTgt spid="67"/>
                                        </p:tgtEl>
                                        <p:attrNameLst>
                                          <p:attrName>style.visibility</p:attrName>
                                        </p:attrNameLst>
                                      </p:cBhvr>
                                      <p:to>
                                        <p:strVal val="hidden"/>
                                      </p:to>
                                    </p:set>
                                  </p:childTnLst>
                                </p:cTn>
                              </p:par>
                              <p:par>
                                <p:cTn id="20" presetID="53" presetClass="exit" presetSubtype="32" fill="hold" nodeType="withEffect">
                                  <p:stCondLst>
                                    <p:cond delay="0"/>
                                  </p:stCondLst>
                                  <p:childTnLst>
                                    <p:anim calcmode="lin" valueType="num">
                                      <p:cBhvr>
                                        <p:cTn id="21" dur="500"/>
                                        <p:tgtEl>
                                          <p:spTgt spid="70"/>
                                        </p:tgtEl>
                                        <p:attrNameLst>
                                          <p:attrName>ppt_w</p:attrName>
                                        </p:attrNameLst>
                                      </p:cBhvr>
                                      <p:tavLst>
                                        <p:tav tm="0">
                                          <p:val>
                                            <p:strVal val="ppt_w"/>
                                          </p:val>
                                        </p:tav>
                                        <p:tav tm="100000">
                                          <p:val>
                                            <p:fltVal val="0"/>
                                          </p:val>
                                        </p:tav>
                                      </p:tavLst>
                                    </p:anim>
                                    <p:anim calcmode="lin" valueType="num">
                                      <p:cBhvr>
                                        <p:cTn id="22" dur="500"/>
                                        <p:tgtEl>
                                          <p:spTgt spid="70"/>
                                        </p:tgtEl>
                                        <p:attrNameLst>
                                          <p:attrName>ppt_h</p:attrName>
                                        </p:attrNameLst>
                                      </p:cBhvr>
                                      <p:tavLst>
                                        <p:tav tm="0">
                                          <p:val>
                                            <p:strVal val="ppt_h"/>
                                          </p:val>
                                        </p:tav>
                                        <p:tav tm="100000">
                                          <p:val>
                                            <p:fltVal val="0"/>
                                          </p:val>
                                        </p:tav>
                                      </p:tavLst>
                                    </p:anim>
                                    <p:animEffect transition="out" filter="fade">
                                      <p:cBhvr>
                                        <p:cTn id="23" dur="500"/>
                                        <p:tgtEl>
                                          <p:spTgt spid="70"/>
                                        </p:tgtEl>
                                      </p:cBhvr>
                                    </p:animEffect>
                                    <p:set>
                                      <p:cBhvr>
                                        <p:cTn id="24" dur="1" fill="hold">
                                          <p:stCondLst>
                                            <p:cond delay="499"/>
                                          </p:stCondLst>
                                        </p:cTn>
                                        <p:tgtEl>
                                          <p:spTgt spid="70"/>
                                        </p:tgtEl>
                                        <p:attrNameLst>
                                          <p:attrName>style.visibility</p:attrName>
                                        </p:attrNameLst>
                                      </p:cBhvr>
                                      <p:to>
                                        <p:strVal val="hidden"/>
                                      </p:to>
                                    </p:set>
                                  </p:childTnLst>
                                </p:cTn>
                              </p:par>
                              <p:par>
                                <p:cTn id="25" presetID="53" presetClass="exit" presetSubtype="32" fill="hold" nodeType="withEffect">
                                  <p:stCondLst>
                                    <p:cond delay="0"/>
                                  </p:stCondLst>
                                  <p:childTnLst>
                                    <p:anim calcmode="lin" valueType="num">
                                      <p:cBhvr>
                                        <p:cTn id="26" dur="500"/>
                                        <p:tgtEl>
                                          <p:spTgt spid="73"/>
                                        </p:tgtEl>
                                        <p:attrNameLst>
                                          <p:attrName>ppt_w</p:attrName>
                                        </p:attrNameLst>
                                      </p:cBhvr>
                                      <p:tavLst>
                                        <p:tav tm="0">
                                          <p:val>
                                            <p:strVal val="ppt_w"/>
                                          </p:val>
                                        </p:tav>
                                        <p:tav tm="100000">
                                          <p:val>
                                            <p:fltVal val="0"/>
                                          </p:val>
                                        </p:tav>
                                      </p:tavLst>
                                    </p:anim>
                                    <p:anim calcmode="lin" valueType="num">
                                      <p:cBhvr>
                                        <p:cTn id="27" dur="500"/>
                                        <p:tgtEl>
                                          <p:spTgt spid="73"/>
                                        </p:tgtEl>
                                        <p:attrNameLst>
                                          <p:attrName>ppt_h</p:attrName>
                                        </p:attrNameLst>
                                      </p:cBhvr>
                                      <p:tavLst>
                                        <p:tav tm="0">
                                          <p:val>
                                            <p:strVal val="ppt_h"/>
                                          </p:val>
                                        </p:tav>
                                        <p:tav tm="100000">
                                          <p:val>
                                            <p:fltVal val="0"/>
                                          </p:val>
                                        </p:tav>
                                      </p:tavLst>
                                    </p:anim>
                                    <p:animEffect transition="out" filter="fade">
                                      <p:cBhvr>
                                        <p:cTn id="28" dur="500"/>
                                        <p:tgtEl>
                                          <p:spTgt spid="73"/>
                                        </p:tgtEl>
                                      </p:cBhvr>
                                    </p:animEffect>
                                    <p:set>
                                      <p:cBhvr>
                                        <p:cTn id="29" dur="1" fill="hold">
                                          <p:stCondLst>
                                            <p:cond delay="499"/>
                                          </p:stCondLst>
                                        </p:cTn>
                                        <p:tgtEl>
                                          <p:spTgt spid="73"/>
                                        </p:tgtEl>
                                        <p:attrNameLst>
                                          <p:attrName>style.visibility</p:attrName>
                                        </p:attrNameLst>
                                      </p:cBhvr>
                                      <p:to>
                                        <p:strVal val="hidden"/>
                                      </p:to>
                                    </p:set>
                                  </p:childTnLst>
                                </p:cTn>
                              </p:par>
                              <p:par>
                                <p:cTn id="30" presetID="53" presetClass="exit" presetSubtype="32" fill="hold" nodeType="withEffect">
                                  <p:stCondLst>
                                    <p:cond delay="0"/>
                                  </p:stCondLst>
                                  <p:childTnLst>
                                    <p:anim calcmode="lin" valueType="num">
                                      <p:cBhvr>
                                        <p:cTn id="31" dur="500"/>
                                        <p:tgtEl>
                                          <p:spTgt spid="76"/>
                                        </p:tgtEl>
                                        <p:attrNameLst>
                                          <p:attrName>ppt_w</p:attrName>
                                        </p:attrNameLst>
                                      </p:cBhvr>
                                      <p:tavLst>
                                        <p:tav tm="0">
                                          <p:val>
                                            <p:strVal val="ppt_w"/>
                                          </p:val>
                                        </p:tav>
                                        <p:tav tm="100000">
                                          <p:val>
                                            <p:fltVal val="0"/>
                                          </p:val>
                                        </p:tav>
                                      </p:tavLst>
                                    </p:anim>
                                    <p:anim calcmode="lin" valueType="num">
                                      <p:cBhvr>
                                        <p:cTn id="32" dur="500"/>
                                        <p:tgtEl>
                                          <p:spTgt spid="76"/>
                                        </p:tgtEl>
                                        <p:attrNameLst>
                                          <p:attrName>ppt_h</p:attrName>
                                        </p:attrNameLst>
                                      </p:cBhvr>
                                      <p:tavLst>
                                        <p:tav tm="0">
                                          <p:val>
                                            <p:strVal val="ppt_h"/>
                                          </p:val>
                                        </p:tav>
                                        <p:tav tm="100000">
                                          <p:val>
                                            <p:fltVal val="0"/>
                                          </p:val>
                                        </p:tav>
                                      </p:tavLst>
                                    </p:anim>
                                    <p:animEffect transition="out" filter="fade">
                                      <p:cBhvr>
                                        <p:cTn id="33" dur="500"/>
                                        <p:tgtEl>
                                          <p:spTgt spid="76"/>
                                        </p:tgtEl>
                                      </p:cBhvr>
                                    </p:animEffect>
                                    <p:set>
                                      <p:cBhvr>
                                        <p:cTn id="34" dur="1" fill="hold">
                                          <p:stCondLst>
                                            <p:cond delay="499"/>
                                          </p:stCondLst>
                                        </p:cTn>
                                        <p:tgtEl>
                                          <p:spTgt spid="76"/>
                                        </p:tgtEl>
                                        <p:attrNameLst>
                                          <p:attrName>style.visibility</p:attrName>
                                        </p:attrNameLst>
                                      </p:cBhvr>
                                      <p:to>
                                        <p:strVal val="hidden"/>
                                      </p:to>
                                    </p:se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119"/>
                                        </p:tgtEl>
                                        <p:attrNameLst>
                                          <p:attrName>style.visibility</p:attrName>
                                        </p:attrNameLst>
                                      </p:cBhvr>
                                      <p:to>
                                        <p:strVal val="visible"/>
                                      </p:to>
                                    </p:set>
                                    <p:anim calcmode="lin" valueType="num">
                                      <p:cBhvr>
                                        <p:cTn id="38" dur="750" fill="hold"/>
                                        <p:tgtEl>
                                          <p:spTgt spid="119"/>
                                        </p:tgtEl>
                                        <p:attrNameLst>
                                          <p:attrName>ppt_w</p:attrName>
                                        </p:attrNameLst>
                                      </p:cBhvr>
                                      <p:tavLst>
                                        <p:tav tm="0">
                                          <p:val>
                                            <p:fltVal val="0"/>
                                          </p:val>
                                        </p:tav>
                                        <p:tav tm="100000">
                                          <p:val>
                                            <p:strVal val="#ppt_w"/>
                                          </p:val>
                                        </p:tav>
                                      </p:tavLst>
                                    </p:anim>
                                    <p:anim calcmode="lin" valueType="num">
                                      <p:cBhvr>
                                        <p:cTn id="39" dur="750" fill="hold"/>
                                        <p:tgtEl>
                                          <p:spTgt spid="119"/>
                                        </p:tgtEl>
                                        <p:attrNameLst>
                                          <p:attrName>ppt_h</p:attrName>
                                        </p:attrNameLst>
                                      </p:cBhvr>
                                      <p:tavLst>
                                        <p:tav tm="0">
                                          <p:val>
                                            <p:fltVal val="0"/>
                                          </p:val>
                                        </p:tav>
                                        <p:tav tm="100000">
                                          <p:val>
                                            <p:strVal val="#ppt_h"/>
                                          </p:val>
                                        </p:tav>
                                      </p:tavLst>
                                    </p:anim>
                                    <p:animEffect transition="in" filter="fade">
                                      <p:cBhvr>
                                        <p:cTn id="40" dur="750"/>
                                        <p:tgtEl>
                                          <p:spTgt spid="119"/>
                                        </p:tgtEl>
                                      </p:cBhvr>
                                    </p:animEffect>
                                  </p:childTnLst>
                                </p:cTn>
                              </p:par>
                              <p:par>
                                <p:cTn id="41" presetID="53" presetClass="entr" presetSubtype="16" fill="hold" nodeType="withEffect">
                                  <p:stCondLst>
                                    <p:cond delay="750"/>
                                  </p:stCondLst>
                                  <p:childTnLst>
                                    <p:set>
                                      <p:cBhvr>
                                        <p:cTn id="42" dur="1" fill="hold">
                                          <p:stCondLst>
                                            <p:cond delay="0"/>
                                          </p:stCondLst>
                                        </p:cTn>
                                        <p:tgtEl>
                                          <p:spTgt spid="110"/>
                                        </p:tgtEl>
                                        <p:attrNameLst>
                                          <p:attrName>style.visibility</p:attrName>
                                        </p:attrNameLst>
                                      </p:cBhvr>
                                      <p:to>
                                        <p:strVal val="visible"/>
                                      </p:to>
                                    </p:set>
                                    <p:anim calcmode="lin" valueType="num">
                                      <p:cBhvr>
                                        <p:cTn id="43" dur="750" fill="hold"/>
                                        <p:tgtEl>
                                          <p:spTgt spid="110"/>
                                        </p:tgtEl>
                                        <p:attrNameLst>
                                          <p:attrName>ppt_w</p:attrName>
                                        </p:attrNameLst>
                                      </p:cBhvr>
                                      <p:tavLst>
                                        <p:tav tm="0">
                                          <p:val>
                                            <p:fltVal val="0"/>
                                          </p:val>
                                        </p:tav>
                                        <p:tav tm="100000">
                                          <p:val>
                                            <p:strVal val="#ppt_w"/>
                                          </p:val>
                                        </p:tav>
                                      </p:tavLst>
                                    </p:anim>
                                    <p:anim calcmode="lin" valueType="num">
                                      <p:cBhvr>
                                        <p:cTn id="44" dur="750" fill="hold"/>
                                        <p:tgtEl>
                                          <p:spTgt spid="110"/>
                                        </p:tgtEl>
                                        <p:attrNameLst>
                                          <p:attrName>ppt_h</p:attrName>
                                        </p:attrNameLst>
                                      </p:cBhvr>
                                      <p:tavLst>
                                        <p:tav tm="0">
                                          <p:val>
                                            <p:fltVal val="0"/>
                                          </p:val>
                                        </p:tav>
                                        <p:tav tm="100000">
                                          <p:val>
                                            <p:strVal val="#ppt_h"/>
                                          </p:val>
                                        </p:tav>
                                      </p:tavLst>
                                    </p:anim>
                                    <p:animEffect transition="in" filter="fade">
                                      <p:cBhvr>
                                        <p:cTn id="45" dur="750"/>
                                        <p:tgtEl>
                                          <p:spTgt spid="110"/>
                                        </p:tgtEl>
                                      </p:cBhvr>
                                    </p:animEffect>
                                  </p:childTnLst>
                                </p:cTn>
                              </p:par>
                              <p:par>
                                <p:cTn id="46" presetID="53" presetClass="entr" presetSubtype="16" fill="hold" nodeType="withEffect">
                                  <p:stCondLst>
                                    <p:cond delay="1250"/>
                                  </p:stCondLst>
                                  <p:childTnLst>
                                    <p:set>
                                      <p:cBhvr>
                                        <p:cTn id="47" dur="1" fill="hold">
                                          <p:stCondLst>
                                            <p:cond delay="0"/>
                                          </p:stCondLst>
                                        </p:cTn>
                                        <p:tgtEl>
                                          <p:spTgt spid="93"/>
                                        </p:tgtEl>
                                        <p:attrNameLst>
                                          <p:attrName>style.visibility</p:attrName>
                                        </p:attrNameLst>
                                      </p:cBhvr>
                                      <p:to>
                                        <p:strVal val="visible"/>
                                      </p:to>
                                    </p:set>
                                    <p:anim calcmode="lin" valueType="num">
                                      <p:cBhvr>
                                        <p:cTn id="48" dur="750" fill="hold"/>
                                        <p:tgtEl>
                                          <p:spTgt spid="93"/>
                                        </p:tgtEl>
                                        <p:attrNameLst>
                                          <p:attrName>ppt_w</p:attrName>
                                        </p:attrNameLst>
                                      </p:cBhvr>
                                      <p:tavLst>
                                        <p:tav tm="0">
                                          <p:val>
                                            <p:fltVal val="0"/>
                                          </p:val>
                                        </p:tav>
                                        <p:tav tm="100000">
                                          <p:val>
                                            <p:strVal val="#ppt_w"/>
                                          </p:val>
                                        </p:tav>
                                      </p:tavLst>
                                    </p:anim>
                                    <p:anim calcmode="lin" valueType="num">
                                      <p:cBhvr>
                                        <p:cTn id="49" dur="750" fill="hold"/>
                                        <p:tgtEl>
                                          <p:spTgt spid="93"/>
                                        </p:tgtEl>
                                        <p:attrNameLst>
                                          <p:attrName>ppt_h</p:attrName>
                                        </p:attrNameLst>
                                      </p:cBhvr>
                                      <p:tavLst>
                                        <p:tav tm="0">
                                          <p:val>
                                            <p:fltVal val="0"/>
                                          </p:val>
                                        </p:tav>
                                        <p:tav tm="100000">
                                          <p:val>
                                            <p:strVal val="#ppt_h"/>
                                          </p:val>
                                        </p:tav>
                                      </p:tavLst>
                                    </p:anim>
                                    <p:animEffect transition="in" filter="fade">
                                      <p:cBhvr>
                                        <p:cTn id="50" dur="750"/>
                                        <p:tgtEl>
                                          <p:spTgt spid="93"/>
                                        </p:tgtEl>
                                      </p:cBhvr>
                                    </p:animEffect>
                                  </p:childTnLst>
                                </p:cTn>
                              </p:par>
                              <p:par>
                                <p:cTn id="51" presetID="53" presetClass="entr" presetSubtype="528" fill="hold" nodeType="withEffect">
                                  <p:stCondLst>
                                    <p:cond delay="1750"/>
                                  </p:stCondLst>
                                  <p:childTnLst>
                                    <p:set>
                                      <p:cBhvr>
                                        <p:cTn id="52" dur="1" fill="hold">
                                          <p:stCondLst>
                                            <p:cond delay="0"/>
                                          </p:stCondLst>
                                        </p:cTn>
                                        <p:tgtEl>
                                          <p:spTgt spid="86"/>
                                        </p:tgtEl>
                                        <p:attrNameLst>
                                          <p:attrName>style.visibility</p:attrName>
                                        </p:attrNameLst>
                                      </p:cBhvr>
                                      <p:to>
                                        <p:strVal val="visible"/>
                                      </p:to>
                                    </p:set>
                                    <p:anim calcmode="lin" valueType="num">
                                      <p:cBhvr>
                                        <p:cTn id="53" dur="750" fill="hold"/>
                                        <p:tgtEl>
                                          <p:spTgt spid="86"/>
                                        </p:tgtEl>
                                        <p:attrNameLst>
                                          <p:attrName>ppt_w</p:attrName>
                                        </p:attrNameLst>
                                      </p:cBhvr>
                                      <p:tavLst>
                                        <p:tav tm="0">
                                          <p:val>
                                            <p:fltVal val="0"/>
                                          </p:val>
                                        </p:tav>
                                        <p:tav tm="100000">
                                          <p:val>
                                            <p:strVal val="#ppt_w"/>
                                          </p:val>
                                        </p:tav>
                                      </p:tavLst>
                                    </p:anim>
                                    <p:anim calcmode="lin" valueType="num">
                                      <p:cBhvr>
                                        <p:cTn id="54" dur="750" fill="hold"/>
                                        <p:tgtEl>
                                          <p:spTgt spid="86"/>
                                        </p:tgtEl>
                                        <p:attrNameLst>
                                          <p:attrName>ppt_h</p:attrName>
                                        </p:attrNameLst>
                                      </p:cBhvr>
                                      <p:tavLst>
                                        <p:tav tm="0">
                                          <p:val>
                                            <p:fltVal val="0"/>
                                          </p:val>
                                        </p:tav>
                                        <p:tav tm="100000">
                                          <p:val>
                                            <p:strVal val="#ppt_h"/>
                                          </p:val>
                                        </p:tav>
                                      </p:tavLst>
                                    </p:anim>
                                    <p:animEffect transition="in" filter="fade">
                                      <p:cBhvr>
                                        <p:cTn id="55" dur="750"/>
                                        <p:tgtEl>
                                          <p:spTgt spid="86"/>
                                        </p:tgtEl>
                                      </p:cBhvr>
                                    </p:animEffect>
                                    <p:anim calcmode="lin" valueType="num">
                                      <p:cBhvr>
                                        <p:cTn id="56" dur="750" fill="hold"/>
                                        <p:tgtEl>
                                          <p:spTgt spid="86"/>
                                        </p:tgtEl>
                                        <p:attrNameLst>
                                          <p:attrName>ppt_x</p:attrName>
                                        </p:attrNameLst>
                                      </p:cBhvr>
                                      <p:tavLst>
                                        <p:tav tm="0">
                                          <p:val>
                                            <p:fltVal val="0.5"/>
                                          </p:val>
                                        </p:tav>
                                        <p:tav tm="100000">
                                          <p:val>
                                            <p:strVal val="#ppt_x"/>
                                          </p:val>
                                        </p:tav>
                                      </p:tavLst>
                                    </p:anim>
                                    <p:anim calcmode="lin" valueType="num">
                                      <p:cBhvr>
                                        <p:cTn id="57" dur="750" fill="hold"/>
                                        <p:tgtEl>
                                          <p:spTgt spid="86"/>
                                        </p:tgtEl>
                                        <p:attrNameLst>
                                          <p:attrName>ppt_y</p:attrName>
                                        </p:attrNameLst>
                                      </p:cBhvr>
                                      <p:tavLst>
                                        <p:tav tm="0">
                                          <p:val>
                                            <p:fltVal val="0.5"/>
                                          </p:val>
                                        </p:tav>
                                        <p:tav tm="100000">
                                          <p:val>
                                            <p:strVal val="#ppt_y"/>
                                          </p:val>
                                        </p:tav>
                                      </p:tavLst>
                                    </p:anim>
                                  </p:childTnLst>
                                </p:cTn>
                              </p:par>
                              <p:par>
                                <p:cTn id="58" presetID="53" presetClass="entr" presetSubtype="528" fill="hold" nodeType="withEffect">
                                  <p:stCondLst>
                                    <p:cond delay="1750"/>
                                  </p:stCondLst>
                                  <p:childTnLst>
                                    <p:set>
                                      <p:cBhvr>
                                        <p:cTn id="59" dur="1" fill="hold">
                                          <p:stCondLst>
                                            <p:cond delay="0"/>
                                          </p:stCondLst>
                                        </p:cTn>
                                        <p:tgtEl>
                                          <p:spTgt spid="79"/>
                                        </p:tgtEl>
                                        <p:attrNameLst>
                                          <p:attrName>style.visibility</p:attrName>
                                        </p:attrNameLst>
                                      </p:cBhvr>
                                      <p:to>
                                        <p:strVal val="visible"/>
                                      </p:to>
                                    </p:set>
                                    <p:anim calcmode="lin" valueType="num">
                                      <p:cBhvr>
                                        <p:cTn id="60" dur="750" fill="hold"/>
                                        <p:tgtEl>
                                          <p:spTgt spid="79"/>
                                        </p:tgtEl>
                                        <p:attrNameLst>
                                          <p:attrName>ppt_w</p:attrName>
                                        </p:attrNameLst>
                                      </p:cBhvr>
                                      <p:tavLst>
                                        <p:tav tm="0">
                                          <p:val>
                                            <p:fltVal val="0"/>
                                          </p:val>
                                        </p:tav>
                                        <p:tav tm="100000">
                                          <p:val>
                                            <p:strVal val="#ppt_w"/>
                                          </p:val>
                                        </p:tav>
                                      </p:tavLst>
                                    </p:anim>
                                    <p:anim calcmode="lin" valueType="num">
                                      <p:cBhvr>
                                        <p:cTn id="61" dur="750" fill="hold"/>
                                        <p:tgtEl>
                                          <p:spTgt spid="79"/>
                                        </p:tgtEl>
                                        <p:attrNameLst>
                                          <p:attrName>ppt_h</p:attrName>
                                        </p:attrNameLst>
                                      </p:cBhvr>
                                      <p:tavLst>
                                        <p:tav tm="0">
                                          <p:val>
                                            <p:fltVal val="0"/>
                                          </p:val>
                                        </p:tav>
                                        <p:tav tm="100000">
                                          <p:val>
                                            <p:strVal val="#ppt_h"/>
                                          </p:val>
                                        </p:tav>
                                      </p:tavLst>
                                    </p:anim>
                                    <p:animEffect transition="in" filter="fade">
                                      <p:cBhvr>
                                        <p:cTn id="62" dur="750"/>
                                        <p:tgtEl>
                                          <p:spTgt spid="79"/>
                                        </p:tgtEl>
                                      </p:cBhvr>
                                    </p:animEffect>
                                    <p:anim calcmode="lin" valueType="num">
                                      <p:cBhvr>
                                        <p:cTn id="63" dur="750" fill="hold"/>
                                        <p:tgtEl>
                                          <p:spTgt spid="79"/>
                                        </p:tgtEl>
                                        <p:attrNameLst>
                                          <p:attrName>ppt_x</p:attrName>
                                        </p:attrNameLst>
                                      </p:cBhvr>
                                      <p:tavLst>
                                        <p:tav tm="0">
                                          <p:val>
                                            <p:fltVal val="0.5"/>
                                          </p:val>
                                        </p:tav>
                                        <p:tav tm="100000">
                                          <p:val>
                                            <p:strVal val="#ppt_x"/>
                                          </p:val>
                                        </p:tav>
                                      </p:tavLst>
                                    </p:anim>
                                    <p:anim calcmode="lin" valueType="num">
                                      <p:cBhvr>
                                        <p:cTn id="64" dur="750" fill="hold"/>
                                        <p:tgtEl>
                                          <p:spTgt spid="7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TotalTime>
  <Words>6665</Words>
  <Application>Microsoft Office PowerPoint</Application>
  <PresentationFormat>Custom</PresentationFormat>
  <Paragraphs>794</Paragraphs>
  <Slides>57</Slides>
  <Notes>33</Notes>
  <HiddenSlides>1</HiddenSlides>
  <MMClips>0</MMClips>
  <ScaleCrop>false</ScaleCrop>
  <HeadingPairs>
    <vt:vector size="4" baseType="variant">
      <vt:variant>
        <vt:lpstr>Theme</vt:lpstr>
      </vt:variant>
      <vt:variant>
        <vt:i4>2</vt:i4>
      </vt:variant>
      <vt:variant>
        <vt:lpstr>Slide Titles</vt:lpstr>
      </vt:variant>
      <vt:variant>
        <vt:i4>57</vt:i4>
      </vt:variant>
    </vt:vector>
  </HeadingPairs>
  <TitlesOfParts>
    <vt:vector size="59" baseType="lpstr">
      <vt:lpstr>TENA11_BreakoutSession_Template_16x9_Final_05132011</vt:lpstr>
      <vt:lpstr>1_White with Consolas font for code slides</vt:lpstr>
      <vt:lpstr>PowerPoint Presentation</vt:lpstr>
      <vt:lpstr>Windows Phone What’s New?</vt:lpstr>
      <vt:lpstr>During this Session  You have a Chance to  Win a Windows Phone</vt:lpstr>
      <vt:lpstr>Abstract</vt:lpstr>
      <vt:lpstr>Consumerization of IT</vt:lpstr>
      <vt:lpstr>Windows® Phone 7</vt:lpstr>
      <vt:lpstr>PowerPoint Presentation</vt:lpstr>
      <vt:lpstr>PowerPoint Presentation</vt:lpstr>
      <vt:lpstr>PowerPoint Presentation</vt:lpstr>
      <vt:lpstr>PowerPoint Presentation</vt:lpstr>
      <vt:lpstr>Why Windows® Phone for Business</vt:lpstr>
      <vt:lpstr>Addressing Business Organizations’ Needs </vt:lpstr>
      <vt:lpstr>Outlook and Office Built In Features coming soon we are announcing today</vt:lpstr>
      <vt:lpstr>Deliver Productivity Right Out-of-the-Box</vt:lpstr>
      <vt:lpstr>Integrates with Your Infrastructure</vt:lpstr>
      <vt:lpstr>What is New for IT Infrastructure</vt:lpstr>
      <vt:lpstr>Get More Done Faster</vt:lpstr>
      <vt:lpstr>What is New in the Application Platform</vt:lpstr>
      <vt:lpstr>What is New in the Application Platform</vt:lpstr>
      <vt:lpstr>Multitasking</vt:lpstr>
      <vt:lpstr>Don’t Keep Users Waiting: Dormant Apps</vt:lpstr>
      <vt:lpstr>Getting more done – Live Agents</vt:lpstr>
      <vt:lpstr>What is New in the Application Platform</vt:lpstr>
      <vt:lpstr>Silverlight Investments</vt:lpstr>
      <vt:lpstr>Silverlight and XNA</vt:lpstr>
      <vt:lpstr>Silverlight And XNA Integration</vt:lpstr>
      <vt:lpstr>XNA and Silverlight</vt:lpstr>
      <vt:lpstr>What is New in the Application Platform</vt:lpstr>
      <vt:lpstr>Integrating with the Phone</vt:lpstr>
      <vt:lpstr>What is New in the Application Platform</vt:lpstr>
      <vt:lpstr>Database Support</vt:lpstr>
      <vt:lpstr>Data Management with Live Agents</vt:lpstr>
      <vt:lpstr>Content Sharing for Apps</vt:lpstr>
      <vt:lpstr>Database support</vt:lpstr>
      <vt:lpstr>What is New in the Application Platform</vt:lpstr>
      <vt:lpstr>Expanding the Phone Framework</vt:lpstr>
      <vt:lpstr>Push Notifications and Live Tiles</vt:lpstr>
      <vt:lpstr>What are Search Extras?</vt:lpstr>
      <vt:lpstr>Three Easy Steps to Implement Search Extras</vt:lpstr>
      <vt:lpstr>What is New in the Application Platform</vt:lpstr>
      <vt:lpstr>Tools Investments</vt:lpstr>
      <vt:lpstr>We Want to Hear From You</vt:lpstr>
      <vt:lpstr>Call to Action</vt:lpstr>
      <vt:lpstr>Windows Phone Sessions Schedule</vt:lpstr>
      <vt:lpstr>Windows Phone Sessions Schedule (cont.)</vt:lpstr>
      <vt:lpstr>PowerPoint Presentation</vt:lpstr>
      <vt:lpstr>Windows Phone Related Content  Monday, May 16 </vt:lpstr>
      <vt:lpstr>Windows Phone Related Content  Tuesday, May 17</vt:lpstr>
      <vt:lpstr>Windows Phone Related Content  Tuesday, May 17</vt:lpstr>
      <vt:lpstr>Windows Phone Related Content  Wednesday, May 18</vt:lpstr>
      <vt:lpstr>Windows Phone Related Content  Thursday, May 19</vt:lpstr>
      <vt:lpstr>Windows Phone Resources Questions? Demos? The latest phones? </vt:lpstr>
      <vt:lpstr>Win a Windows Phone Contest</vt:lpstr>
      <vt:lpstr>Resources</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WPH201: Windows Phone: What’s New?</dc:title>
  <dc:subject>Microsoft TechEd North America 2011</dc:subject>
  <dc:creator>Augusto Valdez; Tudor Toma</dc:creator>
  <dc:description>Template Design: Jordan Cayabyab
Formatter: Brianna Hartmann, Silver Fox Productions, Inc.
Event Date: May 16-19, 2011
Event Location: Atlanta
Audience Type: Developers, IT Pros</dc:description>
  <cp:lastModifiedBy>Shows</cp:lastModifiedBy>
  <cp:revision>40</cp:revision>
  <dcterms:modified xsi:type="dcterms:W3CDTF">2011-05-16T18:39:47Z</dcterms:modified>
</cp:coreProperties>
</file>