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5" r:id="rId6"/>
    <p:sldMasterId id="2147483765" r:id="rId7"/>
  </p:sldMasterIdLst>
  <p:notesMasterIdLst>
    <p:notesMasterId r:id="rId60"/>
  </p:notesMasterIdLst>
  <p:handoutMasterIdLst>
    <p:handoutMasterId r:id="rId61"/>
  </p:handoutMasterIdLst>
  <p:sldIdLst>
    <p:sldId id="320" r:id="rId8"/>
    <p:sldId id="381" r:id="rId9"/>
    <p:sldId id="321" r:id="rId10"/>
    <p:sldId id="322" r:id="rId11"/>
    <p:sldId id="323" r:id="rId12"/>
    <p:sldId id="324" r:id="rId13"/>
    <p:sldId id="325" r:id="rId14"/>
    <p:sldId id="326" r:id="rId15"/>
    <p:sldId id="327" r:id="rId16"/>
    <p:sldId id="330" r:id="rId17"/>
    <p:sldId id="331" r:id="rId18"/>
    <p:sldId id="332" r:id="rId19"/>
    <p:sldId id="333" r:id="rId20"/>
    <p:sldId id="334" r:id="rId21"/>
    <p:sldId id="335" r:id="rId22"/>
    <p:sldId id="336" r:id="rId23"/>
    <p:sldId id="337" r:id="rId24"/>
    <p:sldId id="338" r:id="rId25"/>
    <p:sldId id="339" r:id="rId26"/>
    <p:sldId id="363" r:id="rId27"/>
    <p:sldId id="364" r:id="rId28"/>
    <p:sldId id="342" r:id="rId29"/>
    <p:sldId id="343" r:id="rId30"/>
    <p:sldId id="344" r:id="rId31"/>
    <p:sldId id="359" r:id="rId32"/>
    <p:sldId id="369" r:id="rId33"/>
    <p:sldId id="367" r:id="rId34"/>
    <p:sldId id="368" r:id="rId35"/>
    <p:sldId id="346" r:id="rId36"/>
    <p:sldId id="347" r:id="rId37"/>
    <p:sldId id="366" r:id="rId38"/>
    <p:sldId id="349" r:id="rId39"/>
    <p:sldId id="350" r:id="rId40"/>
    <p:sldId id="351" r:id="rId41"/>
    <p:sldId id="360" r:id="rId42"/>
    <p:sldId id="353" r:id="rId43"/>
    <p:sldId id="354" r:id="rId44"/>
    <p:sldId id="355" r:id="rId45"/>
    <p:sldId id="365" r:id="rId46"/>
    <p:sldId id="362" r:id="rId47"/>
    <p:sldId id="371" r:id="rId48"/>
    <p:sldId id="372" r:id="rId49"/>
    <p:sldId id="373" r:id="rId50"/>
    <p:sldId id="374" r:id="rId51"/>
    <p:sldId id="375" r:id="rId52"/>
    <p:sldId id="376" r:id="rId53"/>
    <p:sldId id="377" r:id="rId54"/>
    <p:sldId id="378" r:id="rId55"/>
    <p:sldId id="379" r:id="rId56"/>
    <p:sldId id="380" r:id="rId57"/>
    <p:sldId id="271" r:id="rId58"/>
    <p:sldId id="319" r:id="rId5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B0F"/>
    <a:srgbClr val="2779CB"/>
    <a:srgbClr val="529434"/>
    <a:srgbClr val="FFFFFF"/>
    <a:srgbClr val="FAB150"/>
    <a:srgbClr val="F99A1B"/>
    <a:srgbClr val="92CF77"/>
    <a:srgbClr val="6BBD46"/>
    <a:srgbClr val="7AB0E6"/>
    <a:srgbClr val="489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0"/>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99" d="100"/>
          <a:sy n="99" d="100"/>
        </p:scale>
        <p:origin x="-34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24C3438C-C1BF-4B32-BB09-8534725B418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62943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52A30D66-0EF0-45E5-AB03-A3FEFEB8024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389740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Date Placeholder 3"/>
          <p:cNvSpPr>
            <a:spLocks noGrp="1"/>
          </p:cNvSpPr>
          <p:nvPr>
            <p:ph type="dt" idx="10"/>
          </p:nvPr>
        </p:nvSpPr>
        <p:spPr/>
        <p:txBody>
          <a:bodyPr/>
          <a:lstStyle/>
          <a:p>
            <a:fld id="{0C1923DD-9EA3-4F26-B7B0-4E9A49F0CB6C}"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4302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D1B8DD5-318F-48A3-BAB5-3398FA1BAA25}" type="datetime1">
              <a:rPr lang="en-US" smtClean="0"/>
              <a:t>5/19/2011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EE55678-0961-42A8-B4FE-C95A2A7A616E}"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9452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640FAE7F-704C-4DF6-8EAA-0E5B7915BF5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59149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Date Placeholder 3"/>
          <p:cNvSpPr>
            <a:spLocks noGrp="1"/>
          </p:cNvSpPr>
          <p:nvPr>
            <p:ph type="dt" idx="10"/>
          </p:nvPr>
        </p:nvSpPr>
        <p:spPr/>
        <p:txBody>
          <a:bodyPr/>
          <a:lstStyle/>
          <a:p>
            <a:fld id="{45C5CDFA-9C5B-4CC8-A823-22B4A77948B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4302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DEAF590-775D-480A-B6CD-C50007B2ED0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AC28934B-FFC3-400E-9937-EB899492442B}"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58783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3821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BECA8F75-1D6F-4AA5-A57A-0B779D5C1F3A}"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71877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E134E301-163C-456E-829C-3F89D672AB5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7187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FB215A32-004B-47D6-8F93-37C44DD76062}"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71877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4DA8915-92EE-43FF-93C8-DA5730E239AA}"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45935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0" indent="-228560">
              <a:buAutoNum type="arabicPeriod"/>
            </a:pPr>
            <a:endParaRPr lang="en-US" dirty="0"/>
          </a:p>
        </p:txBody>
      </p:sp>
      <p:sp>
        <p:nvSpPr>
          <p:cNvPr id="4" name="Date Placeholder 3"/>
          <p:cNvSpPr>
            <a:spLocks noGrp="1"/>
          </p:cNvSpPr>
          <p:nvPr>
            <p:ph type="dt" idx="10"/>
          </p:nvPr>
        </p:nvSpPr>
        <p:spPr/>
        <p:txBody>
          <a:bodyPr/>
          <a:lstStyle/>
          <a:p>
            <a:fld id="{A0316686-DFB7-4654-8D74-EF4BE0906F2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0" indent="-228560">
              <a:buAutoNum type="arabicPeriod"/>
            </a:pPr>
            <a:endParaRPr lang="en-US" dirty="0"/>
          </a:p>
        </p:txBody>
      </p:sp>
      <p:sp>
        <p:nvSpPr>
          <p:cNvPr id="4" name="Date Placeholder 3"/>
          <p:cNvSpPr>
            <a:spLocks noGrp="1"/>
          </p:cNvSpPr>
          <p:nvPr>
            <p:ph type="dt" idx="10"/>
          </p:nvPr>
        </p:nvSpPr>
        <p:spPr/>
        <p:txBody>
          <a:bodyPr/>
          <a:lstStyle/>
          <a:p>
            <a:fld id="{D96E1F38-F294-4346-9208-F7B8D948D516}"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6C6CFAD-D383-4BD6-8FCB-596A3522D86E}"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Date Placeholder 3"/>
          <p:cNvSpPr>
            <a:spLocks noGrp="1"/>
          </p:cNvSpPr>
          <p:nvPr>
            <p:ph type="dt" idx="10"/>
          </p:nvPr>
        </p:nvSpPr>
        <p:spPr/>
        <p:txBody>
          <a:bodyPr/>
          <a:lstStyle/>
          <a:p>
            <a:fld id="{7B395BAD-F41D-4FB5-8BE6-CA5ECC086B58}"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43027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9C92A53-2A34-499D-9C57-341A1AC74A3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DB833C8-8B2F-42A3-890C-344BFE385128}"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459352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0BEABB-C790-4D61-99D7-DE6B063721C6}"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764AF07-5919-45F2-B6BD-BB91E0685232}"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371483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5EB98BA-F531-417C-9C6C-CEA067BFA52F}"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459352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0" indent="-228560">
              <a:buAutoNum type="arabicPeriod"/>
            </a:pPr>
            <a:endParaRPr lang="en-US" dirty="0"/>
          </a:p>
        </p:txBody>
      </p:sp>
      <p:sp>
        <p:nvSpPr>
          <p:cNvPr id="4" name="Date Placeholder 3"/>
          <p:cNvSpPr>
            <a:spLocks noGrp="1"/>
          </p:cNvSpPr>
          <p:nvPr>
            <p:ph type="dt" idx="10"/>
          </p:nvPr>
        </p:nvSpPr>
        <p:spPr/>
        <p:txBody>
          <a:bodyPr/>
          <a:lstStyle/>
          <a:p>
            <a:fld id="{238AA541-1D7A-4A1D-9F31-F58704932CE3}"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20265DAB-018A-46A9-84D4-B4EFF5A3980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459352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F17EF9F0-9AB9-4701-A23E-C7F32D91192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F1B3F97E-41D0-430A-9740-B2A31EEC31B2}"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459352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3A7835B9-0F23-42BC-A6AE-752F9B162DAC}" type="datetime1">
              <a:rPr lang="en-US" smtClean="0"/>
              <a:t>5/19/2011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37</a:t>
            </a:fld>
            <a:endParaRPr lang="en-US" dirty="0"/>
          </a:p>
        </p:txBody>
      </p:sp>
      <p:sp>
        <p:nvSpPr>
          <p:cNvPr id="7" name="Header Placeholder 6"/>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71894A15-62C4-40B8-9815-C36020FB5ACF}" type="datetime1">
              <a:rPr lang="en-US" smtClean="0"/>
              <a:t>5/19/2011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38</a:t>
            </a:fld>
            <a:endParaRPr lang="en-US" dirty="0"/>
          </a:p>
        </p:txBody>
      </p:sp>
      <p:sp>
        <p:nvSpPr>
          <p:cNvPr id="7" name="Header Placeholder 6"/>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6561099D-CA1B-4D2A-BF5A-582035FACC8C}"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262128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BAD3A47E-6A7E-4DDB-AFC0-ABF7D2C803D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494905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10:15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A67490A4-4B27-4C7D-96A8-F1D760B5AE6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E6506CB-BDAF-4A68-9EE2-78E8AC954473}"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47</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10:15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10:15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10:15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A8B0C679-EDC7-4D13-84B9-59907D526B1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51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8608DEF4-22B7-450A-8FB4-C6932E4698BB}"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52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Date Placeholder 3"/>
          <p:cNvSpPr>
            <a:spLocks noGrp="1"/>
          </p:cNvSpPr>
          <p:nvPr>
            <p:ph type="dt" idx="10"/>
          </p:nvPr>
        </p:nvSpPr>
        <p:spPr/>
        <p:txBody>
          <a:bodyPr/>
          <a:lstStyle/>
          <a:p>
            <a:fld id="{EE860CA4-CF4E-4EBB-AF0F-45676D715A08}"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370551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BCDD67CD-EF38-437B-9DDB-6FCB556EAC04}"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52674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0821B299-B014-4F84-9014-FB77F1B11D9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02054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2169F60D-706F-418D-A9FF-F529E5E6075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363867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DF93D95-2382-4759-A94E-C94D67260AA4}"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371483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ALT 1">
    <p:spTree>
      <p:nvGrpSpPr>
        <p:cNvPr id="1" name=""/>
        <p:cNvGrpSpPr/>
        <p:nvPr/>
      </p:nvGrpSpPr>
      <p:grpSpPr>
        <a:xfrm>
          <a:off x="0" y="0"/>
          <a:ext cx="0" cy="0"/>
          <a:chOff x="0" y="0"/>
          <a:chExt cx="0" cy="0"/>
        </a:xfrm>
      </p:grpSpPr>
      <p:sp>
        <p:nvSpPr>
          <p:cNvPr id="8" name="Rectangle 7"/>
          <p:cNvSpPr/>
          <p:nvPr userDrawn="1"/>
        </p:nvSpPr>
        <p:spPr bwMode="auto">
          <a:xfrm>
            <a:off x="508931" y="1905000"/>
            <a:ext cx="11170974" cy="2828925"/>
          </a:xfrm>
          <a:prstGeom prst="rect">
            <a:avLst/>
          </a:prstGeom>
          <a:solidFill>
            <a:schemeClr val="accent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56" tIns="45728" rIns="91456" bIns="45728" numCol="1" rtlCol="0" anchor="ctr" anchorCtr="0" compatLnSpc="1">
            <a:prstTxWarp prst="textNoShape">
              <a:avLst/>
            </a:prstTxWarp>
          </a:bodyPr>
          <a:lstStyle/>
          <a:p>
            <a:pPr lvl="0" algn="ctr" defTabSz="914304"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ctrTitle" hasCustomPrompt="1"/>
          </p:nvPr>
        </p:nvSpPr>
        <p:spPr>
          <a:xfrm>
            <a:off x="1117309" y="2710067"/>
            <a:ext cx="6501104" cy="1218795"/>
          </a:xfrm>
        </p:spPr>
        <p:txBody>
          <a:bodyPr anchor="ctr" anchorCtr="0"/>
          <a:lstStyle>
            <a:lvl1pPr>
              <a:defRPr>
                <a:solidFill>
                  <a:srgbClr val="FFFFFF"/>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117309" y="5105403"/>
            <a:ext cx="6501104" cy="443198"/>
          </a:xfrm>
        </p:spPr>
        <p:txBody>
          <a:bodyPr>
            <a:spAutoFit/>
          </a:bodyPr>
          <a:lstStyle>
            <a:lvl1pPr marL="0" indent="0" algn="l">
              <a:spcBef>
                <a:spcPts val="0"/>
              </a:spcBef>
              <a:buNone/>
              <a:defRPr baseline="0">
                <a:solidFill>
                  <a:schemeClr val="tx1"/>
                </a:solidFill>
              </a:defRPr>
            </a:lvl1pPr>
            <a:lvl2pPr marL="6350" indent="0" algn="l">
              <a:spcBef>
                <a:spcPts val="0"/>
              </a:spcBef>
              <a:buNone/>
              <a:defRPr>
                <a:solidFill>
                  <a:schemeClr val="tx1">
                    <a:lumMod val="60000"/>
                    <a:lumOff val="40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presenter name</a:t>
            </a:r>
          </a:p>
        </p:txBody>
      </p:sp>
      <p:sp>
        <p:nvSpPr>
          <p:cNvPr id="16" name="Text Placeholder 8"/>
          <p:cNvSpPr>
            <a:spLocks noGrp="1"/>
          </p:cNvSpPr>
          <p:nvPr>
            <p:ph type="body" sz="quarter" idx="16" hasCustomPrompt="1"/>
          </p:nvPr>
        </p:nvSpPr>
        <p:spPr>
          <a:xfrm>
            <a:off x="1117309" y="5585534"/>
            <a:ext cx="6501104" cy="512448"/>
          </a:xfrm>
        </p:spPr>
        <p:txBody>
          <a:bodyPr wrap="square">
            <a:spAutoFit/>
          </a:bodyPr>
          <a:lstStyle>
            <a:lvl1pPr marL="0" indent="0">
              <a:buNone/>
              <a:defRPr sz="3700" baseline="0">
                <a:solidFill>
                  <a:schemeClr val="tx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presenter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46" y="525293"/>
            <a:ext cx="3128713" cy="5476675"/>
          </a:xfrm>
          <a:prstGeom prst="rect">
            <a:avLst/>
          </a:prstGeom>
        </p:spPr>
      </p:pic>
      <p:grpSp>
        <p:nvGrpSpPr>
          <p:cNvPr id="57" name="Group 56"/>
          <p:cNvGrpSpPr/>
          <p:nvPr userDrawn="1"/>
        </p:nvGrpSpPr>
        <p:grpSpPr>
          <a:xfrm>
            <a:off x="1041128" y="427072"/>
            <a:ext cx="2920241" cy="1024627"/>
            <a:chOff x="781049" y="589835"/>
            <a:chExt cx="2616995" cy="917987"/>
          </a:xfrm>
        </p:grpSpPr>
        <p:grpSp>
          <p:nvGrpSpPr>
            <p:cNvPr id="58" name="Group 5"/>
            <p:cNvGrpSpPr>
              <a:grpSpLocks noChangeAspect="1"/>
            </p:cNvGrpSpPr>
            <p:nvPr userDrawn="1"/>
          </p:nvGrpSpPr>
          <p:grpSpPr bwMode="auto">
            <a:xfrm>
              <a:off x="1357044" y="690564"/>
              <a:ext cx="2041000" cy="817258"/>
              <a:chOff x="116" y="2407"/>
              <a:chExt cx="2380" cy="953"/>
            </a:xfrm>
            <a:solidFill>
              <a:schemeClr val="tx2"/>
            </a:solidFill>
          </p:grpSpPr>
          <p:sp>
            <p:nvSpPr>
              <p:cNvPr id="60"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9" name="Picture 2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81049" y="589835"/>
              <a:ext cx="585789" cy="5857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8764527"/>
      </p:ext>
    </p:extLst>
  </p:cSld>
  <p:clrMapOvr>
    <a:masterClrMapping/>
  </p:clrMapOvr>
  <p:timing>
    <p:tnLst>
      <p:par>
        <p:cTn id="1" dur="indefinite" restart="never" nodeType="tmRoot"/>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ALT 2">
    <p:spTree>
      <p:nvGrpSpPr>
        <p:cNvPr id="1" name=""/>
        <p:cNvGrpSpPr/>
        <p:nvPr/>
      </p:nvGrpSpPr>
      <p:grpSpPr>
        <a:xfrm>
          <a:off x="0" y="0"/>
          <a:ext cx="0" cy="0"/>
          <a:chOff x="0" y="0"/>
          <a:chExt cx="0" cy="0"/>
        </a:xfrm>
      </p:grpSpPr>
      <p:sp>
        <p:nvSpPr>
          <p:cNvPr id="7" name="Rectangle 6"/>
          <p:cNvSpPr/>
          <p:nvPr userDrawn="1"/>
        </p:nvSpPr>
        <p:spPr bwMode="auto">
          <a:xfrm>
            <a:off x="508931" y="381000"/>
            <a:ext cx="11170974" cy="5800725"/>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56" tIns="45728" rIns="91456" bIns="45728" numCol="1" rtlCol="0" anchor="ctr" anchorCtr="0" compatLnSpc="1">
            <a:prstTxWarp prst="textNoShape">
              <a:avLst/>
            </a:prstTxWarp>
          </a:bodyPr>
          <a:lstStyle/>
          <a:p>
            <a:pPr lvl="0" algn="ctr" defTabSz="914304"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title" hasCustomPrompt="1"/>
          </p:nvPr>
        </p:nvSpPr>
        <p:spPr>
          <a:xfrm>
            <a:off x="1182358" y="830519"/>
            <a:ext cx="9824110" cy="4901688"/>
          </a:xfrm>
        </p:spPr>
        <p:txBody>
          <a:bodyPr anchor="ctr" anchorCtr="0">
            <a:noAutofit/>
          </a:bodyPr>
          <a:lstStyle>
            <a:lvl1pPr algn="l">
              <a:defRPr sz="80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3070145" y="6430494"/>
            <a:ext cx="1464625" cy="242681"/>
          </a:xfrm>
          <a:prstGeom prst="rect">
            <a:avLst/>
          </a:prstGeom>
        </p:spPr>
        <p:txBody>
          <a:bodyPr lIns="121899" tIns="60949" rIns="121899" bIns="60949"/>
          <a:lstStyle/>
          <a:p>
            <a:fld id="{F092B8EF-AA9E-4D78-AB11-0F7584EC55DD}" type="datetime1">
              <a:rPr lang="en-US" smtClean="0"/>
              <a:t>5/19/2011</a:t>
            </a:fld>
            <a:endParaRPr lang="en-US"/>
          </a:p>
        </p:txBody>
      </p:sp>
      <p:sp>
        <p:nvSpPr>
          <p:cNvPr id="5" name="Footer Placeholder 4"/>
          <p:cNvSpPr>
            <a:spLocks noGrp="1"/>
          </p:cNvSpPr>
          <p:nvPr>
            <p:ph type="ftr" sz="quarter" idx="11"/>
          </p:nvPr>
        </p:nvSpPr>
        <p:spPr>
          <a:xfrm>
            <a:off x="4534765" y="6430494"/>
            <a:ext cx="3859795" cy="242681"/>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507868" y="6387689"/>
            <a:ext cx="453426" cy="328295"/>
          </a:xfrm>
          <a:prstGeom prst="rect">
            <a:avLst/>
          </a:prstGeom>
        </p:spPr>
        <p:txBody>
          <a:bodyPr lIns="121899" tIns="60949" rIns="121899" bIns="60949"/>
          <a:lstStyle/>
          <a:p>
            <a:fld id="{B6F15528-21DE-4FAA-801E-634DDDAF4B2B}" type="slidenum">
              <a:rPr lang="en-US" smtClean="0"/>
              <a:pPr/>
              <a:t>‹#›</a:t>
            </a:fld>
            <a:endParaRPr lang="en-US"/>
          </a:p>
        </p:txBody>
      </p:sp>
    </p:spTree>
    <p:extLst>
      <p:ext uri="{BB962C8B-B14F-4D97-AF65-F5344CB8AC3E}">
        <p14:creationId xmlns:p14="http://schemas.microsoft.com/office/powerpoint/2010/main" val="178543667"/>
      </p:ext>
    </p:extLst>
  </p:cSld>
  <p:clrMapOvr>
    <a:masterClrMapping/>
  </p:clrMapOvr>
  <p:timing>
    <p:tnLst>
      <p:par>
        <p:cTn id="1" dur="indefinite" restart="never" nodeType="tmRoot"/>
      </p:par>
    </p:tnLst>
    <p:bldLst>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ALT 1">
    <p:spTree>
      <p:nvGrpSpPr>
        <p:cNvPr id="1" name=""/>
        <p:cNvGrpSpPr/>
        <p:nvPr/>
      </p:nvGrpSpPr>
      <p:grpSpPr>
        <a:xfrm>
          <a:off x="0" y="0"/>
          <a:ext cx="0" cy="0"/>
          <a:chOff x="0" y="0"/>
          <a:chExt cx="0" cy="0"/>
        </a:xfrm>
      </p:grpSpPr>
      <p:sp>
        <p:nvSpPr>
          <p:cNvPr id="7" name="Rectangle 6"/>
          <p:cNvSpPr/>
          <p:nvPr userDrawn="1"/>
        </p:nvSpPr>
        <p:spPr bwMode="auto">
          <a:xfrm>
            <a:off x="508931" y="381000"/>
            <a:ext cx="11170974" cy="5800725"/>
          </a:xfrm>
          <a:prstGeom prst="rect">
            <a:avLst/>
          </a:prstGeom>
          <a:solidFill>
            <a:schemeClr val="accent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56" tIns="45728" rIns="91456" bIns="45728" numCol="1" rtlCol="0" anchor="ctr" anchorCtr="0" compatLnSpc="1">
            <a:prstTxWarp prst="textNoShape">
              <a:avLst/>
            </a:prstTxWarp>
          </a:bodyPr>
          <a:lstStyle/>
          <a:p>
            <a:pPr lvl="0" algn="ctr" defTabSz="914304"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title" hasCustomPrompt="1"/>
          </p:nvPr>
        </p:nvSpPr>
        <p:spPr>
          <a:xfrm>
            <a:off x="1182358" y="830519"/>
            <a:ext cx="9824110" cy="4901688"/>
          </a:xfrm>
        </p:spPr>
        <p:txBody>
          <a:bodyPr anchor="ctr" anchorCtr="0">
            <a:noAutofit/>
          </a:bodyPr>
          <a:lstStyle>
            <a:lvl1pPr algn="l">
              <a:defRPr sz="80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3070145" y="6430494"/>
            <a:ext cx="1464625" cy="242681"/>
          </a:xfrm>
          <a:prstGeom prst="rect">
            <a:avLst/>
          </a:prstGeom>
        </p:spPr>
        <p:txBody>
          <a:bodyPr lIns="121899" tIns="60949" rIns="121899" bIns="60949"/>
          <a:lstStyle/>
          <a:p>
            <a:fld id="{D6D8BADD-2C7C-446D-BA5C-3B7526A214A8}" type="datetime1">
              <a:rPr lang="en-US" smtClean="0"/>
              <a:t>5/19/2011</a:t>
            </a:fld>
            <a:endParaRPr lang="en-US"/>
          </a:p>
        </p:txBody>
      </p:sp>
      <p:sp>
        <p:nvSpPr>
          <p:cNvPr id="5" name="Footer Placeholder 4"/>
          <p:cNvSpPr>
            <a:spLocks noGrp="1"/>
          </p:cNvSpPr>
          <p:nvPr>
            <p:ph type="ftr" sz="quarter" idx="11"/>
          </p:nvPr>
        </p:nvSpPr>
        <p:spPr>
          <a:xfrm>
            <a:off x="4534765" y="6430494"/>
            <a:ext cx="3859795" cy="242681"/>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507868" y="6387689"/>
            <a:ext cx="453426" cy="328295"/>
          </a:xfrm>
          <a:prstGeom prst="rect">
            <a:avLst/>
          </a:prstGeom>
        </p:spPr>
        <p:txBody>
          <a:bodyPr lIns="121899" tIns="60949" rIns="121899" bIns="60949"/>
          <a:lstStyle/>
          <a:p>
            <a:fld id="{B6F15528-21DE-4FAA-801E-634DDDAF4B2B}" type="slidenum">
              <a:rPr lang="en-US" smtClean="0"/>
              <a:pPr/>
              <a:t>‹#›</a:t>
            </a:fld>
            <a:endParaRPr lang="en-US"/>
          </a:p>
        </p:txBody>
      </p:sp>
    </p:spTree>
    <p:extLst>
      <p:ext uri="{BB962C8B-B14F-4D97-AF65-F5344CB8AC3E}">
        <p14:creationId xmlns:p14="http://schemas.microsoft.com/office/powerpoint/2010/main" val="2855966429"/>
      </p:ext>
    </p:extLst>
  </p:cSld>
  <p:clrMapOvr>
    <a:masterClrMapping/>
  </p:clrMapOvr>
  <p:timing>
    <p:tnLst>
      <p:par>
        <p:cTn id="1" dur="indefinite" restart="never" nodeType="tmRoot"/>
      </p:par>
    </p:tnLst>
    <p:bldLst>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769796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1255903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594558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56854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835564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508648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994809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644282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947519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57778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946762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941880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327355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2289539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3510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4345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049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2967006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722242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3292148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56179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 id="2147483744"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536766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9383694"/>
      </p:ext>
    </p:extLst>
  </p:cSld>
  <p:clrMap bg1="dk1" tx1="lt1" bg2="dk2" tx2="lt2" accent1="accent1" accent2="accent2" accent3="accent3" accent4="accent4" accent5="accent5" accent6="accent6" hlink="hlink" folHlink="folHlink"/>
  <p:sldLayoutIdLst>
    <p:sldLayoutId id="2147483766"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41.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technet.microsoft.com/en-us/library/bb124077.aspx"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www.microsoft.com/downloads/en/details.aspx?FamilyID=dfad6c2f-988a-4b09-9e3b-58bfc9ac04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2.png"/><Relationship Id="rId7" Type="http://schemas.microsoft.com/office/2007/relationships/hdphoto" Target="../media/hdphoto2.wdp"/><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8.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1.png"/><Relationship Id="rId5" Type="http://schemas.openxmlformats.org/officeDocument/2006/relationships/hyperlink" Target="http://www.microsoft.com/learning" TargetMode="External"/><Relationship Id="rId10" Type="http://schemas.openxmlformats.org/officeDocument/2006/relationships/image" Target="../media/image60.emf"/><Relationship Id="rId4" Type="http://schemas.openxmlformats.org/officeDocument/2006/relationships/image" Target="../media/image57.png"/><Relationship Id="rId9" Type="http://schemas.openxmlformats.org/officeDocument/2006/relationships/image" Target="../media/image59.png"/><Relationship Id="rId14" Type="http://schemas.microsoft.com/office/2007/relationships/hdphoto" Target="../media/hdphoto1.wdp"/></Relationships>
</file>

<file path=ppt/slides/_rels/slide4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Deploying Windows Phone 7 </a:t>
            </a:r>
            <a:br>
              <a:rPr lang="en-US" smtClean="0"/>
            </a:br>
            <a:r>
              <a:rPr lang="en-US" smtClean="0"/>
              <a:t>in the Enterprise</a:t>
            </a:r>
            <a:endParaRPr lang="en-US" dirty="0"/>
          </a:p>
        </p:txBody>
      </p:sp>
      <p:sp>
        <p:nvSpPr>
          <p:cNvPr id="6" name="Subtitle 5"/>
          <p:cNvSpPr>
            <a:spLocks noGrp="1"/>
          </p:cNvSpPr>
          <p:nvPr>
            <p:ph type="subTitle" idx="1"/>
          </p:nvPr>
        </p:nvSpPr>
        <p:spPr/>
        <p:txBody>
          <a:bodyPr/>
          <a:lstStyle/>
          <a:p>
            <a:r>
              <a:rPr lang="en-US" smtClean="0"/>
              <a:t>Darren Hall</a:t>
            </a:r>
          </a:p>
          <a:p>
            <a:r>
              <a:rPr lang="en-US" smtClean="0"/>
              <a:t>Microsoft Services – Mobility Architect</a:t>
            </a:r>
            <a:endParaRPr lang="en-US" dirty="0"/>
          </a:p>
        </p:txBody>
      </p:sp>
      <p:sp>
        <p:nvSpPr>
          <p:cNvPr id="7" name="Text Placeholder 6"/>
          <p:cNvSpPr>
            <a:spLocks noGrp="1"/>
          </p:cNvSpPr>
          <p:nvPr>
            <p:ph type="body" sz="quarter" idx="10"/>
          </p:nvPr>
        </p:nvSpPr>
        <p:spPr/>
        <p:txBody>
          <a:bodyPr/>
          <a:lstStyle/>
          <a:p>
            <a:r>
              <a:rPr lang="en-US" smtClean="0"/>
              <a:t>WPH301</a:t>
            </a:r>
            <a:endParaRPr lang="en-US" dirty="0"/>
          </a:p>
        </p:txBody>
      </p:sp>
    </p:spTree>
    <p:extLst>
      <p:ext uri="{BB962C8B-B14F-4D97-AF65-F5344CB8AC3E}">
        <p14:creationId xmlns:p14="http://schemas.microsoft.com/office/powerpoint/2010/main" val="2294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Malware Protection</a:t>
            </a:r>
            <a:endParaRPr lang="en-US" dirty="0"/>
          </a:p>
        </p:txBody>
      </p:sp>
      <p:sp>
        <p:nvSpPr>
          <p:cNvPr id="19" name="Orange big rectangle"/>
          <p:cNvSpPr/>
          <p:nvPr/>
        </p:nvSpPr>
        <p:spPr bwMode="auto">
          <a:xfrm>
            <a:off x="725180"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lvl="0" algn="ctr" defTabSz="914099" fontAlgn="base">
              <a:spcBef>
                <a:spcPts val="1200"/>
              </a:spcBef>
            </a:pPr>
            <a:r>
              <a:rPr lang="en-US" altLang="zh-CN" sz="3200" i="1" dirty="0">
                <a:gradFill>
                  <a:gsLst>
                    <a:gs pos="0">
                      <a:schemeClr val="tx1"/>
                    </a:gs>
                    <a:gs pos="86000">
                      <a:schemeClr val="tx1"/>
                    </a:gs>
                  </a:gsLst>
                  <a:lin ang="5400000" scaled="0"/>
                </a:gradFill>
              </a:rPr>
              <a:t>Preventing malware tools </a:t>
            </a:r>
            <a:r>
              <a:rPr lang="en-US" altLang="zh-CN" sz="3200" i="1" dirty="0" smtClean="0">
                <a:gradFill>
                  <a:gsLst>
                    <a:gs pos="0">
                      <a:schemeClr val="tx1"/>
                    </a:gs>
                    <a:gs pos="86000">
                      <a:schemeClr val="tx1"/>
                    </a:gs>
                  </a:gsLst>
                  <a:lin ang="5400000" scaled="0"/>
                </a:gradFill>
              </a:rPr>
              <a:t>to highjack </a:t>
            </a:r>
            <a:r>
              <a:rPr lang="en-US" altLang="zh-CN" sz="3200" i="1" dirty="0">
                <a:gradFill>
                  <a:gsLst>
                    <a:gs pos="0">
                      <a:schemeClr val="tx1"/>
                    </a:gs>
                    <a:gs pos="86000">
                      <a:schemeClr val="tx1"/>
                    </a:gs>
                  </a:gsLst>
                  <a:lin ang="5400000" scaled="0"/>
                </a:gradFill>
              </a:rPr>
              <a:t>the system or access data</a:t>
            </a:r>
          </a:p>
        </p:txBody>
      </p:sp>
      <p:sp>
        <p:nvSpPr>
          <p:cNvPr id="20" name="Orange big rectangle"/>
          <p:cNvSpPr/>
          <p:nvPr/>
        </p:nvSpPr>
        <p:spPr bwMode="auto">
          <a:xfrm>
            <a:off x="4357052"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r>
              <a:rPr lang="en-US" altLang="zh-CN" sz="3200" i="1" dirty="0">
                <a:gradFill>
                  <a:gsLst>
                    <a:gs pos="0">
                      <a:schemeClr val="tx1"/>
                    </a:gs>
                    <a:gs pos="86000">
                      <a:schemeClr val="tx1"/>
                    </a:gs>
                  </a:gsLst>
                  <a:lin ang="5400000" scaled="0"/>
                </a:gradFill>
              </a:rPr>
              <a:t>This is normally achieved by certification and anti-malware service</a:t>
            </a:r>
          </a:p>
        </p:txBody>
      </p:sp>
      <p:sp>
        <p:nvSpPr>
          <p:cNvPr id="21" name="Orange big rectangle"/>
          <p:cNvSpPr/>
          <p:nvPr/>
        </p:nvSpPr>
        <p:spPr bwMode="auto">
          <a:xfrm>
            <a:off x="7988925"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r>
              <a:rPr lang="en-US" altLang="zh-CN" sz="3200" i="1" dirty="0">
                <a:gradFill>
                  <a:gsLst>
                    <a:gs pos="0">
                      <a:schemeClr val="tx1"/>
                    </a:gs>
                    <a:gs pos="86000">
                      <a:schemeClr val="tx1"/>
                    </a:gs>
                  </a:gsLst>
                  <a:lin ang="5400000" scaled="0"/>
                </a:gradFill>
              </a:rPr>
              <a:t>Jailbreak, verifiability, and time sensitive</a:t>
            </a:r>
          </a:p>
        </p:txBody>
      </p:sp>
      <p:sp>
        <p:nvSpPr>
          <p:cNvPr id="22" name="Rectangle 21"/>
          <p:cNvSpPr/>
          <p:nvPr/>
        </p:nvSpPr>
        <p:spPr bwMode="auto">
          <a:xfrm>
            <a:off x="725180"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pPr algn="ctr" defTabSz="914099"/>
            <a:r>
              <a:rPr lang="en-US" sz="3200" dirty="0" smtClean="0">
                <a:solidFill>
                  <a:schemeClr val="tx1">
                    <a:alpha val="99000"/>
                  </a:schemeClr>
                </a:solidFill>
              </a:rPr>
              <a:t>GOAL</a:t>
            </a:r>
          </a:p>
        </p:txBody>
      </p:sp>
      <p:sp>
        <p:nvSpPr>
          <p:cNvPr id="23" name="Rectangle 22"/>
          <p:cNvSpPr/>
          <p:nvPr/>
        </p:nvSpPr>
        <p:spPr bwMode="auto">
          <a:xfrm>
            <a:off x="4357052"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pPr algn="ctr" defTabSz="914099"/>
            <a:r>
              <a:rPr lang="en-US" sz="3200" dirty="0" smtClean="0">
                <a:solidFill>
                  <a:schemeClr val="tx1">
                    <a:alpha val="99000"/>
                  </a:schemeClr>
                </a:solidFill>
              </a:rPr>
              <a:t>CONTROLS</a:t>
            </a:r>
          </a:p>
        </p:txBody>
      </p:sp>
      <p:sp>
        <p:nvSpPr>
          <p:cNvPr id="24" name="Rectangle 23"/>
          <p:cNvSpPr/>
          <p:nvPr/>
        </p:nvSpPr>
        <p:spPr bwMode="auto">
          <a:xfrm>
            <a:off x="7988925"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40" bIns="45718" numCol="1" rtlCol="0" anchor="ctr" anchorCtr="0" compatLnSpc="1">
            <a:prstTxWarp prst="textNoShape">
              <a:avLst/>
            </a:prstTxWarp>
          </a:bodyPr>
          <a:lstStyle/>
          <a:p>
            <a:pPr algn="ctr" defTabSz="914099"/>
            <a:r>
              <a:rPr lang="en-US" sz="3200" dirty="0" smtClean="0">
                <a:solidFill>
                  <a:schemeClr val="tx1">
                    <a:alpha val="99000"/>
                  </a:schemeClr>
                </a:solidFill>
              </a:rPr>
              <a:t>WEAKNESSES</a:t>
            </a:r>
          </a:p>
        </p:txBody>
      </p:sp>
    </p:spTree>
    <p:extLst>
      <p:ext uri="{BB962C8B-B14F-4D97-AF65-F5344CB8AC3E}">
        <p14:creationId xmlns:p14="http://schemas.microsoft.com/office/powerpoint/2010/main" val="19471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Malware Protection</a:t>
            </a:r>
            <a:endParaRPr lang="en-US" dirty="0"/>
          </a:p>
        </p:txBody>
      </p:sp>
      <p:sp>
        <p:nvSpPr>
          <p:cNvPr id="9" name="Rectangle 8"/>
          <p:cNvSpPr/>
          <p:nvPr/>
        </p:nvSpPr>
        <p:spPr bwMode="auto">
          <a:xfrm>
            <a:off x="1" y="1444625"/>
            <a:ext cx="8869680"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dirty="0">
                <a:solidFill>
                  <a:schemeClr val="tx1">
                    <a:alpha val="99000"/>
                  </a:schemeClr>
                </a:solidFill>
              </a:rPr>
              <a:t>Application model</a:t>
            </a:r>
          </a:p>
        </p:txBody>
      </p:sp>
      <p:sp>
        <p:nvSpPr>
          <p:cNvPr id="10" name="Content Placeholder 7"/>
          <p:cNvSpPr txBox="1">
            <a:spLocks/>
          </p:cNvSpPr>
          <p:nvPr/>
        </p:nvSpPr>
        <p:spPr>
          <a:xfrm>
            <a:off x="519112" y="2001181"/>
            <a:ext cx="8229600" cy="195745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Managed code only with API control </a:t>
            </a:r>
          </a:p>
          <a:p>
            <a:pPr marL="404813" indent="-404813"/>
            <a:r>
              <a:rPr lang="en-US" sz="2400" dirty="0"/>
              <a:t>Application sandboxing and least privileged model</a:t>
            </a:r>
          </a:p>
          <a:p>
            <a:pPr marL="404813" indent="-404813"/>
            <a:r>
              <a:rPr lang="en-US" sz="2400" dirty="0"/>
              <a:t>Location policy control</a:t>
            </a:r>
          </a:p>
          <a:p>
            <a:pPr marL="404813" indent="-404813"/>
            <a:r>
              <a:rPr lang="en-US" sz="2400" dirty="0"/>
              <a:t>No side loading and </a:t>
            </a:r>
            <a:r>
              <a:rPr lang="en-US" sz="2400" b="1" dirty="0"/>
              <a:t>no jailbreak</a:t>
            </a:r>
          </a:p>
          <a:p>
            <a:pPr marL="404813" indent="-404813"/>
            <a:r>
              <a:rPr lang="en-US" sz="2400" b="1" dirty="0"/>
              <a:t>Controlled background processing of applications</a:t>
            </a:r>
          </a:p>
        </p:txBody>
      </p:sp>
      <p:sp>
        <p:nvSpPr>
          <p:cNvPr id="11" name="Rectangle 10"/>
          <p:cNvSpPr/>
          <p:nvPr/>
        </p:nvSpPr>
        <p:spPr bwMode="auto">
          <a:xfrm>
            <a:off x="1" y="4125349"/>
            <a:ext cx="8869680"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dirty="0">
                <a:solidFill>
                  <a:schemeClr val="tx1">
                    <a:alpha val="99000"/>
                  </a:schemeClr>
                </a:solidFill>
              </a:rPr>
              <a:t>Marketplace</a:t>
            </a:r>
          </a:p>
        </p:txBody>
      </p:sp>
      <p:sp>
        <p:nvSpPr>
          <p:cNvPr id="12" name="Content Placeholder 7"/>
          <p:cNvSpPr txBox="1">
            <a:spLocks/>
          </p:cNvSpPr>
          <p:nvPr/>
        </p:nvSpPr>
        <p:spPr>
          <a:xfrm>
            <a:off x="519112" y="4681905"/>
            <a:ext cx="82296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Developer verification and application certification</a:t>
            </a:r>
          </a:p>
        </p:txBody>
      </p:sp>
      <p:sp>
        <p:nvSpPr>
          <p:cNvPr id="13" name="Rectangle 12"/>
          <p:cNvSpPr/>
          <p:nvPr/>
        </p:nvSpPr>
        <p:spPr bwMode="auto">
          <a:xfrm>
            <a:off x="1" y="5165873"/>
            <a:ext cx="8869680"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fr-FR" sz="2800" b="1" dirty="0">
                <a:solidFill>
                  <a:schemeClr val="tx1">
                    <a:alpha val="99000"/>
                  </a:schemeClr>
                </a:solidFill>
                <a:effectLst>
                  <a:outerShdw blurRad="127000" algn="ctr" rotWithShape="0">
                    <a:prstClr val="black">
                      <a:alpha val="40000"/>
                    </a:prstClr>
                  </a:outerShdw>
                </a:effectLst>
              </a:rPr>
              <a:t>Internet </a:t>
            </a:r>
            <a:r>
              <a:rPr lang="fr-FR" sz="2800" b="1" dirty="0" smtClean="0">
                <a:solidFill>
                  <a:schemeClr val="tx1">
                    <a:alpha val="99000"/>
                  </a:schemeClr>
                </a:solidFill>
                <a:effectLst>
                  <a:outerShdw blurRad="127000" algn="ctr" rotWithShape="0">
                    <a:prstClr val="black">
                      <a:alpha val="40000"/>
                    </a:prstClr>
                  </a:outerShdw>
                </a:effectLst>
              </a:rPr>
              <a:t>Explorer Mobile </a:t>
            </a:r>
            <a:r>
              <a:rPr lang="fr-FR" sz="2800" b="1" dirty="0" err="1" smtClean="0">
                <a:solidFill>
                  <a:schemeClr val="tx1">
                    <a:alpha val="99000"/>
                  </a:schemeClr>
                </a:solidFill>
                <a:effectLst>
                  <a:outerShdw blurRad="127000" algn="ctr" rotWithShape="0">
                    <a:prstClr val="black">
                      <a:alpha val="40000"/>
                    </a:prstClr>
                  </a:outerShdw>
                </a:effectLst>
              </a:rPr>
              <a:t>Lock</a:t>
            </a:r>
            <a:r>
              <a:rPr lang="fr-FR" sz="2800" b="1" dirty="0" smtClean="0">
                <a:solidFill>
                  <a:schemeClr val="tx1">
                    <a:alpha val="99000"/>
                  </a:schemeClr>
                </a:solidFill>
                <a:effectLst>
                  <a:outerShdw blurRad="127000" algn="ctr" rotWithShape="0">
                    <a:prstClr val="black">
                      <a:alpha val="40000"/>
                    </a:prstClr>
                  </a:outerShdw>
                </a:effectLst>
              </a:rPr>
              <a:t> Down</a:t>
            </a:r>
            <a:endParaRPr lang="fr-FR" sz="2800" b="1" dirty="0">
              <a:solidFill>
                <a:schemeClr val="tx1">
                  <a:alpha val="99000"/>
                </a:schemeClr>
              </a:solidFill>
              <a:effectLst>
                <a:outerShdw blurRad="127000" algn="ctr" rotWithShape="0">
                  <a:prstClr val="black">
                    <a:alpha val="40000"/>
                  </a:prstClr>
                </a:outerShdw>
              </a:effectLst>
            </a:endParaRPr>
          </a:p>
        </p:txBody>
      </p:sp>
      <p:sp>
        <p:nvSpPr>
          <p:cNvPr id="14" name="Rectangle 13"/>
          <p:cNvSpPr/>
          <p:nvPr/>
        </p:nvSpPr>
        <p:spPr bwMode="auto">
          <a:xfrm>
            <a:off x="1" y="5780728"/>
            <a:ext cx="8869680"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b="1" dirty="0">
                <a:solidFill>
                  <a:schemeClr val="tx1">
                    <a:alpha val="99000"/>
                  </a:schemeClr>
                </a:solidFill>
                <a:effectLst>
                  <a:outerShdw blurRad="127000" algn="ctr" rotWithShape="0">
                    <a:prstClr val="black">
                      <a:alpha val="40000"/>
                    </a:prstClr>
                  </a:outerShdw>
                </a:effectLst>
              </a:rPr>
              <a:t>Windows Phone update</a:t>
            </a:r>
          </a:p>
        </p:txBody>
      </p:sp>
    </p:spTree>
    <p:extLst>
      <p:ext uri="{BB962C8B-B14F-4D97-AF65-F5344CB8AC3E}">
        <p14:creationId xmlns:p14="http://schemas.microsoft.com/office/powerpoint/2010/main" val="29208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range big rectangle"/>
          <p:cNvSpPr/>
          <p:nvPr/>
        </p:nvSpPr>
        <p:spPr bwMode="auto">
          <a:xfrm rot="10800000">
            <a:off x="-1" y="1424704"/>
            <a:ext cx="12188826" cy="2680791"/>
          </a:xfrm>
          <a:prstGeom prst="rect">
            <a:avLst/>
          </a:prstGeom>
          <a:gradFill flip="none" rotWithShape="1">
            <a:gsLst>
              <a:gs pos="0">
                <a:schemeClr val="bg1">
                  <a:alpha val="30000"/>
                </a:schemeClr>
              </a:gs>
              <a:gs pos="100000">
                <a:schemeClr val="bg1">
                  <a:alpha val="0"/>
                </a:schemeClr>
              </a:gs>
            </a:gsLst>
            <a:lin ang="54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endParaRPr lang="en-US" altLang="zh-CN" sz="2800" i="1" dirty="0">
              <a:gradFill>
                <a:gsLst>
                  <a:gs pos="0">
                    <a:schemeClr val="tx1"/>
                  </a:gs>
                  <a:gs pos="86000">
                    <a:schemeClr val="tx1"/>
                  </a:gs>
                </a:gsLst>
                <a:lin ang="5400000" scaled="0"/>
              </a:gradFill>
            </a:endParaRPr>
          </a:p>
        </p:txBody>
      </p:sp>
      <p:sp>
        <p:nvSpPr>
          <p:cNvPr id="39" name="Title 38"/>
          <p:cNvSpPr>
            <a:spLocks noGrp="1"/>
          </p:cNvSpPr>
          <p:nvPr>
            <p:ph type="title"/>
          </p:nvPr>
        </p:nvSpPr>
        <p:spPr/>
        <p:txBody>
          <a:bodyPr/>
          <a:lstStyle/>
          <a:p>
            <a:pPr lvl="0"/>
            <a:r>
              <a:rPr lang="en-US" smtClean="0"/>
              <a:t>App Lifecycle</a:t>
            </a:r>
            <a:endParaRPr lang="en-US" dirty="0"/>
          </a:p>
        </p:txBody>
      </p:sp>
      <p:pic>
        <p:nvPicPr>
          <p:cNvPr id="31" name="Picture 5" descr="F:\Users\aboladeg\Documents\Work\windows-mobile\media\start_50-40-10-apps.png"/>
          <p:cNvPicPr>
            <a:picLocks noChangeAspect="1" noChangeArrowheads="1"/>
          </p:cNvPicPr>
          <p:nvPr/>
        </p:nvPicPr>
        <p:blipFill>
          <a:blip r:embed="rId3" cstate="print"/>
          <a:stretch>
            <a:fillRect/>
          </a:stretch>
        </p:blipFill>
        <p:spPr bwMode="auto">
          <a:xfrm>
            <a:off x="6270640" y="1528036"/>
            <a:ext cx="1371243" cy="2288117"/>
          </a:xfrm>
          <a:prstGeom prst="rect">
            <a:avLst/>
          </a:prstGeom>
          <a:noFill/>
        </p:spPr>
      </p:pic>
      <p:grpSp>
        <p:nvGrpSpPr>
          <p:cNvPr id="11" name="Group 10"/>
          <p:cNvGrpSpPr/>
          <p:nvPr/>
        </p:nvGrpSpPr>
        <p:grpSpPr>
          <a:xfrm>
            <a:off x="2098259" y="2062408"/>
            <a:ext cx="1508367" cy="1219373"/>
            <a:chOff x="6795339" y="2517944"/>
            <a:chExt cx="1131570" cy="914530"/>
          </a:xfrm>
        </p:grpSpPr>
        <p:pic>
          <p:nvPicPr>
            <p:cNvPr id="51" name="Picture 2"/>
            <p:cNvPicPr>
              <a:picLocks noChangeAspect="1" noChangeArrowheads="1"/>
            </p:cNvPicPr>
            <p:nvPr/>
          </p:nvPicPr>
          <p:blipFill>
            <a:blip r:embed="rId4" cstate="print"/>
            <a:srcRect/>
            <a:stretch>
              <a:fillRect/>
            </a:stretch>
          </p:blipFill>
          <p:spPr bwMode="auto">
            <a:xfrm>
              <a:off x="7061442" y="2517944"/>
              <a:ext cx="599365" cy="599365"/>
            </a:xfrm>
            <a:prstGeom prst="rect">
              <a:avLst/>
            </a:prstGeom>
            <a:noFill/>
            <a:ln w="9525">
              <a:noFill/>
              <a:miter lim="800000"/>
              <a:headEnd/>
              <a:tailEnd/>
            </a:ln>
            <a:effectLst/>
          </p:spPr>
        </p:pic>
        <p:sp>
          <p:nvSpPr>
            <p:cNvPr id="52" name="TextBox 51"/>
            <p:cNvSpPr txBox="1"/>
            <p:nvPr/>
          </p:nvSpPr>
          <p:spPr>
            <a:xfrm>
              <a:off x="6795339" y="3141625"/>
              <a:ext cx="1131570" cy="290849"/>
            </a:xfrm>
            <a:prstGeom prst="rect">
              <a:avLst/>
            </a:prstGeom>
            <a:noFill/>
          </p:spPr>
          <p:txBody>
            <a:bodyPr wrap="square" lIns="0" tIns="0" rIns="0" bIns="0" rtlCol="0" anchor="ctr" anchorCtr="0">
              <a:spAutoFit/>
            </a:bodyPr>
            <a:lstStyle>
              <a:defPPr>
                <a:defRPr lang="en-US"/>
              </a:defPPr>
              <a:lvl1pPr>
                <a:lnSpc>
                  <a:spcPct val="90000"/>
                </a:lnSpc>
                <a:defRPr sz="1400" b="1">
                  <a:gradFill>
                    <a:gsLst>
                      <a:gs pos="0">
                        <a:schemeClr val="tx1"/>
                      </a:gs>
                      <a:gs pos="86000">
                        <a:schemeClr val="tx1"/>
                      </a:gs>
                    </a:gsLst>
                    <a:lin ang="5400000" scaled="0"/>
                  </a:gradFill>
                </a:defRPr>
              </a:lvl1pPr>
            </a:lstStyle>
            <a:p>
              <a:pPr algn="ctr"/>
              <a:r>
                <a:rPr lang="en-US" dirty="0"/>
                <a:t>Windows Phone Marketplace</a:t>
              </a:r>
            </a:p>
          </p:txBody>
        </p:sp>
      </p:grpSp>
      <p:grpSp>
        <p:nvGrpSpPr>
          <p:cNvPr id="12" name="Group 11"/>
          <p:cNvGrpSpPr/>
          <p:nvPr/>
        </p:nvGrpSpPr>
        <p:grpSpPr>
          <a:xfrm>
            <a:off x="3304460" y="1963722"/>
            <a:ext cx="1004032" cy="1416744"/>
            <a:chOff x="1853615" y="1604470"/>
            <a:chExt cx="753220" cy="1062558"/>
          </a:xfrm>
        </p:grpSpPr>
        <p:sp>
          <p:nvSpPr>
            <p:cNvPr id="53" name="Right Arrow 52"/>
            <p:cNvSpPr/>
            <p:nvPr/>
          </p:nvSpPr>
          <p:spPr bwMode="auto">
            <a:xfrm rot="-900000">
              <a:off x="1853616" y="1604470"/>
              <a:ext cx="753219" cy="403773"/>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sp>
          <p:nvSpPr>
            <p:cNvPr id="54" name="Right Arrow 53"/>
            <p:cNvSpPr/>
            <p:nvPr/>
          </p:nvSpPr>
          <p:spPr bwMode="auto">
            <a:xfrm rot="900000">
              <a:off x="1853615" y="2263255"/>
              <a:ext cx="753219" cy="403773"/>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grpSp>
      <p:sp>
        <p:nvSpPr>
          <p:cNvPr id="55" name="Right Arrow 54"/>
          <p:cNvSpPr/>
          <p:nvPr/>
        </p:nvSpPr>
        <p:spPr bwMode="auto">
          <a:xfrm>
            <a:off x="5206493" y="2402913"/>
            <a:ext cx="1004030" cy="538364"/>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pic>
        <p:nvPicPr>
          <p:cNvPr id="44" name="Picture 2" descr="C:\Users\drewl\Pictures\Microsoft Clip Organizer\j0434825.png"/>
          <p:cNvPicPr>
            <a:picLocks noChangeAspect="1" noChangeArrowheads="1"/>
          </p:cNvPicPr>
          <p:nvPr/>
        </p:nvPicPr>
        <p:blipFill>
          <a:blip r:embed="rId5" cstate="print"/>
          <a:srcRect/>
          <a:stretch>
            <a:fillRect/>
          </a:stretch>
        </p:blipFill>
        <p:spPr bwMode="auto">
          <a:xfrm>
            <a:off x="4351139" y="3006434"/>
            <a:ext cx="911966" cy="913048"/>
          </a:xfrm>
          <a:prstGeom prst="rect">
            <a:avLst/>
          </a:prstGeom>
          <a:noFill/>
        </p:spPr>
      </p:pic>
      <p:sp>
        <p:nvSpPr>
          <p:cNvPr id="56" name="Cross 55"/>
          <p:cNvSpPr/>
          <p:nvPr/>
        </p:nvSpPr>
        <p:spPr>
          <a:xfrm>
            <a:off x="4695810" y="2703665"/>
            <a:ext cx="222622" cy="222680"/>
          </a:xfrm>
          <a:prstGeom prst="plus">
            <a:avLst>
              <a:gd name="adj" fmla="val 3168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grpSp>
        <p:nvGrpSpPr>
          <p:cNvPr id="20" name="Group 19"/>
          <p:cNvGrpSpPr/>
          <p:nvPr/>
        </p:nvGrpSpPr>
        <p:grpSpPr>
          <a:xfrm>
            <a:off x="4351139" y="1424706"/>
            <a:ext cx="911966" cy="1198869"/>
            <a:chOff x="6994186" y="-1469819"/>
            <a:chExt cx="684153" cy="899152"/>
          </a:xfrm>
        </p:grpSpPr>
        <p:sp>
          <p:nvSpPr>
            <p:cNvPr id="58" name="Rectangle 57"/>
            <p:cNvSpPr/>
            <p:nvPr/>
          </p:nvSpPr>
          <p:spPr>
            <a:xfrm>
              <a:off x="7132995" y="-1469819"/>
              <a:ext cx="545344" cy="467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sp>
          <p:nvSpPr>
            <p:cNvPr id="63" name="TextBox 62"/>
            <p:cNvSpPr txBox="1"/>
            <p:nvPr/>
          </p:nvSpPr>
          <p:spPr>
            <a:xfrm>
              <a:off x="7304650" y="-1452164"/>
              <a:ext cx="202031" cy="109068"/>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pPr algn="ctr"/>
              <a:r>
                <a:rPr lang="en-US" b="1" dirty="0"/>
                <a:t>.</a:t>
              </a:r>
              <a:r>
                <a:rPr lang="en-US" b="1" dirty="0" err="1"/>
                <a:t>xap</a:t>
              </a:r>
              <a:endParaRPr lang="en-US" b="1" dirty="0"/>
            </a:p>
          </p:txBody>
        </p:sp>
        <p:grpSp>
          <p:nvGrpSpPr>
            <p:cNvPr id="17" name="Group 16"/>
            <p:cNvGrpSpPr/>
            <p:nvPr/>
          </p:nvGrpSpPr>
          <p:grpSpPr>
            <a:xfrm>
              <a:off x="7132995" y="-1278198"/>
              <a:ext cx="545343" cy="639435"/>
              <a:chOff x="7117900" y="-1239286"/>
              <a:chExt cx="545343" cy="639435"/>
            </a:xfrm>
          </p:grpSpPr>
          <p:grpSp>
            <p:nvGrpSpPr>
              <p:cNvPr id="66" name="Group 65"/>
              <p:cNvGrpSpPr/>
              <p:nvPr/>
            </p:nvGrpSpPr>
            <p:grpSpPr>
              <a:xfrm>
                <a:off x="7201036" y="-1239286"/>
                <a:ext cx="462207" cy="551888"/>
                <a:chOff x="6752085" y="1474206"/>
                <a:chExt cx="462207" cy="551888"/>
              </a:xfrm>
            </p:grpSpPr>
            <p:pic>
              <p:nvPicPr>
                <p:cNvPr id="67"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6794554" y="1545871"/>
                  <a:ext cx="377268" cy="408559"/>
                  <a:chOff x="5976158" y="612843"/>
                  <a:chExt cx="377268" cy="408559"/>
                </a:xfrm>
              </p:grpSpPr>
              <p:cxnSp>
                <p:nvCxnSpPr>
                  <p:cNvPr id="69" name="Straight Connector 68"/>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7117900" y="-1151739"/>
                <a:ext cx="462207" cy="551888"/>
                <a:chOff x="8763000" y="1289060"/>
                <a:chExt cx="462207" cy="551888"/>
              </a:xfrm>
            </p:grpSpPr>
            <p:pic>
              <p:nvPicPr>
                <p:cNvPr id="80"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8890683" y="1468952"/>
                  <a:ext cx="206842" cy="155812"/>
                </a:xfrm>
                <a:prstGeom prst="rect">
                  <a:avLst/>
                </a:prstGeom>
                <a:noFill/>
              </p:spPr>
              <p:txBody>
                <a:bodyPr wrap="none" lIns="0" tIns="0" rIns="0" bIns="0" rtlCol="0">
                  <a:spAutoFit/>
                </a:bodyPr>
                <a:lstStyle/>
                <a:p>
                  <a:pPr algn="ctr">
                    <a:lnSpc>
                      <a:spcPct val="90000"/>
                    </a:lnSpc>
                  </a:pPr>
                  <a:r>
                    <a:rPr lang="en-US" sz="1500" b="1" dirty="0">
                      <a:gradFill>
                        <a:gsLst>
                          <a:gs pos="0">
                            <a:srgbClr val="5F5F5F"/>
                          </a:gs>
                          <a:gs pos="100000">
                            <a:srgbClr val="5F5F5F"/>
                          </a:gs>
                        </a:gsLst>
                        <a:lin ang="0" scaled="0"/>
                      </a:gradFill>
                      <a:ea typeface="Segoe UI" pitchFamily="34" charset="0"/>
                      <a:cs typeface="Segoe UI" pitchFamily="34" charset="0"/>
                    </a:rPr>
                    <a:t>.</a:t>
                  </a:r>
                  <a:r>
                    <a:rPr lang="en-US" sz="1500" b="1" dirty="0" err="1">
                      <a:gradFill>
                        <a:gsLst>
                          <a:gs pos="0">
                            <a:srgbClr val="5F5F5F"/>
                          </a:gs>
                          <a:gs pos="100000">
                            <a:srgbClr val="5F5F5F"/>
                          </a:gs>
                        </a:gsLst>
                        <a:lin ang="0" scaled="0"/>
                      </a:gradFill>
                      <a:ea typeface="Segoe UI" pitchFamily="34" charset="0"/>
                      <a:cs typeface="Segoe UI" pitchFamily="34" charset="0"/>
                    </a:rPr>
                    <a:t>dll</a:t>
                  </a:r>
                  <a:endParaRPr lang="en-US" sz="1500" b="1" dirty="0">
                    <a:gradFill>
                      <a:gsLst>
                        <a:gs pos="0">
                          <a:srgbClr val="5F5F5F"/>
                        </a:gs>
                        <a:gs pos="100000">
                          <a:srgbClr val="5F5F5F"/>
                        </a:gs>
                      </a:gsLst>
                      <a:lin ang="0" scaled="0"/>
                    </a:gradFill>
                    <a:ea typeface="Segoe UI" pitchFamily="34" charset="0"/>
                    <a:cs typeface="Segoe UI" pitchFamily="34" charset="0"/>
                  </a:endParaRPr>
                </a:p>
              </p:txBody>
            </p:sp>
          </p:grpSp>
        </p:grpSp>
        <p:pic>
          <p:nvPicPr>
            <p:cNvPr id="37" name="Picture 3" descr="C:\Documents and Settings\mitchelld\Desktop\Combo Lock secure locked security.png"/>
            <p:cNvPicPr>
              <a:picLocks noChangeAspect="1" noChangeArrowheads="1"/>
            </p:cNvPicPr>
            <p:nvPr/>
          </p:nvPicPr>
          <p:blipFill>
            <a:blip r:embed="rId7" cstate="print"/>
            <a:srcRect/>
            <a:stretch>
              <a:fillRect/>
            </a:stretch>
          </p:blipFill>
          <p:spPr bwMode="auto">
            <a:xfrm>
              <a:off x="6994186" y="-988963"/>
              <a:ext cx="275564" cy="418296"/>
            </a:xfrm>
            <a:prstGeom prst="rect">
              <a:avLst/>
            </a:prstGeom>
            <a:noFill/>
          </p:spPr>
        </p:pic>
      </p:grpSp>
      <p:sp>
        <p:nvSpPr>
          <p:cNvPr id="82" name="Right Arrow 81"/>
          <p:cNvSpPr/>
          <p:nvPr/>
        </p:nvSpPr>
        <p:spPr bwMode="auto">
          <a:xfrm>
            <a:off x="7571657" y="2402913"/>
            <a:ext cx="1004030" cy="538364"/>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r="52981"/>
          <a:stretch/>
        </p:blipFill>
        <p:spPr>
          <a:xfrm>
            <a:off x="8640328" y="1528035"/>
            <a:ext cx="1463011" cy="2292096"/>
          </a:xfrm>
          <a:prstGeom prst="rect">
            <a:avLst/>
          </a:prstGeom>
        </p:spPr>
      </p:pic>
      <p:sp>
        <p:nvSpPr>
          <p:cNvPr id="38" name="Rectangle 37"/>
          <p:cNvSpPr/>
          <p:nvPr/>
        </p:nvSpPr>
        <p:spPr bwMode="auto">
          <a:xfrm>
            <a:off x="0" y="4348558"/>
            <a:ext cx="11668123" cy="36576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dirty="0">
                <a:solidFill>
                  <a:schemeClr val="tx1">
                    <a:alpha val="99000"/>
                  </a:schemeClr>
                </a:solidFill>
              </a:rPr>
              <a:t>Phone only installs .</a:t>
            </a:r>
            <a:r>
              <a:rPr lang="en-US" sz="2400" dirty="0" err="1">
                <a:solidFill>
                  <a:schemeClr val="tx1">
                    <a:alpha val="99000"/>
                  </a:schemeClr>
                </a:solidFill>
              </a:rPr>
              <a:t>xap</a:t>
            </a:r>
            <a:r>
              <a:rPr lang="en-US" sz="2400" dirty="0">
                <a:solidFill>
                  <a:schemeClr val="tx1">
                    <a:alpha val="99000"/>
                  </a:schemeClr>
                </a:solidFill>
              </a:rPr>
              <a:t> packages signed by marketplace</a:t>
            </a:r>
          </a:p>
        </p:txBody>
      </p:sp>
      <p:sp>
        <p:nvSpPr>
          <p:cNvPr id="40" name="Rectangle 39"/>
          <p:cNvSpPr/>
          <p:nvPr/>
        </p:nvSpPr>
        <p:spPr bwMode="auto">
          <a:xfrm>
            <a:off x="0" y="4881804"/>
            <a:ext cx="11668123" cy="36576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dirty="0">
                <a:solidFill>
                  <a:schemeClr val="tx1">
                    <a:alpha val="99000"/>
                  </a:schemeClr>
                </a:solidFill>
              </a:rPr>
              <a:t>Phone handles all aspects of .</a:t>
            </a:r>
            <a:r>
              <a:rPr lang="en-US" sz="2400" dirty="0" err="1">
                <a:solidFill>
                  <a:schemeClr val="tx1">
                    <a:alpha val="99000"/>
                  </a:schemeClr>
                </a:solidFill>
              </a:rPr>
              <a:t>xap</a:t>
            </a:r>
            <a:r>
              <a:rPr lang="en-US" sz="2400" dirty="0">
                <a:solidFill>
                  <a:schemeClr val="tx1">
                    <a:alpha val="99000"/>
                  </a:schemeClr>
                </a:solidFill>
              </a:rPr>
              <a:t> installation based on the manifest</a:t>
            </a:r>
          </a:p>
        </p:txBody>
      </p:sp>
      <p:sp>
        <p:nvSpPr>
          <p:cNvPr id="42" name="Rectangle 41"/>
          <p:cNvSpPr/>
          <p:nvPr/>
        </p:nvSpPr>
        <p:spPr bwMode="auto">
          <a:xfrm>
            <a:off x="0" y="5832376"/>
            <a:ext cx="11668123" cy="36576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spc="-40" dirty="0">
                <a:solidFill>
                  <a:schemeClr val="tx1">
                    <a:alpha val="99000"/>
                  </a:schemeClr>
                </a:solidFill>
              </a:rPr>
              <a:t>Users control install, update, and uninstall, while the marketplace controls revocation</a:t>
            </a:r>
          </a:p>
        </p:txBody>
      </p:sp>
      <p:sp>
        <p:nvSpPr>
          <p:cNvPr id="43" name="Content Placeholder 7"/>
          <p:cNvSpPr txBox="1">
            <a:spLocks/>
          </p:cNvSpPr>
          <p:nvPr/>
        </p:nvSpPr>
        <p:spPr>
          <a:xfrm>
            <a:off x="519111" y="5341649"/>
            <a:ext cx="11149013"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r>
              <a:rPr lang="en-US" sz="2400" dirty="0"/>
              <a:t>Individual apps cannot make arbitrary changes to the phone during installation</a:t>
            </a:r>
          </a:p>
        </p:txBody>
      </p:sp>
      <p:sp>
        <p:nvSpPr>
          <p:cNvPr id="45" name="Content Placeholder 7"/>
          <p:cNvSpPr txBox="1">
            <a:spLocks/>
          </p:cNvSpPr>
          <p:nvPr/>
        </p:nvSpPr>
        <p:spPr>
          <a:xfrm>
            <a:off x="519111" y="6292221"/>
            <a:ext cx="11149013"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r>
              <a:rPr lang="en-US" sz="2400" dirty="0"/>
              <a:t>Individual apps do not control their own lifecycle on the phone</a:t>
            </a:r>
          </a:p>
        </p:txBody>
      </p:sp>
    </p:spTree>
    <p:extLst>
      <p:ext uri="{BB962C8B-B14F-4D97-AF65-F5344CB8AC3E}">
        <p14:creationId xmlns:p14="http://schemas.microsoft.com/office/powerpoint/2010/main" val="19918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2" grpId="0" animBg="1"/>
      <p:bldP spid="43"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 Isolation and Execution</a:t>
            </a:r>
            <a:endParaRPr lang="en-US" dirty="0"/>
          </a:p>
        </p:txBody>
      </p:sp>
      <p:sp>
        <p:nvSpPr>
          <p:cNvPr id="63" name="Right Arrow 62"/>
          <p:cNvSpPr/>
          <p:nvPr/>
        </p:nvSpPr>
        <p:spPr bwMode="auto">
          <a:xfrm>
            <a:off x="3906136" y="3276831"/>
            <a:ext cx="1004030" cy="538364"/>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sp>
        <p:nvSpPr>
          <p:cNvPr id="58" name="TextBox 57"/>
          <p:cNvSpPr txBox="1"/>
          <p:nvPr/>
        </p:nvSpPr>
        <p:spPr>
          <a:xfrm>
            <a:off x="9019380" y="1802697"/>
            <a:ext cx="1165555" cy="387798"/>
          </a:xfrm>
          <a:prstGeom prst="rect">
            <a:avLst/>
          </a:prstGeom>
          <a:noFill/>
        </p:spPr>
        <p:txBody>
          <a:bodyPr wrap="square" lIns="0" tIns="0" rIns="0" bIns="0" rtlCol="0" anchor="ctr" anchorCtr="0">
            <a:spAutoFit/>
          </a:bodyPr>
          <a:lstStyle>
            <a:defPPr>
              <a:defRPr lang="en-US"/>
            </a:defPPr>
            <a:lvl1pPr algn="ct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r>
              <a:rPr lang="en-US" sz="1400" dirty="0">
                <a:gradFill>
                  <a:gsLst>
                    <a:gs pos="0">
                      <a:schemeClr val="tx1"/>
                    </a:gs>
                    <a:gs pos="86000">
                      <a:schemeClr val="tx1"/>
                    </a:gs>
                  </a:gsLst>
                  <a:lin ang="5400000" scaled="0"/>
                </a:gradFill>
                <a:ea typeface="+mn-ea"/>
                <a:cs typeface="+mn-cs"/>
              </a:rPr>
              <a:t>Application install folders</a:t>
            </a:r>
          </a:p>
        </p:txBody>
      </p:sp>
      <p:sp>
        <p:nvSpPr>
          <p:cNvPr id="59" name="TextBox 58"/>
          <p:cNvSpPr txBox="1"/>
          <p:nvPr/>
        </p:nvSpPr>
        <p:spPr>
          <a:xfrm>
            <a:off x="9019380" y="3352114"/>
            <a:ext cx="1155128" cy="387798"/>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pPr algn="ctr"/>
            <a:r>
              <a:rPr lang="en-US" sz="1400" dirty="0">
                <a:gradFill>
                  <a:gsLst>
                    <a:gs pos="0">
                      <a:schemeClr val="tx1"/>
                    </a:gs>
                    <a:gs pos="86000">
                      <a:schemeClr val="tx1"/>
                    </a:gs>
                  </a:gsLst>
                  <a:lin ang="5400000" scaled="0"/>
                </a:gradFill>
                <a:ea typeface="+mn-ea"/>
                <a:cs typeface="+mn-cs"/>
              </a:rPr>
              <a:t>Running applications</a:t>
            </a:r>
          </a:p>
        </p:txBody>
      </p:sp>
      <p:sp>
        <p:nvSpPr>
          <p:cNvPr id="28" name="Rectangle 27"/>
          <p:cNvSpPr/>
          <p:nvPr/>
        </p:nvSpPr>
        <p:spPr bwMode="auto">
          <a:xfrm>
            <a:off x="7055222" y="1188097"/>
            <a:ext cx="1828324" cy="3169920"/>
          </a:xfrm>
          <a:prstGeom prst="rect">
            <a:avLst/>
          </a:prstGeom>
          <a:solidFill>
            <a:srgbClr val="FFFFFF"/>
          </a:solidFill>
          <a:ln>
            <a:noFill/>
          </a:ln>
          <a:effectLst>
            <a:outerShdw blurRad="40005" dist="2286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grpSp>
        <p:nvGrpSpPr>
          <p:cNvPr id="4" name="Group 3"/>
          <p:cNvGrpSpPr/>
          <p:nvPr/>
        </p:nvGrpSpPr>
        <p:grpSpPr>
          <a:xfrm>
            <a:off x="7207910" y="1318229"/>
            <a:ext cx="1522951" cy="1356731"/>
            <a:chOff x="5281164" y="1330303"/>
            <a:chExt cx="1280160" cy="1140142"/>
          </a:xfrm>
        </p:grpSpPr>
        <p:pic>
          <p:nvPicPr>
            <p:cNvPr id="46" name="Picture 2" descr="\\eventsql\dvd\Online_ART\DVD_ART36\Artwork_Imagery\Icons - Illustrations\_ WINDOWS SERVER ICONS\Documents\Folder file Closed.png"/>
            <p:cNvPicPr>
              <a:picLocks noChangeAspect="1" noChangeArrowheads="1"/>
            </p:cNvPicPr>
            <p:nvPr/>
          </p:nvPicPr>
          <p:blipFill>
            <a:blip r:embed="rId3" cstate="print"/>
            <a:srcRect/>
            <a:stretch>
              <a:fillRect/>
            </a:stretch>
          </p:blipFill>
          <p:spPr bwMode="auto">
            <a:xfrm>
              <a:off x="5281164" y="1330303"/>
              <a:ext cx="1280160" cy="1140142"/>
            </a:xfrm>
            <a:prstGeom prst="rect">
              <a:avLst/>
            </a:prstGeom>
            <a:noFill/>
          </p:spPr>
        </p:pic>
        <p:grpSp>
          <p:nvGrpSpPr>
            <p:cNvPr id="64" name="Group 63"/>
            <p:cNvGrpSpPr/>
            <p:nvPr/>
          </p:nvGrpSpPr>
          <p:grpSpPr>
            <a:xfrm>
              <a:off x="5536795" y="1542839"/>
              <a:ext cx="684153" cy="899152"/>
              <a:chOff x="6994186" y="-1469819"/>
              <a:chExt cx="684153" cy="899152"/>
            </a:xfrm>
          </p:grpSpPr>
          <p:sp>
            <p:nvSpPr>
              <p:cNvPr id="65" name="Rectangle 64"/>
              <p:cNvSpPr/>
              <p:nvPr/>
            </p:nvSpPr>
            <p:spPr>
              <a:xfrm>
                <a:off x="7132995" y="-1469819"/>
                <a:ext cx="545344" cy="467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sp>
            <p:nvSpPr>
              <p:cNvPr id="66" name="TextBox 65"/>
              <p:cNvSpPr txBox="1"/>
              <p:nvPr/>
            </p:nvSpPr>
            <p:spPr>
              <a:xfrm>
                <a:off x="7276310" y="-1452164"/>
                <a:ext cx="258711" cy="139667"/>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pPr algn="ctr"/>
                <a:r>
                  <a:rPr lang="en-US" sz="1200" b="1" dirty="0"/>
                  <a:t>.</a:t>
                </a:r>
                <a:r>
                  <a:rPr lang="en-US" sz="1200" b="1" dirty="0" err="1"/>
                  <a:t>xap</a:t>
                </a:r>
                <a:endParaRPr lang="en-US" sz="1200" b="1" dirty="0"/>
              </a:p>
            </p:txBody>
          </p:sp>
          <p:grpSp>
            <p:nvGrpSpPr>
              <p:cNvPr id="67" name="Group 66"/>
              <p:cNvGrpSpPr/>
              <p:nvPr/>
            </p:nvGrpSpPr>
            <p:grpSpPr>
              <a:xfrm>
                <a:off x="7132995" y="-1278198"/>
                <a:ext cx="545343" cy="639435"/>
                <a:chOff x="7117900" y="-1239286"/>
                <a:chExt cx="545343" cy="639435"/>
              </a:xfrm>
            </p:grpSpPr>
            <p:grpSp>
              <p:nvGrpSpPr>
                <p:cNvPr id="69" name="Group 68"/>
                <p:cNvGrpSpPr/>
                <p:nvPr/>
              </p:nvGrpSpPr>
              <p:grpSpPr>
                <a:xfrm>
                  <a:off x="7201036" y="-1239286"/>
                  <a:ext cx="462207" cy="551888"/>
                  <a:chOff x="6752085" y="1474206"/>
                  <a:chExt cx="462207" cy="551888"/>
                </a:xfrm>
              </p:grpSpPr>
              <p:pic>
                <p:nvPicPr>
                  <p:cNvPr id="73" name="Picture 2" descr="C:\Users\Raquel\Desktop\_SFP\8-20353_SivNagalingam 1\Icons - Illustrations\Documents Folders Pages\blank pa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6794554" y="1545871"/>
                    <a:ext cx="377268" cy="408559"/>
                    <a:chOff x="5976158" y="612843"/>
                    <a:chExt cx="377268" cy="408559"/>
                  </a:xfrm>
                </p:grpSpPr>
                <p:cxnSp>
                  <p:nvCxnSpPr>
                    <p:cNvPr id="75" name="Straight Connector 74"/>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7117900" y="-1151739"/>
                  <a:ext cx="462207" cy="551888"/>
                  <a:chOff x="8763000" y="1289060"/>
                  <a:chExt cx="462207" cy="551888"/>
                </a:xfrm>
              </p:grpSpPr>
              <p:pic>
                <p:nvPicPr>
                  <p:cNvPr id="71" name="Picture 2" descr="C:\Users\Raquel\Desktop\_SFP\8-20353_SivNagalingam 1\Icons - Illustrations\Documents Folders Pages\blank pa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8892370" y="1468952"/>
                    <a:ext cx="203465" cy="151306"/>
                  </a:xfrm>
                  <a:prstGeom prst="rect">
                    <a:avLst/>
                  </a:prstGeom>
                  <a:noFill/>
                </p:spPr>
                <p:txBody>
                  <a:bodyPr wrap="none" lIns="0" tIns="0" rIns="0" bIns="0" rtlCol="0">
                    <a:spAutoFit/>
                  </a:bodyPr>
                  <a:lstStyle/>
                  <a:p>
                    <a:pPr algn="ctr">
                      <a:lnSpc>
                        <a:spcPct val="90000"/>
                      </a:lnSpc>
                    </a:pPr>
                    <a:r>
                      <a:rPr lang="en-US" sz="1300" b="1" dirty="0">
                        <a:gradFill>
                          <a:gsLst>
                            <a:gs pos="0">
                              <a:srgbClr val="5F5F5F"/>
                            </a:gs>
                            <a:gs pos="100000">
                              <a:srgbClr val="5F5F5F"/>
                            </a:gs>
                          </a:gsLst>
                          <a:lin ang="0" scaled="0"/>
                        </a:gradFill>
                        <a:ea typeface="Segoe UI" pitchFamily="34" charset="0"/>
                        <a:cs typeface="Segoe UI" pitchFamily="34" charset="0"/>
                      </a:rPr>
                      <a:t>.</a:t>
                    </a:r>
                    <a:r>
                      <a:rPr lang="en-US" sz="1300" b="1" dirty="0" err="1">
                        <a:gradFill>
                          <a:gsLst>
                            <a:gs pos="0">
                              <a:srgbClr val="5F5F5F"/>
                            </a:gs>
                            <a:gs pos="100000">
                              <a:srgbClr val="5F5F5F"/>
                            </a:gs>
                          </a:gsLst>
                          <a:lin ang="0" scaled="0"/>
                        </a:gradFill>
                        <a:ea typeface="Segoe UI" pitchFamily="34" charset="0"/>
                        <a:cs typeface="Segoe UI" pitchFamily="34" charset="0"/>
                      </a:rPr>
                      <a:t>dll</a:t>
                    </a:r>
                    <a:endParaRPr lang="en-US" sz="1300" b="1" dirty="0">
                      <a:gradFill>
                        <a:gsLst>
                          <a:gs pos="0">
                            <a:srgbClr val="5F5F5F"/>
                          </a:gs>
                          <a:gs pos="100000">
                            <a:srgbClr val="5F5F5F"/>
                          </a:gs>
                        </a:gsLst>
                        <a:lin ang="0" scaled="0"/>
                      </a:gradFill>
                      <a:ea typeface="Segoe UI" pitchFamily="34" charset="0"/>
                      <a:cs typeface="Segoe UI" pitchFamily="34" charset="0"/>
                    </a:endParaRPr>
                  </a:p>
                </p:txBody>
              </p:sp>
            </p:grpSp>
          </p:grpSp>
          <p:pic>
            <p:nvPicPr>
              <p:cNvPr id="68" name="Picture 3" descr="C:\Documents and Settings\mitchelld\Desktop\Combo Lock secure locked security.png"/>
              <p:cNvPicPr>
                <a:picLocks noChangeAspect="1" noChangeArrowheads="1"/>
              </p:cNvPicPr>
              <p:nvPr/>
            </p:nvPicPr>
            <p:blipFill>
              <a:blip r:embed="rId5" cstate="print"/>
              <a:srcRect/>
              <a:stretch>
                <a:fillRect/>
              </a:stretch>
            </p:blipFill>
            <p:spPr bwMode="auto">
              <a:xfrm>
                <a:off x="6994186" y="-988963"/>
                <a:ext cx="275564" cy="418296"/>
              </a:xfrm>
              <a:prstGeom prst="rect">
                <a:avLst/>
              </a:prstGeom>
              <a:noFill/>
            </p:spPr>
          </p:pic>
        </p:grpSp>
      </p:grpSp>
      <p:sp>
        <p:nvSpPr>
          <p:cNvPr id="83" name="Rectangle 82"/>
          <p:cNvSpPr/>
          <p:nvPr/>
        </p:nvSpPr>
        <p:spPr bwMode="auto">
          <a:xfrm>
            <a:off x="5021868" y="1188097"/>
            <a:ext cx="1828324" cy="3169920"/>
          </a:xfrm>
          <a:prstGeom prst="rect">
            <a:avLst/>
          </a:prstGeom>
          <a:solidFill>
            <a:srgbClr val="FFFFFF"/>
          </a:solidFill>
          <a:ln>
            <a:noFill/>
          </a:ln>
          <a:effectLst>
            <a:outerShdw blurRad="40005" dist="2286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pic>
        <p:nvPicPr>
          <p:cNvPr id="35" name="Picture 34"/>
          <p:cNvPicPr>
            <a:picLocks noChangeAspect="1" noChangeArrowheads="1"/>
          </p:cNvPicPr>
          <p:nvPr/>
        </p:nvPicPr>
        <p:blipFill>
          <a:blip r:embed="rId6" cstate="print"/>
          <a:srcRect/>
          <a:stretch>
            <a:fillRect/>
          </a:stretch>
        </p:blipFill>
        <p:spPr bwMode="auto">
          <a:xfrm>
            <a:off x="5534351" y="2875451"/>
            <a:ext cx="803360" cy="1341120"/>
          </a:xfrm>
          <a:prstGeom prst="rect">
            <a:avLst/>
          </a:prstGeom>
          <a:noFill/>
          <a:ln w="9525">
            <a:noFill/>
            <a:miter lim="800000"/>
            <a:headEnd/>
            <a:tailEnd/>
          </a:ln>
          <a:effectLst/>
        </p:spPr>
      </p:pic>
      <p:grpSp>
        <p:nvGrpSpPr>
          <p:cNvPr id="85" name="Group 84"/>
          <p:cNvGrpSpPr/>
          <p:nvPr/>
        </p:nvGrpSpPr>
        <p:grpSpPr>
          <a:xfrm>
            <a:off x="5174556" y="1318229"/>
            <a:ext cx="1522951" cy="1356731"/>
            <a:chOff x="5281164" y="1330303"/>
            <a:chExt cx="1280160" cy="1140142"/>
          </a:xfrm>
        </p:grpSpPr>
        <p:pic>
          <p:nvPicPr>
            <p:cNvPr id="86" name="Picture 2" descr="\\eventsql\dvd\Online_ART\DVD_ART36\Artwork_Imagery\Icons - Illustrations\_ WINDOWS SERVER ICONS\Documents\Folder file Closed.png"/>
            <p:cNvPicPr>
              <a:picLocks noChangeAspect="1" noChangeArrowheads="1"/>
            </p:cNvPicPr>
            <p:nvPr/>
          </p:nvPicPr>
          <p:blipFill>
            <a:blip r:embed="rId3" cstate="print"/>
            <a:srcRect/>
            <a:stretch>
              <a:fillRect/>
            </a:stretch>
          </p:blipFill>
          <p:spPr bwMode="auto">
            <a:xfrm>
              <a:off x="5281164" y="1330303"/>
              <a:ext cx="1280160" cy="1140142"/>
            </a:xfrm>
            <a:prstGeom prst="rect">
              <a:avLst/>
            </a:prstGeom>
            <a:noFill/>
          </p:spPr>
        </p:pic>
        <p:grpSp>
          <p:nvGrpSpPr>
            <p:cNvPr id="87" name="Group 86"/>
            <p:cNvGrpSpPr/>
            <p:nvPr/>
          </p:nvGrpSpPr>
          <p:grpSpPr>
            <a:xfrm>
              <a:off x="5536795" y="1542839"/>
              <a:ext cx="684153" cy="899152"/>
              <a:chOff x="6994186" y="-1469819"/>
              <a:chExt cx="684153" cy="899152"/>
            </a:xfrm>
          </p:grpSpPr>
          <p:sp>
            <p:nvSpPr>
              <p:cNvPr id="88" name="Rectangle 87"/>
              <p:cNvSpPr/>
              <p:nvPr/>
            </p:nvSpPr>
            <p:spPr>
              <a:xfrm>
                <a:off x="7132995" y="-1469819"/>
                <a:ext cx="545344" cy="467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sp>
            <p:nvSpPr>
              <p:cNvPr id="89" name="TextBox 88"/>
              <p:cNvSpPr txBox="1"/>
              <p:nvPr/>
            </p:nvSpPr>
            <p:spPr>
              <a:xfrm>
                <a:off x="7276310" y="-1452164"/>
                <a:ext cx="258711" cy="139667"/>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pPr algn="ctr"/>
                <a:r>
                  <a:rPr lang="en-US" sz="1200" b="1" dirty="0"/>
                  <a:t>.</a:t>
                </a:r>
                <a:r>
                  <a:rPr lang="en-US" sz="1200" b="1" dirty="0" err="1"/>
                  <a:t>xap</a:t>
                </a:r>
                <a:endParaRPr lang="en-US" sz="1200" b="1" dirty="0"/>
              </a:p>
            </p:txBody>
          </p:sp>
          <p:grpSp>
            <p:nvGrpSpPr>
              <p:cNvPr id="90" name="Group 89"/>
              <p:cNvGrpSpPr/>
              <p:nvPr/>
            </p:nvGrpSpPr>
            <p:grpSpPr>
              <a:xfrm>
                <a:off x="7132995" y="-1278198"/>
                <a:ext cx="545343" cy="639435"/>
                <a:chOff x="7117900" y="-1239286"/>
                <a:chExt cx="545343" cy="639435"/>
              </a:xfrm>
            </p:grpSpPr>
            <p:grpSp>
              <p:nvGrpSpPr>
                <p:cNvPr id="92" name="Group 91"/>
                <p:cNvGrpSpPr/>
                <p:nvPr/>
              </p:nvGrpSpPr>
              <p:grpSpPr>
                <a:xfrm>
                  <a:off x="7201036" y="-1239286"/>
                  <a:ext cx="462207" cy="551888"/>
                  <a:chOff x="6752085" y="1474206"/>
                  <a:chExt cx="462207" cy="551888"/>
                </a:xfrm>
              </p:grpSpPr>
              <p:pic>
                <p:nvPicPr>
                  <p:cNvPr id="96" name="Picture 2" descr="C:\Users\Raquel\Desktop\_SFP\8-20353_SivNagalingam 1\Icons - Illustrations\Documents Folders Pages\blank pa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97" name="Group 96"/>
                  <p:cNvGrpSpPr/>
                  <p:nvPr/>
                </p:nvGrpSpPr>
                <p:grpSpPr>
                  <a:xfrm>
                    <a:off x="6794554" y="1545871"/>
                    <a:ext cx="377268" cy="408559"/>
                    <a:chOff x="5976158" y="612843"/>
                    <a:chExt cx="377268" cy="408559"/>
                  </a:xfrm>
                </p:grpSpPr>
                <p:cxnSp>
                  <p:nvCxnSpPr>
                    <p:cNvPr id="98" name="Straight Connector 97"/>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a:off x="7117900" y="-1151739"/>
                  <a:ext cx="462207" cy="551888"/>
                  <a:chOff x="8763000" y="1289060"/>
                  <a:chExt cx="462207" cy="551888"/>
                </a:xfrm>
              </p:grpSpPr>
              <p:pic>
                <p:nvPicPr>
                  <p:cNvPr id="94" name="Picture 2" descr="C:\Users\Raquel\Desktop\_SFP\8-20353_SivNagalingam 1\Icons - Illustrations\Documents Folders Pages\blank pa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8892370" y="1468952"/>
                    <a:ext cx="203465" cy="151306"/>
                  </a:xfrm>
                  <a:prstGeom prst="rect">
                    <a:avLst/>
                  </a:prstGeom>
                  <a:noFill/>
                </p:spPr>
                <p:txBody>
                  <a:bodyPr wrap="none" lIns="0" tIns="0" rIns="0" bIns="0" rtlCol="0">
                    <a:spAutoFit/>
                  </a:bodyPr>
                  <a:lstStyle/>
                  <a:p>
                    <a:pPr algn="ctr">
                      <a:lnSpc>
                        <a:spcPct val="90000"/>
                      </a:lnSpc>
                    </a:pPr>
                    <a:r>
                      <a:rPr lang="en-US" sz="1300" b="1" dirty="0">
                        <a:gradFill>
                          <a:gsLst>
                            <a:gs pos="0">
                              <a:srgbClr val="5F5F5F"/>
                            </a:gs>
                            <a:gs pos="100000">
                              <a:srgbClr val="5F5F5F"/>
                            </a:gs>
                          </a:gsLst>
                          <a:lin ang="0" scaled="0"/>
                        </a:gradFill>
                        <a:ea typeface="Segoe UI" pitchFamily="34" charset="0"/>
                        <a:cs typeface="Segoe UI" pitchFamily="34" charset="0"/>
                      </a:rPr>
                      <a:t>.</a:t>
                    </a:r>
                    <a:r>
                      <a:rPr lang="en-US" sz="1300" b="1" dirty="0" err="1">
                        <a:gradFill>
                          <a:gsLst>
                            <a:gs pos="0">
                              <a:srgbClr val="5F5F5F"/>
                            </a:gs>
                            <a:gs pos="100000">
                              <a:srgbClr val="5F5F5F"/>
                            </a:gs>
                          </a:gsLst>
                          <a:lin ang="0" scaled="0"/>
                        </a:gradFill>
                        <a:ea typeface="Segoe UI" pitchFamily="34" charset="0"/>
                        <a:cs typeface="Segoe UI" pitchFamily="34" charset="0"/>
                      </a:rPr>
                      <a:t>dll</a:t>
                    </a:r>
                    <a:endParaRPr lang="en-US" sz="1300" b="1" dirty="0">
                      <a:gradFill>
                        <a:gsLst>
                          <a:gs pos="0">
                            <a:srgbClr val="5F5F5F"/>
                          </a:gs>
                          <a:gs pos="100000">
                            <a:srgbClr val="5F5F5F"/>
                          </a:gs>
                        </a:gsLst>
                        <a:lin ang="0" scaled="0"/>
                      </a:gradFill>
                      <a:ea typeface="Segoe UI" pitchFamily="34" charset="0"/>
                      <a:cs typeface="Segoe UI" pitchFamily="34" charset="0"/>
                    </a:endParaRPr>
                  </a:p>
                </p:txBody>
              </p:sp>
            </p:grpSp>
          </p:grpSp>
          <p:pic>
            <p:nvPicPr>
              <p:cNvPr id="91" name="Picture 3" descr="C:\Documents and Settings\mitchelld\Desktop\Combo Lock secure locked security.png"/>
              <p:cNvPicPr>
                <a:picLocks noChangeAspect="1" noChangeArrowheads="1"/>
              </p:cNvPicPr>
              <p:nvPr/>
            </p:nvPicPr>
            <p:blipFill>
              <a:blip r:embed="rId5" cstate="print"/>
              <a:srcRect/>
              <a:stretch>
                <a:fillRect/>
              </a:stretch>
            </p:blipFill>
            <p:spPr bwMode="auto">
              <a:xfrm>
                <a:off x="6994186" y="-988963"/>
                <a:ext cx="275564" cy="418296"/>
              </a:xfrm>
              <a:prstGeom prst="rect">
                <a:avLst/>
              </a:prstGeom>
              <a:noFill/>
            </p:spPr>
          </p:pic>
        </p:grpSp>
      </p:grpSp>
      <p:pic>
        <p:nvPicPr>
          <p:cNvPr id="84" name="Picture 83"/>
          <p:cNvPicPr>
            <a:picLocks noChangeAspect="1"/>
          </p:cNvPicPr>
          <p:nvPr/>
        </p:nvPicPr>
        <p:blipFill rotWithShape="1">
          <a:blip r:embed="rId7" cstate="print">
            <a:extLst>
              <a:ext uri="{28A0092B-C50C-407E-A947-70E740481C1C}">
                <a14:useLocalDpi xmlns:a14="http://schemas.microsoft.com/office/drawing/2010/main" val="0"/>
              </a:ext>
            </a:extLst>
          </a:blip>
          <a:srcRect r="53027"/>
          <a:stretch/>
        </p:blipFill>
        <p:spPr>
          <a:xfrm>
            <a:off x="7608766" y="2851067"/>
            <a:ext cx="870735" cy="1365504"/>
          </a:xfrm>
          <a:prstGeom prst="rect">
            <a:avLst/>
          </a:prstGeom>
        </p:spPr>
      </p:pic>
      <p:pic>
        <p:nvPicPr>
          <p:cNvPr id="52" name="Picture 5" descr="F:\Users\aboladeg\Documents\Work\windows-mobile\media\start_50-40-10-apps.png"/>
          <p:cNvPicPr>
            <a:picLocks noChangeAspect="1" noChangeArrowheads="1"/>
          </p:cNvPicPr>
          <p:nvPr/>
        </p:nvPicPr>
        <p:blipFill>
          <a:blip r:embed="rId8" cstate="print"/>
          <a:stretch>
            <a:fillRect/>
          </a:stretch>
        </p:blipFill>
        <p:spPr bwMode="auto">
          <a:xfrm>
            <a:off x="3252554" y="2875451"/>
            <a:ext cx="803360" cy="1341120"/>
          </a:xfrm>
          <a:prstGeom prst="rect">
            <a:avLst/>
          </a:prstGeom>
          <a:noFill/>
        </p:spPr>
      </p:pic>
      <p:grpSp>
        <p:nvGrpSpPr>
          <p:cNvPr id="23" name="Group 22"/>
          <p:cNvGrpSpPr/>
          <p:nvPr/>
        </p:nvGrpSpPr>
        <p:grpSpPr>
          <a:xfrm>
            <a:off x="2968612" y="1273842"/>
            <a:ext cx="1371243" cy="1373481"/>
            <a:chOff x="2168093" y="1171472"/>
            <a:chExt cx="1028700" cy="1030111"/>
          </a:xfrm>
        </p:grpSpPr>
        <p:pic>
          <p:nvPicPr>
            <p:cNvPr id="30" name="Picture 3" descr="\\eventsql\dvd\Online_ART\DVD_ART36\Artwork_Imagery\Icons - Illustrations\_ SUPER VISTA STYLE\database.png"/>
            <p:cNvPicPr>
              <a:picLocks noChangeAspect="1" noChangeArrowheads="1"/>
            </p:cNvPicPr>
            <p:nvPr/>
          </p:nvPicPr>
          <p:blipFill>
            <a:blip r:embed="rId9" cstate="print"/>
            <a:srcRect/>
            <a:stretch>
              <a:fillRect/>
            </a:stretch>
          </p:blipFill>
          <p:spPr bwMode="auto">
            <a:xfrm>
              <a:off x="2168093" y="1171472"/>
              <a:ext cx="1028700" cy="1030111"/>
            </a:xfrm>
            <a:prstGeom prst="rect">
              <a:avLst/>
            </a:prstGeom>
            <a:noFill/>
          </p:spPr>
        </p:pic>
        <p:grpSp>
          <p:nvGrpSpPr>
            <p:cNvPr id="53" name="Group 52"/>
            <p:cNvGrpSpPr/>
            <p:nvPr/>
          </p:nvGrpSpPr>
          <p:grpSpPr>
            <a:xfrm>
              <a:off x="2449250" y="1429000"/>
              <a:ext cx="704139" cy="705105"/>
              <a:chOff x="1752600" y="4114800"/>
              <a:chExt cx="1043169" cy="1043169"/>
            </a:xfrm>
          </p:grpSpPr>
          <p:pic>
            <p:nvPicPr>
              <p:cNvPr id="54" name="Picture 2" descr="C:\Users\drewl\Pictures\Microsoft Clip Organizer\j0434825.png"/>
              <p:cNvPicPr>
                <a:picLocks noChangeAspect="1" noChangeArrowheads="1"/>
              </p:cNvPicPr>
              <p:nvPr/>
            </p:nvPicPr>
            <p:blipFill>
              <a:blip r:embed="rId10" cstate="print"/>
              <a:srcRect/>
              <a:stretch>
                <a:fillRect/>
              </a:stretch>
            </p:blipFill>
            <p:spPr bwMode="auto">
              <a:xfrm>
                <a:off x="1752600" y="4114800"/>
                <a:ext cx="890769" cy="890769"/>
              </a:xfrm>
              <a:prstGeom prst="rect">
                <a:avLst/>
              </a:prstGeom>
              <a:noFill/>
            </p:spPr>
          </p:pic>
          <p:pic>
            <p:nvPicPr>
              <p:cNvPr id="55" name="Picture 2" descr="C:\Users\drewl\Pictures\Microsoft Clip Organizer\j0434825.png"/>
              <p:cNvPicPr>
                <a:picLocks noChangeAspect="1" noChangeArrowheads="1"/>
              </p:cNvPicPr>
              <p:nvPr/>
            </p:nvPicPr>
            <p:blipFill>
              <a:blip r:embed="rId10" cstate="print"/>
              <a:srcRect/>
              <a:stretch>
                <a:fillRect/>
              </a:stretch>
            </p:blipFill>
            <p:spPr bwMode="auto">
              <a:xfrm>
                <a:off x="1905000" y="4267200"/>
                <a:ext cx="890769" cy="890769"/>
              </a:xfrm>
              <a:prstGeom prst="rect">
                <a:avLst/>
              </a:prstGeom>
              <a:noFill/>
            </p:spPr>
          </p:pic>
        </p:grpSp>
      </p:grpSp>
      <p:sp>
        <p:nvSpPr>
          <p:cNvPr id="57" name="TextBox 56"/>
          <p:cNvSpPr txBox="1"/>
          <p:nvPr/>
        </p:nvSpPr>
        <p:spPr>
          <a:xfrm>
            <a:off x="1910580" y="1802697"/>
            <a:ext cx="1234119" cy="387798"/>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pPr algn="ctr"/>
            <a:r>
              <a:rPr lang="en-US" sz="1400" dirty="0">
                <a:gradFill>
                  <a:gsLst>
                    <a:gs pos="0">
                      <a:schemeClr val="tx1"/>
                    </a:gs>
                    <a:gs pos="86000">
                      <a:schemeClr val="tx1"/>
                    </a:gs>
                  </a:gsLst>
                  <a:lin ang="5400000" scaled="0"/>
                </a:gradFill>
                <a:ea typeface="+mn-ea"/>
                <a:cs typeface="+mn-cs"/>
              </a:rPr>
              <a:t>Applications and licenses</a:t>
            </a:r>
          </a:p>
        </p:txBody>
      </p:sp>
      <p:sp>
        <p:nvSpPr>
          <p:cNvPr id="62" name="Orange big rectangle"/>
          <p:cNvSpPr/>
          <p:nvPr/>
        </p:nvSpPr>
        <p:spPr bwMode="auto">
          <a:xfrm rot="10800000">
            <a:off x="-1" y="1896335"/>
            <a:ext cx="12188826" cy="2680791"/>
          </a:xfrm>
          <a:prstGeom prst="rect">
            <a:avLst/>
          </a:prstGeom>
          <a:gradFill flip="none" rotWithShape="1">
            <a:gsLst>
              <a:gs pos="0">
                <a:schemeClr val="bg1">
                  <a:alpha val="30000"/>
                </a:schemeClr>
              </a:gs>
              <a:gs pos="100000">
                <a:schemeClr val="bg1">
                  <a:alpha val="0"/>
                </a:schemeClr>
              </a:gs>
            </a:gsLst>
            <a:lin ang="54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endParaRPr lang="en-US" altLang="zh-CN" sz="2800" i="1" dirty="0">
              <a:gradFill>
                <a:gsLst>
                  <a:gs pos="0">
                    <a:schemeClr val="tx1"/>
                  </a:gs>
                  <a:gs pos="86000">
                    <a:schemeClr val="tx1"/>
                  </a:gs>
                </a:gsLst>
                <a:lin ang="5400000" scaled="0"/>
              </a:gradFill>
            </a:endParaRPr>
          </a:p>
        </p:txBody>
      </p:sp>
      <p:sp>
        <p:nvSpPr>
          <p:cNvPr id="106" name="Rectangle 105"/>
          <p:cNvSpPr/>
          <p:nvPr/>
        </p:nvSpPr>
        <p:spPr bwMode="auto">
          <a:xfrm>
            <a:off x="1" y="4806148"/>
            <a:ext cx="11668124" cy="402336"/>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dirty="0">
                <a:solidFill>
                  <a:schemeClr val="tx1">
                    <a:alpha val="99000"/>
                  </a:schemeClr>
                </a:solidFill>
              </a:rPr>
              <a:t>Phone only runs apps that have a valid marketplace license</a:t>
            </a:r>
          </a:p>
        </p:txBody>
      </p:sp>
      <p:sp>
        <p:nvSpPr>
          <p:cNvPr id="107" name="Rectangle 106"/>
          <p:cNvSpPr/>
          <p:nvPr/>
        </p:nvSpPr>
        <p:spPr bwMode="auto">
          <a:xfrm>
            <a:off x="1" y="5332605"/>
            <a:ext cx="11668124" cy="402336"/>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spc="-20" dirty="0">
                <a:solidFill>
                  <a:schemeClr val="tx1">
                    <a:alpha val="99000"/>
                  </a:schemeClr>
                </a:solidFill>
              </a:rPr>
              <a:t>Apps are sandboxed into separate security accounts while installed and at runtime</a:t>
            </a:r>
          </a:p>
        </p:txBody>
      </p:sp>
      <p:sp>
        <p:nvSpPr>
          <p:cNvPr id="108" name="Rectangle 107"/>
          <p:cNvSpPr/>
          <p:nvPr/>
        </p:nvSpPr>
        <p:spPr bwMode="auto">
          <a:xfrm>
            <a:off x="1" y="5859062"/>
            <a:ext cx="11668124" cy="73152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40" bIns="0" numCol="1" rtlCol="0" anchor="ctr" anchorCtr="0" compatLnSpc="1">
            <a:prstTxWarp prst="textNoShape">
              <a:avLst/>
            </a:prstTxWarp>
          </a:bodyPr>
          <a:lstStyle/>
          <a:p>
            <a:pPr defTabSz="914099">
              <a:lnSpc>
                <a:spcPct val="90000"/>
              </a:lnSpc>
            </a:pPr>
            <a:r>
              <a:rPr lang="en-US" sz="2400" dirty="0">
                <a:solidFill>
                  <a:schemeClr val="tx1">
                    <a:alpha val="99000"/>
                  </a:schemeClr>
                </a:solidFill>
              </a:rPr>
              <a:t>Resource allocation policy keeps the foreground app responsive and </a:t>
            </a:r>
            <a:r>
              <a:rPr lang="en-US" sz="2400" dirty="0" smtClean="0">
                <a:solidFill>
                  <a:schemeClr val="tx1">
                    <a:alpha val="99000"/>
                  </a:schemeClr>
                </a:solidFill>
              </a:rPr>
              <a:t>ensures</a:t>
            </a:r>
            <a:r>
              <a:rPr lang="en-US" sz="2400" dirty="0">
                <a:solidFill>
                  <a:schemeClr val="tx1">
                    <a:alpha val="99000"/>
                  </a:schemeClr>
                </a:solidFill>
              </a:rPr>
              <a:t> the user can always use Start to run a new app</a:t>
            </a:r>
          </a:p>
        </p:txBody>
      </p:sp>
    </p:spTree>
    <p:extLst>
      <p:ext uri="{BB962C8B-B14F-4D97-AF65-F5344CB8AC3E}">
        <p14:creationId xmlns:p14="http://schemas.microsoft.com/office/powerpoint/2010/main" val="40966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500"/>
                                        <p:tgtEl>
                                          <p:spTgt spid="1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left)">
                                      <p:cBhvr>
                                        <p:cTn id="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Secure Access</a:t>
            </a:r>
            <a:endParaRPr lang="en-US" dirty="0"/>
          </a:p>
        </p:txBody>
      </p:sp>
      <p:sp>
        <p:nvSpPr>
          <p:cNvPr id="20" name="Orange big rectangle"/>
          <p:cNvSpPr/>
          <p:nvPr/>
        </p:nvSpPr>
        <p:spPr bwMode="auto">
          <a:xfrm>
            <a:off x="725180"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lvl="0" algn="ctr" defTabSz="914099" fontAlgn="base">
              <a:spcBef>
                <a:spcPts val="1200"/>
              </a:spcBef>
            </a:pPr>
            <a:r>
              <a:rPr lang="en-US" altLang="zh-CN" sz="3200" i="1" dirty="0">
                <a:gradFill>
                  <a:gsLst>
                    <a:gs pos="0">
                      <a:schemeClr val="tx1"/>
                    </a:gs>
                    <a:gs pos="86000">
                      <a:schemeClr val="tx1"/>
                    </a:gs>
                  </a:gsLst>
                  <a:lin ang="5400000" scaled="0"/>
                </a:gradFill>
              </a:rPr>
              <a:t>Preventing access to confidential information </a:t>
            </a:r>
            <a:r>
              <a:rPr lang="en-US" altLang="zh-CN" sz="3200" i="1" dirty="0" smtClean="0">
                <a:gradFill>
                  <a:gsLst>
                    <a:gs pos="0">
                      <a:schemeClr val="tx1"/>
                    </a:gs>
                    <a:gs pos="86000">
                      <a:schemeClr val="tx1"/>
                    </a:gs>
                  </a:gsLst>
                  <a:lin ang="5400000" scaled="0"/>
                </a:gradFill>
              </a:rPr>
              <a:t>by a 3rd </a:t>
            </a:r>
            <a:r>
              <a:rPr lang="en-US" altLang="zh-CN" sz="3200" i="1" dirty="0">
                <a:gradFill>
                  <a:gsLst>
                    <a:gs pos="0">
                      <a:schemeClr val="tx1"/>
                    </a:gs>
                    <a:gs pos="86000">
                      <a:schemeClr val="tx1"/>
                    </a:gs>
                  </a:gsLst>
                  <a:lin ang="5400000" scaled="0"/>
                </a:gradFill>
              </a:rPr>
              <a:t>party </a:t>
            </a:r>
            <a:r>
              <a:rPr lang="en-US" altLang="zh-CN" sz="3200" i="1" dirty="0" smtClean="0">
                <a:gradFill>
                  <a:gsLst>
                    <a:gs pos="0">
                      <a:schemeClr val="tx1"/>
                    </a:gs>
                    <a:gs pos="86000">
                      <a:schemeClr val="tx1"/>
                    </a:gs>
                  </a:gsLst>
                  <a:lin ang="5400000" scaled="0"/>
                </a:gradFill>
              </a:rPr>
              <a:t>snooping </a:t>
            </a:r>
            <a:r>
              <a:rPr lang="en-US" altLang="zh-CN" sz="3200" i="1" dirty="0">
                <a:gradFill>
                  <a:gsLst>
                    <a:gs pos="0">
                      <a:schemeClr val="tx1"/>
                    </a:gs>
                    <a:gs pos="86000">
                      <a:schemeClr val="tx1"/>
                    </a:gs>
                  </a:gsLst>
                  <a:lin ang="5400000" scaled="0"/>
                </a:gradFill>
              </a:rPr>
              <a:t>on </a:t>
            </a:r>
            <a:r>
              <a:rPr lang="en-US" altLang="zh-CN" sz="3200" i="1" dirty="0" smtClean="0">
                <a:gradFill>
                  <a:gsLst>
                    <a:gs pos="0">
                      <a:schemeClr val="tx1"/>
                    </a:gs>
                    <a:gs pos="86000">
                      <a:schemeClr val="tx1"/>
                    </a:gs>
                  </a:gsLst>
                  <a:lin ang="5400000" scaled="0"/>
                </a:gradFill>
              </a:rPr>
              <a:t>the wire</a:t>
            </a:r>
            <a:endParaRPr lang="en-US" altLang="zh-CN" sz="3200" i="1" dirty="0">
              <a:gradFill>
                <a:gsLst>
                  <a:gs pos="0">
                    <a:schemeClr val="tx1"/>
                  </a:gs>
                  <a:gs pos="86000">
                    <a:schemeClr val="tx1"/>
                  </a:gs>
                </a:gsLst>
                <a:lin ang="5400000" scaled="0"/>
              </a:gradFill>
            </a:endParaRPr>
          </a:p>
        </p:txBody>
      </p:sp>
      <p:sp>
        <p:nvSpPr>
          <p:cNvPr id="21" name="Orange big rectangle"/>
          <p:cNvSpPr/>
          <p:nvPr/>
        </p:nvSpPr>
        <p:spPr bwMode="auto">
          <a:xfrm>
            <a:off x="4357052"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r>
              <a:rPr lang="en-US" altLang="zh-CN" sz="3200" i="1" dirty="0">
                <a:gradFill>
                  <a:gsLst>
                    <a:gs pos="0">
                      <a:schemeClr val="tx1"/>
                    </a:gs>
                    <a:gs pos="86000">
                      <a:schemeClr val="tx1"/>
                    </a:gs>
                  </a:gsLst>
                  <a:lin ang="5400000" scaled="0"/>
                </a:gradFill>
              </a:rPr>
              <a:t>This is normally achieved </a:t>
            </a:r>
            <a:r>
              <a:rPr lang="en-US" altLang="zh-CN" sz="3200" i="1" dirty="0" smtClean="0">
                <a:gradFill>
                  <a:gsLst>
                    <a:gs pos="0">
                      <a:schemeClr val="tx1"/>
                    </a:gs>
                    <a:gs pos="86000">
                      <a:schemeClr val="tx1"/>
                    </a:gs>
                  </a:gsLst>
                  <a:lin ang="5400000" scaled="0"/>
                </a:gradFill>
              </a:rPr>
              <a:t>with VPN</a:t>
            </a:r>
            <a:endParaRPr lang="en-US" altLang="zh-CN" sz="3200" i="1" dirty="0">
              <a:gradFill>
                <a:gsLst>
                  <a:gs pos="0">
                    <a:schemeClr val="tx1"/>
                  </a:gs>
                  <a:gs pos="86000">
                    <a:schemeClr val="tx1"/>
                  </a:gs>
                </a:gsLst>
                <a:lin ang="5400000" scaled="0"/>
              </a:gradFill>
            </a:endParaRPr>
          </a:p>
        </p:txBody>
      </p:sp>
      <p:sp>
        <p:nvSpPr>
          <p:cNvPr id="22" name="Orange big rectangle"/>
          <p:cNvSpPr/>
          <p:nvPr/>
        </p:nvSpPr>
        <p:spPr bwMode="auto">
          <a:xfrm>
            <a:off x="7988925"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r>
              <a:rPr lang="en-US" altLang="zh-CN" sz="3200" i="1" dirty="0">
                <a:gradFill>
                  <a:gsLst>
                    <a:gs pos="0">
                      <a:schemeClr val="tx1"/>
                    </a:gs>
                    <a:gs pos="86000">
                      <a:schemeClr val="tx1"/>
                    </a:gs>
                  </a:gsLst>
                  <a:lin ang="5400000" scaled="0"/>
                </a:gradFill>
              </a:rPr>
              <a:t>Complexity </a:t>
            </a:r>
            <a:r>
              <a:rPr lang="en-US" altLang="zh-CN" sz="3200" i="1" dirty="0" smtClean="0">
                <a:gradFill>
                  <a:gsLst>
                    <a:gs pos="0">
                      <a:schemeClr val="tx1"/>
                    </a:gs>
                    <a:gs pos="86000">
                      <a:schemeClr val="tx1"/>
                    </a:gs>
                  </a:gsLst>
                  <a:lin ang="5400000" scaled="0"/>
                </a:gradFill>
              </a:rPr>
              <a:t/>
            </a:r>
            <a:br>
              <a:rPr lang="en-US" altLang="zh-CN" sz="3200" i="1" dirty="0" smtClean="0">
                <a:gradFill>
                  <a:gsLst>
                    <a:gs pos="0">
                      <a:schemeClr val="tx1"/>
                    </a:gs>
                    <a:gs pos="86000">
                      <a:schemeClr val="tx1"/>
                    </a:gs>
                  </a:gsLst>
                  <a:lin ang="5400000" scaled="0"/>
                </a:gradFill>
              </a:rPr>
            </a:br>
            <a:r>
              <a:rPr lang="en-US" altLang="zh-CN" sz="3200" i="1" dirty="0" smtClean="0">
                <a:gradFill>
                  <a:gsLst>
                    <a:gs pos="0">
                      <a:schemeClr val="tx1"/>
                    </a:gs>
                    <a:gs pos="86000">
                      <a:schemeClr val="tx1"/>
                    </a:gs>
                  </a:gsLst>
                  <a:lin ang="5400000" scaled="0"/>
                </a:gradFill>
              </a:rPr>
              <a:t>to </a:t>
            </a:r>
            <a:r>
              <a:rPr lang="en-US" altLang="zh-CN" sz="3200" i="1" dirty="0">
                <a:gradFill>
                  <a:gsLst>
                    <a:gs pos="0">
                      <a:schemeClr val="tx1"/>
                    </a:gs>
                    <a:gs pos="86000">
                      <a:schemeClr val="tx1"/>
                    </a:gs>
                  </a:gsLst>
                  <a:lin ang="5400000" scaled="0"/>
                </a:gradFill>
              </a:rPr>
              <a:t>users and manageability</a:t>
            </a:r>
          </a:p>
        </p:txBody>
      </p:sp>
      <p:sp>
        <p:nvSpPr>
          <p:cNvPr id="23" name="Rectangle 22"/>
          <p:cNvSpPr/>
          <p:nvPr/>
        </p:nvSpPr>
        <p:spPr bwMode="auto">
          <a:xfrm>
            <a:off x="725180"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pPr algn="ctr" defTabSz="914099"/>
            <a:r>
              <a:rPr lang="en-US" sz="3200" dirty="0" smtClean="0">
                <a:solidFill>
                  <a:schemeClr val="tx1">
                    <a:alpha val="99000"/>
                  </a:schemeClr>
                </a:solidFill>
              </a:rPr>
              <a:t>GOAL</a:t>
            </a:r>
          </a:p>
        </p:txBody>
      </p:sp>
      <p:sp>
        <p:nvSpPr>
          <p:cNvPr id="24" name="Rectangle 23"/>
          <p:cNvSpPr/>
          <p:nvPr/>
        </p:nvSpPr>
        <p:spPr bwMode="auto">
          <a:xfrm>
            <a:off x="4357052"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pPr algn="ctr" defTabSz="914099"/>
            <a:r>
              <a:rPr lang="en-US" sz="3200" dirty="0" smtClean="0">
                <a:solidFill>
                  <a:schemeClr val="tx1">
                    <a:alpha val="99000"/>
                  </a:schemeClr>
                </a:solidFill>
              </a:rPr>
              <a:t>CONTROLS</a:t>
            </a:r>
          </a:p>
        </p:txBody>
      </p:sp>
      <p:sp>
        <p:nvSpPr>
          <p:cNvPr id="25" name="Rectangle 24"/>
          <p:cNvSpPr/>
          <p:nvPr/>
        </p:nvSpPr>
        <p:spPr bwMode="auto">
          <a:xfrm>
            <a:off x="7988925"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40" bIns="45718" numCol="1" rtlCol="0" anchor="ctr" anchorCtr="0" compatLnSpc="1">
            <a:prstTxWarp prst="textNoShape">
              <a:avLst/>
            </a:prstTxWarp>
          </a:bodyPr>
          <a:lstStyle/>
          <a:p>
            <a:pPr algn="ctr" defTabSz="914099"/>
            <a:r>
              <a:rPr lang="en-US" sz="3200" dirty="0" smtClean="0">
                <a:solidFill>
                  <a:schemeClr val="tx1">
                    <a:alpha val="99000"/>
                  </a:schemeClr>
                </a:solidFill>
              </a:rPr>
              <a:t>WEAKNESSES</a:t>
            </a:r>
          </a:p>
        </p:txBody>
      </p:sp>
    </p:spTree>
    <p:extLst>
      <p:ext uri="{BB962C8B-B14F-4D97-AF65-F5344CB8AC3E}">
        <p14:creationId xmlns:p14="http://schemas.microsoft.com/office/powerpoint/2010/main" val="550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Access</a:t>
            </a:r>
            <a:endParaRPr lang="en-US" dirty="0"/>
          </a:p>
        </p:txBody>
      </p:sp>
      <p:sp>
        <p:nvSpPr>
          <p:cNvPr id="11" name="Rectangle 10"/>
          <p:cNvSpPr/>
          <p:nvPr/>
        </p:nvSpPr>
        <p:spPr bwMode="auto">
          <a:xfrm>
            <a:off x="-1" y="1436370"/>
            <a:ext cx="1051560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HTTP and HTTPS – 128-bit or 256-bit SSL</a:t>
            </a:r>
          </a:p>
        </p:txBody>
      </p:sp>
      <p:sp>
        <p:nvSpPr>
          <p:cNvPr id="12" name="Rectangle 11"/>
          <p:cNvSpPr/>
          <p:nvPr/>
        </p:nvSpPr>
        <p:spPr bwMode="auto">
          <a:xfrm>
            <a:off x="-1" y="2077833"/>
            <a:ext cx="1051560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Wi-Fi – Open, WEP, WPA (PSK, ENT) and WPA2 (PSK, ENT)</a:t>
            </a:r>
          </a:p>
        </p:txBody>
      </p:sp>
      <p:sp>
        <p:nvSpPr>
          <p:cNvPr id="13" name="Rectangle 12"/>
          <p:cNvSpPr/>
          <p:nvPr/>
        </p:nvSpPr>
        <p:spPr bwMode="auto">
          <a:xfrm>
            <a:off x="-1" y="2719296"/>
            <a:ext cx="1051560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Bluetooth 2.1 (Microsoft driver only)</a:t>
            </a:r>
          </a:p>
        </p:txBody>
      </p:sp>
      <p:sp>
        <p:nvSpPr>
          <p:cNvPr id="14" name="Rectangle 13"/>
          <p:cNvSpPr/>
          <p:nvPr/>
        </p:nvSpPr>
        <p:spPr bwMode="auto">
          <a:xfrm>
            <a:off x="-1" y="3360759"/>
            <a:ext cx="1051560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b="1" dirty="0" err="1">
                <a:solidFill>
                  <a:schemeClr val="tx1">
                    <a:alpha val="99000"/>
                  </a:schemeClr>
                </a:solidFill>
                <a:effectLst>
                  <a:outerShdw blurRad="127000" algn="ctr" rotWithShape="0">
                    <a:prstClr val="black">
                      <a:alpha val="40000"/>
                    </a:prstClr>
                  </a:outerShdw>
                </a:effectLst>
              </a:rPr>
              <a:t>WinSockets</a:t>
            </a:r>
            <a:r>
              <a:rPr lang="en-US" sz="2800" b="1" dirty="0">
                <a:solidFill>
                  <a:schemeClr val="tx1">
                    <a:alpha val="99000"/>
                  </a:schemeClr>
                </a:solidFill>
                <a:effectLst>
                  <a:outerShdw blurRad="127000" algn="ctr" rotWithShape="0">
                    <a:prstClr val="black">
                      <a:alpha val="40000"/>
                    </a:prstClr>
                  </a:outerShdw>
                </a:effectLst>
              </a:rPr>
              <a:t> (UDP, TCP)</a:t>
            </a:r>
          </a:p>
        </p:txBody>
      </p:sp>
      <p:sp>
        <p:nvSpPr>
          <p:cNvPr id="15" name="Rectangle 14"/>
          <p:cNvSpPr/>
          <p:nvPr/>
        </p:nvSpPr>
        <p:spPr bwMode="auto">
          <a:xfrm>
            <a:off x="-1" y="4002222"/>
            <a:ext cx="1051560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Authentication </a:t>
            </a:r>
          </a:p>
        </p:txBody>
      </p:sp>
      <p:sp>
        <p:nvSpPr>
          <p:cNvPr id="16" name="Text Placeholder 2"/>
          <p:cNvSpPr txBox="1">
            <a:spLocks/>
          </p:cNvSpPr>
          <p:nvPr/>
        </p:nvSpPr>
        <p:spPr>
          <a:xfrm>
            <a:off x="519112" y="4663719"/>
            <a:ext cx="11149013" cy="180972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a:r>
              <a:rPr lang="en-US" sz="2800" dirty="0" smtClean="0"/>
              <a:t>Certificate authentication with </a:t>
            </a:r>
            <a:r>
              <a:rPr lang="en-US" sz="2800" dirty="0"/>
              <a:t>Proxy (</a:t>
            </a:r>
            <a:r>
              <a:rPr lang="en-US" sz="2800" dirty="0" smtClean="0"/>
              <a:t>Exchange)</a:t>
            </a:r>
          </a:p>
          <a:p>
            <a:pPr marL="336550" indent="-336550"/>
            <a:r>
              <a:rPr lang="en-US" sz="2800" dirty="0" smtClean="0"/>
              <a:t>NTLM for Outlook, SharePoint, and Internet Explorer</a:t>
            </a:r>
          </a:p>
          <a:p>
            <a:pPr marL="336550" indent="-336550"/>
            <a:r>
              <a:rPr lang="en-US" sz="2800" dirty="0" smtClean="0"/>
              <a:t>PEAP-MSCHAPv2 for enterprise </a:t>
            </a:r>
            <a:r>
              <a:rPr lang="en-US" sz="2800" dirty="0"/>
              <a:t>authentication </a:t>
            </a:r>
            <a:endParaRPr lang="en-US" sz="2800" dirty="0" smtClean="0"/>
          </a:p>
          <a:p>
            <a:pPr marL="336550" indent="-336550"/>
            <a:r>
              <a:rPr lang="en-US" sz="2800" dirty="0" smtClean="0"/>
              <a:t>UAG support for SharePoint Mobile</a:t>
            </a:r>
            <a:endParaRPr lang="en-US" sz="2800" dirty="0"/>
          </a:p>
        </p:txBody>
      </p:sp>
    </p:spTree>
    <p:extLst>
      <p:ext uri="{BB962C8B-B14F-4D97-AF65-F5344CB8AC3E}">
        <p14:creationId xmlns:p14="http://schemas.microsoft.com/office/powerpoint/2010/main" val="18439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8"/>
          <p:cNvSpPr>
            <a:spLocks noGrp="1"/>
          </p:cNvSpPr>
          <p:nvPr>
            <p:ph type="title"/>
          </p:nvPr>
        </p:nvSpPr>
        <p:spPr/>
        <p:txBody>
          <a:bodyPr/>
          <a:lstStyle/>
          <a:p>
            <a:pPr lvl="0"/>
            <a:r>
              <a:rPr lang="en-US" dirty="0" smtClean="0"/>
              <a:t>Application Model</a:t>
            </a:r>
            <a:endParaRPr lang="en-US" dirty="0"/>
          </a:p>
        </p:txBody>
      </p:sp>
      <p:sp>
        <p:nvSpPr>
          <p:cNvPr id="49" name="Rectangle 48"/>
          <p:cNvSpPr/>
          <p:nvPr/>
        </p:nvSpPr>
        <p:spPr bwMode="auto">
          <a:xfrm>
            <a:off x="1" y="1444625"/>
            <a:ext cx="11212512"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b="1" dirty="0">
                <a:solidFill>
                  <a:schemeClr val="tx1">
                    <a:alpha val="99000"/>
                  </a:schemeClr>
                </a:solidFill>
                <a:effectLst>
                  <a:outerShdw blurRad="127000" algn="ctr" rotWithShape="0">
                    <a:prstClr val="black">
                      <a:alpha val="40000"/>
                    </a:prstClr>
                  </a:outerShdw>
                </a:effectLst>
              </a:rPr>
              <a:t>Application</a:t>
            </a:r>
          </a:p>
        </p:txBody>
      </p:sp>
      <p:sp>
        <p:nvSpPr>
          <p:cNvPr id="50" name="Content Placeholder 7"/>
          <p:cNvSpPr txBox="1">
            <a:spLocks/>
          </p:cNvSpPr>
          <p:nvPr/>
        </p:nvSpPr>
        <p:spPr>
          <a:xfrm>
            <a:off x="519113" y="2011539"/>
            <a:ext cx="4406353" cy="99719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Uniquely identifiable, </a:t>
            </a:r>
            <a:r>
              <a:rPr lang="en-US" sz="2400" dirty="0" smtClean="0"/>
              <a:t>licensable, </a:t>
            </a:r>
            <a:r>
              <a:rPr lang="en-US" sz="2400" dirty="0"/>
              <a:t>and serviceable software product packaged as a XAP</a:t>
            </a:r>
          </a:p>
        </p:txBody>
      </p:sp>
      <p:sp>
        <p:nvSpPr>
          <p:cNvPr id="51" name="Rectangle 50"/>
          <p:cNvSpPr/>
          <p:nvPr/>
        </p:nvSpPr>
        <p:spPr bwMode="auto">
          <a:xfrm>
            <a:off x="1" y="3186987"/>
            <a:ext cx="11212512"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b="1" dirty="0">
                <a:solidFill>
                  <a:schemeClr val="tx1">
                    <a:alpha val="99000"/>
                  </a:schemeClr>
                </a:solidFill>
                <a:effectLst>
                  <a:outerShdw blurRad="127000" algn="ctr" rotWithShape="0">
                    <a:prstClr val="black">
                      <a:alpha val="40000"/>
                    </a:prstClr>
                  </a:outerShdw>
                </a:effectLst>
              </a:rPr>
              <a:t>Application deployment</a:t>
            </a:r>
          </a:p>
        </p:txBody>
      </p:sp>
      <p:sp>
        <p:nvSpPr>
          <p:cNvPr id="52" name="Content Placeholder 7"/>
          <p:cNvSpPr txBox="1">
            <a:spLocks/>
          </p:cNvSpPr>
          <p:nvPr/>
        </p:nvSpPr>
        <p:spPr>
          <a:xfrm>
            <a:off x="519113" y="3753901"/>
            <a:ext cx="4406353"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Steps include Ingestion, Certification, and Signing</a:t>
            </a:r>
          </a:p>
        </p:txBody>
      </p:sp>
      <p:sp>
        <p:nvSpPr>
          <p:cNvPr id="53" name="Rectangle 52"/>
          <p:cNvSpPr/>
          <p:nvPr/>
        </p:nvSpPr>
        <p:spPr bwMode="auto">
          <a:xfrm>
            <a:off x="1" y="4807429"/>
            <a:ext cx="11212512"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b="1" dirty="0">
                <a:solidFill>
                  <a:schemeClr val="tx1">
                    <a:alpha val="99000"/>
                  </a:schemeClr>
                </a:solidFill>
                <a:effectLst>
                  <a:outerShdw blurRad="127000" algn="ctr" rotWithShape="0">
                    <a:prstClr val="black">
                      <a:alpha val="40000"/>
                    </a:prstClr>
                  </a:outerShdw>
                </a:effectLst>
              </a:rPr>
              <a:t>Application license</a:t>
            </a:r>
          </a:p>
        </p:txBody>
      </p:sp>
      <p:sp>
        <p:nvSpPr>
          <p:cNvPr id="54" name="Content Placeholder 7"/>
          <p:cNvSpPr txBox="1">
            <a:spLocks/>
          </p:cNvSpPr>
          <p:nvPr/>
        </p:nvSpPr>
        <p:spPr>
          <a:xfrm>
            <a:off x="519113" y="5374343"/>
            <a:ext cx="4406353"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Crypto-verifiable object issued to grant rights to an application</a:t>
            </a:r>
          </a:p>
        </p:txBody>
      </p:sp>
      <p:grpSp>
        <p:nvGrpSpPr>
          <p:cNvPr id="2051" name="Group 2050"/>
          <p:cNvGrpSpPr/>
          <p:nvPr/>
        </p:nvGrpSpPr>
        <p:grpSpPr>
          <a:xfrm>
            <a:off x="6097668" y="4807429"/>
            <a:ext cx="4631754" cy="1463040"/>
            <a:chOff x="4714882" y="3502379"/>
            <a:chExt cx="3474720" cy="1097280"/>
          </a:xfrm>
        </p:grpSpPr>
        <p:sp>
          <p:nvSpPr>
            <p:cNvPr id="59" name="Rectangle 58"/>
            <p:cNvSpPr/>
            <p:nvPr/>
          </p:nvSpPr>
          <p:spPr>
            <a:xfrm>
              <a:off x="4714882" y="3502379"/>
              <a:ext cx="3474720" cy="1097280"/>
            </a:xfrm>
            <a:prstGeom prst="rect">
              <a:avLst/>
            </a:prstGeom>
            <a:solidFill>
              <a:srgbClr val="FFFFFF"/>
            </a:solidFill>
            <a:ln>
              <a:noFill/>
            </a:ln>
            <a:effectLst>
              <a:outerShdw blurRad="40005" dist="2286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grpSp>
          <p:nvGrpSpPr>
            <p:cNvPr id="23" name="Group 22"/>
            <p:cNvGrpSpPr/>
            <p:nvPr/>
          </p:nvGrpSpPr>
          <p:grpSpPr>
            <a:xfrm>
              <a:off x="5110690" y="3586634"/>
              <a:ext cx="2683105" cy="928770"/>
              <a:chOff x="4377949" y="3632354"/>
              <a:chExt cx="2683105" cy="928770"/>
            </a:xfrm>
          </p:grpSpPr>
          <p:pic>
            <p:nvPicPr>
              <p:cNvPr id="43" name="Picture 2" descr="C:\Users\drewl\Pictures\Microsoft Clip Organizer\j0434825.png"/>
              <p:cNvPicPr>
                <a:picLocks noChangeAspect="1" noChangeArrowheads="1"/>
              </p:cNvPicPr>
              <p:nvPr/>
            </p:nvPicPr>
            <p:blipFill>
              <a:blip r:embed="rId4" cstate="print"/>
              <a:srcRect/>
              <a:stretch>
                <a:fillRect/>
              </a:stretch>
            </p:blipFill>
            <p:spPr bwMode="auto">
              <a:xfrm>
                <a:off x="6133555" y="3632354"/>
                <a:ext cx="927499" cy="928770"/>
              </a:xfrm>
              <a:prstGeom prst="rect">
                <a:avLst/>
              </a:prstGeom>
              <a:noFill/>
            </p:spPr>
          </p:pic>
          <p:grpSp>
            <p:nvGrpSpPr>
              <p:cNvPr id="73" name="Group 72"/>
              <p:cNvGrpSpPr/>
              <p:nvPr/>
            </p:nvGrpSpPr>
            <p:grpSpPr>
              <a:xfrm>
                <a:off x="4377949" y="3639474"/>
                <a:ext cx="1131570" cy="914530"/>
                <a:chOff x="6477000" y="3276643"/>
                <a:chExt cx="1676400" cy="1353006"/>
              </a:xfrm>
            </p:grpSpPr>
            <p:pic>
              <p:nvPicPr>
                <p:cNvPr id="74" name="Picture 2"/>
                <p:cNvPicPr>
                  <a:picLocks noChangeAspect="1" noChangeArrowheads="1"/>
                </p:cNvPicPr>
                <p:nvPr/>
              </p:nvPicPr>
              <p:blipFill>
                <a:blip r:embed="rId5" cstate="print"/>
                <a:srcRect/>
                <a:stretch>
                  <a:fillRect/>
                </a:stretch>
              </p:blipFill>
              <p:spPr bwMode="auto">
                <a:xfrm>
                  <a:off x="6871227" y="3276643"/>
                  <a:ext cx="887948" cy="886734"/>
                </a:xfrm>
                <a:prstGeom prst="rect">
                  <a:avLst/>
                </a:prstGeom>
                <a:noFill/>
                <a:ln w="9525">
                  <a:noFill/>
                  <a:miter lim="800000"/>
                  <a:headEnd/>
                  <a:tailEnd/>
                </a:ln>
                <a:effectLst/>
              </p:spPr>
            </p:pic>
            <p:sp>
              <p:nvSpPr>
                <p:cNvPr id="75" name="TextBox 74"/>
                <p:cNvSpPr txBox="1"/>
                <p:nvPr/>
              </p:nvSpPr>
              <p:spPr>
                <a:xfrm>
                  <a:off x="6477000" y="4199351"/>
                  <a:ext cx="1676400" cy="430298"/>
                </a:xfrm>
                <a:prstGeom prst="rect">
                  <a:avLst/>
                </a:prstGeom>
                <a:noFill/>
              </p:spPr>
              <p:txBody>
                <a:bodyPr wrap="square" lIns="0" tIns="0" rIns="0" bIns="0" rtlCol="0">
                  <a:spAutoFit/>
                </a:bodyPr>
                <a:lstStyle/>
                <a:p>
                  <a:pPr algn="ctr">
                    <a:lnSpc>
                      <a:spcPct val="90000"/>
                    </a:lnSpc>
                  </a:pPr>
                  <a:r>
                    <a:rPr lang="en-US" sz="1400" b="1" dirty="0">
                      <a:gradFill>
                        <a:gsLst>
                          <a:gs pos="0">
                            <a:srgbClr val="000000"/>
                          </a:gs>
                          <a:gs pos="100000">
                            <a:srgbClr val="000000"/>
                          </a:gs>
                        </a:gsLst>
                        <a:lin ang="0" scaled="0"/>
                      </a:gradFill>
                      <a:ea typeface="Segoe UI" pitchFamily="34" charset="0"/>
                      <a:cs typeface="Segoe UI" pitchFamily="34" charset="0"/>
                    </a:rPr>
                    <a:t>Windows Phone Marketplace</a:t>
                  </a:r>
                </a:p>
              </p:txBody>
            </p:sp>
          </p:grpSp>
          <p:sp>
            <p:nvSpPr>
              <p:cNvPr id="76" name="Right Arrow 75"/>
              <p:cNvSpPr/>
              <p:nvPr/>
            </p:nvSpPr>
            <p:spPr bwMode="auto">
              <a:xfrm>
                <a:off x="5307619" y="3810608"/>
                <a:ext cx="753219" cy="572263"/>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grpSp>
      </p:grpSp>
      <p:grpSp>
        <p:nvGrpSpPr>
          <p:cNvPr id="3" name="Group 2"/>
          <p:cNvGrpSpPr/>
          <p:nvPr/>
        </p:nvGrpSpPr>
        <p:grpSpPr>
          <a:xfrm>
            <a:off x="6097668" y="3186987"/>
            <a:ext cx="4631754" cy="1463040"/>
            <a:chOff x="4714882" y="2426569"/>
            <a:chExt cx="3474720" cy="1097280"/>
          </a:xfrm>
        </p:grpSpPr>
        <p:sp>
          <p:nvSpPr>
            <p:cNvPr id="58" name="Rectangle 57"/>
            <p:cNvSpPr/>
            <p:nvPr/>
          </p:nvSpPr>
          <p:spPr>
            <a:xfrm>
              <a:off x="4714882" y="2426569"/>
              <a:ext cx="3474720" cy="1097280"/>
            </a:xfrm>
            <a:prstGeom prst="rect">
              <a:avLst/>
            </a:prstGeom>
            <a:solidFill>
              <a:srgbClr val="FFFFFF"/>
            </a:solidFill>
            <a:ln>
              <a:noFill/>
            </a:ln>
            <a:effectLst>
              <a:outerShdw blurRad="40005" dist="2286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grpSp>
          <p:nvGrpSpPr>
            <p:cNvPr id="2" name="Group 1"/>
            <p:cNvGrpSpPr/>
            <p:nvPr/>
          </p:nvGrpSpPr>
          <p:grpSpPr>
            <a:xfrm>
              <a:off x="4878372" y="2517944"/>
              <a:ext cx="3048537" cy="914744"/>
              <a:chOff x="4878372" y="2517944"/>
              <a:chExt cx="3048537" cy="914744"/>
            </a:xfrm>
          </p:grpSpPr>
          <p:pic>
            <p:nvPicPr>
              <p:cNvPr id="39" name="Picture 10" descr="http://weblogs.asp.net/blogs/lduveau/WindowsLiveWriter/ExpressionBlendfreetrainings_10F14/expression_blend_f005d908-0287-4a20-95cd-8ff0968205a2.jpg"/>
              <p:cNvPicPr>
                <a:picLocks noChangeAspect="1" noChangeArrowheads="1"/>
              </p:cNvPicPr>
              <p:nvPr/>
            </p:nvPicPr>
            <p:blipFill>
              <a:blip r:embed="rId6" cstate="print"/>
              <a:stretch>
                <a:fillRect/>
              </a:stretch>
            </p:blipFill>
            <p:spPr bwMode="auto">
              <a:xfrm>
                <a:off x="5106189" y="2882500"/>
                <a:ext cx="1066794" cy="235016"/>
              </a:xfrm>
              <a:prstGeom prst="rect">
                <a:avLst/>
              </a:prstGeom>
              <a:noFill/>
            </p:spPr>
          </p:pic>
          <p:pic>
            <p:nvPicPr>
              <p:cNvPr id="41" name="Picture 6" descr="http://www.cymations.com/images/VisualStudioLogo.jpg"/>
              <p:cNvPicPr>
                <a:picLocks noChangeAspect="1" noChangeArrowheads="1"/>
              </p:cNvPicPr>
              <p:nvPr/>
            </p:nvPicPr>
            <p:blipFill>
              <a:blip r:embed="rId7" cstate="print"/>
              <a:stretch>
                <a:fillRect/>
              </a:stretch>
            </p:blipFill>
            <p:spPr bwMode="auto">
              <a:xfrm>
                <a:off x="5026589" y="2574750"/>
                <a:ext cx="1225994" cy="181794"/>
              </a:xfrm>
              <a:prstGeom prst="rect">
                <a:avLst/>
              </a:prstGeom>
              <a:noFill/>
            </p:spPr>
          </p:pic>
          <p:grpSp>
            <p:nvGrpSpPr>
              <p:cNvPr id="63" name="Group 62"/>
              <p:cNvGrpSpPr/>
              <p:nvPr/>
            </p:nvGrpSpPr>
            <p:grpSpPr>
              <a:xfrm>
                <a:off x="6795339" y="2517944"/>
                <a:ext cx="1131570" cy="914530"/>
                <a:chOff x="6477000" y="3276643"/>
                <a:chExt cx="1676400" cy="1353006"/>
              </a:xfrm>
            </p:grpSpPr>
            <p:pic>
              <p:nvPicPr>
                <p:cNvPr id="71" name="Picture 2"/>
                <p:cNvPicPr>
                  <a:picLocks noChangeAspect="1" noChangeArrowheads="1"/>
                </p:cNvPicPr>
                <p:nvPr/>
              </p:nvPicPr>
              <p:blipFill>
                <a:blip r:embed="rId5" cstate="print"/>
                <a:srcRect/>
                <a:stretch>
                  <a:fillRect/>
                </a:stretch>
              </p:blipFill>
              <p:spPr bwMode="auto">
                <a:xfrm>
                  <a:off x="6871227" y="3276643"/>
                  <a:ext cx="887948" cy="886734"/>
                </a:xfrm>
                <a:prstGeom prst="rect">
                  <a:avLst/>
                </a:prstGeom>
                <a:noFill/>
                <a:ln w="9525">
                  <a:noFill/>
                  <a:miter lim="800000"/>
                  <a:headEnd/>
                  <a:tailEnd/>
                </a:ln>
                <a:effectLst/>
              </p:spPr>
            </p:pic>
            <p:sp>
              <p:nvSpPr>
                <p:cNvPr id="72" name="TextBox 71"/>
                <p:cNvSpPr txBox="1"/>
                <p:nvPr/>
              </p:nvSpPr>
              <p:spPr>
                <a:xfrm>
                  <a:off x="6477000" y="4199351"/>
                  <a:ext cx="1676400" cy="430298"/>
                </a:xfrm>
                <a:prstGeom prst="rect">
                  <a:avLst/>
                </a:prstGeom>
                <a:noFill/>
              </p:spPr>
              <p:txBody>
                <a:bodyPr wrap="square" lIns="0" tIns="0" rIns="0" bIns="0" rtlCol="0">
                  <a:spAutoFit/>
                </a:bodyPr>
                <a:lstStyle/>
                <a:p>
                  <a:pPr algn="ctr">
                    <a:lnSpc>
                      <a:spcPct val="90000"/>
                    </a:lnSpc>
                  </a:pPr>
                  <a:r>
                    <a:rPr lang="en-US" sz="1400" b="1" dirty="0">
                      <a:gradFill>
                        <a:gsLst>
                          <a:gs pos="0">
                            <a:srgbClr val="000000"/>
                          </a:gs>
                          <a:gs pos="100000">
                            <a:srgbClr val="000000"/>
                          </a:gs>
                        </a:gsLst>
                        <a:lin ang="0" scaled="0"/>
                      </a:gradFill>
                      <a:ea typeface="Segoe UI" pitchFamily="34" charset="0"/>
                      <a:cs typeface="Segoe UI" pitchFamily="34" charset="0"/>
                    </a:rPr>
                    <a:t>Windows Phone Marketplace</a:t>
                  </a:r>
                </a:p>
              </p:txBody>
            </p:sp>
          </p:grpSp>
          <p:sp>
            <p:nvSpPr>
              <p:cNvPr id="77" name="Right Arrow 76"/>
              <p:cNvSpPr/>
              <p:nvPr/>
            </p:nvSpPr>
            <p:spPr bwMode="auto">
              <a:xfrm>
                <a:off x="6141863" y="2689078"/>
                <a:ext cx="753219" cy="572263"/>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pic>
            <p:nvPicPr>
              <p:cNvPr id="1026" name="Picture 2" descr="R:\2011-03-18_SFP\5-10396_TechEd_Windows_Phone\XNA Game Studio 2.0 logo.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4878372" y="3243472"/>
                <a:ext cx="1522428" cy="1892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oup 6"/>
          <p:cNvGrpSpPr/>
          <p:nvPr/>
        </p:nvGrpSpPr>
        <p:grpSpPr>
          <a:xfrm>
            <a:off x="6097668" y="1444625"/>
            <a:ext cx="4631754" cy="1584960"/>
            <a:chOff x="4714882" y="1156126"/>
            <a:chExt cx="3474720" cy="1188720"/>
          </a:xfrm>
        </p:grpSpPr>
        <p:sp>
          <p:nvSpPr>
            <p:cNvPr id="5" name="Rectangle 4"/>
            <p:cNvSpPr/>
            <p:nvPr/>
          </p:nvSpPr>
          <p:spPr>
            <a:xfrm>
              <a:off x="4714882" y="1156126"/>
              <a:ext cx="3474720" cy="1188720"/>
            </a:xfrm>
            <a:prstGeom prst="rect">
              <a:avLst/>
            </a:prstGeom>
            <a:solidFill>
              <a:srgbClr val="FFFFFF"/>
            </a:solidFill>
            <a:ln>
              <a:noFill/>
            </a:ln>
            <a:effectLst>
              <a:outerShdw blurRad="40005" dist="2286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sp>
          <p:nvSpPr>
            <p:cNvPr id="80" name="TextBox 79"/>
            <p:cNvSpPr txBox="1"/>
            <p:nvPr/>
          </p:nvSpPr>
          <p:spPr>
            <a:xfrm>
              <a:off x="6052890" y="1532350"/>
              <a:ext cx="644407" cy="436273"/>
            </a:xfrm>
            <a:prstGeom prst="rect">
              <a:avLst/>
            </a:prstGeom>
            <a:noFill/>
          </p:spPr>
          <p:txBody>
            <a:bodyPr wrap="none" lIns="0" tIns="0" rIns="0" bIns="0" rtlCol="0">
              <a:spAutoFit/>
            </a:bodyPr>
            <a:lstStyle/>
            <a:p>
              <a:pPr>
                <a:lnSpc>
                  <a:spcPct val="90000"/>
                </a:lnSpc>
              </a:pPr>
              <a:r>
                <a:rPr lang="en-US" sz="1400" dirty="0">
                  <a:gradFill>
                    <a:gsLst>
                      <a:gs pos="0">
                        <a:srgbClr val="000000"/>
                      </a:gs>
                      <a:gs pos="100000">
                        <a:srgbClr val="000000"/>
                      </a:gs>
                    </a:gsLst>
                    <a:lin ang="0" scaled="0"/>
                  </a:gradFill>
                  <a:ea typeface="Segoe UI" pitchFamily="34" charset="0"/>
                  <a:cs typeface="Segoe UI" pitchFamily="34" charset="0"/>
                </a:rPr>
                <a:t>app icon</a:t>
              </a:r>
            </a:p>
            <a:p>
              <a:pPr>
                <a:lnSpc>
                  <a:spcPct val="90000"/>
                </a:lnSpc>
              </a:pPr>
              <a:r>
                <a:rPr lang="en-US" sz="1400" dirty="0">
                  <a:gradFill>
                    <a:gsLst>
                      <a:gs pos="0">
                        <a:srgbClr val="000000"/>
                      </a:gs>
                      <a:gs pos="100000">
                        <a:srgbClr val="000000"/>
                      </a:gs>
                    </a:gsLst>
                    <a:lin ang="0" scaled="0"/>
                  </a:gradFill>
                  <a:ea typeface="Segoe UI" pitchFamily="34" charset="0"/>
                  <a:cs typeface="Segoe UI" pitchFamily="34" charset="0"/>
                </a:rPr>
                <a:t>start token</a:t>
              </a:r>
            </a:p>
            <a:p>
              <a:pPr>
                <a:lnSpc>
                  <a:spcPct val="90000"/>
                </a:lnSpc>
              </a:pPr>
              <a:r>
                <a:rPr lang="en-US" sz="1400" dirty="0">
                  <a:gradFill>
                    <a:gsLst>
                      <a:gs pos="0">
                        <a:srgbClr val="000000"/>
                      </a:gs>
                      <a:gs pos="100000">
                        <a:srgbClr val="000000"/>
                      </a:gs>
                    </a:gsLst>
                    <a:lin ang="0" scaled="0"/>
                  </a:gradFill>
                  <a:ea typeface="Segoe UI" pitchFamily="34" charset="0"/>
                  <a:cs typeface="Segoe UI" pitchFamily="34" charset="0"/>
                </a:rPr>
                <a:t>metadata</a:t>
              </a:r>
            </a:p>
          </p:txBody>
        </p:sp>
        <p:sp>
          <p:nvSpPr>
            <p:cNvPr id="79" name="TextBox 78"/>
            <p:cNvSpPr txBox="1"/>
            <p:nvPr/>
          </p:nvSpPr>
          <p:spPr>
            <a:xfrm>
              <a:off x="6752085" y="1236022"/>
              <a:ext cx="202031" cy="109068"/>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r>
                <a:rPr lang="en-US" b="1" dirty="0"/>
                <a:t>.</a:t>
              </a:r>
              <a:r>
                <a:rPr lang="en-US" b="1" dirty="0" err="1"/>
                <a:t>xap</a:t>
              </a:r>
              <a:endParaRPr lang="en-US" b="1" dirty="0"/>
            </a:p>
          </p:txBody>
        </p:sp>
        <p:grpSp>
          <p:nvGrpSpPr>
            <p:cNvPr id="11" name="Group 10"/>
            <p:cNvGrpSpPr/>
            <p:nvPr/>
          </p:nvGrpSpPr>
          <p:grpSpPr>
            <a:xfrm>
              <a:off x="7446898" y="1329339"/>
              <a:ext cx="614608" cy="696755"/>
              <a:chOff x="9399104" y="1144193"/>
              <a:chExt cx="614608" cy="696755"/>
            </a:xfrm>
          </p:grpSpPr>
          <p:pic>
            <p:nvPicPr>
              <p:cNvPr id="85" name="Picture 2" descr="C:\Users\Raquel\Desktop\_SFP\8-20353_SivNagalingam 1\Icons - Illustrations\Documents Folders Pages\blank pag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527" t="8334" r="13355" b="13695"/>
              <a:stretch/>
            </p:blipFill>
            <p:spPr bwMode="auto">
              <a:xfrm>
                <a:off x="9551505" y="1144193"/>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pic>
            <p:nvPicPr>
              <p:cNvPr id="84" name="Picture 2" descr="C:\Users\Raquel\Desktop\_SFP\8-20353_SivNagalingam 1\Icons - Illustrations\Documents Folders Pages\blank pag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527" t="8334" r="13355" b="13695"/>
              <a:stretch/>
            </p:blipFill>
            <p:spPr bwMode="auto">
              <a:xfrm>
                <a:off x="9475305" y="1216627"/>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81" name="Group 80"/>
              <p:cNvGrpSpPr/>
              <p:nvPr/>
            </p:nvGrpSpPr>
            <p:grpSpPr>
              <a:xfrm>
                <a:off x="9399104" y="1289060"/>
                <a:ext cx="462207" cy="551888"/>
                <a:chOff x="8763000" y="1289060"/>
                <a:chExt cx="462207" cy="551888"/>
              </a:xfrm>
            </p:grpSpPr>
            <p:pic>
              <p:nvPicPr>
                <p:cNvPr id="82" name="Picture 2" descr="C:\Users\Raquel\Desktop\_SFP\8-20353_SivNagalingam 1\Icons - Illustrations\Documents Folders Pages\blank pag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8890684" y="1468952"/>
                  <a:ext cx="206841" cy="155812"/>
                </a:xfrm>
                <a:prstGeom prst="rect">
                  <a:avLst/>
                </a:prstGeom>
                <a:noFill/>
              </p:spPr>
              <p:txBody>
                <a:bodyPr wrap="none" lIns="0" tIns="0" rIns="0" bIns="0" rtlCol="0">
                  <a:spAutoFit/>
                </a:bodyPr>
                <a:lstStyle/>
                <a:p>
                  <a:pPr algn="ctr">
                    <a:lnSpc>
                      <a:spcPct val="90000"/>
                    </a:lnSpc>
                  </a:pPr>
                  <a:r>
                    <a:rPr lang="en-US" sz="1500" b="1" dirty="0">
                      <a:gradFill>
                        <a:gsLst>
                          <a:gs pos="0">
                            <a:srgbClr val="5F5F5F"/>
                          </a:gs>
                          <a:gs pos="100000">
                            <a:srgbClr val="5F5F5F"/>
                          </a:gs>
                        </a:gsLst>
                        <a:lin ang="0" scaled="0"/>
                      </a:gradFill>
                      <a:ea typeface="Segoe UI" pitchFamily="34" charset="0"/>
                      <a:cs typeface="Segoe UI" pitchFamily="34" charset="0"/>
                    </a:rPr>
                    <a:t>.</a:t>
                  </a:r>
                  <a:r>
                    <a:rPr lang="en-US" sz="1500" b="1" dirty="0" err="1">
                      <a:gradFill>
                        <a:gsLst>
                          <a:gs pos="0">
                            <a:srgbClr val="5F5F5F"/>
                          </a:gs>
                          <a:gs pos="100000">
                            <a:srgbClr val="5F5F5F"/>
                          </a:gs>
                        </a:gsLst>
                        <a:lin ang="0" scaled="0"/>
                      </a:gradFill>
                      <a:ea typeface="Segoe UI" pitchFamily="34" charset="0"/>
                      <a:cs typeface="Segoe UI" pitchFamily="34" charset="0"/>
                    </a:rPr>
                    <a:t>dll</a:t>
                  </a:r>
                  <a:endParaRPr lang="en-US" sz="1500" b="1" dirty="0">
                    <a:gradFill>
                      <a:gsLst>
                        <a:gs pos="0">
                          <a:srgbClr val="5F5F5F"/>
                        </a:gs>
                        <a:gs pos="100000">
                          <a:srgbClr val="5F5F5F"/>
                        </a:gs>
                      </a:gsLst>
                      <a:lin ang="0" scaled="0"/>
                    </a:gradFill>
                    <a:ea typeface="Segoe UI" pitchFamily="34" charset="0"/>
                    <a:cs typeface="Segoe UI" pitchFamily="34" charset="0"/>
                  </a:endParaRPr>
                </a:p>
              </p:txBody>
            </p:sp>
          </p:grpSp>
        </p:grpSp>
        <p:sp>
          <p:nvSpPr>
            <p:cNvPr id="14" name="Cross 13"/>
            <p:cNvSpPr/>
            <p:nvPr/>
          </p:nvSpPr>
          <p:spPr>
            <a:xfrm>
              <a:off x="7247090" y="1646767"/>
              <a:ext cx="167010" cy="167010"/>
            </a:xfrm>
            <a:prstGeom prst="plus">
              <a:avLst>
                <a:gd name="adj" fmla="val 31689"/>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latin typeface="Segoe Light" pitchFamily="34" charset="0"/>
                <a:cs typeface="Segoe"/>
              </a:endParaRPr>
            </a:p>
          </p:txBody>
        </p:sp>
        <p:grpSp>
          <p:nvGrpSpPr>
            <p:cNvPr id="2056" name="Group 2055"/>
            <p:cNvGrpSpPr/>
            <p:nvPr/>
          </p:nvGrpSpPr>
          <p:grpSpPr>
            <a:xfrm>
              <a:off x="6752085" y="1474206"/>
              <a:ext cx="462207" cy="551888"/>
              <a:chOff x="6752085" y="1474206"/>
              <a:chExt cx="462207" cy="551888"/>
            </a:xfrm>
          </p:grpSpPr>
          <p:pic>
            <p:nvPicPr>
              <p:cNvPr id="9" name="Picture 2" descr="C:\Users\Raquel\Desktop\_SFP\8-20353_SivNagalingam 1\Icons - Illustrations\Documents Folders Pages\blank pag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2055" name="Group 2054"/>
              <p:cNvGrpSpPr/>
              <p:nvPr/>
            </p:nvGrpSpPr>
            <p:grpSpPr>
              <a:xfrm>
                <a:off x="6794554" y="1545871"/>
                <a:ext cx="377268" cy="408559"/>
                <a:chOff x="5976158" y="612843"/>
                <a:chExt cx="377268" cy="408559"/>
              </a:xfrm>
            </p:grpSpPr>
            <p:cxnSp>
              <p:nvCxnSpPr>
                <p:cNvPr id="2054" name="Straight Connector 2053"/>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r="53027"/>
            <a:stretch/>
          </p:blipFill>
          <p:spPr>
            <a:xfrm>
              <a:off x="4824513" y="1240376"/>
              <a:ext cx="653221" cy="1024128"/>
            </a:xfrm>
            <a:prstGeom prst="rect">
              <a:avLst/>
            </a:prstGeom>
          </p:spPr>
        </p:pic>
        <p:sp>
          <p:nvSpPr>
            <p:cNvPr id="78" name="Right Arrow 77"/>
            <p:cNvSpPr/>
            <p:nvPr/>
          </p:nvSpPr>
          <p:spPr bwMode="auto">
            <a:xfrm>
              <a:off x="5253651" y="1464355"/>
              <a:ext cx="753219" cy="572263"/>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grpSp>
    </p:spTree>
    <p:extLst>
      <p:ext uri="{BB962C8B-B14F-4D97-AF65-F5344CB8AC3E}">
        <p14:creationId xmlns:p14="http://schemas.microsoft.com/office/powerpoint/2010/main" val="36607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left)">
                                      <p:cBhvr>
                                        <p:cTn id="29" dur="500"/>
                                        <p:tgtEl>
                                          <p:spTgt spid="5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fade">
                                      <p:cBhvr>
                                        <p:cTn id="3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2" grpId="0"/>
      <p:bldP spid="53" grpId="0" animBg="1"/>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323260" y="3799950"/>
            <a:ext cx="5212080" cy="2467532"/>
            <a:chOff x="2323260" y="3799950"/>
            <a:chExt cx="5212080" cy="2467532"/>
          </a:xfrm>
        </p:grpSpPr>
        <p:grpSp>
          <p:nvGrpSpPr>
            <p:cNvPr id="10" name="Group 9"/>
            <p:cNvGrpSpPr/>
            <p:nvPr/>
          </p:nvGrpSpPr>
          <p:grpSpPr>
            <a:xfrm>
              <a:off x="2323260" y="5099842"/>
              <a:ext cx="5212080" cy="859543"/>
              <a:chOff x="2436757" y="5541026"/>
              <a:chExt cx="5212080" cy="859543"/>
            </a:xfrm>
          </p:grpSpPr>
          <p:sp>
            <p:nvSpPr>
              <p:cNvPr id="83" name="Rectangle 82"/>
              <p:cNvSpPr/>
              <p:nvPr/>
            </p:nvSpPr>
            <p:spPr>
              <a:xfrm>
                <a:off x="2436757" y="5541026"/>
                <a:ext cx="5212080" cy="859542"/>
              </a:xfrm>
              <a:prstGeom prst="rect">
                <a:avLst/>
              </a:prstGeom>
              <a:solidFill>
                <a:srgbClr val="5EAA3C"/>
              </a:solidFill>
              <a:ln w="12700" cap="flat" cmpd="sng" algn="ctr">
                <a:solidFill>
                  <a:srgbClr val="FFFFFF"/>
                </a:solidFill>
                <a:prstDash val="solid"/>
                <a:headEnd type="none" w="med" len="med"/>
                <a:tailEnd type="none" w="med" len="med"/>
              </a:ln>
              <a:effectLst/>
            </p:spPr>
            <p:txBody>
              <a:bodyPr vert="horz" wrap="square" lIns="64008" tIns="45720" rIns="68604" bIns="34302" numCol="1" rtlCol="0" anchor="t" anchorCtr="0" compatLnSpc="1">
                <a:prstTxWarp prst="textNoShape">
                  <a:avLst/>
                </a:prstTxWarp>
              </a:bodyPr>
              <a:lstStyle/>
              <a:p>
                <a:pP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Kernel</a:t>
                </a:r>
              </a:p>
            </p:txBody>
          </p:sp>
          <p:sp>
            <p:nvSpPr>
              <p:cNvPr id="86" name="TextBox 85"/>
              <p:cNvSpPr txBox="1"/>
              <p:nvPr/>
            </p:nvSpPr>
            <p:spPr>
              <a:xfrm>
                <a:off x="2436757" y="5799611"/>
                <a:ext cx="992243" cy="600958"/>
              </a:xfrm>
              <a:prstGeom prst="rect">
                <a:avLst/>
              </a:prstGeom>
              <a:noFill/>
            </p:spPr>
            <p:txBody>
              <a:bodyPr wrap="square" lIns="61745" tIns="30873" rIns="61745" bIns="30873" rtlCol="0" anchor="b" anchorCtr="0">
                <a:spAutoFit/>
              </a:bodyPr>
              <a:lstStyle>
                <a:defPPr>
                  <a:defRPr lang="en-US"/>
                </a:defPPr>
                <a:lvl1pPr>
                  <a:spcBef>
                    <a:spcPts val="300"/>
                  </a:spcBef>
                  <a:defRPr sz="1000">
                    <a:gradFill>
                      <a:gsLst>
                        <a:gs pos="0">
                          <a:schemeClr val="tx1"/>
                        </a:gs>
                        <a:gs pos="86000">
                          <a:schemeClr val="tx1"/>
                        </a:gs>
                      </a:gsLst>
                      <a:lin ang="5400000" scaled="0"/>
                    </a:gradFill>
                  </a:defRPr>
                </a:lvl1pPr>
              </a:lstStyle>
              <a:p>
                <a:r>
                  <a:rPr lang="en-US" dirty="0"/>
                  <a:t>Security</a:t>
                </a:r>
              </a:p>
              <a:p>
                <a:r>
                  <a:rPr lang="en-US" dirty="0"/>
                  <a:t>Networking</a:t>
                </a:r>
              </a:p>
              <a:p>
                <a:r>
                  <a:rPr lang="en-US" dirty="0"/>
                  <a:t>Storage</a:t>
                </a:r>
              </a:p>
            </p:txBody>
          </p:sp>
        </p:grpSp>
        <p:sp>
          <p:nvSpPr>
            <p:cNvPr id="75" name="Rectangle 74"/>
            <p:cNvSpPr/>
            <p:nvPr/>
          </p:nvSpPr>
          <p:spPr>
            <a:xfrm>
              <a:off x="2323260" y="5997485"/>
              <a:ext cx="5212080" cy="269997"/>
            </a:xfrm>
            <a:prstGeom prst="rect">
              <a:avLst/>
            </a:prstGeom>
            <a:solidFill>
              <a:srgbClr val="A1A1A1"/>
            </a:solidFill>
            <a:ln w="12700">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4008" tIns="45720" rIns="64008" bIns="0" numCol="1" rtlCol="0" anchor="ctr" anchorCtr="0" compatLnSpc="1">
              <a:prstTxWarp prst="textNoShape">
                <a:avLst/>
              </a:prstTxWarp>
            </a:bodyPr>
            <a:lstStyle/>
            <a:p>
              <a:pPr algn="ct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Hardware Foundation</a:t>
              </a:r>
            </a:p>
          </p:txBody>
        </p:sp>
        <p:grpSp>
          <p:nvGrpSpPr>
            <p:cNvPr id="87" name="Group 86"/>
            <p:cNvGrpSpPr/>
            <p:nvPr/>
          </p:nvGrpSpPr>
          <p:grpSpPr>
            <a:xfrm>
              <a:off x="2323260" y="3799951"/>
              <a:ext cx="1714076" cy="1260248"/>
              <a:chOff x="383382" y="2059924"/>
              <a:chExt cx="2765302" cy="1442456"/>
            </a:xfrm>
          </p:grpSpPr>
          <p:sp>
            <p:nvSpPr>
              <p:cNvPr id="94" name="Rectangle 93"/>
              <p:cNvSpPr/>
              <p:nvPr/>
            </p:nvSpPr>
            <p:spPr>
              <a:xfrm>
                <a:off x="383382" y="2059924"/>
                <a:ext cx="2765302" cy="1442456"/>
              </a:xfrm>
              <a:prstGeom prst="rect">
                <a:avLst/>
              </a:prstGeom>
              <a:solidFill>
                <a:srgbClr val="6BBD46"/>
              </a:solidFill>
              <a:ln w="12700" cap="flat" cmpd="sng" algn="ctr">
                <a:solidFill>
                  <a:srgbClr val="FFFFFF"/>
                </a:solidFill>
                <a:prstDash val="solid"/>
                <a:headEnd type="none" w="med" len="med"/>
                <a:tailEnd type="none" w="med" len="med"/>
              </a:ln>
              <a:effectLst/>
            </p:spPr>
            <p:txBody>
              <a:bodyPr vert="horz" wrap="square" lIns="64008" tIns="45720" rIns="68604" bIns="34302" numCol="1" rtlCol="0" anchor="t" anchorCtr="0" compatLnSpc="1">
                <a:prstTxWarp prst="textNoShape">
                  <a:avLst/>
                </a:prstTxWarp>
              </a:bodyPr>
              <a:lstStyle/>
              <a:p>
                <a:pP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App Model</a:t>
                </a:r>
              </a:p>
            </p:txBody>
          </p:sp>
          <p:sp>
            <p:nvSpPr>
              <p:cNvPr id="95" name="TextBox 94"/>
              <p:cNvSpPr txBox="1"/>
              <p:nvPr/>
            </p:nvSpPr>
            <p:spPr>
              <a:xfrm>
                <a:off x="383382" y="2594363"/>
                <a:ext cx="2504554" cy="908017"/>
              </a:xfrm>
              <a:prstGeom prst="rect">
                <a:avLst/>
              </a:prstGeom>
              <a:noFill/>
            </p:spPr>
            <p:txBody>
              <a:bodyPr wrap="square" lIns="61745" tIns="30873" rIns="61745" bIns="30873" rtlCol="0" anchor="b" anchorCtr="0">
                <a:spAutoFit/>
              </a:bodyPr>
              <a:lstStyle>
                <a:defPPr>
                  <a:defRPr lang="en-US"/>
                </a:defPPr>
                <a:lvl1pPr>
                  <a:spcBef>
                    <a:spcPts val="300"/>
                  </a:spcBef>
                  <a:defRPr sz="1000">
                    <a:gradFill>
                      <a:gsLst>
                        <a:gs pos="0">
                          <a:schemeClr val="tx1"/>
                        </a:gs>
                        <a:gs pos="86000">
                          <a:schemeClr val="tx1"/>
                        </a:gs>
                      </a:gsLst>
                      <a:lin ang="5400000" scaled="0"/>
                    </a:gradFill>
                  </a:defRPr>
                </a:lvl1pPr>
              </a:lstStyle>
              <a:p>
                <a:r>
                  <a:rPr lang="en-US" dirty="0"/>
                  <a:t>App management</a:t>
                </a:r>
              </a:p>
              <a:p>
                <a:r>
                  <a:rPr lang="en-US" dirty="0"/>
                  <a:t>Licensing</a:t>
                </a:r>
              </a:p>
              <a:p>
                <a:r>
                  <a:rPr lang="en-US" dirty="0"/>
                  <a:t>Chamber isolation</a:t>
                </a:r>
              </a:p>
              <a:p>
                <a:r>
                  <a:rPr lang="en-US" dirty="0"/>
                  <a:t>Software updates</a:t>
                </a:r>
              </a:p>
            </p:txBody>
          </p:sp>
        </p:grpSp>
        <p:grpSp>
          <p:nvGrpSpPr>
            <p:cNvPr id="88" name="Group 87"/>
            <p:cNvGrpSpPr/>
            <p:nvPr/>
          </p:nvGrpSpPr>
          <p:grpSpPr>
            <a:xfrm>
              <a:off x="4079112" y="3799950"/>
              <a:ext cx="1700376" cy="1260251"/>
              <a:chOff x="3200400" y="2059922"/>
              <a:chExt cx="2743200" cy="1442458"/>
            </a:xfrm>
          </p:grpSpPr>
          <p:sp>
            <p:nvSpPr>
              <p:cNvPr id="92" name="Rectangle 91"/>
              <p:cNvSpPr/>
              <p:nvPr/>
            </p:nvSpPr>
            <p:spPr>
              <a:xfrm>
                <a:off x="3200400" y="2059922"/>
                <a:ext cx="2743200" cy="1442455"/>
              </a:xfrm>
              <a:prstGeom prst="rect">
                <a:avLst/>
              </a:prstGeom>
              <a:solidFill>
                <a:srgbClr val="6BBD46"/>
              </a:solidFill>
              <a:ln w="12700" cap="flat" cmpd="sng" algn="ctr">
                <a:solidFill>
                  <a:srgbClr val="FFFFFF"/>
                </a:solidFill>
                <a:prstDash val="solid"/>
                <a:headEnd type="none" w="med" len="med"/>
                <a:tailEnd type="none" w="med" len="med"/>
              </a:ln>
              <a:effectLst/>
            </p:spPr>
            <p:txBody>
              <a:bodyPr vert="horz" wrap="square" lIns="64008" tIns="45720" rIns="68604" bIns="34302" numCol="1" rtlCol="0" anchor="t" anchorCtr="0" compatLnSpc="1">
                <a:prstTxWarp prst="textNoShape">
                  <a:avLst/>
                </a:prstTxWarp>
              </a:bodyPr>
              <a:lstStyle/>
              <a:p>
                <a:pP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UI Model</a:t>
                </a:r>
              </a:p>
            </p:txBody>
          </p:sp>
          <p:sp>
            <p:nvSpPr>
              <p:cNvPr id="93" name="TextBox 92"/>
              <p:cNvSpPr txBox="1"/>
              <p:nvPr/>
            </p:nvSpPr>
            <p:spPr>
              <a:xfrm>
                <a:off x="3200400" y="2594364"/>
                <a:ext cx="1894407" cy="908016"/>
              </a:xfrm>
              <a:prstGeom prst="rect">
                <a:avLst/>
              </a:prstGeom>
              <a:noFill/>
            </p:spPr>
            <p:txBody>
              <a:bodyPr wrap="square" lIns="61745" tIns="30873" rIns="61745" bIns="30873" rtlCol="0" anchor="b" anchorCtr="0">
                <a:spAutoFit/>
              </a:bodyPr>
              <a:lstStyle>
                <a:defPPr>
                  <a:defRPr lang="en-US"/>
                </a:defPPr>
                <a:lvl1pPr>
                  <a:spcBef>
                    <a:spcPts val="300"/>
                  </a:spcBef>
                  <a:defRPr sz="1000">
                    <a:gradFill>
                      <a:gsLst>
                        <a:gs pos="0">
                          <a:schemeClr val="tx1"/>
                        </a:gs>
                        <a:gs pos="86000">
                          <a:schemeClr val="tx1"/>
                        </a:gs>
                      </a:gsLst>
                      <a:lin ang="5400000" scaled="0"/>
                    </a:gradFill>
                  </a:defRPr>
                </a:lvl1pPr>
              </a:lstStyle>
              <a:p>
                <a:r>
                  <a:rPr lang="en-US" dirty="0"/>
                  <a:t>Shell frame </a:t>
                </a:r>
              </a:p>
              <a:p>
                <a:r>
                  <a:rPr lang="en-US" dirty="0"/>
                  <a:t>Session manager</a:t>
                </a:r>
              </a:p>
              <a:p>
                <a:r>
                  <a:rPr lang="en-US" dirty="0"/>
                  <a:t>Direct3D</a:t>
                </a:r>
              </a:p>
              <a:p>
                <a:r>
                  <a:rPr lang="en-US" dirty="0"/>
                  <a:t>Compositor</a:t>
                </a:r>
              </a:p>
            </p:txBody>
          </p:sp>
        </p:grpSp>
        <p:grpSp>
          <p:nvGrpSpPr>
            <p:cNvPr id="8" name="Group 7"/>
            <p:cNvGrpSpPr/>
            <p:nvPr/>
          </p:nvGrpSpPr>
          <p:grpSpPr>
            <a:xfrm>
              <a:off x="5821264" y="3799953"/>
              <a:ext cx="1714076" cy="1260248"/>
              <a:chOff x="5934761" y="4241137"/>
              <a:chExt cx="1714076" cy="1260248"/>
            </a:xfrm>
          </p:grpSpPr>
          <p:sp>
            <p:nvSpPr>
              <p:cNvPr id="90" name="Rectangle 89"/>
              <p:cNvSpPr/>
              <p:nvPr/>
            </p:nvSpPr>
            <p:spPr>
              <a:xfrm>
                <a:off x="5934761" y="4241137"/>
                <a:ext cx="1714076" cy="1260248"/>
              </a:xfrm>
              <a:prstGeom prst="rect">
                <a:avLst/>
              </a:prstGeom>
              <a:solidFill>
                <a:srgbClr val="6BBD46"/>
              </a:solidFill>
              <a:ln w="12700" cap="flat" cmpd="sng" algn="ctr">
                <a:solidFill>
                  <a:srgbClr val="FFFFFF"/>
                </a:solidFill>
                <a:prstDash val="solid"/>
                <a:headEnd type="none" w="med" len="med"/>
                <a:tailEnd type="none" w="med" len="med"/>
              </a:ln>
              <a:effectLst/>
            </p:spPr>
            <p:txBody>
              <a:bodyPr vert="horz" wrap="square" lIns="64008" tIns="45720" rIns="68604" bIns="34302" numCol="1" rtlCol="0" anchor="t" anchorCtr="0" compatLnSpc="1">
                <a:prstTxWarp prst="textNoShape">
                  <a:avLst/>
                </a:prstTxWarp>
              </a:bodyPr>
              <a:lstStyle/>
              <a:p>
                <a:pP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Cloud Integration</a:t>
                </a:r>
              </a:p>
            </p:txBody>
          </p:sp>
          <p:sp>
            <p:nvSpPr>
              <p:cNvPr id="91" name="TextBox 90"/>
              <p:cNvSpPr txBox="1"/>
              <p:nvPr/>
            </p:nvSpPr>
            <p:spPr>
              <a:xfrm>
                <a:off x="5944772" y="4515701"/>
                <a:ext cx="1180991" cy="985679"/>
              </a:xfrm>
              <a:prstGeom prst="rect">
                <a:avLst/>
              </a:prstGeom>
              <a:noFill/>
            </p:spPr>
            <p:txBody>
              <a:bodyPr wrap="square" lIns="61745" tIns="30873" rIns="61745" bIns="30873" rtlCol="0" anchor="b" anchorCtr="0">
                <a:spAutoFit/>
              </a:bodyPr>
              <a:lstStyle>
                <a:defPPr>
                  <a:defRPr lang="en-US"/>
                </a:defPPr>
                <a:lvl1pPr>
                  <a:spcBef>
                    <a:spcPts val="200"/>
                  </a:spcBef>
                  <a:defRPr sz="1000">
                    <a:gradFill>
                      <a:gsLst>
                        <a:gs pos="0">
                          <a:schemeClr val="tx1"/>
                        </a:gs>
                        <a:gs pos="86000">
                          <a:schemeClr val="tx1"/>
                        </a:gs>
                      </a:gsLst>
                      <a:lin ang="5400000" scaled="0"/>
                    </a:gradFill>
                  </a:defRPr>
                </a:lvl1pPr>
              </a:lstStyle>
              <a:p>
                <a:pPr>
                  <a:spcBef>
                    <a:spcPts val="300"/>
                  </a:spcBef>
                </a:pPr>
                <a:r>
                  <a:rPr lang="en-US" dirty="0"/>
                  <a:t>Xbox LIVE</a:t>
                </a:r>
              </a:p>
              <a:p>
                <a:pPr>
                  <a:spcBef>
                    <a:spcPts val="300"/>
                  </a:spcBef>
                </a:pPr>
                <a:r>
                  <a:rPr lang="en-US" dirty="0"/>
                  <a:t>Bing</a:t>
                </a:r>
              </a:p>
              <a:p>
                <a:pPr>
                  <a:spcBef>
                    <a:spcPts val="300"/>
                  </a:spcBef>
                </a:pPr>
                <a:r>
                  <a:rPr lang="en-US" dirty="0"/>
                  <a:t>Location</a:t>
                </a:r>
              </a:p>
              <a:p>
                <a:pPr>
                  <a:spcBef>
                    <a:spcPts val="300"/>
                  </a:spcBef>
                </a:pPr>
                <a:r>
                  <a:rPr lang="en-US" dirty="0"/>
                  <a:t>Push notifications</a:t>
                </a:r>
              </a:p>
              <a:p>
                <a:pPr>
                  <a:spcBef>
                    <a:spcPts val="300"/>
                  </a:spcBef>
                </a:pPr>
                <a:r>
                  <a:rPr lang="en-US" dirty="0"/>
                  <a:t>Windows Live ID</a:t>
                </a:r>
              </a:p>
            </p:txBody>
          </p:sp>
        </p:grpSp>
        <p:grpSp>
          <p:nvGrpSpPr>
            <p:cNvPr id="9" name="Group 8"/>
            <p:cNvGrpSpPr/>
            <p:nvPr/>
          </p:nvGrpSpPr>
          <p:grpSpPr>
            <a:xfrm>
              <a:off x="3360449" y="5273816"/>
              <a:ext cx="4174891" cy="685569"/>
              <a:chOff x="3473946" y="5715000"/>
              <a:chExt cx="4174891" cy="685569"/>
            </a:xfrm>
          </p:grpSpPr>
          <p:sp>
            <p:nvSpPr>
              <p:cNvPr id="84" name="Rectangle 83"/>
              <p:cNvSpPr/>
              <p:nvPr/>
            </p:nvSpPr>
            <p:spPr>
              <a:xfrm>
                <a:off x="3473946" y="5715000"/>
                <a:ext cx="4174891" cy="685569"/>
              </a:xfrm>
              <a:prstGeom prst="rect">
                <a:avLst/>
              </a:prstGeom>
              <a:solidFill>
                <a:srgbClr val="5A9DE0"/>
              </a:soli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64008" tIns="45720" rIns="64008" bIns="0" rtlCol="0" anchor="t" anchorCtr="0"/>
              <a:lstStyle/>
              <a:p>
                <a:pPr algn="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Hardware BSP</a:t>
                </a:r>
              </a:p>
            </p:txBody>
          </p:sp>
          <p:sp>
            <p:nvSpPr>
              <p:cNvPr id="85" name="TextBox 84"/>
              <p:cNvSpPr txBox="1"/>
              <p:nvPr/>
            </p:nvSpPr>
            <p:spPr>
              <a:xfrm>
                <a:off x="3473946" y="5991971"/>
                <a:ext cx="4174891" cy="408598"/>
              </a:xfrm>
              <a:prstGeom prst="rect">
                <a:avLst/>
              </a:prstGeom>
              <a:noFill/>
            </p:spPr>
            <p:txBody>
              <a:bodyPr wrap="square" lIns="61745" tIns="30873" rIns="61745" bIns="30873" rtlCol="0" anchor="b" anchorCtr="0">
                <a:spAutoFit/>
              </a:bodyPr>
              <a:lstStyle>
                <a:defPPr>
                  <a:defRPr lang="en-US"/>
                </a:defPPr>
                <a:lvl1pPr>
                  <a:spcBef>
                    <a:spcPts val="300"/>
                  </a:spcBef>
                  <a:defRPr sz="1000">
                    <a:gradFill>
                      <a:gsLst>
                        <a:gs pos="0">
                          <a:schemeClr val="tx1"/>
                        </a:gs>
                        <a:gs pos="86000">
                          <a:schemeClr val="tx1"/>
                        </a:gs>
                      </a:gsLst>
                      <a:lin ang="5400000" scaled="0"/>
                    </a:gradFill>
                  </a:defRPr>
                </a:lvl1pPr>
              </a:lstStyle>
              <a:p>
                <a:pPr defTabSz="228600"/>
                <a:r>
                  <a:rPr lang="en-US" dirty="0"/>
                  <a:t>A-GPS	</a:t>
                </a:r>
                <a:r>
                  <a:rPr lang="en-US" dirty="0" smtClean="0"/>
                  <a:t>	Accelerometer</a:t>
                </a:r>
                <a:r>
                  <a:rPr lang="en-US" dirty="0"/>
                  <a:t>	</a:t>
                </a:r>
                <a:r>
                  <a:rPr lang="en-US" dirty="0" smtClean="0"/>
                  <a:t>	Compass</a:t>
                </a:r>
                <a:r>
                  <a:rPr lang="en-US" dirty="0"/>
                  <a:t>	</a:t>
                </a:r>
                <a:r>
                  <a:rPr lang="en-US" dirty="0" smtClean="0"/>
                  <a:t>	Light</a:t>
                </a:r>
                <a:r>
                  <a:rPr lang="en-US" dirty="0"/>
                  <a:t>	</a:t>
                </a:r>
                <a:r>
                  <a:rPr lang="en-US" dirty="0" smtClean="0"/>
                  <a:t>	Proximity</a:t>
                </a:r>
                <a:endParaRPr lang="en-US" dirty="0"/>
              </a:p>
              <a:p>
                <a:pPr defTabSz="228600"/>
                <a:r>
                  <a:rPr lang="en-US" dirty="0"/>
                  <a:t>Media	</a:t>
                </a:r>
                <a:r>
                  <a:rPr lang="en-US" dirty="0" smtClean="0"/>
                  <a:t>	Wi-Fi</a:t>
                </a:r>
                <a:r>
                  <a:rPr lang="en-US" dirty="0"/>
                  <a:t>	</a:t>
                </a:r>
                <a:r>
                  <a:rPr lang="en-US" dirty="0" smtClean="0"/>
                  <a:t>			Radio</a:t>
                </a:r>
                <a:r>
                  <a:rPr lang="en-US" dirty="0"/>
                  <a:t>	</a:t>
                </a:r>
                <a:r>
                  <a:rPr lang="en-US" dirty="0" smtClean="0"/>
                  <a:t>		Graphics</a:t>
                </a:r>
                <a:endParaRPr lang="en-US" dirty="0"/>
              </a:p>
            </p:txBody>
          </p:sp>
        </p:grpSp>
      </p:grpSp>
      <p:sp>
        <p:nvSpPr>
          <p:cNvPr id="2" name="Title 1"/>
          <p:cNvSpPr>
            <a:spLocks noGrp="1"/>
          </p:cNvSpPr>
          <p:nvPr>
            <p:ph type="title"/>
          </p:nvPr>
        </p:nvSpPr>
        <p:spPr/>
        <p:txBody>
          <a:bodyPr/>
          <a:lstStyle/>
          <a:p>
            <a:r>
              <a:rPr lang="en-US" smtClean="0"/>
              <a:t>App Hosting and Runtime</a:t>
            </a:r>
            <a:endParaRPr lang="en-US" dirty="0"/>
          </a:p>
        </p:txBody>
      </p:sp>
      <p:sp>
        <p:nvSpPr>
          <p:cNvPr id="41" name="TextBox 40"/>
          <p:cNvSpPr txBox="1"/>
          <p:nvPr/>
        </p:nvSpPr>
        <p:spPr>
          <a:xfrm>
            <a:off x="5447894" y="1444000"/>
            <a:ext cx="5764619" cy="1785104"/>
          </a:xfrm>
          <a:prstGeom prst="rect">
            <a:avLst/>
          </a:prstGeom>
        </p:spPr>
        <p:txBody>
          <a:bodyPr vert="horz" wrap="square" lIns="0" tIns="0" rIns="0" bIns="0" rtlCol="0">
            <a:spAutoFit/>
          </a:bodyPr>
          <a:lstStyle>
            <a:defPPr>
              <a:defRPr lang="en-US"/>
            </a:defPPr>
            <a:lvl1pPr marL="393700" indent="-393700">
              <a:lnSpc>
                <a:spcPct val="90000"/>
              </a:lnSpc>
              <a:spcBef>
                <a:spcPct val="20000"/>
              </a:spcBef>
              <a:buSzPct val="90000"/>
              <a:buFontTx/>
              <a:buBlip>
                <a:blip r:embed="rId3"/>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342900" indent="-342900"/>
            <a:r>
              <a:rPr lang="en-US" sz="2000" dirty="0"/>
              <a:t>Each app executes inside an isolated, </a:t>
            </a:r>
            <a:r>
              <a:rPr lang="en-US" sz="2000" dirty="0" smtClean="0"/>
              <a:t/>
            </a:r>
            <a:br>
              <a:rPr lang="en-US" sz="2000" dirty="0" smtClean="0"/>
            </a:br>
            <a:r>
              <a:rPr lang="en-US" sz="2000" dirty="0" smtClean="0"/>
              <a:t>least-privileged </a:t>
            </a:r>
            <a:r>
              <a:rPr lang="en-US" sz="2000" dirty="0"/>
              <a:t>host process</a:t>
            </a:r>
          </a:p>
          <a:p>
            <a:pPr marL="342900" indent="-342900"/>
            <a:r>
              <a:rPr lang="en-US" sz="2000" dirty="0"/>
              <a:t>All app code is transparent and CLS-verifiable, mitigating impact of common attacks</a:t>
            </a:r>
          </a:p>
          <a:p>
            <a:pPr marL="342900" indent="-342900"/>
            <a:r>
              <a:rPr lang="en-US" sz="2000" dirty="0"/>
              <a:t>Frameworks enable app code to interact with app model, UI model, phone functionality</a:t>
            </a:r>
          </a:p>
        </p:txBody>
      </p:sp>
      <p:sp>
        <p:nvSpPr>
          <p:cNvPr id="58" name="TextBox 57"/>
          <p:cNvSpPr txBox="1"/>
          <p:nvPr/>
        </p:nvSpPr>
        <p:spPr>
          <a:xfrm>
            <a:off x="519113" y="4645918"/>
            <a:ext cx="1738940" cy="775597"/>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r>
              <a:rPr lang="en-US" sz="1400" dirty="0">
                <a:gradFill>
                  <a:gsLst>
                    <a:gs pos="0">
                      <a:schemeClr val="tx1"/>
                    </a:gs>
                    <a:gs pos="86000">
                      <a:schemeClr val="tx1"/>
                    </a:gs>
                  </a:gsLst>
                  <a:lin ang="5400000" scaled="0"/>
                </a:gradFill>
                <a:ea typeface="+mn-ea"/>
                <a:cs typeface="+mn-cs"/>
              </a:rPr>
              <a:t>Sandbox enforced for host process based on declared capabilities</a:t>
            </a:r>
          </a:p>
        </p:txBody>
      </p:sp>
      <p:sp>
        <p:nvSpPr>
          <p:cNvPr id="54" name="TextBox 53"/>
          <p:cNvSpPr txBox="1"/>
          <p:nvPr/>
        </p:nvSpPr>
        <p:spPr>
          <a:xfrm>
            <a:off x="519113" y="2853850"/>
            <a:ext cx="1706007" cy="581698"/>
          </a:xfrm>
          <a:prstGeom prst="rect">
            <a:avLst/>
          </a:prstGeom>
          <a:noFill/>
        </p:spPr>
        <p:txBody>
          <a:bodyPr wrap="square" lIns="0" tIns="0" rIns="0" bIns="0" rtlCol="0" anchor="b"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r>
              <a:rPr lang="en-US" sz="1400" dirty="0">
                <a:gradFill>
                  <a:gsLst>
                    <a:gs pos="0">
                      <a:schemeClr val="tx1"/>
                    </a:gs>
                    <a:gs pos="86000">
                      <a:schemeClr val="tx1"/>
                    </a:gs>
                  </a:gsLst>
                  <a:lin ang="5400000" scaled="0"/>
                </a:gradFill>
                <a:ea typeface="+mn-ea"/>
                <a:cs typeface="+mn-cs"/>
              </a:rPr>
              <a:t>System provides host process for app code</a:t>
            </a:r>
          </a:p>
        </p:txBody>
      </p:sp>
      <p:sp>
        <p:nvSpPr>
          <p:cNvPr id="70" name="Right Arrow 69"/>
          <p:cNvSpPr/>
          <p:nvPr/>
        </p:nvSpPr>
        <p:spPr bwMode="auto">
          <a:xfrm>
            <a:off x="1221091" y="1857570"/>
            <a:ext cx="1004030" cy="538364"/>
          </a:xfrm>
          <a:prstGeom prst="rightArrow">
            <a:avLst/>
          </a:prstGeom>
          <a:gradFill>
            <a:gsLst>
              <a:gs pos="0">
                <a:schemeClr val="accent1">
                  <a:alpha val="0"/>
                </a:schemeClr>
              </a:gs>
              <a:gs pos="100000">
                <a:schemeClr val="accent1"/>
              </a:gs>
            </a:gsLst>
            <a:lin ang="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grpSp>
        <p:nvGrpSpPr>
          <p:cNvPr id="15" name="Group 14"/>
          <p:cNvGrpSpPr/>
          <p:nvPr/>
        </p:nvGrpSpPr>
        <p:grpSpPr>
          <a:xfrm>
            <a:off x="2323260" y="1444000"/>
            <a:ext cx="2536799" cy="1991548"/>
            <a:chOff x="2323260" y="1444000"/>
            <a:chExt cx="2536799" cy="1991548"/>
          </a:xfrm>
        </p:grpSpPr>
        <p:sp>
          <p:nvSpPr>
            <p:cNvPr id="45" name="Rectangle 44"/>
            <p:cNvSpPr/>
            <p:nvPr/>
          </p:nvSpPr>
          <p:spPr bwMode="auto">
            <a:xfrm>
              <a:off x="2323260" y="1444000"/>
              <a:ext cx="2536799" cy="1991548"/>
            </a:xfrm>
            <a:prstGeom prst="rect">
              <a:avLst/>
            </a:prstGeom>
            <a:solidFill>
              <a:srgbClr val="BABABA"/>
            </a:solidFill>
            <a:ln w="12700">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4008" tIns="45720" rIns="64008" bIns="0" numCol="1" rtlCol="0" anchor="ctr" anchorCtr="0" compatLnSpc="1">
              <a:prstTxWarp prst="textNoShape">
                <a:avLst/>
              </a:prstTxWarp>
            </a:bodyPr>
            <a:lstStyle/>
            <a:p>
              <a:pPr algn="ctr" defTabSz="914400" fontAlgn="base">
                <a:lnSpc>
                  <a:spcPct val="85000"/>
                </a:lnSpc>
                <a:spcBef>
                  <a:spcPct val="20000"/>
                </a:spcBef>
                <a:spcAft>
                  <a:spcPct val="0"/>
                </a:spcAft>
              </a:pPr>
              <a:endParaRPr lang="en-US" sz="1200" kern="0" dirty="0">
                <a:gradFill>
                  <a:gsLst>
                    <a:gs pos="0">
                      <a:srgbClr val="FFFFFF"/>
                    </a:gs>
                    <a:gs pos="100000">
                      <a:srgbClr val="FFFFFF"/>
                    </a:gs>
                  </a:gsLst>
                  <a:lin ang="5400000" scaled="0"/>
                </a:gradFill>
                <a:cs typeface="Segoe"/>
              </a:endParaRPr>
            </a:p>
          </p:txBody>
        </p:sp>
        <p:sp>
          <p:nvSpPr>
            <p:cNvPr id="46" name="Rectangle 45"/>
            <p:cNvSpPr/>
            <p:nvPr/>
          </p:nvSpPr>
          <p:spPr>
            <a:xfrm>
              <a:off x="2391822" y="1512673"/>
              <a:ext cx="2399675" cy="755415"/>
            </a:xfrm>
            <a:prstGeom prst="rect">
              <a:avLst/>
            </a:prstGeom>
            <a:solidFill>
              <a:srgbClr val="888888"/>
            </a:solidFill>
            <a:ln w="12700">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4008" tIns="45720" rIns="64008" bIns="0" numCol="1" rtlCol="0" anchor="t" anchorCtr="0" compatLnSpc="1">
              <a:prstTxWarp prst="textNoShape">
                <a:avLst/>
              </a:prstTxWarp>
            </a:bodyPr>
            <a:lstStyle/>
            <a:p>
              <a:pPr algn="ctr" defTabSz="914400" fontAlgn="base">
                <a:lnSpc>
                  <a:spcPct val="85000"/>
                </a:lnSpc>
                <a:spcBef>
                  <a:spcPct val="20000"/>
                </a:spcBef>
                <a:spcAft>
                  <a:spcPct val="0"/>
                </a:spcAft>
              </a:pPr>
              <a:r>
                <a:rPr lang="en-US" sz="1200" kern="0" dirty="0">
                  <a:gradFill>
                    <a:gsLst>
                      <a:gs pos="0">
                        <a:srgbClr val="FFFFFF"/>
                      </a:gs>
                      <a:gs pos="100000">
                        <a:srgbClr val="FFFFFF"/>
                      </a:gs>
                    </a:gsLst>
                    <a:lin ang="5400000" scaled="0"/>
                  </a:gradFill>
                  <a:cs typeface="Segoe"/>
                </a:rPr>
                <a:t>App Domain</a:t>
              </a:r>
            </a:p>
          </p:txBody>
        </p:sp>
        <p:sp>
          <p:nvSpPr>
            <p:cNvPr id="47" name="Rectangle 46"/>
            <p:cNvSpPr/>
            <p:nvPr/>
          </p:nvSpPr>
          <p:spPr>
            <a:xfrm>
              <a:off x="3763064" y="1787369"/>
              <a:ext cx="959870" cy="412045"/>
            </a:xfrm>
            <a:prstGeom prst="rect">
              <a:avLst/>
            </a:prstGeom>
            <a:solidFill>
              <a:schemeClr val="accent4"/>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lIns="82312" tIns="0" rIns="82312" bIns="0" rtlCol="0" anchor="ctr" anchorCtr="0"/>
            <a:lstStyle/>
            <a:p>
              <a:pPr algn="ctr">
                <a:lnSpc>
                  <a:spcPct val="90000"/>
                </a:lnSpc>
              </a:pPr>
              <a:r>
                <a:rPr lang="en-US" sz="1100" dirty="0">
                  <a:gradFill>
                    <a:gsLst>
                      <a:gs pos="0">
                        <a:schemeClr val="tx1"/>
                      </a:gs>
                      <a:gs pos="86000">
                        <a:schemeClr val="tx1"/>
                      </a:gs>
                    </a:gsLst>
                    <a:lin ang="5400000" scaled="0"/>
                  </a:gradFill>
                </a:rPr>
                <a:t>XNA Game Object</a:t>
              </a:r>
            </a:p>
          </p:txBody>
        </p:sp>
        <p:sp>
          <p:nvSpPr>
            <p:cNvPr id="48" name="Rectangle 47"/>
            <p:cNvSpPr/>
            <p:nvPr/>
          </p:nvSpPr>
          <p:spPr>
            <a:xfrm>
              <a:off x="2391822" y="2886153"/>
              <a:ext cx="2399675" cy="206023"/>
            </a:xfrm>
            <a:prstGeom prst="rect">
              <a:avLst/>
            </a:prstGeom>
            <a:solidFill>
              <a:srgbClr val="4891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5000"/>
                </a:lnSpc>
                <a:spcBef>
                  <a:spcPts val="300"/>
                </a:spcBef>
                <a:spcAft>
                  <a:spcPct val="0"/>
                </a:spcAft>
              </a:pPr>
              <a:r>
                <a:rPr lang="en-US" sz="1100" dirty="0">
                  <a:gradFill>
                    <a:gsLst>
                      <a:gs pos="0">
                        <a:schemeClr val="tx1"/>
                      </a:gs>
                      <a:gs pos="86000">
                        <a:schemeClr val="tx1"/>
                      </a:gs>
                    </a:gsLst>
                    <a:lin ang="5400000" scaled="0"/>
                  </a:gradFill>
                </a:rPr>
                <a:t>CLR</a:t>
              </a:r>
            </a:p>
          </p:txBody>
        </p:sp>
        <p:sp>
          <p:nvSpPr>
            <p:cNvPr id="50" name="Rectangle 49"/>
            <p:cNvSpPr/>
            <p:nvPr/>
          </p:nvSpPr>
          <p:spPr>
            <a:xfrm>
              <a:off x="2391821" y="2611457"/>
              <a:ext cx="754184" cy="206023"/>
            </a:xfrm>
            <a:prstGeom prst="rect">
              <a:avLst/>
            </a:prstGeom>
            <a:solidFill>
              <a:srgbClr val="4891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5000"/>
                </a:lnSpc>
                <a:spcBef>
                  <a:spcPts val="300"/>
                </a:spcBef>
                <a:spcAft>
                  <a:spcPct val="0"/>
                </a:spcAft>
              </a:pPr>
              <a:r>
                <a:rPr lang="en-US" sz="1100" dirty="0">
                  <a:gradFill>
                    <a:gsLst>
                      <a:gs pos="0">
                        <a:schemeClr val="tx1"/>
                      </a:gs>
                      <a:gs pos="86000">
                        <a:schemeClr val="tx1"/>
                      </a:gs>
                    </a:gsLst>
                    <a:lin ang="5400000" scaled="0"/>
                  </a:gradFill>
                </a:rPr>
                <a:t>Silverlight</a:t>
              </a:r>
            </a:p>
          </p:txBody>
        </p:sp>
        <p:sp>
          <p:nvSpPr>
            <p:cNvPr id="51" name="Rectangle 50"/>
            <p:cNvSpPr/>
            <p:nvPr/>
          </p:nvSpPr>
          <p:spPr>
            <a:xfrm>
              <a:off x="3214567" y="2611457"/>
              <a:ext cx="411373" cy="206023"/>
            </a:xfrm>
            <a:prstGeom prst="rect">
              <a:avLst/>
            </a:prstGeom>
            <a:solidFill>
              <a:srgbClr val="4891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5000"/>
                </a:lnSpc>
                <a:spcBef>
                  <a:spcPts val="300"/>
                </a:spcBef>
                <a:spcAft>
                  <a:spcPct val="0"/>
                </a:spcAft>
              </a:pPr>
              <a:r>
                <a:rPr lang="en-US" sz="1100" dirty="0">
                  <a:gradFill>
                    <a:gsLst>
                      <a:gs pos="0">
                        <a:schemeClr val="tx1"/>
                      </a:gs>
                      <a:gs pos="86000">
                        <a:schemeClr val="tx1"/>
                      </a:gs>
                    </a:gsLst>
                    <a:lin ang="5400000" scaled="0"/>
                  </a:gradFill>
                </a:rPr>
                <a:t>XNA</a:t>
              </a:r>
            </a:p>
          </p:txBody>
        </p:sp>
        <p:sp>
          <p:nvSpPr>
            <p:cNvPr id="52" name="Rectangle 51"/>
            <p:cNvSpPr/>
            <p:nvPr/>
          </p:nvSpPr>
          <p:spPr>
            <a:xfrm>
              <a:off x="3694502" y="2611457"/>
              <a:ext cx="1096994" cy="206023"/>
            </a:xfrm>
            <a:prstGeom prst="rect">
              <a:avLst/>
            </a:prstGeom>
            <a:solidFill>
              <a:srgbClr val="4891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5000"/>
                </a:lnSpc>
                <a:spcBef>
                  <a:spcPts val="300"/>
                </a:spcBef>
                <a:spcAft>
                  <a:spcPct val="0"/>
                </a:spcAft>
              </a:pPr>
              <a:r>
                <a:rPr lang="en-US" sz="1100" dirty="0">
                  <a:gradFill>
                    <a:gsLst>
                      <a:gs pos="0">
                        <a:schemeClr val="tx1"/>
                      </a:gs>
                      <a:gs pos="86000">
                        <a:schemeClr val="tx1"/>
                      </a:gs>
                    </a:gsLst>
                    <a:lin ang="5400000" scaled="0"/>
                  </a:gradFill>
                </a:rPr>
                <a:t>HTML/JavaScript</a:t>
              </a:r>
            </a:p>
          </p:txBody>
        </p:sp>
        <p:sp>
          <p:nvSpPr>
            <p:cNvPr id="56" name="Rectangle 55"/>
            <p:cNvSpPr/>
            <p:nvPr/>
          </p:nvSpPr>
          <p:spPr>
            <a:xfrm>
              <a:off x="2460383" y="1787369"/>
              <a:ext cx="1234119" cy="412045"/>
            </a:xfrm>
            <a:prstGeom prst="rect">
              <a:avLst/>
            </a:prstGeom>
            <a:solidFill>
              <a:schemeClr val="accent4"/>
            </a:solidFill>
            <a:ln w="9525">
              <a:noFill/>
            </a:ln>
            <a:effectLst/>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nchorCtr="0"/>
            <a:lstStyle/>
            <a:p>
              <a:pPr algn="ctr">
                <a:lnSpc>
                  <a:spcPct val="90000"/>
                </a:lnSpc>
              </a:pPr>
              <a:r>
                <a:rPr lang="en-US" sz="1100" dirty="0">
                  <a:gradFill>
                    <a:gsLst>
                      <a:gs pos="0">
                        <a:schemeClr val="tx1"/>
                      </a:gs>
                      <a:gs pos="86000">
                        <a:schemeClr val="tx1"/>
                      </a:gs>
                    </a:gsLst>
                    <a:lin ang="5400000" scaled="0"/>
                  </a:gradFill>
                </a:rPr>
                <a:t>Silverlight </a:t>
              </a:r>
              <a:r>
                <a:rPr lang="en-US" sz="1100" dirty="0" smtClean="0">
                  <a:gradFill>
                    <a:gsLst>
                      <a:gs pos="0">
                        <a:schemeClr val="tx1"/>
                      </a:gs>
                      <a:gs pos="86000">
                        <a:schemeClr val="tx1"/>
                      </a:gs>
                    </a:gsLst>
                    <a:lin ang="5400000" scaled="0"/>
                  </a:gradFill>
                </a:rPr>
                <a:t>Application Object</a:t>
              </a:r>
              <a:endParaRPr lang="en-US" sz="1100" dirty="0">
                <a:gradFill>
                  <a:gsLst>
                    <a:gs pos="0">
                      <a:schemeClr val="tx1"/>
                    </a:gs>
                    <a:gs pos="86000">
                      <a:schemeClr val="tx1"/>
                    </a:gs>
                  </a:gsLst>
                  <a:lin ang="5400000" scaled="0"/>
                </a:gradFill>
              </a:endParaRPr>
            </a:p>
          </p:txBody>
        </p:sp>
        <p:sp>
          <p:nvSpPr>
            <p:cNvPr id="57" name="Rectangle 56"/>
            <p:cNvSpPr/>
            <p:nvPr/>
          </p:nvSpPr>
          <p:spPr>
            <a:xfrm>
              <a:off x="2391822" y="2336761"/>
              <a:ext cx="2399675" cy="206023"/>
            </a:xfrm>
            <a:prstGeom prst="rect">
              <a:avLst/>
            </a:prstGeom>
            <a:solidFill>
              <a:srgbClr val="4891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5000"/>
                </a:lnSpc>
                <a:spcBef>
                  <a:spcPts val="300"/>
                </a:spcBef>
                <a:spcAft>
                  <a:spcPct val="0"/>
                </a:spcAft>
              </a:pPr>
              <a:r>
                <a:rPr lang="en-US" sz="1100" dirty="0">
                  <a:gradFill>
                    <a:gsLst>
                      <a:gs pos="0">
                        <a:schemeClr val="tx1"/>
                      </a:gs>
                      <a:gs pos="86000">
                        <a:schemeClr val="tx1"/>
                      </a:gs>
                    </a:gsLst>
                    <a:lin ang="5400000" scaled="0"/>
                  </a:gradFill>
                </a:rPr>
                <a:t>Frameworks</a:t>
              </a:r>
            </a:p>
          </p:txBody>
        </p:sp>
        <p:sp>
          <p:nvSpPr>
            <p:cNvPr id="49" name="Rectangle 48"/>
            <p:cNvSpPr/>
            <p:nvPr/>
          </p:nvSpPr>
          <p:spPr>
            <a:xfrm>
              <a:off x="2391822" y="3160852"/>
              <a:ext cx="2399675" cy="206023"/>
            </a:xfrm>
            <a:prstGeom prst="rect">
              <a:avLst/>
            </a:prstGeom>
            <a:solidFill>
              <a:srgbClr val="4891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5000"/>
                </a:lnSpc>
                <a:spcBef>
                  <a:spcPts val="300"/>
                </a:spcBef>
                <a:spcAft>
                  <a:spcPct val="0"/>
                </a:spcAft>
              </a:pPr>
              <a:r>
                <a:rPr lang="en-US" sz="1100" dirty="0">
                  <a:gradFill>
                    <a:gsLst>
                      <a:gs pos="0">
                        <a:schemeClr val="tx1"/>
                      </a:gs>
                      <a:gs pos="86000">
                        <a:schemeClr val="tx1"/>
                      </a:gs>
                    </a:gsLst>
                    <a:lin ang="5400000" scaled="0"/>
                  </a:gradFill>
                </a:rPr>
                <a:t>App Model Host</a:t>
              </a:r>
            </a:p>
          </p:txBody>
        </p:sp>
      </p:gr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r="53027"/>
          <a:stretch/>
        </p:blipFill>
        <p:spPr>
          <a:xfrm>
            <a:off x="526146" y="1444000"/>
            <a:ext cx="870735" cy="1365504"/>
          </a:xfrm>
          <a:prstGeom prst="rect">
            <a:avLst/>
          </a:prstGeom>
        </p:spPr>
      </p:pic>
      <p:sp>
        <p:nvSpPr>
          <p:cNvPr id="104" name="TextBox 103"/>
          <p:cNvSpPr txBox="1"/>
          <p:nvPr/>
        </p:nvSpPr>
        <p:spPr>
          <a:xfrm>
            <a:off x="5831278" y="4679024"/>
            <a:ext cx="1547121" cy="371652"/>
          </a:xfrm>
          <a:prstGeom prst="rect">
            <a:avLst/>
          </a:prstGeom>
          <a:solidFill>
            <a:srgbClr val="529434"/>
          </a:solidFill>
          <a:ln w="25400" cap="flat" cmpd="sng" algn="ctr">
            <a:noFill/>
            <a:prstDash val="solid"/>
            <a:headEnd type="none" w="med" len="med"/>
            <a:tailEnd type="none" w="med" len="med"/>
          </a:ln>
          <a:effectLst>
            <a:outerShdw blurRad="127000" algn="ctr" rotWithShape="0">
              <a:srgbClr val="FFFFFF"/>
            </a:outerShdw>
          </a:effectLst>
        </p:spPr>
        <p:txBody>
          <a:bodyPr vert="horz" wrap="square" lIns="54864" tIns="36576" rIns="68604" bIns="27432" numCol="1" rtlCol="0" anchor="b" anchorCtr="0" compatLnSpc="1">
            <a:prstTxWarp prst="textNoShape">
              <a:avLst/>
            </a:prstTxWarp>
            <a:noAutofit/>
          </a:bodyPr>
          <a:lstStyle>
            <a:defPPr>
              <a:defRPr lang="en-US"/>
            </a:defPPr>
            <a:lvl1pPr defTabSz="914400" fontAlgn="base">
              <a:lnSpc>
                <a:spcPct val="85000"/>
              </a:lnSpc>
              <a:spcBef>
                <a:spcPct val="20000"/>
              </a:spcBef>
              <a:spcAft>
                <a:spcPct val="0"/>
              </a:spcAft>
              <a:defRPr sz="1200" kern="0">
                <a:gradFill>
                  <a:gsLst>
                    <a:gs pos="0">
                      <a:srgbClr val="FFFFFF"/>
                    </a:gs>
                    <a:gs pos="100000">
                      <a:srgbClr val="FFFFFF"/>
                    </a:gs>
                  </a:gsLst>
                  <a:lin ang="5400000" scaled="0"/>
                </a:gradFill>
                <a:cs typeface="Segoe"/>
              </a:defRPr>
            </a:lvl1pPr>
          </a:lstStyle>
          <a:p>
            <a:pPr defTabSz="914363">
              <a:spcBef>
                <a:spcPts val="300"/>
              </a:spcBef>
            </a:pPr>
            <a:r>
              <a:rPr lang="en-US" sz="1000" b="1" kern="1200" dirty="0">
                <a:gradFill>
                  <a:gsLst>
                    <a:gs pos="0">
                      <a:schemeClr val="tx1"/>
                    </a:gs>
                    <a:gs pos="86000">
                      <a:schemeClr val="tx1"/>
                    </a:gs>
                  </a:gsLst>
                  <a:lin ang="5400000" scaled="0"/>
                </a:gradFill>
                <a:cs typeface="+mn-cs"/>
              </a:rPr>
              <a:t>Push notifications</a:t>
            </a:r>
          </a:p>
          <a:p>
            <a:pPr defTabSz="914363">
              <a:spcBef>
                <a:spcPts val="300"/>
              </a:spcBef>
            </a:pPr>
            <a:r>
              <a:rPr lang="en-US" sz="1000" b="1" kern="1200" dirty="0">
                <a:gradFill>
                  <a:gsLst>
                    <a:gs pos="0">
                      <a:schemeClr val="tx1"/>
                    </a:gs>
                    <a:gs pos="86000">
                      <a:schemeClr val="tx1"/>
                    </a:gs>
                  </a:gsLst>
                  <a:lin ang="5400000" scaled="0"/>
                </a:gradFill>
                <a:cs typeface="+mn-cs"/>
              </a:rPr>
              <a:t>Windows Live ID</a:t>
            </a:r>
          </a:p>
        </p:txBody>
      </p:sp>
      <p:sp>
        <p:nvSpPr>
          <p:cNvPr id="105" name="TextBox 104"/>
          <p:cNvSpPr txBox="1"/>
          <p:nvPr/>
        </p:nvSpPr>
        <p:spPr>
          <a:xfrm>
            <a:off x="3369974" y="5564093"/>
            <a:ext cx="548640" cy="210834"/>
          </a:xfrm>
          <a:prstGeom prst="rect">
            <a:avLst/>
          </a:prstGeom>
          <a:solidFill>
            <a:srgbClr val="2779CB"/>
          </a:solidFill>
          <a:ln>
            <a:noFill/>
          </a:ln>
          <a:effectLst>
            <a:outerShdw blurRad="127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lIns="54864" tIns="18288" rIns="0" bIns="0" rtlCol="0" anchor="ctr"/>
          <a:lstStyle>
            <a:defPPr>
              <a:defRPr lang="en-US"/>
            </a:defPPr>
            <a:lvl1pPr fontAlgn="base">
              <a:lnSpc>
                <a:spcPct val="85000"/>
              </a:lnSpc>
              <a:spcBef>
                <a:spcPts val="300"/>
              </a:spcBef>
              <a:spcAft>
                <a:spcPct val="0"/>
              </a:spcAft>
              <a:defRPr sz="1000" b="1">
                <a:gradFill>
                  <a:gsLst>
                    <a:gs pos="0">
                      <a:schemeClr val="tx1"/>
                    </a:gs>
                    <a:gs pos="86000">
                      <a:schemeClr val="tx1"/>
                    </a:gs>
                  </a:gsLst>
                  <a:lin ang="5400000" scaled="0"/>
                </a:gradFill>
              </a:defRPr>
            </a:lvl1pPr>
          </a:lstStyle>
          <a:p>
            <a:r>
              <a:rPr lang="en-US" dirty="0"/>
              <a:t>A-GPS</a:t>
            </a:r>
          </a:p>
        </p:txBody>
      </p:sp>
      <p:sp>
        <p:nvSpPr>
          <p:cNvPr id="38" name="TextBox 37"/>
          <p:cNvSpPr txBox="1"/>
          <p:nvPr/>
        </p:nvSpPr>
        <p:spPr>
          <a:xfrm>
            <a:off x="5189869" y="5564093"/>
            <a:ext cx="731520" cy="210834"/>
          </a:xfrm>
          <a:prstGeom prst="rect">
            <a:avLst/>
          </a:prstGeom>
          <a:solidFill>
            <a:srgbClr val="2779CB"/>
          </a:solidFill>
          <a:ln>
            <a:noFill/>
          </a:ln>
          <a:effectLst>
            <a:outerShdw blurRad="127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lIns="54864" tIns="18288" rIns="0" bIns="0" rtlCol="0" anchor="ctr"/>
          <a:lstStyle>
            <a:defPPr>
              <a:defRPr lang="en-US"/>
            </a:defPPr>
            <a:lvl1pPr fontAlgn="base">
              <a:lnSpc>
                <a:spcPct val="85000"/>
              </a:lnSpc>
              <a:spcBef>
                <a:spcPts val="300"/>
              </a:spcBef>
              <a:spcAft>
                <a:spcPct val="0"/>
              </a:spcAft>
              <a:defRPr sz="1000" b="1">
                <a:gradFill>
                  <a:gsLst>
                    <a:gs pos="0">
                      <a:schemeClr val="tx1"/>
                    </a:gs>
                    <a:gs pos="86000">
                      <a:schemeClr val="tx1"/>
                    </a:gs>
                  </a:gsLst>
                  <a:lin ang="5400000" scaled="0"/>
                </a:gradFill>
              </a:defRPr>
            </a:lvl1pPr>
          </a:lstStyle>
          <a:p>
            <a:r>
              <a:rPr lang="en-US" dirty="0"/>
              <a:t>Compass</a:t>
            </a:r>
          </a:p>
        </p:txBody>
      </p:sp>
    </p:spTree>
    <p:extLst>
      <p:ext uri="{BB962C8B-B14F-4D97-AF65-F5344CB8AC3E}">
        <p14:creationId xmlns:p14="http://schemas.microsoft.com/office/powerpoint/2010/main" val="2426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500"/>
                                        <p:tgtEl>
                                          <p:spTgt spid="10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8" grpId="0"/>
      <p:bldP spid="54" grpId="0"/>
      <p:bldP spid="70" grpId="0" animBg="1"/>
      <p:bldP spid="104" grpId="0" animBg="1"/>
      <p:bldP spid="105"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7 Security Model</a:t>
            </a:r>
            <a:endParaRPr lang="en-US" dirty="0"/>
          </a:p>
        </p:txBody>
      </p:sp>
      <p:grpSp>
        <p:nvGrpSpPr>
          <p:cNvPr id="26" name="Group 25"/>
          <p:cNvGrpSpPr/>
          <p:nvPr/>
        </p:nvGrpSpPr>
        <p:grpSpPr>
          <a:xfrm>
            <a:off x="6990619" y="1442868"/>
            <a:ext cx="4663440" cy="4846320"/>
            <a:chOff x="5242048" y="1107868"/>
            <a:chExt cx="3498492" cy="3634740"/>
          </a:xfrm>
        </p:grpSpPr>
        <p:sp>
          <p:nvSpPr>
            <p:cNvPr id="18" name="Rectangle 17"/>
            <p:cNvSpPr/>
            <p:nvPr/>
          </p:nvSpPr>
          <p:spPr>
            <a:xfrm>
              <a:off x="5242048" y="1107868"/>
              <a:ext cx="3498492" cy="3634740"/>
            </a:xfrm>
            <a:prstGeom prst="rect">
              <a:avLst/>
            </a:prstGeom>
            <a:solidFill>
              <a:srgbClr val="FFFFFF"/>
            </a:solidFill>
            <a:ln>
              <a:noFill/>
            </a:ln>
            <a:effectLst>
              <a:outerShdw blurRad="40005" dist="2286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100" kern="0" dirty="0">
                  <a:gradFill>
                    <a:gsLst>
                      <a:gs pos="0">
                        <a:srgbClr val="FFFFFF"/>
                      </a:gs>
                      <a:gs pos="100000">
                        <a:srgbClr val="FFFFFF"/>
                      </a:gs>
                    </a:gsLst>
                    <a:lin ang="5400000" scaled="0"/>
                  </a:gradFill>
                  <a:latin typeface="Segoe Light" pitchFamily="34" charset="0"/>
                  <a:cs typeface="Segoe"/>
                </a:rPr>
                <a:t>Security Model</a:t>
              </a:r>
            </a:p>
          </p:txBody>
        </p:sp>
        <p:grpSp>
          <p:nvGrpSpPr>
            <p:cNvPr id="20" name="Group 19"/>
            <p:cNvGrpSpPr/>
            <p:nvPr/>
          </p:nvGrpSpPr>
          <p:grpSpPr>
            <a:xfrm>
              <a:off x="6535333" y="1450768"/>
              <a:ext cx="1852142" cy="2287388"/>
              <a:chOff x="6234545" y="1547024"/>
              <a:chExt cx="2104707" cy="2287388"/>
            </a:xfrm>
          </p:grpSpPr>
          <p:sp>
            <p:nvSpPr>
              <p:cNvPr id="17" name="Rectangle 16"/>
              <p:cNvSpPr/>
              <p:nvPr/>
            </p:nvSpPr>
            <p:spPr>
              <a:xfrm>
                <a:off x="6234545" y="2279932"/>
                <a:ext cx="2104707" cy="1554480"/>
              </a:xfrm>
              <a:prstGeom prst="rect">
                <a:avLst/>
              </a:prstGeom>
              <a:solidFill>
                <a:srgbClr val="4891DC"/>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91440" bIns="182880" rtlCol="0" anchor="b" anchorCtr="0"/>
              <a:lstStyle/>
              <a:p>
                <a:pPr algn="ctr" fontAlgn="base">
                  <a:lnSpc>
                    <a:spcPct val="85000"/>
                  </a:lnSpc>
                  <a:spcBef>
                    <a:spcPts val="300"/>
                  </a:spcBef>
                  <a:spcAft>
                    <a:spcPct val="0"/>
                  </a:spcAft>
                </a:pPr>
                <a:r>
                  <a:rPr lang="en-US" dirty="0">
                    <a:gradFill>
                      <a:gsLst>
                        <a:gs pos="0">
                          <a:schemeClr val="tx1"/>
                        </a:gs>
                        <a:gs pos="86000">
                          <a:schemeClr val="tx1"/>
                        </a:gs>
                      </a:gsLst>
                      <a:lin ang="5400000" scaled="0"/>
                    </a:gradFill>
                  </a:rPr>
                  <a:t>Least Privilege Chamber (LPC)</a:t>
                </a:r>
              </a:p>
            </p:txBody>
          </p:sp>
          <p:sp>
            <p:nvSpPr>
              <p:cNvPr id="11" name="Rectangle 10"/>
              <p:cNvSpPr/>
              <p:nvPr/>
            </p:nvSpPr>
            <p:spPr>
              <a:xfrm>
                <a:off x="6234545" y="1547024"/>
                <a:ext cx="2104707" cy="654388"/>
              </a:xfrm>
              <a:prstGeom prst="rect">
                <a:avLst/>
              </a:prstGeom>
              <a:solidFill>
                <a:srgbClr val="4891DC"/>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Bef>
                    <a:spcPts val="300"/>
                  </a:spcBef>
                  <a:spcAft>
                    <a:spcPct val="0"/>
                  </a:spcAft>
                </a:pPr>
                <a:r>
                  <a:rPr lang="en-US" dirty="0">
                    <a:gradFill>
                      <a:gsLst>
                        <a:gs pos="0">
                          <a:schemeClr val="tx1"/>
                        </a:gs>
                        <a:gs pos="86000">
                          <a:schemeClr val="tx1"/>
                        </a:gs>
                      </a:gsLst>
                      <a:lin ang="5400000" scaled="0"/>
                    </a:gradFill>
                  </a:rPr>
                  <a:t>Trusted Computing Base (TCB)</a:t>
                </a:r>
              </a:p>
            </p:txBody>
          </p:sp>
          <p:grpSp>
            <p:nvGrpSpPr>
              <p:cNvPr id="19" name="Group 18"/>
              <p:cNvGrpSpPr/>
              <p:nvPr/>
            </p:nvGrpSpPr>
            <p:grpSpPr>
              <a:xfrm>
                <a:off x="6240635" y="2285290"/>
                <a:ext cx="1737360" cy="913373"/>
                <a:chOff x="6240350" y="2285290"/>
                <a:chExt cx="1657653" cy="913373"/>
              </a:xfrm>
            </p:grpSpPr>
            <p:sp>
              <p:nvSpPr>
                <p:cNvPr id="15" name="Rectangle 14"/>
                <p:cNvSpPr/>
                <p:nvPr/>
              </p:nvSpPr>
              <p:spPr>
                <a:xfrm>
                  <a:off x="6240350" y="2285290"/>
                  <a:ext cx="1657653" cy="45720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dirty="0">
                      <a:gradFill>
                        <a:gsLst>
                          <a:gs pos="0">
                            <a:schemeClr val="tx1"/>
                          </a:gs>
                          <a:gs pos="86000">
                            <a:schemeClr val="tx1"/>
                          </a:gs>
                        </a:gsLst>
                        <a:lin ang="5400000" scaled="0"/>
                      </a:gradFill>
                    </a:rPr>
                    <a:t>Elevated Rights</a:t>
                  </a:r>
                </a:p>
              </p:txBody>
            </p:sp>
            <p:sp>
              <p:nvSpPr>
                <p:cNvPr id="16" name="Rectangle 15"/>
                <p:cNvSpPr/>
                <p:nvPr/>
              </p:nvSpPr>
              <p:spPr>
                <a:xfrm>
                  <a:off x="6240350" y="2741463"/>
                  <a:ext cx="1657653" cy="4572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ts val="300"/>
                    </a:spcBef>
                    <a:spcAft>
                      <a:spcPct val="0"/>
                    </a:spcAft>
                  </a:pPr>
                  <a:r>
                    <a:rPr lang="en-US" dirty="0">
                      <a:gradFill>
                        <a:gsLst>
                          <a:gs pos="0">
                            <a:schemeClr val="tx1"/>
                          </a:gs>
                          <a:gs pos="86000">
                            <a:schemeClr val="tx1"/>
                          </a:gs>
                        </a:gsLst>
                        <a:lin ang="5400000" scaled="0"/>
                      </a:gradFill>
                    </a:rPr>
                    <a:t>Standard Rights</a:t>
                  </a:r>
                </a:p>
              </p:txBody>
            </p:sp>
          </p:grpSp>
        </p:grpSp>
        <p:sp>
          <p:nvSpPr>
            <p:cNvPr id="21" name="TextBox 20"/>
            <p:cNvSpPr txBox="1"/>
            <p:nvPr/>
          </p:nvSpPr>
          <p:spPr>
            <a:xfrm>
              <a:off x="7688890" y="3903593"/>
              <a:ext cx="942811" cy="560923"/>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r>
                <a:rPr lang="en-US" sz="1800" dirty="0"/>
                <a:t>Dynamic</a:t>
              </a:r>
              <a:br>
                <a:rPr lang="en-US" sz="1800" dirty="0"/>
              </a:br>
              <a:r>
                <a:rPr lang="en-US" sz="1800" dirty="0"/>
                <a:t>Permissions</a:t>
              </a:r>
              <a:br>
                <a:rPr lang="en-US" sz="1800" dirty="0"/>
              </a:br>
              <a:r>
                <a:rPr lang="en-US" sz="1800" dirty="0"/>
                <a:t>(LPC)</a:t>
              </a:r>
            </a:p>
          </p:txBody>
        </p:sp>
        <p:sp>
          <p:nvSpPr>
            <p:cNvPr id="22" name="Left Brace 21"/>
            <p:cNvSpPr/>
            <p:nvPr/>
          </p:nvSpPr>
          <p:spPr>
            <a:xfrm>
              <a:off x="6274468" y="1473881"/>
              <a:ext cx="210553" cy="1623168"/>
            </a:xfrm>
            <a:prstGeom prst="leftBrace">
              <a:avLst>
                <a:gd name="adj1" fmla="val 39761"/>
                <a:gd name="adj2" fmla="val 50000"/>
              </a:avLst>
            </a:prstGeom>
            <a:ln w="25400">
              <a:solidFill>
                <a:srgbClr val="4891D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p>
          </p:txBody>
        </p:sp>
        <p:sp>
          <p:nvSpPr>
            <p:cNvPr id="24" name="TextBox 23"/>
            <p:cNvSpPr txBox="1"/>
            <p:nvPr/>
          </p:nvSpPr>
          <p:spPr>
            <a:xfrm>
              <a:off x="5341711" y="1911517"/>
              <a:ext cx="942811" cy="747897"/>
            </a:xfrm>
            <a:prstGeom prst="rect">
              <a:avLst/>
            </a:prstGeom>
            <a:noFill/>
          </p:spPr>
          <p:txBody>
            <a:bodyPr wrap="none" lIns="0" tIns="0" rIns="0" bIns="0" rtlCol="0" anchor="ctr" anchorCtr="0">
              <a:spAutoFit/>
            </a:bodyPr>
            <a:lstStyle/>
            <a:p>
              <a:pPr algn="ctr">
                <a:lnSpc>
                  <a:spcPct val="90000"/>
                </a:lnSpc>
              </a:pPr>
              <a:r>
                <a:rPr lang="en-US" kern="0" dirty="0">
                  <a:gradFill>
                    <a:gsLst>
                      <a:gs pos="0">
                        <a:srgbClr val="000000"/>
                      </a:gs>
                      <a:gs pos="100000">
                        <a:srgbClr val="000000"/>
                      </a:gs>
                    </a:gsLst>
                    <a:lin ang="5400000" scaled="0"/>
                  </a:gradFill>
                  <a:cs typeface="Segoe"/>
                </a:rPr>
                <a:t>Fixed</a:t>
              </a:r>
              <a:br>
                <a:rPr lang="en-US" kern="0" dirty="0">
                  <a:gradFill>
                    <a:gsLst>
                      <a:gs pos="0">
                        <a:srgbClr val="000000"/>
                      </a:gs>
                      <a:gs pos="100000">
                        <a:srgbClr val="000000"/>
                      </a:gs>
                    </a:gsLst>
                    <a:lin ang="5400000" scaled="0"/>
                  </a:gradFill>
                  <a:cs typeface="Segoe"/>
                </a:rPr>
              </a:br>
              <a:r>
                <a:rPr lang="en-US" kern="0" dirty="0">
                  <a:gradFill>
                    <a:gsLst>
                      <a:gs pos="0">
                        <a:srgbClr val="000000"/>
                      </a:gs>
                      <a:gs pos="100000">
                        <a:srgbClr val="000000"/>
                      </a:gs>
                    </a:gsLst>
                    <a:lin ang="5400000" scaled="0"/>
                  </a:gradFill>
                  <a:cs typeface="Segoe"/>
                </a:rPr>
                <a:t>Permissions</a:t>
              </a:r>
              <a:br>
                <a:rPr lang="en-US" kern="0" dirty="0">
                  <a:gradFill>
                    <a:gsLst>
                      <a:gs pos="0">
                        <a:srgbClr val="000000"/>
                      </a:gs>
                      <a:gs pos="100000">
                        <a:srgbClr val="000000"/>
                      </a:gs>
                    </a:gsLst>
                    <a:lin ang="5400000" scaled="0"/>
                  </a:gradFill>
                  <a:cs typeface="Segoe"/>
                </a:rPr>
              </a:br>
              <a:r>
                <a:rPr lang="en-US" kern="0" dirty="0">
                  <a:gradFill>
                    <a:gsLst>
                      <a:gs pos="0">
                        <a:srgbClr val="000000"/>
                      </a:gs>
                      <a:gs pos="100000">
                        <a:srgbClr val="000000"/>
                      </a:gs>
                    </a:gsLst>
                    <a:lin ang="5400000" scaled="0"/>
                  </a:gradFill>
                  <a:cs typeface="Segoe"/>
                </a:rPr>
                <a:t>Chamber</a:t>
              </a:r>
              <a:br>
                <a:rPr lang="en-US" kern="0" dirty="0">
                  <a:gradFill>
                    <a:gsLst>
                      <a:gs pos="0">
                        <a:srgbClr val="000000"/>
                      </a:gs>
                      <a:gs pos="100000">
                        <a:srgbClr val="000000"/>
                      </a:gs>
                    </a:gsLst>
                    <a:lin ang="5400000" scaled="0"/>
                  </a:gradFill>
                  <a:cs typeface="Segoe"/>
                </a:rPr>
              </a:br>
              <a:r>
                <a:rPr lang="en-US" kern="0" dirty="0">
                  <a:gradFill>
                    <a:gsLst>
                      <a:gs pos="0">
                        <a:srgbClr val="000000"/>
                      </a:gs>
                      <a:gs pos="100000">
                        <a:srgbClr val="000000"/>
                      </a:gs>
                    </a:gsLst>
                    <a:lin ang="5400000" scaled="0"/>
                  </a:gradFill>
                  <a:cs typeface="Segoe"/>
                </a:rPr>
                <a:t>Types</a:t>
              </a:r>
            </a:p>
          </p:txBody>
        </p:sp>
        <p:sp>
          <p:nvSpPr>
            <p:cNvPr id="23" name="Arc 22"/>
            <p:cNvSpPr/>
            <p:nvPr/>
          </p:nvSpPr>
          <p:spPr>
            <a:xfrm>
              <a:off x="7874261" y="3233907"/>
              <a:ext cx="640080" cy="640080"/>
            </a:xfrm>
            <a:prstGeom prst="arc">
              <a:avLst>
                <a:gd name="adj1" fmla="val 19048728"/>
                <a:gd name="adj2" fmla="val 8075600"/>
              </a:avLst>
            </a:prstGeom>
            <a:ln w="25400">
              <a:solidFill>
                <a:srgbClr val="4891D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p>
          </p:txBody>
        </p:sp>
      </p:grpSp>
      <p:sp>
        <p:nvSpPr>
          <p:cNvPr id="29" name="Rectangle 28"/>
          <p:cNvSpPr/>
          <p:nvPr/>
        </p:nvSpPr>
        <p:spPr bwMode="auto">
          <a:xfrm>
            <a:off x="1" y="1442868"/>
            <a:ext cx="6734628"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b="1" dirty="0">
                <a:solidFill>
                  <a:schemeClr val="tx1">
                    <a:alpha val="99000"/>
                  </a:schemeClr>
                </a:solidFill>
                <a:effectLst>
                  <a:outerShdw blurRad="127000" algn="ctr" rotWithShape="0">
                    <a:prstClr val="black">
                      <a:alpha val="40000"/>
                    </a:prstClr>
                  </a:outerShdw>
                </a:effectLst>
              </a:rPr>
              <a:t>Policy System makes security decisions</a:t>
            </a:r>
          </a:p>
        </p:txBody>
      </p:sp>
      <p:sp>
        <p:nvSpPr>
          <p:cNvPr id="30" name="Content Placeholder 7"/>
          <p:cNvSpPr txBox="1">
            <a:spLocks/>
          </p:cNvSpPr>
          <p:nvPr/>
        </p:nvSpPr>
        <p:spPr>
          <a:xfrm>
            <a:off x="519112" y="1988569"/>
            <a:ext cx="6215517" cy="615553"/>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Central repository of rules</a:t>
            </a:r>
          </a:p>
          <a:p>
            <a:r>
              <a:rPr lang="en-US" dirty="0" smtClean="0"/>
              <a:t>3-tuple </a:t>
            </a:r>
            <a:r>
              <a:rPr lang="en-US" dirty="0"/>
              <a:t>{Principal, Right, Resource}</a:t>
            </a:r>
          </a:p>
        </p:txBody>
      </p:sp>
      <p:sp>
        <p:nvSpPr>
          <p:cNvPr id="31" name="Rectangle 30"/>
          <p:cNvSpPr/>
          <p:nvPr/>
        </p:nvSpPr>
        <p:spPr bwMode="auto">
          <a:xfrm>
            <a:off x="1" y="2838216"/>
            <a:ext cx="6734628"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b="1" dirty="0">
                <a:solidFill>
                  <a:schemeClr val="tx1">
                    <a:alpha val="99000"/>
                  </a:schemeClr>
                </a:solidFill>
                <a:effectLst>
                  <a:outerShdw blurRad="127000" algn="ctr" rotWithShape="0">
                    <a:prstClr val="black">
                      <a:alpha val="40000"/>
                    </a:prstClr>
                  </a:outerShdw>
                </a:effectLst>
              </a:rPr>
              <a:t>Chamber Model</a:t>
            </a:r>
          </a:p>
        </p:txBody>
      </p:sp>
      <p:sp>
        <p:nvSpPr>
          <p:cNvPr id="32" name="Content Placeholder 7"/>
          <p:cNvSpPr txBox="1">
            <a:spLocks/>
          </p:cNvSpPr>
          <p:nvPr/>
        </p:nvSpPr>
        <p:spPr>
          <a:xfrm>
            <a:off x="519112" y="3383917"/>
            <a:ext cx="6215517" cy="1231106"/>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Chamber boundary is security boundary</a:t>
            </a:r>
          </a:p>
          <a:p>
            <a:r>
              <a:rPr lang="en-US" dirty="0"/>
              <a:t>Chambers defined using policy rules</a:t>
            </a:r>
          </a:p>
          <a:p>
            <a:r>
              <a:rPr lang="en-US" dirty="0"/>
              <a:t>4 chamber types, 3 fixed size, one can be expanded with capabilities (LPC) </a:t>
            </a:r>
          </a:p>
        </p:txBody>
      </p:sp>
      <p:sp>
        <p:nvSpPr>
          <p:cNvPr id="33" name="Rectangle 32"/>
          <p:cNvSpPr/>
          <p:nvPr/>
        </p:nvSpPr>
        <p:spPr bwMode="auto">
          <a:xfrm>
            <a:off x="1" y="4849117"/>
            <a:ext cx="6734628" cy="45720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400" b="1" dirty="0">
                <a:solidFill>
                  <a:schemeClr val="tx1">
                    <a:alpha val="99000"/>
                  </a:schemeClr>
                </a:solidFill>
                <a:effectLst>
                  <a:outerShdw blurRad="127000" algn="ctr" rotWithShape="0">
                    <a:prstClr val="black">
                      <a:alpha val="40000"/>
                    </a:prstClr>
                  </a:outerShdw>
                </a:effectLst>
              </a:rPr>
              <a:t>Capabilities</a:t>
            </a:r>
          </a:p>
        </p:txBody>
      </p:sp>
      <p:sp>
        <p:nvSpPr>
          <p:cNvPr id="34" name="Content Placeholder 7"/>
          <p:cNvSpPr txBox="1">
            <a:spLocks/>
          </p:cNvSpPr>
          <p:nvPr/>
        </p:nvSpPr>
        <p:spPr>
          <a:xfrm>
            <a:off x="519112" y="5394820"/>
            <a:ext cx="6215517" cy="954107"/>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Expressed in application manifest</a:t>
            </a:r>
          </a:p>
          <a:p>
            <a:r>
              <a:rPr lang="en-US" dirty="0"/>
              <a:t>Disclosed on Marketplace</a:t>
            </a:r>
          </a:p>
          <a:p>
            <a:r>
              <a:rPr lang="en-US" dirty="0"/>
              <a:t>Defines app’s security boundary/sandbox on phone</a:t>
            </a:r>
          </a:p>
        </p:txBody>
      </p:sp>
    </p:spTree>
    <p:extLst>
      <p:ext uri="{BB962C8B-B14F-4D97-AF65-F5344CB8AC3E}">
        <p14:creationId xmlns:p14="http://schemas.microsoft.com/office/powerpoint/2010/main" val="267854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p:txBody>
          <a:bodyPr/>
          <a:lstStyle/>
          <a:p>
            <a:r>
              <a:rPr lang="en-US" smtClean="0"/>
              <a:t>Application Installation Flow</a:t>
            </a:r>
            <a:endParaRPr lang="en-US" dirty="0"/>
          </a:p>
        </p:txBody>
      </p:sp>
      <p:sp>
        <p:nvSpPr>
          <p:cNvPr id="34" name="Rectangle 33"/>
          <p:cNvSpPr/>
          <p:nvPr/>
        </p:nvSpPr>
        <p:spPr>
          <a:xfrm>
            <a:off x="7004685" y="1444625"/>
            <a:ext cx="4663440" cy="5413375"/>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182880" bIns="45718" numCol="1" rtlCol="0" anchor="t" anchorCtr="0" compatLnSpc="1">
            <a:prstTxWarp prst="textNoShape">
              <a:avLst/>
            </a:prstTxWarp>
          </a:bodyPr>
          <a:lstStyle/>
          <a:p>
            <a:pPr algn="ctr" defTabSz="914099" fontAlgn="base">
              <a:spcBef>
                <a:spcPts val="1200"/>
              </a:spcBef>
            </a:pPr>
            <a:endParaRPr lang="en-US" sz="2800" i="1" dirty="0">
              <a:gradFill>
                <a:gsLst>
                  <a:gs pos="0">
                    <a:schemeClr val="tx1"/>
                  </a:gs>
                  <a:gs pos="86000">
                    <a:schemeClr val="tx1"/>
                  </a:gs>
                </a:gsLst>
                <a:lin ang="5400000" scaled="0"/>
              </a:gradFill>
            </a:endParaRPr>
          </a:p>
        </p:txBody>
      </p:sp>
      <p:sp>
        <p:nvSpPr>
          <p:cNvPr id="37" name="Content Placeholder 57"/>
          <p:cNvSpPr txBox="1">
            <a:spLocks/>
          </p:cNvSpPr>
          <p:nvPr/>
        </p:nvSpPr>
        <p:spPr>
          <a:xfrm>
            <a:off x="7187565" y="1570003"/>
            <a:ext cx="4297680" cy="3246017"/>
          </a:xfrm>
          <a:prstGeom prst="rect">
            <a:avLst/>
          </a:prstGeom>
        </p:spPr>
        <p:txBody>
          <a:bodyPr vert="horz" wrap="square" lIns="0" tIns="0" rIns="0" bIns="0" rtlCol="0">
            <a:spAutoFit/>
          </a:bodyPr>
          <a:lstStyle>
            <a:defPPr>
              <a:defRPr lang="en-US"/>
            </a:defPPr>
            <a:lvl1pPr marL="404813" indent="-404813">
              <a:lnSpc>
                <a:spcPct val="90000"/>
              </a:lnSpc>
              <a:spcBef>
                <a:spcPct val="20000"/>
              </a:spcBef>
              <a:buSzPct val="90000"/>
              <a:buFontTx/>
              <a:buBlip>
                <a:blip r:embed="rId3"/>
              </a:buBlip>
              <a:defRPr sz="24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sz="2800" b="1" dirty="0"/>
              <a:t>Install</a:t>
            </a:r>
          </a:p>
          <a:p>
            <a:r>
              <a:rPr lang="en-US" dirty="0"/>
              <a:t>Package signature check</a:t>
            </a:r>
          </a:p>
          <a:p>
            <a:r>
              <a:rPr lang="en-US" dirty="0"/>
              <a:t>License retrieval</a:t>
            </a:r>
          </a:p>
          <a:p>
            <a:r>
              <a:rPr lang="en-US" dirty="0"/>
              <a:t>Create license state</a:t>
            </a:r>
          </a:p>
          <a:p>
            <a:r>
              <a:rPr lang="en-US" dirty="0"/>
              <a:t>Setup secure sandbox </a:t>
            </a:r>
          </a:p>
          <a:p>
            <a:r>
              <a:rPr lang="en-US" dirty="0"/>
              <a:t>Task provisioning</a:t>
            </a:r>
          </a:p>
          <a:p>
            <a:r>
              <a:rPr lang="en-US" dirty="0"/>
              <a:t>Create app folders</a:t>
            </a:r>
          </a:p>
          <a:p>
            <a:r>
              <a:rPr lang="en-US" dirty="0"/>
              <a:t>Provision isolated storage</a:t>
            </a:r>
          </a:p>
        </p:txBody>
      </p:sp>
      <p:sp>
        <p:nvSpPr>
          <p:cNvPr id="39" name="Content Placeholder 57"/>
          <p:cNvSpPr txBox="1">
            <a:spLocks/>
          </p:cNvSpPr>
          <p:nvPr/>
        </p:nvSpPr>
        <p:spPr>
          <a:xfrm>
            <a:off x="7187565" y="5130092"/>
            <a:ext cx="4297680" cy="1097280"/>
          </a:xfrm>
          <a:prstGeom prst="rect">
            <a:avLst/>
          </a:prstGeom>
          <a:gradFill flip="none" rotWithShape="1">
            <a:gsLst>
              <a:gs pos="0">
                <a:schemeClr val="bg1"/>
              </a:gs>
              <a:gs pos="50000">
                <a:schemeClr val="bg1">
                  <a:alpha val="57000"/>
                </a:schemeClr>
              </a:gs>
              <a:gs pos="92000">
                <a:schemeClr val="bg1">
                  <a:alpha val="23000"/>
                </a:schemeClr>
              </a:gs>
            </a:gsLst>
            <a:lin ang="135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18" numCol="1" rtlCol="0" anchor="ctr" anchorCtr="0" compatLnSpc="1">
            <a:prstTxWarp prst="textNoShape">
              <a:avLst/>
            </a:prstTxWarp>
          </a:bodyPr>
          <a:lstStyle>
            <a:defPPr>
              <a:defRPr lang="en-US"/>
            </a:defPPr>
            <a:lvl1pPr algn="ctr" defTabSz="914099" fontAlgn="base">
              <a:spcBef>
                <a:spcPct val="0"/>
              </a:spcBef>
              <a:spcAft>
                <a:spcPct val="0"/>
              </a:spcAft>
              <a:defRPr sz="3200" spc="-150">
                <a:gradFill flip="none" rotWithShape="1">
                  <a:gsLst>
                    <a:gs pos="0">
                      <a:schemeClr val="tx1"/>
                    </a:gs>
                    <a:gs pos="100000">
                      <a:schemeClr val="tx1">
                        <a:lumMod val="95000"/>
                      </a:schemeClr>
                    </a:gs>
                  </a:gsLst>
                  <a:lin ang="5400000" scaled="1"/>
                  <a:tileRect/>
                </a:gradFill>
                <a:effectLst>
                  <a:outerShdw blurRad="38100" dist="38100" dir="2700000" algn="tl">
                    <a:srgbClr val="000000">
                      <a:alpha val="43137"/>
                    </a:srgbClr>
                  </a:outerShdw>
                </a:effectLst>
                <a:latin typeface="Arial" pitchFamily="34" charset="0"/>
              </a:defRPr>
            </a:lvl1pPr>
          </a:lstStyle>
          <a:p>
            <a:pPr>
              <a:lnSpc>
                <a:spcPct val="90000"/>
              </a:lnSpc>
            </a:pPr>
            <a:r>
              <a:rPr lang="en-US" sz="2400" spc="0" dirty="0">
                <a:gradFill>
                  <a:gsLst>
                    <a:gs pos="0">
                      <a:schemeClr val="tx1"/>
                    </a:gs>
                    <a:gs pos="86000">
                      <a:schemeClr val="tx1"/>
                    </a:gs>
                  </a:gsLst>
                  <a:lin ang="5400000" scaled="0"/>
                </a:gradFill>
                <a:effectLst/>
                <a:latin typeface="+mn-lt"/>
              </a:rPr>
              <a:t>Package manager aggregates lifecycle notifications </a:t>
            </a:r>
            <a:br>
              <a:rPr lang="en-US" sz="2400" spc="0" dirty="0">
                <a:gradFill>
                  <a:gsLst>
                    <a:gs pos="0">
                      <a:schemeClr val="tx1"/>
                    </a:gs>
                    <a:gs pos="86000">
                      <a:schemeClr val="tx1"/>
                    </a:gs>
                  </a:gsLst>
                  <a:lin ang="5400000" scaled="0"/>
                </a:gradFill>
                <a:effectLst/>
                <a:latin typeface="+mn-lt"/>
              </a:rPr>
            </a:br>
            <a:r>
              <a:rPr lang="en-US" sz="2400" spc="0" dirty="0">
                <a:gradFill>
                  <a:gsLst>
                    <a:gs pos="0">
                      <a:schemeClr val="tx1"/>
                    </a:gs>
                    <a:gs pos="86000">
                      <a:schemeClr val="tx1"/>
                    </a:gs>
                  </a:gsLst>
                  <a:lin ang="5400000" scaled="0"/>
                </a:gradFill>
                <a:effectLst/>
                <a:latin typeface="+mn-lt"/>
              </a:rPr>
              <a:t>to the WM7 platform</a:t>
            </a:r>
          </a:p>
        </p:txBody>
      </p:sp>
      <p:grpSp>
        <p:nvGrpSpPr>
          <p:cNvPr id="28" name="Group 27"/>
          <p:cNvGrpSpPr/>
          <p:nvPr/>
        </p:nvGrpSpPr>
        <p:grpSpPr>
          <a:xfrm>
            <a:off x="461761" y="1316512"/>
            <a:ext cx="5393046" cy="5541488"/>
            <a:chOff x="346411" y="828359"/>
            <a:chExt cx="4045838" cy="4156116"/>
          </a:xfrm>
        </p:grpSpPr>
        <p:sp>
          <p:nvSpPr>
            <p:cNvPr id="10" name="Rectangle 9"/>
            <p:cNvSpPr/>
            <p:nvPr/>
          </p:nvSpPr>
          <p:spPr>
            <a:xfrm>
              <a:off x="346411" y="1764100"/>
              <a:ext cx="1968307" cy="3220375"/>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182880" bIns="45718" numCol="1" rtlCol="0" anchor="t" anchorCtr="0" compatLnSpc="1">
              <a:prstTxWarp prst="textNoShape">
                <a:avLst/>
              </a:prstTxWarp>
            </a:bodyPr>
            <a:lstStyle/>
            <a:p>
              <a:pPr algn="ctr" defTabSz="914099" fontAlgn="base">
                <a:spcBef>
                  <a:spcPts val="1200"/>
                </a:spcBef>
              </a:pPr>
              <a:endParaRPr lang="en-US" sz="2800" i="1">
                <a:gradFill>
                  <a:gsLst>
                    <a:gs pos="0">
                      <a:schemeClr val="tx1"/>
                    </a:gs>
                    <a:gs pos="86000">
                      <a:schemeClr val="tx1"/>
                    </a:gs>
                  </a:gsLst>
                  <a:lin ang="5400000" scaled="0"/>
                </a:gradFill>
              </a:endParaRPr>
            </a:p>
          </p:txBody>
        </p:sp>
        <p:grpSp>
          <p:nvGrpSpPr>
            <p:cNvPr id="23" name="Group 22"/>
            <p:cNvGrpSpPr/>
            <p:nvPr/>
          </p:nvGrpSpPr>
          <p:grpSpPr>
            <a:xfrm>
              <a:off x="978340" y="1197362"/>
              <a:ext cx="1997398" cy="2800352"/>
              <a:chOff x="978340" y="1197362"/>
              <a:chExt cx="1997398" cy="2800352"/>
            </a:xfrm>
          </p:grpSpPr>
          <p:cxnSp>
            <p:nvCxnSpPr>
              <p:cNvPr id="7" name="Straight Arrow Connector 6"/>
              <p:cNvCxnSpPr/>
              <p:nvPr/>
            </p:nvCxnSpPr>
            <p:spPr>
              <a:xfrm rot="10800000">
                <a:off x="1970645" y="1197362"/>
                <a:ext cx="914400" cy="1191"/>
              </a:xfrm>
              <a:prstGeom prst="straightConnector1">
                <a:avLst/>
              </a:prstGeom>
              <a:ln w="38100" cap="rnd">
                <a:solidFill>
                  <a:srgbClr val="FFFF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598184" y="1568837"/>
                <a:ext cx="7429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969658" y="2510054"/>
                <a:ext cx="2" cy="381336"/>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35467" y="3854837"/>
                <a:ext cx="2857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978340" y="3711962"/>
                <a:ext cx="1993392" cy="1"/>
              </a:xfrm>
              <a:prstGeom prst="straightConnector1">
                <a:avLst/>
              </a:prstGeom>
              <a:ln w="38100" cap="rnd">
                <a:solidFill>
                  <a:srgbClr val="FFFF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68926" y="3460502"/>
                <a:ext cx="1467" cy="537212"/>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832863" y="3854837"/>
                <a:ext cx="2857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7" name="Cloud 16"/>
            <p:cNvSpPr/>
            <p:nvPr/>
          </p:nvSpPr>
          <p:spPr>
            <a:xfrm>
              <a:off x="2700609" y="828359"/>
              <a:ext cx="1691640" cy="695107"/>
            </a:xfrm>
            <a:prstGeom prst="cloud">
              <a:avLst/>
            </a:prstGeom>
            <a:ln>
              <a:no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cs typeface="Segoe"/>
              </a:endParaRPr>
            </a:p>
          </p:txBody>
        </p:sp>
        <p:sp>
          <p:nvSpPr>
            <p:cNvPr id="30" name="Rectangle 29"/>
            <p:cNvSpPr/>
            <p:nvPr/>
          </p:nvSpPr>
          <p:spPr>
            <a:xfrm>
              <a:off x="567473" y="4007651"/>
              <a:ext cx="822960" cy="54864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Shell</a:t>
              </a:r>
            </a:p>
          </p:txBody>
        </p:sp>
        <p:sp>
          <p:nvSpPr>
            <p:cNvPr id="22" name="Flowchart: Magnetic Disk 21"/>
            <p:cNvSpPr/>
            <p:nvPr/>
          </p:nvSpPr>
          <p:spPr>
            <a:xfrm>
              <a:off x="1536047" y="4007652"/>
              <a:ext cx="878753" cy="650929"/>
            </a:xfrm>
            <a:prstGeom prst="flowChartMagneticDisk">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App DB</a:t>
              </a:r>
            </a:p>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Sec. DB</a:t>
              </a:r>
            </a:p>
          </p:txBody>
        </p:sp>
        <p:sp>
          <p:nvSpPr>
            <p:cNvPr id="4" name="TextBox 3"/>
            <p:cNvSpPr txBox="1"/>
            <p:nvPr/>
          </p:nvSpPr>
          <p:spPr>
            <a:xfrm>
              <a:off x="406508" y="1090961"/>
              <a:ext cx="819150" cy="373949"/>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r>
                <a:rPr lang="en-US" sz="1800" dirty="0">
                  <a:gradFill>
                    <a:gsLst>
                      <a:gs pos="0">
                        <a:schemeClr val="tx1"/>
                      </a:gs>
                      <a:gs pos="86000">
                        <a:schemeClr val="tx1"/>
                      </a:gs>
                    </a:gsLst>
                    <a:lin ang="5400000" scaled="0"/>
                  </a:gradFill>
                  <a:ea typeface="+mn-ea"/>
                  <a:cs typeface="+mn-cs"/>
                </a:rPr>
                <a:t>New XAP package</a:t>
              </a:r>
            </a:p>
          </p:txBody>
        </p:sp>
        <p:sp>
          <p:nvSpPr>
            <p:cNvPr id="14" name="Rectangle 13"/>
            <p:cNvSpPr/>
            <p:nvPr/>
          </p:nvSpPr>
          <p:spPr>
            <a:xfrm>
              <a:off x="2475297" y="4589982"/>
              <a:ext cx="1010155" cy="186974"/>
            </a:xfrm>
            <a:prstGeom prst="rect">
              <a:avLst/>
            </a:prstGeom>
            <a:noFill/>
          </p:spPr>
          <p:txBody>
            <a:bodyPr wrap="none" lIns="0" tIns="0" rIns="0" bIns="0" rtlCol="0" anchor="ctr" anchorCtr="0">
              <a:spAutoFit/>
            </a:bodyPr>
            <a:lstStyle/>
            <a:p>
              <a:pPr>
                <a:lnSpc>
                  <a:spcPct val="90000"/>
                </a:lnSpc>
              </a:pPr>
              <a:r>
                <a:rPr lang="en-US" b="1" dirty="0">
                  <a:gradFill>
                    <a:gsLst>
                      <a:gs pos="0">
                        <a:schemeClr val="tx1"/>
                      </a:gs>
                      <a:gs pos="86000">
                        <a:schemeClr val="tx1"/>
                      </a:gs>
                    </a:gsLst>
                    <a:lin ang="5400000" scaled="0"/>
                  </a:gradFill>
                </a:rPr>
                <a:t>App Folders</a:t>
              </a:r>
            </a:p>
          </p:txBody>
        </p:sp>
        <p:pic>
          <p:nvPicPr>
            <p:cNvPr id="33" name="Picture 2"/>
            <p:cNvPicPr>
              <a:picLocks noChangeAspect="1" noChangeArrowheads="1"/>
            </p:cNvPicPr>
            <p:nvPr/>
          </p:nvPicPr>
          <p:blipFill rotWithShape="1">
            <a:blip r:embed="rId4" cstate="print"/>
            <a:srcRect l="6371" r="6371" b="5351"/>
            <a:stretch/>
          </p:blipFill>
          <p:spPr bwMode="auto">
            <a:xfrm>
              <a:off x="526723" y="1961414"/>
              <a:ext cx="658368" cy="1261872"/>
            </a:xfrm>
            <a:prstGeom prst="roundRect">
              <a:avLst>
                <a:gd name="adj" fmla="val 2199"/>
              </a:avLst>
            </a:prstGeom>
            <a:noFill/>
            <a:ln w="9525">
              <a:noFill/>
              <a:miter lim="800000"/>
              <a:headEnd/>
              <a:tailEnd/>
            </a:ln>
            <a:effectLst/>
          </p:spPr>
        </p:pic>
        <p:sp>
          <p:nvSpPr>
            <p:cNvPr id="6" name="TextBox 5"/>
            <p:cNvSpPr txBox="1"/>
            <p:nvPr/>
          </p:nvSpPr>
          <p:spPr>
            <a:xfrm>
              <a:off x="2941937" y="1027608"/>
              <a:ext cx="1208985" cy="332399"/>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pPr algn="ctr"/>
              <a:r>
                <a:rPr lang="en-US" sz="1600" dirty="0"/>
                <a:t>Windows Phone</a:t>
              </a:r>
            </a:p>
            <a:p>
              <a:pPr algn="ctr"/>
              <a:r>
                <a:rPr lang="en-US" sz="1600" dirty="0"/>
                <a:t>Marketplace </a:t>
              </a:r>
            </a:p>
          </p:txBody>
        </p:sp>
        <p:sp>
          <p:nvSpPr>
            <p:cNvPr id="12" name="Rectangle 11"/>
            <p:cNvSpPr/>
            <p:nvPr/>
          </p:nvSpPr>
          <p:spPr>
            <a:xfrm>
              <a:off x="1329579" y="1961414"/>
              <a:ext cx="1280160" cy="54864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Marketplace</a:t>
              </a:r>
            </a:p>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Client</a:t>
              </a:r>
            </a:p>
          </p:txBody>
        </p:sp>
        <p:sp>
          <p:nvSpPr>
            <p:cNvPr id="13" name="Rectangle 12"/>
            <p:cNvSpPr/>
            <p:nvPr/>
          </p:nvSpPr>
          <p:spPr>
            <a:xfrm>
              <a:off x="1329579" y="2911862"/>
              <a:ext cx="1280160" cy="548640"/>
            </a:xfrm>
            <a:prstGeom prst="rect">
              <a:avLst/>
            </a:prstGeom>
            <a:solidFill>
              <a:schemeClr val="accent2"/>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Package Manager</a:t>
              </a:r>
            </a:p>
          </p:txBody>
        </p:sp>
        <p:pic>
          <p:nvPicPr>
            <p:cNvPr id="41" name="Picture 2" descr="\\eventsql\dvd\Online_ART\DVD_ART36\Artwork_Imagery\Icons - Illustrations\_ WINDOWS SERVER ICONS\Documents\Folder file Closed.png"/>
            <p:cNvPicPr>
              <a:picLocks noChangeAspect="1" noChangeArrowheads="1"/>
            </p:cNvPicPr>
            <p:nvPr/>
          </p:nvPicPr>
          <p:blipFill>
            <a:blip r:embed="rId5" cstate="print"/>
            <a:srcRect/>
            <a:stretch>
              <a:fillRect/>
            </a:stretch>
          </p:blipFill>
          <p:spPr bwMode="auto">
            <a:xfrm>
              <a:off x="2639234" y="3966321"/>
              <a:ext cx="684743" cy="609848"/>
            </a:xfrm>
            <a:prstGeom prst="rect">
              <a:avLst/>
            </a:prstGeom>
            <a:noFill/>
          </p:spPr>
        </p:pic>
        <p:grpSp>
          <p:nvGrpSpPr>
            <p:cNvPr id="43" name="Group 42"/>
            <p:cNvGrpSpPr/>
            <p:nvPr/>
          </p:nvGrpSpPr>
          <p:grpSpPr>
            <a:xfrm>
              <a:off x="1328001" y="828359"/>
              <a:ext cx="545344" cy="831056"/>
              <a:chOff x="7132995" y="-1469819"/>
              <a:chExt cx="545344" cy="831056"/>
            </a:xfrm>
          </p:grpSpPr>
          <p:sp>
            <p:nvSpPr>
              <p:cNvPr id="44" name="Rectangle 43"/>
              <p:cNvSpPr/>
              <p:nvPr/>
            </p:nvSpPr>
            <p:spPr>
              <a:xfrm>
                <a:off x="7132995" y="-1469819"/>
                <a:ext cx="545344" cy="467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cs typeface="Segoe"/>
                </a:endParaRPr>
              </a:p>
            </p:txBody>
          </p:sp>
          <p:sp>
            <p:nvSpPr>
              <p:cNvPr id="45" name="TextBox 44"/>
              <p:cNvSpPr txBox="1"/>
              <p:nvPr/>
            </p:nvSpPr>
            <p:spPr>
              <a:xfrm>
                <a:off x="7304650" y="-1452164"/>
                <a:ext cx="202031" cy="109068"/>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pPr algn="ctr"/>
                <a:r>
                  <a:rPr lang="en-US" b="1" dirty="0"/>
                  <a:t>.</a:t>
                </a:r>
                <a:r>
                  <a:rPr lang="en-US" b="1" dirty="0" err="1"/>
                  <a:t>xap</a:t>
                </a:r>
                <a:endParaRPr lang="en-US" b="1" dirty="0"/>
              </a:p>
            </p:txBody>
          </p:sp>
          <p:grpSp>
            <p:nvGrpSpPr>
              <p:cNvPr id="46" name="Group 45"/>
              <p:cNvGrpSpPr/>
              <p:nvPr/>
            </p:nvGrpSpPr>
            <p:grpSpPr>
              <a:xfrm>
                <a:off x="7132995" y="-1278198"/>
                <a:ext cx="545343" cy="639435"/>
                <a:chOff x="7117900" y="-1239286"/>
                <a:chExt cx="545343" cy="639435"/>
              </a:xfrm>
            </p:grpSpPr>
            <p:grpSp>
              <p:nvGrpSpPr>
                <p:cNvPr id="48" name="Group 47"/>
                <p:cNvGrpSpPr/>
                <p:nvPr/>
              </p:nvGrpSpPr>
              <p:grpSpPr>
                <a:xfrm>
                  <a:off x="7201036" y="-1239286"/>
                  <a:ext cx="462207" cy="551888"/>
                  <a:chOff x="6752085" y="1474206"/>
                  <a:chExt cx="462207" cy="551888"/>
                </a:xfrm>
              </p:grpSpPr>
              <p:pic>
                <p:nvPicPr>
                  <p:cNvPr id="52"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6794554" y="1545871"/>
                    <a:ext cx="377268" cy="408559"/>
                    <a:chOff x="5976158" y="612843"/>
                    <a:chExt cx="377268" cy="408559"/>
                  </a:xfrm>
                </p:grpSpPr>
                <p:cxnSp>
                  <p:nvCxnSpPr>
                    <p:cNvPr id="54" name="Straight Connector 53"/>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7117900" y="-1151739"/>
                  <a:ext cx="462207" cy="551888"/>
                  <a:chOff x="8763000" y="1289060"/>
                  <a:chExt cx="462207" cy="551888"/>
                </a:xfrm>
              </p:grpSpPr>
              <p:pic>
                <p:nvPicPr>
                  <p:cNvPr id="50"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8890684" y="1468952"/>
                    <a:ext cx="206841" cy="155812"/>
                  </a:xfrm>
                  <a:prstGeom prst="rect">
                    <a:avLst/>
                  </a:prstGeom>
                  <a:noFill/>
                </p:spPr>
                <p:txBody>
                  <a:bodyPr wrap="none" lIns="0" tIns="0" rIns="0" bIns="0" rtlCol="0">
                    <a:spAutoFit/>
                  </a:bodyPr>
                  <a:lstStyle/>
                  <a:p>
                    <a:pPr algn="ctr">
                      <a:lnSpc>
                        <a:spcPct val="90000"/>
                      </a:lnSpc>
                    </a:pPr>
                    <a:r>
                      <a:rPr lang="en-US" sz="1500" b="1" dirty="0">
                        <a:gradFill>
                          <a:gsLst>
                            <a:gs pos="0">
                              <a:srgbClr val="5F5F5F"/>
                            </a:gs>
                            <a:gs pos="100000">
                              <a:srgbClr val="5F5F5F"/>
                            </a:gs>
                          </a:gsLst>
                          <a:lin ang="0" scaled="0"/>
                        </a:gradFill>
                        <a:ea typeface="Segoe UI" pitchFamily="34" charset="0"/>
                        <a:cs typeface="Segoe UI" pitchFamily="34" charset="0"/>
                      </a:rPr>
                      <a:t>.</a:t>
                    </a:r>
                    <a:r>
                      <a:rPr lang="en-US" sz="1500" b="1" dirty="0" err="1">
                        <a:gradFill>
                          <a:gsLst>
                            <a:gs pos="0">
                              <a:srgbClr val="5F5F5F"/>
                            </a:gs>
                            <a:gs pos="100000">
                              <a:srgbClr val="5F5F5F"/>
                            </a:gs>
                          </a:gsLst>
                          <a:lin ang="0" scaled="0"/>
                        </a:gradFill>
                        <a:ea typeface="Segoe UI" pitchFamily="34" charset="0"/>
                        <a:cs typeface="Segoe UI" pitchFamily="34" charset="0"/>
                      </a:rPr>
                      <a:t>dll</a:t>
                    </a:r>
                    <a:endParaRPr lang="en-US" sz="1500" b="1" dirty="0">
                      <a:gradFill>
                        <a:gsLst>
                          <a:gs pos="0">
                            <a:srgbClr val="5F5F5F"/>
                          </a:gs>
                          <a:gs pos="100000">
                            <a:srgbClr val="5F5F5F"/>
                          </a:gs>
                        </a:gsLst>
                        <a:lin ang="0" scaled="0"/>
                      </a:gradFill>
                      <a:ea typeface="Segoe UI" pitchFamily="34" charset="0"/>
                      <a:cs typeface="Segoe UI" pitchFamily="34" charset="0"/>
                    </a:endParaRPr>
                  </a:p>
                </p:txBody>
              </p:sp>
            </p:grpSp>
          </p:grpSp>
        </p:grpSp>
      </p:grpSp>
      <p:sp>
        <p:nvSpPr>
          <p:cNvPr id="42" name="Isosceles Triangle 41"/>
          <p:cNvSpPr/>
          <p:nvPr/>
        </p:nvSpPr>
        <p:spPr>
          <a:xfrm rot="16200000">
            <a:off x="2572484" y="1643911"/>
            <a:ext cx="4638663" cy="4240082"/>
          </a:xfrm>
          <a:prstGeom prst="triangle">
            <a:avLst>
              <a:gd name="adj" fmla="val 32205"/>
            </a:avLst>
          </a:prstGeom>
          <a:gradFill>
            <a:gsLst>
              <a:gs pos="13000">
                <a:srgbClr val="FFFFFF">
                  <a:alpha val="0"/>
                </a:srgbClr>
              </a:gs>
              <a:gs pos="100000">
                <a:srgbClr val="FFFFFF">
                  <a:alpha val="0"/>
                </a:srgbClr>
              </a:gs>
              <a:gs pos="57000">
                <a:srgbClr val="FFFFFF">
                  <a:alpha val="32000"/>
                </a:srgbClr>
              </a:gs>
            </a:gsLst>
            <a:lin ang="540000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4664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During this Session </a:t>
            </a:r>
            <a:br>
              <a:rPr lang="en-US" dirty="0" smtClean="0"/>
            </a:br>
            <a:r>
              <a:rPr lang="en-US" dirty="0" smtClean="0">
                <a:gradFill>
                  <a:gsLst>
                    <a:gs pos="0">
                      <a:schemeClr val="accent1"/>
                    </a:gs>
                    <a:gs pos="100000">
                      <a:schemeClr val="accent1"/>
                    </a:gs>
                  </a:gsLst>
                  <a:lin ang="5400000" scaled="0"/>
                </a:gradFill>
              </a:rPr>
              <a:t>You</a:t>
            </a:r>
            <a:r>
              <a:rPr lang="en-US" dirty="0" smtClean="0">
                <a:gradFill flip="none" rotWithShape="1">
                  <a:gsLst>
                    <a:gs pos="0">
                      <a:schemeClr val="accent1"/>
                    </a:gs>
                    <a:gs pos="100000">
                      <a:schemeClr val="accent1"/>
                    </a:gs>
                  </a:gsLst>
                  <a:lin ang="5400000" scaled="0"/>
                  <a:tileRect/>
                </a:gradFill>
              </a:rPr>
              <a:t> </a:t>
            </a:r>
            <a:r>
              <a:rPr lang="en-US" dirty="0" smtClean="0"/>
              <a:t>have a Chance to </a:t>
            </a:r>
            <a:br>
              <a:rPr lang="en-US" dirty="0" smtClean="0"/>
            </a:br>
            <a:r>
              <a:rPr lang="en-US" dirty="0" smtClean="0"/>
              <a:t>Win a Windows Phone</a:t>
            </a:r>
            <a:endParaRPr lang="en-US" dirty="0"/>
          </a:p>
        </p:txBody>
      </p:sp>
      <p:sp>
        <p:nvSpPr>
          <p:cNvPr id="5" name="Text Placeholder 4"/>
          <p:cNvSpPr>
            <a:spLocks noGrp="1"/>
          </p:cNvSpPr>
          <p:nvPr>
            <p:ph type="body" sz="quarter" idx="10"/>
          </p:nvPr>
        </p:nvSpPr>
        <p:spPr/>
        <p:txBody>
          <a:bodyPr/>
          <a:lstStyle/>
          <a:p>
            <a:r>
              <a:rPr lang="en-US" dirty="0" smtClean="0"/>
              <a:t>announcement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2103">
            <a:off x="7957022" y="509237"/>
            <a:ext cx="2830323" cy="4954357"/>
          </a:xfrm>
          <a:prstGeom prst="rect">
            <a:avLst/>
          </a:prstGeom>
        </p:spPr>
      </p:pic>
    </p:spTree>
    <p:extLst>
      <p:ext uri="{BB962C8B-B14F-4D97-AF65-F5344CB8AC3E}">
        <p14:creationId xmlns:p14="http://schemas.microsoft.com/office/powerpoint/2010/main" val="61385852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1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1000">
                                          <p:cBhvr additive="base">
                                            <p:cTn id="7"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p:txBody>
          <a:bodyPr/>
          <a:lstStyle/>
          <a:p>
            <a:r>
              <a:rPr lang="en-US" smtClean="0"/>
              <a:t>Application Update Flow</a:t>
            </a:r>
            <a:endParaRPr lang="en-US" dirty="0"/>
          </a:p>
        </p:txBody>
      </p:sp>
      <p:sp>
        <p:nvSpPr>
          <p:cNvPr id="34" name="Rectangle 33"/>
          <p:cNvSpPr/>
          <p:nvPr/>
        </p:nvSpPr>
        <p:spPr>
          <a:xfrm>
            <a:off x="7004685" y="1444625"/>
            <a:ext cx="4663440" cy="5413375"/>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182880" bIns="45718" numCol="1" rtlCol="0" anchor="t" anchorCtr="0" compatLnSpc="1">
            <a:prstTxWarp prst="textNoShape">
              <a:avLst/>
            </a:prstTxWarp>
          </a:bodyPr>
          <a:lstStyle/>
          <a:p>
            <a:pPr algn="ctr" defTabSz="914099" fontAlgn="base">
              <a:spcBef>
                <a:spcPts val="1200"/>
              </a:spcBef>
            </a:pPr>
            <a:endParaRPr lang="en-US" sz="2800" i="1" dirty="0">
              <a:gradFill>
                <a:gsLst>
                  <a:gs pos="0">
                    <a:schemeClr val="tx1"/>
                  </a:gs>
                  <a:gs pos="86000">
                    <a:schemeClr val="tx1"/>
                  </a:gs>
                </a:gsLst>
                <a:lin ang="5400000" scaled="0"/>
              </a:gradFill>
            </a:endParaRPr>
          </a:p>
        </p:txBody>
      </p:sp>
      <p:sp>
        <p:nvSpPr>
          <p:cNvPr id="37" name="Content Placeholder 57"/>
          <p:cNvSpPr txBox="1">
            <a:spLocks/>
          </p:cNvSpPr>
          <p:nvPr/>
        </p:nvSpPr>
        <p:spPr>
          <a:xfrm>
            <a:off x="7187565" y="1570003"/>
            <a:ext cx="4297680" cy="3637919"/>
          </a:xfrm>
          <a:prstGeom prst="rect">
            <a:avLst/>
          </a:prstGeom>
        </p:spPr>
        <p:txBody>
          <a:bodyPr vert="horz" wrap="square" lIns="0" tIns="0" rIns="0" bIns="0" rtlCol="0">
            <a:spAutoFit/>
          </a:bodyPr>
          <a:lstStyle>
            <a:defPPr>
              <a:defRPr lang="en-US"/>
            </a:defPPr>
            <a:lvl1pPr marL="404813" indent="-404813">
              <a:lnSpc>
                <a:spcPct val="90000"/>
              </a:lnSpc>
              <a:spcBef>
                <a:spcPct val="20000"/>
              </a:spcBef>
              <a:buSzPct val="90000"/>
              <a:buFontTx/>
              <a:buBlip>
                <a:blip r:embed="rId3"/>
              </a:buBlip>
              <a:defRPr sz="24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sz="2800" b="1" dirty="0"/>
              <a:t>Update</a:t>
            </a:r>
          </a:p>
          <a:p>
            <a:r>
              <a:rPr lang="en-US" dirty="0"/>
              <a:t>Package signature check</a:t>
            </a:r>
          </a:p>
          <a:p>
            <a:r>
              <a:rPr lang="en-US" dirty="0"/>
              <a:t>License retrieval</a:t>
            </a:r>
          </a:p>
          <a:p>
            <a:r>
              <a:rPr lang="en-US" b="1" dirty="0">
                <a:gradFill>
                  <a:gsLst>
                    <a:gs pos="0">
                      <a:schemeClr val="accent1">
                        <a:lumMod val="40000"/>
                        <a:lumOff val="60000"/>
                      </a:schemeClr>
                    </a:gs>
                    <a:gs pos="86000">
                      <a:schemeClr val="accent1">
                        <a:lumMod val="40000"/>
                        <a:lumOff val="60000"/>
                      </a:schemeClr>
                    </a:gs>
                  </a:gsLst>
                  <a:lin ang="5400000" scaled="0"/>
                </a:gradFill>
              </a:rPr>
              <a:t>Update license state</a:t>
            </a:r>
          </a:p>
          <a:p>
            <a:r>
              <a:rPr lang="en-US" b="1" dirty="0">
                <a:gradFill>
                  <a:gsLst>
                    <a:gs pos="0">
                      <a:schemeClr val="accent1">
                        <a:lumMod val="40000"/>
                        <a:lumOff val="60000"/>
                      </a:schemeClr>
                    </a:gs>
                    <a:gs pos="86000">
                      <a:schemeClr val="accent1">
                        <a:lumMod val="40000"/>
                        <a:lumOff val="60000"/>
                      </a:schemeClr>
                    </a:gs>
                  </a:gsLst>
                  <a:lin ang="5400000" scaled="0"/>
                </a:gradFill>
              </a:rPr>
              <a:t>Reuse old secure sandbox</a:t>
            </a:r>
          </a:p>
          <a:p>
            <a:r>
              <a:rPr lang="en-US" dirty="0"/>
              <a:t>Task provisioning</a:t>
            </a:r>
          </a:p>
          <a:p>
            <a:r>
              <a:rPr lang="en-US" b="1" dirty="0">
                <a:gradFill>
                  <a:gsLst>
                    <a:gs pos="0">
                      <a:schemeClr val="accent1">
                        <a:lumMod val="40000"/>
                        <a:lumOff val="60000"/>
                      </a:schemeClr>
                    </a:gs>
                    <a:gs pos="86000">
                      <a:schemeClr val="accent1">
                        <a:lumMod val="40000"/>
                        <a:lumOff val="60000"/>
                      </a:schemeClr>
                    </a:gs>
                  </a:gsLst>
                  <a:lin ang="5400000" scaled="0"/>
                </a:gradFill>
              </a:rPr>
              <a:t>Backup data</a:t>
            </a:r>
          </a:p>
          <a:p>
            <a:r>
              <a:rPr lang="en-US" b="1" dirty="0">
                <a:gradFill>
                  <a:gsLst>
                    <a:gs pos="0">
                      <a:schemeClr val="accent1">
                        <a:lumMod val="40000"/>
                        <a:lumOff val="60000"/>
                      </a:schemeClr>
                    </a:gs>
                    <a:gs pos="86000">
                      <a:schemeClr val="accent1">
                        <a:lumMod val="40000"/>
                        <a:lumOff val="60000"/>
                      </a:schemeClr>
                    </a:gs>
                  </a:gsLst>
                  <a:lin ang="5400000" scaled="0"/>
                </a:gradFill>
              </a:rPr>
              <a:t>Wipe install folder</a:t>
            </a:r>
          </a:p>
          <a:p>
            <a:r>
              <a:rPr lang="en-US" dirty="0"/>
              <a:t>Provision isolated storage</a:t>
            </a:r>
          </a:p>
        </p:txBody>
      </p:sp>
      <p:sp>
        <p:nvSpPr>
          <p:cNvPr id="42" name="Isosceles Triangle 41"/>
          <p:cNvSpPr/>
          <p:nvPr/>
        </p:nvSpPr>
        <p:spPr>
          <a:xfrm rot="16200000">
            <a:off x="2572484" y="1643911"/>
            <a:ext cx="4638663" cy="4240082"/>
          </a:xfrm>
          <a:prstGeom prst="triangle">
            <a:avLst>
              <a:gd name="adj" fmla="val 32205"/>
            </a:avLst>
          </a:prstGeom>
          <a:gradFill>
            <a:gsLst>
              <a:gs pos="13000">
                <a:srgbClr val="FFFFFF">
                  <a:alpha val="0"/>
                </a:srgbClr>
              </a:gs>
              <a:gs pos="100000">
                <a:srgbClr val="FFFFFF">
                  <a:alpha val="0"/>
                </a:srgbClr>
              </a:gs>
              <a:gs pos="57000">
                <a:srgbClr val="FFFFFF">
                  <a:alpha val="32000"/>
                </a:srgbClr>
              </a:gs>
            </a:gsLst>
            <a:lin ang="540000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endParaRPr>
          </a:p>
        </p:txBody>
      </p:sp>
      <p:grpSp>
        <p:nvGrpSpPr>
          <p:cNvPr id="47" name="Group 46"/>
          <p:cNvGrpSpPr/>
          <p:nvPr/>
        </p:nvGrpSpPr>
        <p:grpSpPr>
          <a:xfrm>
            <a:off x="461761" y="1316512"/>
            <a:ext cx="5393046" cy="5541488"/>
            <a:chOff x="346411" y="828359"/>
            <a:chExt cx="4045838" cy="4156116"/>
          </a:xfrm>
        </p:grpSpPr>
        <p:sp>
          <p:nvSpPr>
            <p:cNvPr id="62" name="Rectangle 61"/>
            <p:cNvSpPr/>
            <p:nvPr/>
          </p:nvSpPr>
          <p:spPr>
            <a:xfrm>
              <a:off x="346411" y="1764100"/>
              <a:ext cx="1968307" cy="3220375"/>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182880" bIns="45718" numCol="1" rtlCol="0" anchor="t" anchorCtr="0" compatLnSpc="1">
              <a:prstTxWarp prst="textNoShape">
                <a:avLst/>
              </a:prstTxWarp>
            </a:bodyPr>
            <a:lstStyle/>
            <a:p>
              <a:pPr algn="ctr" defTabSz="914099" fontAlgn="base">
                <a:spcBef>
                  <a:spcPts val="1200"/>
                </a:spcBef>
              </a:pPr>
              <a:endParaRPr lang="en-US" sz="2800" i="1">
                <a:gradFill>
                  <a:gsLst>
                    <a:gs pos="0">
                      <a:schemeClr val="tx1"/>
                    </a:gs>
                    <a:gs pos="86000">
                      <a:schemeClr val="tx1"/>
                    </a:gs>
                  </a:gsLst>
                  <a:lin ang="5400000" scaled="0"/>
                </a:gradFill>
              </a:endParaRPr>
            </a:p>
          </p:txBody>
        </p:sp>
        <p:grpSp>
          <p:nvGrpSpPr>
            <p:cNvPr id="63" name="Group 62"/>
            <p:cNvGrpSpPr/>
            <p:nvPr/>
          </p:nvGrpSpPr>
          <p:grpSpPr>
            <a:xfrm>
              <a:off x="978340" y="1197362"/>
              <a:ext cx="1997398" cy="2800352"/>
              <a:chOff x="978340" y="1197362"/>
              <a:chExt cx="1997398" cy="2800352"/>
            </a:xfrm>
          </p:grpSpPr>
          <p:cxnSp>
            <p:nvCxnSpPr>
              <p:cNvPr id="92" name="Straight Arrow Connector 91"/>
              <p:cNvCxnSpPr/>
              <p:nvPr/>
            </p:nvCxnSpPr>
            <p:spPr>
              <a:xfrm rot="10800000">
                <a:off x="1970645" y="1197362"/>
                <a:ext cx="914400" cy="1191"/>
              </a:xfrm>
              <a:prstGeom prst="straightConnector1">
                <a:avLst/>
              </a:prstGeom>
              <a:ln w="38100" cap="rnd">
                <a:solidFill>
                  <a:srgbClr val="FFFF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598184" y="1568837"/>
                <a:ext cx="7429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969658" y="2510054"/>
                <a:ext cx="2" cy="381336"/>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835467" y="3854837"/>
                <a:ext cx="2857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978340" y="3711962"/>
                <a:ext cx="1993392" cy="1"/>
              </a:xfrm>
              <a:prstGeom prst="straightConnector1">
                <a:avLst/>
              </a:prstGeom>
              <a:ln w="38100" cap="rnd">
                <a:solidFill>
                  <a:srgbClr val="FFFF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68926" y="3460502"/>
                <a:ext cx="1467" cy="537212"/>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832863" y="3854837"/>
                <a:ext cx="2857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64" name="Cloud 63"/>
            <p:cNvSpPr/>
            <p:nvPr/>
          </p:nvSpPr>
          <p:spPr>
            <a:xfrm>
              <a:off x="2700609" y="828359"/>
              <a:ext cx="1691640" cy="695107"/>
            </a:xfrm>
            <a:prstGeom prst="cloud">
              <a:avLst/>
            </a:prstGeom>
            <a:ln>
              <a:no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cs typeface="Segoe"/>
              </a:endParaRPr>
            </a:p>
          </p:txBody>
        </p:sp>
        <p:sp>
          <p:nvSpPr>
            <p:cNvPr id="65" name="Rectangle 64"/>
            <p:cNvSpPr/>
            <p:nvPr/>
          </p:nvSpPr>
          <p:spPr>
            <a:xfrm>
              <a:off x="567473" y="4007651"/>
              <a:ext cx="822960" cy="54864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Shell</a:t>
              </a:r>
            </a:p>
          </p:txBody>
        </p:sp>
        <p:sp>
          <p:nvSpPr>
            <p:cNvPr id="66" name="Flowchart: Magnetic Disk 65"/>
            <p:cNvSpPr/>
            <p:nvPr/>
          </p:nvSpPr>
          <p:spPr>
            <a:xfrm>
              <a:off x="1536047" y="4007652"/>
              <a:ext cx="878753" cy="650929"/>
            </a:xfrm>
            <a:prstGeom prst="flowChartMagneticDisk">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App DB</a:t>
              </a:r>
            </a:p>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Sec. DB</a:t>
              </a:r>
            </a:p>
          </p:txBody>
        </p:sp>
        <p:sp>
          <p:nvSpPr>
            <p:cNvPr id="67" name="TextBox 66"/>
            <p:cNvSpPr txBox="1"/>
            <p:nvPr/>
          </p:nvSpPr>
          <p:spPr>
            <a:xfrm>
              <a:off x="406508" y="997474"/>
              <a:ext cx="819150" cy="560923"/>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r>
                <a:rPr lang="en-US" sz="1800" dirty="0">
                  <a:gradFill>
                    <a:gsLst>
                      <a:gs pos="0">
                        <a:schemeClr val="tx1"/>
                      </a:gs>
                      <a:gs pos="86000">
                        <a:schemeClr val="tx1"/>
                      </a:gs>
                    </a:gsLst>
                    <a:lin ang="5400000" scaled="0"/>
                  </a:gradFill>
                </a:rPr>
                <a:t>Update XAP package</a:t>
              </a:r>
            </a:p>
          </p:txBody>
        </p:sp>
        <p:sp>
          <p:nvSpPr>
            <p:cNvPr id="68" name="Rectangle 67"/>
            <p:cNvSpPr/>
            <p:nvPr/>
          </p:nvSpPr>
          <p:spPr>
            <a:xfrm>
              <a:off x="2475297" y="4589982"/>
              <a:ext cx="1010155" cy="186974"/>
            </a:xfrm>
            <a:prstGeom prst="rect">
              <a:avLst/>
            </a:prstGeom>
            <a:noFill/>
          </p:spPr>
          <p:txBody>
            <a:bodyPr wrap="none" lIns="0" tIns="0" rIns="0" bIns="0" rtlCol="0" anchor="ctr" anchorCtr="0">
              <a:spAutoFit/>
            </a:bodyPr>
            <a:lstStyle/>
            <a:p>
              <a:pPr>
                <a:lnSpc>
                  <a:spcPct val="90000"/>
                </a:lnSpc>
              </a:pPr>
              <a:r>
                <a:rPr lang="en-US" b="1" dirty="0">
                  <a:gradFill>
                    <a:gsLst>
                      <a:gs pos="0">
                        <a:schemeClr val="tx1"/>
                      </a:gs>
                      <a:gs pos="86000">
                        <a:schemeClr val="tx1"/>
                      </a:gs>
                    </a:gsLst>
                    <a:lin ang="5400000" scaled="0"/>
                  </a:gradFill>
                </a:rPr>
                <a:t>App Folders</a:t>
              </a:r>
            </a:p>
          </p:txBody>
        </p:sp>
        <p:pic>
          <p:nvPicPr>
            <p:cNvPr id="69" name="Picture 2"/>
            <p:cNvPicPr>
              <a:picLocks noChangeAspect="1" noChangeArrowheads="1"/>
            </p:cNvPicPr>
            <p:nvPr/>
          </p:nvPicPr>
          <p:blipFill rotWithShape="1">
            <a:blip r:embed="rId4" cstate="print"/>
            <a:srcRect l="6371" r="6371" b="5351"/>
            <a:stretch/>
          </p:blipFill>
          <p:spPr bwMode="auto">
            <a:xfrm>
              <a:off x="526723" y="1961414"/>
              <a:ext cx="658368" cy="1261872"/>
            </a:xfrm>
            <a:prstGeom prst="roundRect">
              <a:avLst>
                <a:gd name="adj" fmla="val 2199"/>
              </a:avLst>
            </a:prstGeom>
            <a:noFill/>
            <a:ln w="9525">
              <a:noFill/>
              <a:miter lim="800000"/>
              <a:headEnd/>
              <a:tailEnd/>
            </a:ln>
            <a:effectLst/>
          </p:spPr>
        </p:pic>
        <p:sp>
          <p:nvSpPr>
            <p:cNvPr id="70" name="TextBox 69"/>
            <p:cNvSpPr txBox="1"/>
            <p:nvPr/>
          </p:nvSpPr>
          <p:spPr>
            <a:xfrm>
              <a:off x="2941937" y="1027608"/>
              <a:ext cx="1208985" cy="332399"/>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pPr algn="ctr"/>
              <a:r>
                <a:rPr lang="en-US" sz="1600" dirty="0"/>
                <a:t>Windows Phone</a:t>
              </a:r>
            </a:p>
            <a:p>
              <a:pPr algn="ctr"/>
              <a:r>
                <a:rPr lang="en-US" sz="1600" dirty="0"/>
                <a:t>Marketplace </a:t>
              </a:r>
            </a:p>
          </p:txBody>
        </p:sp>
        <p:sp>
          <p:nvSpPr>
            <p:cNvPr id="71" name="Rectangle 70"/>
            <p:cNvSpPr/>
            <p:nvPr/>
          </p:nvSpPr>
          <p:spPr>
            <a:xfrm>
              <a:off x="1329579" y="1961414"/>
              <a:ext cx="1280160" cy="54864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Marketplace</a:t>
              </a:r>
            </a:p>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Client</a:t>
              </a:r>
            </a:p>
          </p:txBody>
        </p:sp>
        <p:sp>
          <p:nvSpPr>
            <p:cNvPr id="72" name="Rectangle 71"/>
            <p:cNvSpPr/>
            <p:nvPr/>
          </p:nvSpPr>
          <p:spPr>
            <a:xfrm>
              <a:off x="1329579" y="2911862"/>
              <a:ext cx="1280160" cy="548640"/>
            </a:xfrm>
            <a:prstGeom prst="rect">
              <a:avLst/>
            </a:prstGeom>
            <a:solidFill>
              <a:schemeClr val="accent2"/>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Package Manager</a:t>
              </a:r>
            </a:p>
          </p:txBody>
        </p:sp>
        <p:pic>
          <p:nvPicPr>
            <p:cNvPr id="73" name="Picture 2" descr="\\eventsql\dvd\Online_ART\DVD_ART36\Artwork_Imagery\Icons - Illustrations\_ WINDOWS SERVER ICONS\Documents\Folder file Closed.png"/>
            <p:cNvPicPr>
              <a:picLocks noChangeAspect="1" noChangeArrowheads="1"/>
            </p:cNvPicPr>
            <p:nvPr/>
          </p:nvPicPr>
          <p:blipFill>
            <a:blip r:embed="rId5" cstate="print"/>
            <a:srcRect/>
            <a:stretch>
              <a:fillRect/>
            </a:stretch>
          </p:blipFill>
          <p:spPr bwMode="auto">
            <a:xfrm>
              <a:off x="2639234" y="3966321"/>
              <a:ext cx="684743" cy="609848"/>
            </a:xfrm>
            <a:prstGeom prst="rect">
              <a:avLst/>
            </a:prstGeom>
            <a:noFill/>
          </p:spPr>
        </p:pic>
        <p:grpSp>
          <p:nvGrpSpPr>
            <p:cNvPr id="74" name="Group 73"/>
            <p:cNvGrpSpPr/>
            <p:nvPr/>
          </p:nvGrpSpPr>
          <p:grpSpPr>
            <a:xfrm>
              <a:off x="1328001" y="828359"/>
              <a:ext cx="545344" cy="831056"/>
              <a:chOff x="7132995" y="-1469819"/>
              <a:chExt cx="545344" cy="831056"/>
            </a:xfrm>
          </p:grpSpPr>
          <p:sp>
            <p:nvSpPr>
              <p:cNvPr id="75" name="Rectangle 74"/>
              <p:cNvSpPr/>
              <p:nvPr/>
            </p:nvSpPr>
            <p:spPr>
              <a:xfrm>
                <a:off x="7132995" y="-1469819"/>
                <a:ext cx="545344" cy="467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cs typeface="Segoe"/>
                </a:endParaRPr>
              </a:p>
            </p:txBody>
          </p:sp>
          <p:sp>
            <p:nvSpPr>
              <p:cNvPr id="76" name="TextBox 75"/>
              <p:cNvSpPr txBox="1"/>
              <p:nvPr/>
            </p:nvSpPr>
            <p:spPr>
              <a:xfrm>
                <a:off x="7304650" y="-1452164"/>
                <a:ext cx="202031" cy="109068"/>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pPr algn="ctr"/>
                <a:r>
                  <a:rPr lang="en-US" b="1" dirty="0"/>
                  <a:t>.</a:t>
                </a:r>
                <a:r>
                  <a:rPr lang="en-US" b="1" dirty="0" err="1"/>
                  <a:t>xap</a:t>
                </a:r>
                <a:endParaRPr lang="en-US" b="1" dirty="0"/>
              </a:p>
            </p:txBody>
          </p:sp>
          <p:grpSp>
            <p:nvGrpSpPr>
              <p:cNvPr id="77" name="Group 76"/>
              <p:cNvGrpSpPr/>
              <p:nvPr/>
            </p:nvGrpSpPr>
            <p:grpSpPr>
              <a:xfrm>
                <a:off x="7132995" y="-1278198"/>
                <a:ext cx="545343" cy="639435"/>
                <a:chOff x="7117900" y="-1239286"/>
                <a:chExt cx="545343" cy="639435"/>
              </a:xfrm>
            </p:grpSpPr>
            <p:grpSp>
              <p:nvGrpSpPr>
                <p:cNvPr id="78" name="Group 77"/>
                <p:cNvGrpSpPr/>
                <p:nvPr/>
              </p:nvGrpSpPr>
              <p:grpSpPr>
                <a:xfrm>
                  <a:off x="7201036" y="-1239286"/>
                  <a:ext cx="462207" cy="551888"/>
                  <a:chOff x="6752085" y="1474206"/>
                  <a:chExt cx="462207" cy="551888"/>
                </a:xfrm>
              </p:grpSpPr>
              <p:pic>
                <p:nvPicPr>
                  <p:cNvPr id="82"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83" name="Group 82"/>
                  <p:cNvGrpSpPr/>
                  <p:nvPr/>
                </p:nvGrpSpPr>
                <p:grpSpPr>
                  <a:xfrm>
                    <a:off x="6794554" y="1545871"/>
                    <a:ext cx="377268" cy="408559"/>
                    <a:chOff x="5976158" y="612843"/>
                    <a:chExt cx="377268" cy="408559"/>
                  </a:xfrm>
                </p:grpSpPr>
                <p:cxnSp>
                  <p:nvCxnSpPr>
                    <p:cNvPr id="84" name="Straight Connector 83"/>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7117900" y="-1151739"/>
                  <a:ext cx="462207" cy="551888"/>
                  <a:chOff x="8763000" y="1289060"/>
                  <a:chExt cx="462207" cy="551888"/>
                </a:xfrm>
              </p:grpSpPr>
              <p:pic>
                <p:nvPicPr>
                  <p:cNvPr id="80"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8890684" y="1468952"/>
                    <a:ext cx="206841" cy="155812"/>
                  </a:xfrm>
                  <a:prstGeom prst="rect">
                    <a:avLst/>
                  </a:prstGeom>
                  <a:noFill/>
                </p:spPr>
                <p:txBody>
                  <a:bodyPr wrap="none" lIns="0" tIns="0" rIns="0" bIns="0" rtlCol="0">
                    <a:spAutoFit/>
                  </a:bodyPr>
                  <a:lstStyle/>
                  <a:p>
                    <a:pPr algn="ctr">
                      <a:lnSpc>
                        <a:spcPct val="90000"/>
                      </a:lnSpc>
                    </a:pPr>
                    <a:r>
                      <a:rPr lang="en-US" sz="1500" b="1" dirty="0">
                        <a:gradFill>
                          <a:gsLst>
                            <a:gs pos="0">
                              <a:srgbClr val="5F5F5F"/>
                            </a:gs>
                            <a:gs pos="100000">
                              <a:srgbClr val="5F5F5F"/>
                            </a:gs>
                          </a:gsLst>
                          <a:lin ang="0" scaled="0"/>
                        </a:gradFill>
                        <a:ea typeface="Segoe UI" pitchFamily="34" charset="0"/>
                        <a:cs typeface="Segoe UI" pitchFamily="34" charset="0"/>
                      </a:rPr>
                      <a:t>.</a:t>
                    </a:r>
                    <a:r>
                      <a:rPr lang="en-US" sz="1500" b="1" dirty="0" err="1">
                        <a:gradFill>
                          <a:gsLst>
                            <a:gs pos="0">
                              <a:srgbClr val="5F5F5F"/>
                            </a:gs>
                            <a:gs pos="100000">
                              <a:srgbClr val="5F5F5F"/>
                            </a:gs>
                          </a:gsLst>
                          <a:lin ang="0" scaled="0"/>
                        </a:gradFill>
                        <a:ea typeface="Segoe UI" pitchFamily="34" charset="0"/>
                        <a:cs typeface="Segoe UI" pitchFamily="34" charset="0"/>
                      </a:rPr>
                      <a:t>dll</a:t>
                    </a:r>
                    <a:endParaRPr lang="en-US" sz="1500" b="1" dirty="0">
                      <a:gradFill>
                        <a:gsLst>
                          <a:gs pos="0">
                            <a:srgbClr val="5F5F5F"/>
                          </a:gs>
                          <a:gs pos="100000">
                            <a:srgbClr val="5F5F5F"/>
                          </a:gs>
                        </a:gsLst>
                        <a:lin ang="0" scaled="0"/>
                      </a:gradFill>
                      <a:ea typeface="Segoe UI" pitchFamily="34" charset="0"/>
                      <a:cs typeface="Segoe UI" pitchFamily="34" charset="0"/>
                    </a:endParaRPr>
                  </a:p>
                </p:txBody>
              </p:sp>
            </p:grpSp>
          </p:grpSp>
        </p:grpSp>
      </p:grpSp>
    </p:spTree>
    <p:extLst>
      <p:ext uri="{BB962C8B-B14F-4D97-AF65-F5344CB8AC3E}">
        <p14:creationId xmlns:p14="http://schemas.microsoft.com/office/powerpoint/2010/main" val="20007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p:txBody>
          <a:bodyPr/>
          <a:lstStyle/>
          <a:p>
            <a:r>
              <a:rPr lang="en-US" dirty="0"/>
              <a:t>Application Uninstall and Revoke Flow</a:t>
            </a:r>
          </a:p>
        </p:txBody>
      </p:sp>
      <p:sp>
        <p:nvSpPr>
          <p:cNvPr id="34" name="Rectangle 33"/>
          <p:cNvSpPr/>
          <p:nvPr/>
        </p:nvSpPr>
        <p:spPr>
          <a:xfrm>
            <a:off x="7004685" y="1444625"/>
            <a:ext cx="4663440" cy="5413375"/>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182880" bIns="45718" numCol="1" rtlCol="0" anchor="t" anchorCtr="0" compatLnSpc="1">
            <a:prstTxWarp prst="textNoShape">
              <a:avLst/>
            </a:prstTxWarp>
          </a:bodyPr>
          <a:lstStyle/>
          <a:p>
            <a:pPr algn="ctr" defTabSz="914099" fontAlgn="base">
              <a:spcBef>
                <a:spcPts val="1200"/>
              </a:spcBef>
            </a:pPr>
            <a:endParaRPr lang="en-US" sz="2800" i="1" dirty="0">
              <a:gradFill>
                <a:gsLst>
                  <a:gs pos="0">
                    <a:schemeClr val="tx1"/>
                  </a:gs>
                  <a:gs pos="86000">
                    <a:schemeClr val="tx1"/>
                  </a:gs>
                </a:gsLst>
                <a:lin ang="5400000" scaled="0"/>
              </a:gradFill>
            </a:endParaRPr>
          </a:p>
        </p:txBody>
      </p:sp>
      <p:sp>
        <p:nvSpPr>
          <p:cNvPr id="37" name="Content Placeholder 57"/>
          <p:cNvSpPr txBox="1">
            <a:spLocks/>
          </p:cNvSpPr>
          <p:nvPr/>
        </p:nvSpPr>
        <p:spPr>
          <a:xfrm>
            <a:off x="7187565" y="1570003"/>
            <a:ext cx="4297680" cy="1606594"/>
          </a:xfrm>
          <a:prstGeom prst="rect">
            <a:avLst/>
          </a:prstGeom>
        </p:spPr>
        <p:txBody>
          <a:bodyPr vert="horz" wrap="square" lIns="0" tIns="0" rIns="0" bIns="0" rtlCol="0">
            <a:spAutoFit/>
          </a:bodyPr>
          <a:lstStyle>
            <a:defPPr>
              <a:defRPr lang="en-US"/>
            </a:defPPr>
            <a:lvl1pPr marL="404813" indent="-404813">
              <a:lnSpc>
                <a:spcPct val="90000"/>
              </a:lnSpc>
              <a:spcBef>
                <a:spcPct val="20000"/>
              </a:spcBef>
              <a:buSzPct val="90000"/>
              <a:buFontTx/>
              <a:buBlip>
                <a:blip r:embed="rId3"/>
              </a:buBlip>
              <a:defRPr sz="24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sz="2800" b="1" dirty="0" smtClean="0"/>
              <a:t>Uninstall</a:t>
            </a:r>
            <a:endParaRPr lang="en-US" sz="2800" b="1" dirty="0"/>
          </a:p>
          <a:p>
            <a:r>
              <a:rPr lang="en-US" dirty="0"/>
              <a:t>Wipe app sandbox</a:t>
            </a:r>
          </a:p>
          <a:p>
            <a:r>
              <a:rPr lang="en-US" dirty="0"/>
              <a:t>Wipe app folder hierarchy</a:t>
            </a:r>
          </a:p>
          <a:p>
            <a:r>
              <a:rPr lang="en-US" dirty="0"/>
              <a:t>Delete license</a:t>
            </a:r>
          </a:p>
        </p:txBody>
      </p:sp>
      <p:sp>
        <p:nvSpPr>
          <p:cNvPr id="42" name="Isosceles Triangle 41"/>
          <p:cNvSpPr/>
          <p:nvPr/>
        </p:nvSpPr>
        <p:spPr>
          <a:xfrm rot="16200000">
            <a:off x="2572484" y="1643911"/>
            <a:ext cx="4638663" cy="4240082"/>
          </a:xfrm>
          <a:prstGeom prst="triangle">
            <a:avLst>
              <a:gd name="adj" fmla="val 32205"/>
            </a:avLst>
          </a:prstGeom>
          <a:gradFill>
            <a:gsLst>
              <a:gs pos="13000">
                <a:srgbClr val="FFFFFF">
                  <a:alpha val="0"/>
                </a:srgbClr>
              </a:gs>
              <a:gs pos="100000">
                <a:srgbClr val="FFFFFF">
                  <a:alpha val="0"/>
                </a:srgbClr>
              </a:gs>
              <a:gs pos="57000">
                <a:srgbClr val="FFFFFF">
                  <a:alpha val="32000"/>
                </a:srgbClr>
              </a:gs>
            </a:gsLst>
            <a:lin ang="540000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endParaRPr>
          </a:p>
        </p:txBody>
      </p:sp>
      <p:sp>
        <p:nvSpPr>
          <p:cNvPr id="47" name="Content Placeholder 57"/>
          <p:cNvSpPr txBox="1">
            <a:spLocks/>
          </p:cNvSpPr>
          <p:nvPr/>
        </p:nvSpPr>
        <p:spPr>
          <a:xfrm>
            <a:off x="7187565" y="3540103"/>
            <a:ext cx="4297680" cy="1532727"/>
          </a:xfrm>
          <a:prstGeom prst="rect">
            <a:avLst/>
          </a:prstGeom>
        </p:spPr>
        <p:txBody>
          <a:bodyPr vert="horz" wrap="square" lIns="0" tIns="0" rIns="0" bIns="0" rtlCol="0">
            <a:spAutoFit/>
          </a:bodyPr>
          <a:lstStyle>
            <a:defPPr>
              <a:defRPr lang="en-US"/>
            </a:defPPr>
            <a:lvl1pPr marL="404813" indent="-404813">
              <a:lnSpc>
                <a:spcPct val="90000"/>
              </a:lnSpc>
              <a:spcBef>
                <a:spcPct val="20000"/>
              </a:spcBef>
              <a:buSzPct val="90000"/>
              <a:buFontTx/>
              <a:buBlip>
                <a:blip r:embed="rId3"/>
              </a:buBlip>
              <a:defRPr sz="24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sz="2800" b="1" dirty="0"/>
              <a:t>Revocation</a:t>
            </a:r>
          </a:p>
          <a:p>
            <a:r>
              <a:rPr lang="en-US" dirty="0"/>
              <a:t>Delete license</a:t>
            </a:r>
          </a:p>
          <a:p>
            <a:r>
              <a:rPr lang="en-US" b="1" dirty="0">
                <a:gradFill>
                  <a:gsLst>
                    <a:gs pos="0">
                      <a:schemeClr val="accent1">
                        <a:lumMod val="40000"/>
                        <a:lumOff val="60000"/>
                      </a:schemeClr>
                    </a:gs>
                    <a:gs pos="86000">
                      <a:schemeClr val="accent1">
                        <a:lumMod val="40000"/>
                        <a:lumOff val="60000"/>
                      </a:schemeClr>
                    </a:gs>
                  </a:gsLst>
                  <a:lin ang="5400000" scaled="0"/>
                </a:gradFill>
              </a:rPr>
              <a:t>Update license state in App DB</a:t>
            </a:r>
          </a:p>
        </p:txBody>
      </p:sp>
      <p:grpSp>
        <p:nvGrpSpPr>
          <p:cNvPr id="62" name="Group 61"/>
          <p:cNvGrpSpPr/>
          <p:nvPr/>
        </p:nvGrpSpPr>
        <p:grpSpPr>
          <a:xfrm>
            <a:off x="461761" y="1316512"/>
            <a:ext cx="5393046" cy="5541488"/>
            <a:chOff x="346411" y="828359"/>
            <a:chExt cx="4045838" cy="4156116"/>
          </a:xfrm>
        </p:grpSpPr>
        <p:sp>
          <p:nvSpPr>
            <p:cNvPr id="63" name="Rectangle 62"/>
            <p:cNvSpPr/>
            <p:nvPr/>
          </p:nvSpPr>
          <p:spPr>
            <a:xfrm>
              <a:off x="346411" y="1764100"/>
              <a:ext cx="1968307" cy="3220375"/>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182880" bIns="45718" numCol="1" rtlCol="0" anchor="t" anchorCtr="0" compatLnSpc="1">
              <a:prstTxWarp prst="textNoShape">
                <a:avLst/>
              </a:prstTxWarp>
            </a:bodyPr>
            <a:lstStyle/>
            <a:p>
              <a:pPr algn="ctr" defTabSz="914099" fontAlgn="base">
                <a:spcBef>
                  <a:spcPts val="1200"/>
                </a:spcBef>
              </a:pPr>
              <a:endParaRPr lang="en-US" sz="2800" i="1">
                <a:gradFill>
                  <a:gsLst>
                    <a:gs pos="0">
                      <a:schemeClr val="tx1"/>
                    </a:gs>
                    <a:gs pos="86000">
                      <a:schemeClr val="tx1"/>
                    </a:gs>
                  </a:gsLst>
                  <a:lin ang="5400000" scaled="0"/>
                </a:gradFill>
              </a:endParaRPr>
            </a:p>
          </p:txBody>
        </p:sp>
        <p:grpSp>
          <p:nvGrpSpPr>
            <p:cNvPr id="64" name="Group 63"/>
            <p:cNvGrpSpPr/>
            <p:nvPr/>
          </p:nvGrpSpPr>
          <p:grpSpPr>
            <a:xfrm>
              <a:off x="978340" y="1197362"/>
              <a:ext cx="1997398" cy="2800352"/>
              <a:chOff x="978340" y="1197362"/>
              <a:chExt cx="1997398" cy="2800352"/>
            </a:xfrm>
          </p:grpSpPr>
          <p:cxnSp>
            <p:nvCxnSpPr>
              <p:cNvPr id="93" name="Straight Arrow Connector 92"/>
              <p:cNvCxnSpPr/>
              <p:nvPr/>
            </p:nvCxnSpPr>
            <p:spPr>
              <a:xfrm rot="10800000">
                <a:off x="1970645" y="1197362"/>
                <a:ext cx="914400" cy="1191"/>
              </a:xfrm>
              <a:prstGeom prst="straightConnector1">
                <a:avLst/>
              </a:prstGeom>
              <a:ln w="38100" cap="rnd">
                <a:solidFill>
                  <a:srgbClr val="FFFF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598184" y="1568837"/>
                <a:ext cx="7429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969658" y="2510054"/>
                <a:ext cx="2" cy="381336"/>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835467" y="3854837"/>
                <a:ext cx="2857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978340" y="3711962"/>
                <a:ext cx="1993392" cy="1"/>
              </a:xfrm>
              <a:prstGeom prst="straightConnector1">
                <a:avLst/>
              </a:prstGeom>
              <a:ln w="38100" cap="rnd">
                <a:solidFill>
                  <a:srgbClr val="FFFF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68926" y="3460502"/>
                <a:ext cx="1467" cy="537212"/>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2832863" y="3854837"/>
                <a:ext cx="285750" cy="0"/>
              </a:xfrm>
              <a:prstGeom prst="line">
                <a:avLst/>
              </a:prstGeom>
              <a:ln w="38100" cap="rnd">
                <a:solidFill>
                  <a:srgbClr val="FFFFFF"/>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65" name="Cloud 64"/>
            <p:cNvSpPr/>
            <p:nvPr/>
          </p:nvSpPr>
          <p:spPr>
            <a:xfrm>
              <a:off x="2700609" y="828359"/>
              <a:ext cx="1691640" cy="695107"/>
            </a:xfrm>
            <a:prstGeom prst="cloud">
              <a:avLst/>
            </a:prstGeom>
            <a:ln>
              <a:no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cs typeface="Segoe"/>
              </a:endParaRPr>
            </a:p>
          </p:txBody>
        </p:sp>
        <p:sp>
          <p:nvSpPr>
            <p:cNvPr id="66" name="Rectangle 65"/>
            <p:cNvSpPr/>
            <p:nvPr/>
          </p:nvSpPr>
          <p:spPr>
            <a:xfrm>
              <a:off x="567473" y="4007651"/>
              <a:ext cx="822960" cy="54864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Shell</a:t>
              </a:r>
            </a:p>
          </p:txBody>
        </p:sp>
        <p:sp>
          <p:nvSpPr>
            <p:cNvPr id="67" name="Flowchart: Magnetic Disk 66"/>
            <p:cNvSpPr/>
            <p:nvPr/>
          </p:nvSpPr>
          <p:spPr>
            <a:xfrm>
              <a:off x="1536047" y="4007652"/>
              <a:ext cx="878753" cy="650929"/>
            </a:xfrm>
            <a:prstGeom prst="flowChartMagneticDisk">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App DB</a:t>
              </a:r>
            </a:p>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Sec. DB</a:t>
              </a:r>
            </a:p>
          </p:txBody>
        </p:sp>
        <p:sp>
          <p:nvSpPr>
            <p:cNvPr id="68" name="TextBox 67"/>
            <p:cNvSpPr txBox="1"/>
            <p:nvPr/>
          </p:nvSpPr>
          <p:spPr>
            <a:xfrm>
              <a:off x="406508" y="1090961"/>
              <a:ext cx="819150" cy="373949"/>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r>
                <a:rPr lang="en-US" sz="1800" dirty="0">
                  <a:gradFill>
                    <a:gsLst>
                      <a:gs pos="0">
                        <a:schemeClr val="tx1"/>
                      </a:gs>
                      <a:gs pos="86000">
                        <a:schemeClr val="tx1"/>
                      </a:gs>
                    </a:gsLst>
                    <a:lin ang="5400000" scaled="0"/>
                  </a:gradFill>
                </a:rPr>
                <a:t>Delete License</a:t>
              </a:r>
            </a:p>
          </p:txBody>
        </p:sp>
        <p:sp>
          <p:nvSpPr>
            <p:cNvPr id="69" name="Rectangle 68"/>
            <p:cNvSpPr/>
            <p:nvPr/>
          </p:nvSpPr>
          <p:spPr>
            <a:xfrm>
              <a:off x="2475297" y="4589982"/>
              <a:ext cx="1010155" cy="186974"/>
            </a:xfrm>
            <a:prstGeom prst="rect">
              <a:avLst/>
            </a:prstGeom>
            <a:noFill/>
          </p:spPr>
          <p:txBody>
            <a:bodyPr wrap="none" lIns="0" tIns="0" rIns="0" bIns="0" rtlCol="0" anchor="ctr" anchorCtr="0">
              <a:spAutoFit/>
            </a:bodyPr>
            <a:lstStyle/>
            <a:p>
              <a:pPr>
                <a:lnSpc>
                  <a:spcPct val="90000"/>
                </a:lnSpc>
              </a:pPr>
              <a:r>
                <a:rPr lang="en-US" b="1" dirty="0">
                  <a:gradFill>
                    <a:gsLst>
                      <a:gs pos="0">
                        <a:schemeClr val="tx1"/>
                      </a:gs>
                      <a:gs pos="86000">
                        <a:schemeClr val="tx1"/>
                      </a:gs>
                    </a:gsLst>
                    <a:lin ang="5400000" scaled="0"/>
                  </a:gradFill>
                </a:rPr>
                <a:t>App Folders</a:t>
              </a:r>
            </a:p>
          </p:txBody>
        </p:sp>
        <p:pic>
          <p:nvPicPr>
            <p:cNvPr id="70" name="Picture 2"/>
            <p:cNvPicPr>
              <a:picLocks noChangeAspect="1" noChangeArrowheads="1"/>
            </p:cNvPicPr>
            <p:nvPr/>
          </p:nvPicPr>
          <p:blipFill rotWithShape="1">
            <a:blip r:embed="rId4" cstate="print"/>
            <a:srcRect l="6371" r="6371" b="5351"/>
            <a:stretch/>
          </p:blipFill>
          <p:spPr bwMode="auto">
            <a:xfrm>
              <a:off x="526723" y="1961414"/>
              <a:ext cx="658368" cy="1261872"/>
            </a:xfrm>
            <a:prstGeom prst="roundRect">
              <a:avLst>
                <a:gd name="adj" fmla="val 2199"/>
              </a:avLst>
            </a:prstGeom>
            <a:noFill/>
            <a:ln w="9525">
              <a:noFill/>
              <a:miter lim="800000"/>
              <a:headEnd/>
              <a:tailEnd/>
            </a:ln>
            <a:effectLst/>
          </p:spPr>
        </p:pic>
        <p:sp>
          <p:nvSpPr>
            <p:cNvPr id="71" name="TextBox 70"/>
            <p:cNvSpPr txBox="1"/>
            <p:nvPr/>
          </p:nvSpPr>
          <p:spPr>
            <a:xfrm>
              <a:off x="2941937" y="1027608"/>
              <a:ext cx="1208985" cy="332399"/>
            </a:xfrm>
            <a:prstGeom prst="rect">
              <a:avLst/>
            </a:prstGeom>
            <a:noFill/>
          </p:spPr>
          <p:txBody>
            <a:bodyPr wrap="square" lIns="0" tIns="0" rIns="0" bIns="0" rtlCol="0" anchor="ctr" anchorCtr="0">
              <a:spAutoFit/>
            </a:bodyPr>
            <a:lstStyle>
              <a:defPPr>
                <a:defRPr lang="en-US"/>
              </a:defPPr>
              <a:lvl1pPr>
                <a:lnSpc>
                  <a:spcPct val="90000"/>
                </a:lnSpc>
                <a:defRPr sz="1050" b="1">
                  <a:gradFill>
                    <a:gsLst>
                      <a:gs pos="0">
                        <a:srgbClr val="000000"/>
                      </a:gs>
                      <a:gs pos="100000">
                        <a:srgbClr val="000000"/>
                      </a:gs>
                    </a:gsLst>
                    <a:lin ang="0" scaled="0"/>
                  </a:gradFill>
                  <a:ea typeface="Segoe UI" pitchFamily="34" charset="0"/>
                  <a:cs typeface="Segoe UI" pitchFamily="34" charset="0"/>
                </a:defRPr>
              </a:lvl1pPr>
            </a:lstStyle>
            <a:p>
              <a:pPr algn="ctr"/>
              <a:r>
                <a:rPr lang="en-US" sz="1600" dirty="0"/>
                <a:t>Windows Phone</a:t>
              </a:r>
            </a:p>
            <a:p>
              <a:pPr algn="ctr"/>
              <a:r>
                <a:rPr lang="en-US" sz="1600" dirty="0"/>
                <a:t>Marketplace </a:t>
              </a:r>
            </a:p>
          </p:txBody>
        </p:sp>
        <p:sp>
          <p:nvSpPr>
            <p:cNvPr id="72" name="Rectangle 71"/>
            <p:cNvSpPr/>
            <p:nvPr/>
          </p:nvSpPr>
          <p:spPr>
            <a:xfrm>
              <a:off x="1329579" y="1961414"/>
              <a:ext cx="1280160" cy="548640"/>
            </a:xfrm>
            <a:prstGeom prst="rect">
              <a:avLst/>
            </a:prstGeom>
            <a:solidFill>
              <a:srgbClr val="6BBD46"/>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Marketplace</a:t>
              </a:r>
            </a:p>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Client</a:t>
              </a:r>
            </a:p>
          </p:txBody>
        </p:sp>
        <p:sp>
          <p:nvSpPr>
            <p:cNvPr id="73" name="Rectangle 72"/>
            <p:cNvSpPr/>
            <p:nvPr/>
          </p:nvSpPr>
          <p:spPr>
            <a:xfrm>
              <a:off x="1329579" y="2911862"/>
              <a:ext cx="1280160" cy="548640"/>
            </a:xfrm>
            <a:prstGeom prst="rect">
              <a:avLst/>
            </a:prstGeom>
            <a:solidFill>
              <a:schemeClr val="accent2"/>
            </a:solidFill>
            <a:ln w="12700" cap="flat" cmpd="sng" algn="ctr">
              <a:noFill/>
              <a:prstDash val="solid"/>
              <a:headEnd type="none" w="med" len="med"/>
              <a:tailEnd type="none" w="med" len="med"/>
            </a:ln>
            <a:effectLst/>
          </p:spPr>
          <p:txBody>
            <a:bodyPr vert="horz" wrap="square" lIns="64008" tIns="45720" rIns="68604" bIns="34302" numCol="1" rtlCol="0" anchor="ctr" anchorCtr="0" compatLnSpc="1">
              <a:prstTxWarp prst="textNoShape">
                <a:avLst/>
              </a:prstTxWarp>
            </a:bodyPr>
            <a:lstStyle/>
            <a:p>
              <a:pPr algn="ctr" fontAlgn="base">
                <a:lnSpc>
                  <a:spcPct val="85000"/>
                </a:lnSpc>
                <a:spcBef>
                  <a:spcPts val="300"/>
                </a:spcBef>
                <a:spcAft>
                  <a:spcPct val="0"/>
                </a:spcAft>
              </a:pPr>
              <a:r>
                <a:rPr lang="en-US" b="1" dirty="0">
                  <a:gradFill>
                    <a:gsLst>
                      <a:gs pos="0">
                        <a:schemeClr val="tx1"/>
                      </a:gs>
                      <a:gs pos="86000">
                        <a:schemeClr val="tx1"/>
                      </a:gs>
                    </a:gsLst>
                    <a:lin ang="5400000" scaled="0"/>
                  </a:gradFill>
                </a:rPr>
                <a:t>Package Manager</a:t>
              </a:r>
            </a:p>
          </p:txBody>
        </p:sp>
        <p:pic>
          <p:nvPicPr>
            <p:cNvPr id="74" name="Picture 2" descr="\\eventsql\dvd\Online_ART\DVD_ART36\Artwork_Imagery\Icons - Illustrations\_ WINDOWS SERVER ICONS\Documents\Folder file Closed.png"/>
            <p:cNvPicPr>
              <a:picLocks noChangeAspect="1" noChangeArrowheads="1"/>
            </p:cNvPicPr>
            <p:nvPr/>
          </p:nvPicPr>
          <p:blipFill>
            <a:blip r:embed="rId5" cstate="print"/>
            <a:srcRect/>
            <a:stretch>
              <a:fillRect/>
            </a:stretch>
          </p:blipFill>
          <p:spPr bwMode="auto">
            <a:xfrm>
              <a:off x="2639234" y="3966321"/>
              <a:ext cx="684743" cy="609848"/>
            </a:xfrm>
            <a:prstGeom prst="rect">
              <a:avLst/>
            </a:prstGeom>
            <a:noFill/>
          </p:spPr>
        </p:pic>
        <p:grpSp>
          <p:nvGrpSpPr>
            <p:cNvPr id="75" name="Group 74"/>
            <p:cNvGrpSpPr/>
            <p:nvPr/>
          </p:nvGrpSpPr>
          <p:grpSpPr>
            <a:xfrm>
              <a:off x="1328001" y="828359"/>
              <a:ext cx="545344" cy="831056"/>
              <a:chOff x="7132995" y="-1469819"/>
              <a:chExt cx="545344" cy="831056"/>
            </a:xfrm>
          </p:grpSpPr>
          <p:sp>
            <p:nvSpPr>
              <p:cNvPr id="76" name="Rectangle 75"/>
              <p:cNvSpPr/>
              <p:nvPr/>
            </p:nvSpPr>
            <p:spPr>
              <a:xfrm>
                <a:off x="7132995" y="-1469819"/>
                <a:ext cx="545344" cy="467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kern="0" dirty="0">
                  <a:gradFill>
                    <a:gsLst>
                      <a:gs pos="0">
                        <a:srgbClr val="FFFFFF"/>
                      </a:gs>
                      <a:gs pos="100000">
                        <a:srgbClr val="FFFFFF"/>
                      </a:gs>
                    </a:gsLst>
                    <a:lin ang="5400000" scaled="0"/>
                  </a:gradFill>
                  <a:cs typeface="Segoe"/>
                </a:endParaRPr>
              </a:p>
            </p:txBody>
          </p:sp>
          <p:sp>
            <p:nvSpPr>
              <p:cNvPr id="77" name="TextBox 76"/>
              <p:cNvSpPr txBox="1"/>
              <p:nvPr/>
            </p:nvSpPr>
            <p:spPr>
              <a:xfrm>
                <a:off x="7304650" y="-1452164"/>
                <a:ext cx="202031" cy="109068"/>
              </a:xfrm>
              <a:prstGeom prst="rect">
                <a:avLst/>
              </a:prstGeom>
              <a:noFill/>
            </p:spPr>
            <p:txBody>
              <a:bodyPr wrap="none" lIns="0" tIns="0" rIns="0" bIns="0" rtlCol="0">
                <a:spAutoFit/>
              </a:bodyPr>
              <a:lstStyle>
                <a:defPPr>
                  <a:defRPr lang="en-US"/>
                </a:defPPr>
                <a:lvl1pPr>
                  <a:lnSpc>
                    <a:spcPct val="90000"/>
                  </a:lnSpc>
                  <a:defRPr sz="1050">
                    <a:gradFill>
                      <a:gsLst>
                        <a:gs pos="0">
                          <a:srgbClr val="000000"/>
                        </a:gs>
                        <a:gs pos="100000">
                          <a:srgbClr val="000000"/>
                        </a:gs>
                      </a:gsLst>
                      <a:lin ang="0" scaled="0"/>
                    </a:gradFill>
                    <a:ea typeface="Segoe UI" pitchFamily="34" charset="0"/>
                    <a:cs typeface="Segoe UI" pitchFamily="34" charset="0"/>
                  </a:defRPr>
                </a:lvl1pPr>
              </a:lstStyle>
              <a:p>
                <a:pPr algn="ctr"/>
                <a:r>
                  <a:rPr lang="en-US" b="1" dirty="0"/>
                  <a:t>.</a:t>
                </a:r>
                <a:r>
                  <a:rPr lang="en-US" b="1" dirty="0" err="1"/>
                  <a:t>xap</a:t>
                </a:r>
                <a:endParaRPr lang="en-US" b="1" dirty="0"/>
              </a:p>
            </p:txBody>
          </p:sp>
          <p:grpSp>
            <p:nvGrpSpPr>
              <p:cNvPr id="78" name="Group 77"/>
              <p:cNvGrpSpPr/>
              <p:nvPr/>
            </p:nvGrpSpPr>
            <p:grpSpPr>
              <a:xfrm>
                <a:off x="7132995" y="-1278198"/>
                <a:ext cx="545343" cy="639435"/>
                <a:chOff x="7117900" y="-1239286"/>
                <a:chExt cx="545343" cy="639435"/>
              </a:xfrm>
            </p:grpSpPr>
            <p:grpSp>
              <p:nvGrpSpPr>
                <p:cNvPr id="79" name="Group 78"/>
                <p:cNvGrpSpPr/>
                <p:nvPr/>
              </p:nvGrpSpPr>
              <p:grpSpPr>
                <a:xfrm>
                  <a:off x="7201036" y="-1239286"/>
                  <a:ext cx="462207" cy="551888"/>
                  <a:chOff x="6752085" y="1474206"/>
                  <a:chExt cx="462207" cy="551888"/>
                </a:xfrm>
              </p:grpSpPr>
              <p:pic>
                <p:nvPicPr>
                  <p:cNvPr id="83"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6752085" y="1474206"/>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grpSp>
                <p:nvGrpSpPr>
                  <p:cNvPr id="84" name="Group 83"/>
                  <p:cNvGrpSpPr/>
                  <p:nvPr/>
                </p:nvGrpSpPr>
                <p:grpSpPr>
                  <a:xfrm>
                    <a:off x="6794554" y="1545871"/>
                    <a:ext cx="377268" cy="408559"/>
                    <a:chOff x="5976158" y="612843"/>
                    <a:chExt cx="377268" cy="408559"/>
                  </a:xfrm>
                </p:grpSpPr>
                <p:cxnSp>
                  <p:nvCxnSpPr>
                    <p:cNvPr id="85" name="Straight Connector 84"/>
                    <p:cNvCxnSpPr/>
                    <p:nvPr/>
                  </p:nvCxnSpPr>
                  <p:spPr>
                    <a:xfrm>
                      <a:off x="5976158" y="61284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76158" y="67120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76158" y="729575"/>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76158" y="787941"/>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976158" y="846307"/>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976158" y="904673"/>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976158" y="963039"/>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976158" y="1021402"/>
                      <a:ext cx="377268" cy="0"/>
                    </a:xfrm>
                    <a:prstGeom prst="line">
                      <a:avLst/>
                    </a:prstGeom>
                    <a:ln w="25400">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p:cNvGrpSpPr/>
                <p:nvPr/>
              </p:nvGrpSpPr>
              <p:grpSpPr>
                <a:xfrm>
                  <a:off x="7117900" y="-1151739"/>
                  <a:ext cx="462207" cy="551888"/>
                  <a:chOff x="8763000" y="1289060"/>
                  <a:chExt cx="462207" cy="551888"/>
                </a:xfrm>
              </p:grpSpPr>
              <p:pic>
                <p:nvPicPr>
                  <p:cNvPr id="81" name="Picture 2" descr="C:\Users\Raquel\Desktop\_SFP\8-20353_SivNagalingam 1\Icons - Illustrations\Documents Folders Pages\blank p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8334" r="13355" b="13695"/>
                  <a:stretch/>
                </p:blipFill>
                <p:spPr bwMode="auto">
                  <a:xfrm>
                    <a:off x="8763000" y="1289060"/>
                    <a:ext cx="462207" cy="551888"/>
                  </a:xfrm>
                  <a:prstGeom prst="rect">
                    <a:avLst/>
                  </a:prstGeom>
                  <a:noFill/>
                  <a:ln w="6350">
                    <a:solidFill>
                      <a:srgbClr val="C0C0C0"/>
                    </a:solidFill>
                    <a:miter lim="800000"/>
                  </a:ln>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8890684" y="1468952"/>
                    <a:ext cx="206841" cy="155812"/>
                  </a:xfrm>
                  <a:prstGeom prst="rect">
                    <a:avLst/>
                  </a:prstGeom>
                  <a:noFill/>
                </p:spPr>
                <p:txBody>
                  <a:bodyPr wrap="none" lIns="0" tIns="0" rIns="0" bIns="0" rtlCol="0">
                    <a:spAutoFit/>
                  </a:bodyPr>
                  <a:lstStyle/>
                  <a:p>
                    <a:pPr algn="ctr">
                      <a:lnSpc>
                        <a:spcPct val="90000"/>
                      </a:lnSpc>
                    </a:pPr>
                    <a:r>
                      <a:rPr lang="en-US" sz="1500" b="1" dirty="0">
                        <a:gradFill>
                          <a:gsLst>
                            <a:gs pos="0">
                              <a:srgbClr val="5F5F5F"/>
                            </a:gs>
                            <a:gs pos="100000">
                              <a:srgbClr val="5F5F5F"/>
                            </a:gs>
                          </a:gsLst>
                          <a:lin ang="0" scaled="0"/>
                        </a:gradFill>
                        <a:ea typeface="Segoe UI" pitchFamily="34" charset="0"/>
                        <a:cs typeface="Segoe UI" pitchFamily="34" charset="0"/>
                      </a:rPr>
                      <a:t>.</a:t>
                    </a:r>
                    <a:r>
                      <a:rPr lang="en-US" sz="1500" b="1" dirty="0" err="1">
                        <a:gradFill>
                          <a:gsLst>
                            <a:gs pos="0">
                              <a:srgbClr val="5F5F5F"/>
                            </a:gs>
                            <a:gs pos="100000">
                              <a:srgbClr val="5F5F5F"/>
                            </a:gs>
                          </a:gsLst>
                          <a:lin ang="0" scaled="0"/>
                        </a:gradFill>
                        <a:ea typeface="Segoe UI" pitchFamily="34" charset="0"/>
                        <a:cs typeface="Segoe UI" pitchFamily="34" charset="0"/>
                      </a:rPr>
                      <a:t>dll</a:t>
                    </a:r>
                    <a:endParaRPr lang="en-US" sz="1500" b="1" dirty="0">
                      <a:gradFill>
                        <a:gsLst>
                          <a:gs pos="0">
                            <a:srgbClr val="5F5F5F"/>
                          </a:gs>
                          <a:gs pos="100000">
                            <a:srgbClr val="5F5F5F"/>
                          </a:gs>
                        </a:gsLst>
                        <a:lin ang="0" scaled="0"/>
                      </a:gradFill>
                      <a:ea typeface="Segoe UI" pitchFamily="34" charset="0"/>
                      <a:cs typeface="Segoe UI" pitchFamily="34" charset="0"/>
                    </a:endParaRPr>
                  </a:p>
                </p:txBody>
              </p:sp>
            </p:grpSp>
          </p:grpSp>
        </p:grpSp>
      </p:grpSp>
    </p:spTree>
    <p:extLst>
      <p:ext uri="{BB962C8B-B14F-4D97-AF65-F5344CB8AC3E}">
        <p14:creationId xmlns:p14="http://schemas.microsoft.com/office/powerpoint/2010/main" val="113160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Deploying Windows Phone  </a:t>
            </a:r>
            <a:br>
              <a:rPr lang="en-US" dirty="0" smtClean="0"/>
            </a:br>
            <a:r>
              <a:rPr lang="en-US" dirty="0" smtClean="0"/>
              <a:t>with Exchange Server</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10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Enterprise Active Sync Integration</a:t>
            </a:r>
            <a:endParaRPr lang="en-US" dirty="0"/>
          </a:p>
        </p:txBody>
      </p:sp>
      <p:sp>
        <p:nvSpPr>
          <p:cNvPr id="6" name="Content Placeholder 1"/>
          <p:cNvSpPr txBox="1">
            <a:spLocks/>
          </p:cNvSpPr>
          <p:nvPr/>
        </p:nvSpPr>
        <p:spPr>
          <a:xfrm>
            <a:off x="519112" y="6435501"/>
            <a:ext cx="11149013" cy="193899"/>
          </a:xfrm>
          <a:prstGeom prst="rect">
            <a:avLst/>
          </a:prstGeom>
        </p:spPr>
        <p:txBody>
          <a:bodyPr vert="horz" wrap="square" lIns="0" tIns="0" rIns="0" bIns="0" rtlCol="0" anchor="b" anchorCtr="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 All other EAS policies not explicitly mentioned always return False</a:t>
            </a:r>
            <a:endParaRPr lang="en-US" sz="1400" dirty="0"/>
          </a:p>
        </p:txBody>
      </p:sp>
      <p:sp>
        <p:nvSpPr>
          <p:cNvPr id="7" name="Rectangle 6"/>
          <p:cNvSpPr/>
          <p:nvPr/>
        </p:nvSpPr>
        <p:spPr bwMode="auto">
          <a:xfrm>
            <a:off x="1" y="1442868"/>
            <a:ext cx="9418320" cy="512064"/>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dirty="0">
                <a:solidFill>
                  <a:schemeClr val="tx1">
                    <a:alpha val="99000"/>
                  </a:schemeClr>
                </a:solidFill>
              </a:rPr>
              <a:t>Windows Phone </a:t>
            </a:r>
            <a:r>
              <a:rPr lang="en-US" sz="2800" dirty="0" smtClean="0">
                <a:solidFill>
                  <a:schemeClr val="tx1">
                    <a:alpha val="99000"/>
                  </a:schemeClr>
                </a:solidFill>
              </a:rPr>
              <a:t>Supported </a:t>
            </a:r>
            <a:r>
              <a:rPr lang="en-US" sz="2800" dirty="0">
                <a:solidFill>
                  <a:schemeClr val="tx1">
                    <a:alpha val="99000"/>
                  </a:schemeClr>
                </a:solidFill>
              </a:rPr>
              <a:t>EAS Policies* </a:t>
            </a:r>
          </a:p>
        </p:txBody>
      </p:sp>
      <p:sp>
        <p:nvSpPr>
          <p:cNvPr id="9" name="Content Placeholder 7"/>
          <p:cNvSpPr txBox="1">
            <a:spLocks/>
          </p:cNvSpPr>
          <p:nvPr/>
        </p:nvSpPr>
        <p:spPr>
          <a:xfrm>
            <a:off x="519112" y="2011429"/>
            <a:ext cx="10693401" cy="3582519"/>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t>Password Required</a:t>
            </a:r>
          </a:p>
          <a:p>
            <a:r>
              <a:rPr lang="en-US" sz="2400" dirty="0"/>
              <a:t>Password Expiration</a:t>
            </a:r>
          </a:p>
          <a:p>
            <a:r>
              <a:rPr lang="en-US" sz="2400" dirty="0"/>
              <a:t>Password History</a:t>
            </a:r>
          </a:p>
          <a:p>
            <a:r>
              <a:rPr lang="en-US" sz="2400" dirty="0"/>
              <a:t>Allow Simple Password</a:t>
            </a:r>
          </a:p>
          <a:p>
            <a:r>
              <a:rPr lang="en-US" sz="2400" dirty="0"/>
              <a:t>Password Length</a:t>
            </a:r>
          </a:p>
          <a:p>
            <a:r>
              <a:rPr lang="en-US" sz="2400" dirty="0"/>
              <a:t>Idle Timeout Value </a:t>
            </a:r>
          </a:p>
          <a:p>
            <a:r>
              <a:rPr lang="en-US" sz="2400" dirty="0"/>
              <a:t>Device Wipe Threshold</a:t>
            </a:r>
          </a:p>
          <a:p>
            <a:r>
              <a:rPr lang="en-US" sz="2400" b="1" dirty="0">
                <a:gradFill>
                  <a:gsLst>
                    <a:gs pos="0">
                      <a:schemeClr val="accent1">
                        <a:lumMod val="40000"/>
                        <a:lumOff val="60000"/>
                      </a:schemeClr>
                    </a:gs>
                    <a:gs pos="86000">
                      <a:schemeClr val="accent1">
                        <a:lumMod val="40000"/>
                        <a:lumOff val="60000"/>
                      </a:schemeClr>
                    </a:gs>
                  </a:gsLst>
                  <a:lin ang="5400000" scaled="0"/>
                </a:gradFill>
              </a:rPr>
              <a:t>Complex Password Required</a:t>
            </a:r>
          </a:p>
          <a:p>
            <a:r>
              <a:rPr lang="en-US" sz="2400" b="1" dirty="0">
                <a:gradFill>
                  <a:gsLst>
                    <a:gs pos="0">
                      <a:schemeClr val="accent1">
                        <a:lumMod val="40000"/>
                        <a:lumOff val="60000"/>
                      </a:schemeClr>
                    </a:gs>
                    <a:gs pos="86000">
                      <a:schemeClr val="accent1">
                        <a:lumMod val="40000"/>
                        <a:lumOff val="60000"/>
                      </a:schemeClr>
                    </a:gs>
                  </a:gsLst>
                  <a:lin ang="5400000" scaled="0"/>
                </a:gradFill>
              </a:rPr>
              <a:t>Password Complexity</a:t>
            </a:r>
          </a:p>
        </p:txBody>
      </p:sp>
      <p:sp>
        <p:nvSpPr>
          <p:cNvPr id="10" name="Rectangle 9"/>
          <p:cNvSpPr/>
          <p:nvPr/>
        </p:nvSpPr>
        <p:spPr bwMode="auto">
          <a:xfrm>
            <a:off x="1" y="5694828"/>
            <a:ext cx="9418320" cy="512064"/>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18288" rIns="91436" bIns="0" numCol="1" rtlCol="0" anchor="ctr" anchorCtr="0" compatLnSpc="1">
            <a:prstTxWarp prst="textNoShape">
              <a:avLst/>
            </a:prstTxWarp>
          </a:bodyPr>
          <a:lstStyle/>
          <a:p>
            <a:pPr defTabSz="914099">
              <a:lnSpc>
                <a:spcPct val="90000"/>
              </a:lnSpc>
            </a:pPr>
            <a:r>
              <a:rPr lang="en-US" sz="2800" dirty="0">
                <a:solidFill>
                  <a:schemeClr val="tx1">
                    <a:alpha val="99000"/>
                  </a:schemeClr>
                </a:solidFill>
              </a:rPr>
              <a:t>Remote Wipe</a:t>
            </a:r>
          </a:p>
        </p:txBody>
      </p:sp>
    </p:spTree>
    <p:extLst>
      <p:ext uri="{BB962C8B-B14F-4D97-AF65-F5344CB8AC3E}">
        <p14:creationId xmlns:p14="http://schemas.microsoft.com/office/powerpoint/2010/main" val="276354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Enterprise Active Sync Feature Support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90174853"/>
              </p:ext>
            </p:extLst>
          </p:nvPr>
        </p:nvGraphicFramePr>
        <p:xfrm>
          <a:off x="767515" y="921158"/>
          <a:ext cx="10602992" cy="5529072"/>
        </p:xfrm>
        <a:graphic>
          <a:graphicData uri="http://schemas.openxmlformats.org/drawingml/2006/table">
            <a:tbl>
              <a:tblPr firstRow="1" firstCol="1" bandRow="1">
                <a:tableStyleId>{18603FDC-E32A-4AB5-989C-0864C3EAD2B8}</a:tableStyleId>
              </a:tblPr>
              <a:tblGrid>
                <a:gridCol w="3323987"/>
                <a:gridCol w="2426335"/>
                <a:gridCol w="2426335"/>
                <a:gridCol w="2426335"/>
              </a:tblGrid>
              <a:tr h="248126">
                <a:tc>
                  <a:txBody>
                    <a:bodyPr/>
                    <a:lstStyle/>
                    <a:p>
                      <a:pPr marL="0" marR="0">
                        <a:lnSpc>
                          <a:spcPct val="100000"/>
                        </a:lnSpc>
                        <a:spcBef>
                          <a:spcPts val="0"/>
                        </a:spcBef>
                        <a:spcAft>
                          <a:spcPts val="0"/>
                        </a:spcAft>
                      </a:pPr>
                      <a:r>
                        <a:rPr lang="en-US" sz="1600" dirty="0">
                          <a:gradFill>
                            <a:gsLst>
                              <a:gs pos="0">
                                <a:schemeClr val="tx1"/>
                              </a:gs>
                              <a:gs pos="86000">
                                <a:schemeClr val="tx1"/>
                              </a:gs>
                            </a:gsLst>
                            <a:lin ang="5400000" scaled="0"/>
                          </a:gradFill>
                          <a:effectLst/>
                        </a:rPr>
                        <a:t>EAS Feature</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0000">
                        <a:alpha val="30000"/>
                      </a:srgbClr>
                    </a:solidFill>
                  </a:tcPr>
                </a:tc>
                <a:tc>
                  <a:txBody>
                    <a:bodyPr/>
                    <a:lstStyle/>
                    <a:p>
                      <a:pPr marL="0" marR="0" algn="ctr">
                        <a:lnSpc>
                          <a:spcPct val="100000"/>
                        </a:lnSpc>
                        <a:spcBef>
                          <a:spcPts val="0"/>
                        </a:spcBef>
                        <a:spcAft>
                          <a:spcPts val="0"/>
                        </a:spcAft>
                      </a:pPr>
                      <a:r>
                        <a:rPr lang="en-US" sz="1600" dirty="0">
                          <a:gradFill>
                            <a:gsLst>
                              <a:gs pos="0">
                                <a:schemeClr val="tx1"/>
                              </a:gs>
                              <a:gs pos="86000">
                                <a:schemeClr val="tx1"/>
                              </a:gs>
                            </a:gsLst>
                            <a:lin ang="5400000" scaled="0"/>
                          </a:gradFill>
                          <a:effectLst/>
                        </a:rPr>
                        <a:t>Exchange </a:t>
                      </a:r>
                      <a:r>
                        <a:rPr lang="en-US" sz="1600" dirty="0" smtClean="0">
                          <a:gradFill>
                            <a:gsLst>
                              <a:gs pos="0">
                                <a:schemeClr val="tx1"/>
                              </a:gs>
                              <a:gs pos="86000">
                                <a:schemeClr val="tx1"/>
                              </a:gs>
                            </a:gsLst>
                            <a:lin ang="5400000" scaled="0"/>
                          </a:gradFill>
                          <a:effectLst/>
                        </a:rPr>
                        <a:t>Server </a:t>
                      </a:r>
                      <a:r>
                        <a:rPr lang="en-US" sz="1600" dirty="0">
                          <a:gradFill>
                            <a:gsLst>
                              <a:gs pos="0">
                                <a:schemeClr val="tx1"/>
                              </a:gs>
                              <a:gs pos="86000">
                                <a:schemeClr val="tx1"/>
                              </a:gs>
                            </a:gsLst>
                            <a:lin ang="5400000" scaled="0"/>
                          </a:gradFill>
                          <a:effectLst/>
                        </a:rPr>
                        <a:t>2003</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0000">
                        <a:alpha val="30000"/>
                      </a:srgbClr>
                    </a:solidFill>
                  </a:tcPr>
                </a:tc>
                <a:tc>
                  <a:txBody>
                    <a:bodyPr/>
                    <a:lstStyle/>
                    <a:p>
                      <a:pPr marL="0" marR="0" algn="ctr">
                        <a:lnSpc>
                          <a:spcPct val="100000"/>
                        </a:lnSpc>
                        <a:spcBef>
                          <a:spcPts val="0"/>
                        </a:spcBef>
                        <a:spcAft>
                          <a:spcPts val="0"/>
                        </a:spcAft>
                      </a:pPr>
                      <a:r>
                        <a:rPr lang="en-US" sz="1600" dirty="0">
                          <a:gradFill>
                            <a:gsLst>
                              <a:gs pos="0">
                                <a:schemeClr val="tx1"/>
                              </a:gs>
                              <a:gs pos="86000">
                                <a:schemeClr val="tx1"/>
                              </a:gs>
                            </a:gsLst>
                            <a:lin ang="5400000" scaled="0"/>
                          </a:gradFill>
                          <a:effectLst/>
                        </a:rPr>
                        <a:t>Exchange </a:t>
                      </a:r>
                      <a:r>
                        <a:rPr lang="en-US" sz="1600" dirty="0" smtClean="0">
                          <a:gradFill>
                            <a:gsLst>
                              <a:gs pos="0">
                                <a:schemeClr val="tx1"/>
                              </a:gs>
                              <a:gs pos="86000">
                                <a:schemeClr val="tx1"/>
                              </a:gs>
                            </a:gsLst>
                            <a:lin ang="5400000" scaled="0"/>
                          </a:gradFill>
                          <a:effectLst/>
                        </a:rPr>
                        <a:t>Server </a:t>
                      </a:r>
                      <a:r>
                        <a:rPr lang="en-US" sz="1600" dirty="0">
                          <a:gradFill>
                            <a:gsLst>
                              <a:gs pos="0">
                                <a:schemeClr val="tx1"/>
                              </a:gs>
                              <a:gs pos="86000">
                                <a:schemeClr val="tx1"/>
                              </a:gs>
                            </a:gsLst>
                            <a:lin ang="5400000" scaled="0"/>
                          </a:gradFill>
                          <a:effectLst/>
                        </a:rPr>
                        <a:t>2007</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0000">
                        <a:alpha val="30000"/>
                      </a:srgbClr>
                    </a:solidFill>
                  </a:tcPr>
                </a:tc>
                <a:tc>
                  <a:txBody>
                    <a:bodyPr/>
                    <a:lstStyle/>
                    <a:p>
                      <a:pPr marL="0" marR="0" algn="ctr">
                        <a:lnSpc>
                          <a:spcPct val="100000"/>
                        </a:lnSpc>
                        <a:spcBef>
                          <a:spcPts val="0"/>
                        </a:spcBef>
                        <a:spcAft>
                          <a:spcPts val="0"/>
                        </a:spcAft>
                      </a:pPr>
                      <a:r>
                        <a:rPr lang="en-US" sz="1600" dirty="0">
                          <a:gradFill>
                            <a:gsLst>
                              <a:gs pos="0">
                                <a:schemeClr val="tx1"/>
                              </a:gs>
                              <a:gs pos="86000">
                                <a:schemeClr val="tx1"/>
                              </a:gs>
                            </a:gsLst>
                            <a:lin ang="5400000" scaled="0"/>
                          </a:gradFill>
                          <a:effectLst/>
                        </a:rPr>
                        <a:t>Exchange </a:t>
                      </a:r>
                      <a:r>
                        <a:rPr lang="en-US" sz="1600" dirty="0" smtClean="0">
                          <a:gradFill>
                            <a:gsLst>
                              <a:gs pos="0">
                                <a:schemeClr val="tx1"/>
                              </a:gs>
                              <a:gs pos="86000">
                                <a:schemeClr val="tx1"/>
                              </a:gs>
                            </a:gsLst>
                            <a:lin ang="5400000" scaled="0"/>
                          </a:gradFill>
                          <a:effectLst/>
                        </a:rPr>
                        <a:t>Server </a:t>
                      </a:r>
                      <a:r>
                        <a:rPr lang="en-US" sz="1600" dirty="0">
                          <a:gradFill>
                            <a:gsLst>
                              <a:gs pos="0">
                                <a:schemeClr val="tx1"/>
                              </a:gs>
                              <a:gs pos="86000">
                                <a:schemeClr val="tx1"/>
                              </a:gs>
                            </a:gsLst>
                            <a:lin ang="5400000" scaled="0"/>
                          </a:gradFill>
                          <a:effectLst/>
                        </a:rPr>
                        <a:t>2010</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000000">
                        <a:alpha val="30000"/>
                      </a:srgbClr>
                    </a:solidFil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Direct Push</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Email Sync</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Calendar Sync</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Contacts Sync</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Remote Wipe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Sync Multiple Folders</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128-bit SSL </a:t>
                      </a:r>
                      <a:r>
                        <a:rPr lang="en-US" sz="1400" dirty="0" smtClean="0">
                          <a:gradFill>
                            <a:gsLst>
                              <a:gs pos="0">
                                <a:schemeClr val="tx1"/>
                              </a:gs>
                              <a:gs pos="86000">
                                <a:schemeClr val="tx1"/>
                              </a:gs>
                            </a:gsLst>
                            <a:lin ang="5400000" scaled="0"/>
                          </a:gradFill>
                          <a:effectLst/>
                        </a:rPr>
                        <a:t>Encrypted Transmission</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User Initiated Remote Wipe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HTML E-mail</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 </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GAL Lookup</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dirty="0" smtClean="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Follow-up </a:t>
                      </a:r>
                      <a:r>
                        <a:rPr lang="en-US" sz="1400" dirty="0" smtClean="0">
                          <a:gradFill>
                            <a:gsLst>
                              <a:gs pos="0">
                                <a:schemeClr val="tx1"/>
                              </a:gs>
                              <a:gs pos="86000">
                                <a:schemeClr val="tx1"/>
                              </a:gs>
                            </a:gsLst>
                            <a:lin ang="5400000" scaled="0"/>
                          </a:gradFill>
                          <a:effectLst/>
                        </a:rPr>
                        <a:t>Flags</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Meeting </a:t>
                      </a:r>
                      <a:r>
                        <a:rPr lang="en-US" sz="1400" dirty="0" smtClean="0">
                          <a:gradFill>
                            <a:gsLst>
                              <a:gs pos="0">
                                <a:schemeClr val="tx1"/>
                              </a:gs>
                              <a:gs pos="86000">
                                <a:schemeClr val="tx1"/>
                              </a:gs>
                            </a:gsLst>
                            <a:lin ang="5400000" scaled="0"/>
                          </a:gradFill>
                          <a:effectLst/>
                        </a:rPr>
                        <a:t>Attendee Information</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err="1">
                          <a:gradFill>
                            <a:gsLst>
                              <a:gs pos="0">
                                <a:schemeClr val="tx1"/>
                              </a:gs>
                              <a:gs pos="86000">
                                <a:schemeClr val="tx1"/>
                              </a:gs>
                            </a:gsLst>
                            <a:lin ang="5400000" scaled="0"/>
                          </a:gradFill>
                          <a:effectLst/>
                        </a:rPr>
                        <a:t>Autodiscover</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Bandwidth </a:t>
                      </a:r>
                      <a:r>
                        <a:rPr lang="en-US" sz="1400" dirty="0" smtClean="0">
                          <a:gradFill>
                            <a:gsLst>
                              <a:gs pos="0">
                                <a:schemeClr val="tx1"/>
                              </a:gs>
                              <a:gs pos="86000">
                                <a:schemeClr val="tx1"/>
                              </a:gs>
                            </a:gsLst>
                            <a:lin ang="5400000" scaled="0"/>
                          </a:gradFill>
                          <a:effectLst/>
                        </a:rPr>
                        <a:t>Reductions</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X</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Reply State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Nickname Cache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Block/Allow/Quarantine List</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Allow Attachment Download</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solidFill>
                      <a:srgbClr val="000000">
                        <a:alpha val="20000"/>
                      </a:srgbClr>
                    </a:solid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 </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256-bit SSL Encrypted Transmission</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 </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gn="l" defTabSz="914363" rtl="0" eaLnBrk="1" latinLnBrk="0" hangingPunct="1">
                        <a:lnSpc>
                          <a:spcPct val="100000"/>
                        </a:lnSpc>
                        <a:spcBef>
                          <a:spcPts val="0"/>
                        </a:spcBef>
                        <a:spcAft>
                          <a:spcPts val="0"/>
                        </a:spcAft>
                      </a:pPr>
                      <a:r>
                        <a:rPr lang="en-US" sz="1400" b="1" kern="1200" dirty="0" smtClean="0">
                          <a:gradFill>
                            <a:gsLst>
                              <a:gs pos="0">
                                <a:schemeClr val="tx1"/>
                              </a:gs>
                              <a:gs pos="86000">
                                <a:schemeClr val="tx1"/>
                              </a:gs>
                            </a:gsLst>
                            <a:lin ang="5400000" scaled="0"/>
                          </a:gradFill>
                          <a:effectLst/>
                          <a:latin typeface="+mn-lt"/>
                          <a:ea typeface="+mn-ea"/>
                          <a:cs typeface="+mn-cs"/>
                        </a:rPr>
                        <a:t>Server Search</a:t>
                      </a:r>
                      <a:endParaRPr lang="en-US" sz="1400" b="1" kern="1200" dirty="0">
                        <a:gradFill>
                          <a:gsLst>
                            <a:gs pos="0">
                              <a:schemeClr val="tx1"/>
                            </a:gs>
                            <a:gs pos="86000">
                              <a:schemeClr val="tx1"/>
                            </a:gs>
                          </a:gsLst>
                          <a:lin ang="5400000" scaled="0"/>
                        </a:gradFill>
                        <a:effectLst/>
                        <a:latin typeface="+mn-lt"/>
                        <a:ea typeface="+mn-ea"/>
                        <a:cs typeface="+mn-cs"/>
                      </a:endParaRPr>
                    </a:p>
                  </a:txBody>
                  <a:tcPr marL="68228" marR="68228" marT="18288" marB="18288">
                    <a:lnR w="12700" cap="flat" cmpd="sng" algn="ctr">
                      <a:solidFill>
                        <a:srgbClr val="FFFFFF"/>
                      </a:solidFill>
                      <a:prstDash val="solid"/>
                      <a:round/>
                      <a:headEnd type="none" w="med" len="med"/>
                      <a:tailEnd type="none" w="med" len="med"/>
                    </a:lnR>
                    <a:solidFill>
                      <a:schemeClr val="accent2">
                        <a:lumMod val="50000"/>
                      </a:schemeClr>
                    </a:solidFill>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smtClean="0">
                          <a:gradFill>
                            <a:gsLst>
                              <a:gs pos="0">
                                <a:schemeClr val="tx1"/>
                              </a:gs>
                              <a:gs pos="86000">
                                <a:schemeClr val="tx1"/>
                              </a:gs>
                            </a:gsLst>
                            <a:lin ang="5400000" scaled="0"/>
                          </a:gradFill>
                          <a:effectLst/>
                          <a:latin typeface="Calibri"/>
                          <a:ea typeface="Calibri"/>
                          <a:cs typeface="Times New Roman"/>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r h="221155">
                <a:tc>
                  <a:txBody>
                    <a:bodyPr/>
                    <a:lstStyle/>
                    <a:p>
                      <a:pPr marL="0" marR="0" algn="l" defTabSz="914363" rtl="0" eaLnBrk="1" latinLnBrk="0" hangingPunct="1">
                        <a:lnSpc>
                          <a:spcPct val="100000"/>
                        </a:lnSpc>
                        <a:spcBef>
                          <a:spcPts val="0"/>
                        </a:spcBef>
                        <a:spcAft>
                          <a:spcPts val="0"/>
                        </a:spcAft>
                      </a:pPr>
                      <a:r>
                        <a:rPr lang="en-US" sz="1400" b="1" kern="1200" dirty="0" smtClean="0">
                          <a:gradFill>
                            <a:gsLst>
                              <a:gs pos="0">
                                <a:schemeClr val="tx1"/>
                              </a:gs>
                              <a:gs pos="86000">
                                <a:schemeClr val="tx1"/>
                              </a:gs>
                            </a:gsLst>
                            <a:lin ang="5400000" scaled="0"/>
                          </a:gradFill>
                          <a:effectLst/>
                          <a:latin typeface="+mn-lt"/>
                          <a:ea typeface="+mn-ea"/>
                          <a:cs typeface="+mn-cs"/>
                        </a:rPr>
                        <a:t>IRM Email</a:t>
                      </a:r>
                      <a:endParaRPr lang="en-US" sz="1400" b="1" kern="1200" dirty="0">
                        <a:gradFill>
                          <a:gsLst>
                            <a:gs pos="0">
                              <a:schemeClr val="tx1"/>
                            </a:gs>
                            <a:gs pos="86000">
                              <a:schemeClr val="tx1"/>
                            </a:gs>
                          </a:gsLst>
                          <a:lin ang="5400000" scaled="0"/>
                        </a:gradFill>
                        <a:effectLst/>
                        <a:latin typeface="+mn-lt"/>
                        <a:ea typeface="+mn-ea"/>
                        <a:cs typeface="+mn-cs"/>
                      </a:endParaRPr>
                    </a:p>
                  </a:txBody>
                  <a:tcPr marL="68228" marR="68228" marT="18288" marB="18288">
                    <a:lnR w="12700" cap="flat" cmpd="sng" algn="ctr">
                      <a:solidFill>
                        <a:srgbClr val="FFFFFF"/>
                      </a:solidFill>
                      <a:prstDash val="solid"/>
                      <a:round/>
                      <a:headEnd type="none" w="med" len="med"/>
                      <a:tailEnd type="none" w="med" len="med"/>
                    </a:lnR>
                    <a:noFill/>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dirty="0" smtClean="0">
                          <a:gradFill>
                            <a:gsLst>
                              <a:gs pos="0">
                                <a:schemeClr val="tx1"/>
                              </a:gs>
                              <a:gs pos="86000">
                                <a:schemeClr val="tx1"/>
                              </a:gs>
                            </a:gsLst>
                            <a:lin ang="5400000" scaled="0"/>
                          </a:gradFill>
                          <a:effectLst/>
                          <a:latin typeface="Calibri"/>
                          <a:ea typeface="Calibri"/>
                          <a:cs typeface="Times New Roman"/>
                        </a:rPr>
                        <a:t>X**</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8228" marR="68228" marT="18288" marB="18288">
                    <a:lnL w="12700" cap="flat" cmpd="sng" algn="ctr">
                      <a:solidFill>
                        <a:srgbClr val="FFFFFF">
                          <a:alpha val="50196"/>
                        </a:srgbClr>
                      </a:solidFill>
                      <a:prstDash val="solid"/>
                      <a:round/>
                      <a:headEnd type="none" w="med" len="med"/>
                      <a:tailEnd type="none" w="med" len="med"/>
                    </a:lnL>
                  </a:tcPr>
                </a:tc>
              </a:tr>
            </a:tbl>
          </a:graphicData>
        </a:graphic>
      </p:graphicFrame>
      <p:sp>
        <p:nvSpPr>
          <p:cNvPr id="3" name="Rectangle 2"/>
          <p:cNvSpPr/>
          <p:nvPr/>
        </p:nvSpPr>
        <p:spPr>
          <a:xfrm>
            <a:off x="519113" y="6548251"/>
            <a:ext cx="11149012" cy="193899"/>
          </a:xfrm>
          <a:prstGeom prst="rect">
            <a:avLst/>
          </a:prstGeom>
        </p:spPr>
        <p:txBody>
          <a:bodyPr vert="horz" wrap="square" lIns="0" tIns="0" rIns="0" bIns="0" rtlCol="0" anchor="b" anchorCtr="0">
            <a:spAutoFit/>
          </a:bodyPr>
          <a:lstStyle/>
          <a:p>
            <a:pPr>
              <a:lnSpc>
                <a:spcPct val="90000"/>
              </a:lnSpc>
              <a:spcBef>
                <a:spcPct val="20000"/>
              </a:spcBef>
              <a:buSzPct val="90000"/>
            </a:pPr>
            <a:r>
              <a:rPr lang="en-US" sz="1400" dirty="0" smtClean="0">
                <a:gradFill>
                  <a:gsLst>
                    <a:gs pos="0">
                      <a:schemeClr val="tx1"/>
                    </a:gs>
                    <a:gs pos="86000">
                      <a:schemeClr val="tx1"/>
                    </a:gs>
                  </a:gsLst>
                  <a:lin ang="5400000" scaled="0"/>
                </a:gradFill>
              </a:rPr>
              <a:t>* Requires Windows Phone 7 </a:t>
            </a:r>
            <a:r>
              <a:rPr lang="en-US" sz="1400" dirty="0">
                <a:gradFill>
                  <a:gsLst>
                    <a:gs pos="0">
                      <a:schemeClr val="tx1"/>
                    </a:gs>
                    <a:gs pos="86000">
                      <a:schemeClr val="tx1"/>
                    </a:gs>
                  </a:gsLst>
                  <a:lin ang="5400000" scaled="0"/>
                </a:gradFill>
              </a:rPr>
              <a:t>March </a:t>
            </a:r>
            <a:r>
              <a:rPr lang="en-US" sz="1400" dirty="0" smtClean="0">
                <a:gradFill>
                  <a:gsLst>
                    <a:gs pos="0">
                      <a:schemeClr val="tx1"/>
                    </a:gs>
                    <a:gs pos="86000">
                      <a:schemeClr val="tx1"/>
                    </a:gs>
                  </a:gsLst>
                  <a:lin ang="5400000" scaled="0"/>
                </a:gradFill>
              </a:rPr>
              <a:t>Update    ** Requires Exchange Server 2010 SP1</a:t>
            </a:r>
            <a:endParaRPr lang="en-US" sz="1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7154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a:t>New EAS </a:t>
            </a:r>
            <a:r>
              <a:rPr lang="en-US" dirty="0" smtClean="0"/>
              <a:t>Policy </a:t>
            </a:r>
            <a:br>
              <a:rPr lang="en-US" dirty="0" smtClean="0"/>
            </a:br>
            <a:r>
              <a:rPr lang="en-US" dirty="0" smtClean="0"/>
              <a:t>Demonstration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4718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IRM Overview and Requirements</a:t>
            </a:r>
            <a:endParaRPr lang="en-US" dirty="0"/>
          </a:p>
        </p:txBody>
      </p:sp>
      <p:sp>
        <p:nvSpPr>
          <p:cNvPr id="9" name="Rectangle 8"/>
          <p:cNvSpPr/>
          <p:nvPr/>
        </p:nvSpPr>
        <p:spPr bwMode="auto">
          <a:xfrm>
            <a:off x="-1" y="1907858"/>
            <a:ext cx="9509760" cy="656487"/>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defTabSz="914099"/>
            <a:r>
              <a:rPr lang="en-US" sz="3600" dirty="0">
                <a:solidFill>
                  <a:schemeClr val="tx1">
                    <a:alpha val="99000"/>
                  </a:schemeClr>
                </a:solidFill>
              </a:rPr>
              <a:t>Infrastructure requirements</a:t>
            </a:r>
          </a:p>
        </p:txBody>
      </p:sp>
      <p:sp>
        <p:nvSpPr>
          <p:cNvPr id="10" name="Rectangle 9"/>
          <p:cNvSpPr/>
          <p:nvPr/>
        </p:nvSpPr>
        <p:spPr bwMode="auto">
          <a:xfrm>
            <a:off x="-1" y="2823210"/>
            <a:ext cx="9509760" cy="656487"/>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defTabSz="914099"/>
            <a:r>
              <a:rPr lang="en-US" sz="3600" dirty="0">
                <a:solidFill>
                  <a:schemeClr val="tx1">
                    <a:alpha val="99000"/>
                  </a:schemeClr>
                </a:solidFill>
              </a:rPr>
              <a:t>Exchange </a:t>
            </a:r>
            <a:r>
              <a:rPr lang="en-US" sz="3600" dirty="0" smtClean="0">
                <a:solidFill>
                  <a:schemeClr val="tx1">
                    <a:alpha val="99000"/>
                  </a:schemeClr>
                </a:solidFill>
              </a:rPr>
              <a:t>requirements</a:t>
            </a:r>
            <a:endParaRPr lang="en-US" sz="3600" dirty="0">
              <a:solidFill>
                <a:schemeClr val="tx1">
                  <a:alpha val="99000"/>
                </a:schemeClr>
              </a:solidFill>
            </a:endParaRPr>
          </a:p>
        </p:txBody>
      </p:sp>
      <p:sp>
        <p:nvSpPr>
          <p:cNvPr id="11" name="Rectangle 10"/>
          <p:cNvSpPr/>
          <p:nvPr/>
        </p:nvSpPr>
        <p:spPr bwMode="auto">
          <a:xfrm>
            <a:off x="-1" y="3737610"/>
            <a:ext cx="9509760" cy="656487"/>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defTabSz="914099"/>
            <a:r>
              <a:rPr lang="en-US" sz="3600" dirty="0">
                <a:solidFill>
                  <a:schemeClr val="tx1">
                    <a:alpha val="99000"/>
                  </a:schemeClr>
                </a:solidFill>
              </a:rPr>
              <a:t>Device requirements</a:t>
            </a:r>
          </a:p>
        </p:txBody>
      </p:sp>
    </p:spTree>
    <p:extLst>
      <p:ext uri="{BB962C8B-B14F-4D97-AF65-F5344CB8AC3E}">
        <p14:creationId xmlns:p14="http://schemas.microsoft.com/office/powerpoint/2010/main" val="9856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 y="1444625"/>
            <a:ext cx="11212512"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The following requirements apply</a:t>
            </a:r>
          </a:p>
        </p:txBody>
      </p:sp>
      <p:sp>
        <p:nvSpPr>
          <p:cNvPr id="5" name="Title 4"/>
          <p:cNvSpPr>
            <a:spLocks noGrp="1"/>
          </p:cNvSpPr>
          <p:nvPr>
            <p:ph type="title"/>
          </p:nvPr>
        </p:nvSpPr>
        <p:spPr>
          <a:xfrm>
            <a:off x="519112" y="228600"/>
            <a:ext cx="11149013" cy="553998"/>
          </a:xfrm>
        </p:spPr>
        <p:txBody>
          <a:bodyPr/>
          <a:lstStyle/>
          <a:p>
            <a:r>
              <a:rPr lang="en-US" sz="4000" dirty="0"/>
              <a:t>Information Rights Management Requirements</a:t>
            </a:r>
          </a:p>
        </p:txBody>
      </p:sp>
      <p:sp>
        <p:nvSpPr>
          <p:cNvPr id="6" name="Text Placeholder 5"/>
          <p:cNvSpPr>
            <a:spLocks noGrp="1"/>
          </p:cNvSpPr>
          <p:nvPr>
            <p:ph type="body" sz="quarter" idx="10"/>
          </p:nvPr>
        </p:nvSpPr>
        <p:spPr>
          <a:xfrm>
            <a:off x="519112" y="2058522"/>
            <a:ext cx="11149013" cy="4616648"/>
          </a:xfrm>
        </p:spPr>
        <p:txBody>
          <a:bodyPr/>
          <a:lstStyle/>
          <a:p>
            <a:pPr lvl="0"/>
            <a:r>
              <a:rPr lang="en-US" sz="2400" dirty="0" smtClean="0"/>
              <a:t>The </a:t>
            </a:r>
            <a:r>
              <a:rPr lang="en-US" sz="2400" dirty="0"/>
              <a:t>Client Access servers in your organization must be running Exchange 2010 </a:t>
            </a:r>
            <a:r>
              <a:rPr lang="en-US" sz="2400" dirty="0" smtClean="0"/>
              <a:t>SP1 </a:t>
            </a:r>
            <a:endParaRPr lang="en-US" sz="2400" dirty="0"/>
          </a:p>
          <a:p>
            <a:pPr lvl="0"/>
            <a:r>
              <a:rPr lang="en-US" sz="2400" dirty="0"/>
              <a:t>An AD RMS server must be deployed in your </a:t>
            </a:r>
            <a:r>
              <a:rPr lang="en-US" sz="2400" dirty="0" smtClean="0"/>
              <a:t>organization</a:t>
            </a:r>
            <a:endParaRPr lang="en-US" sz="2400" dirty="0"/>
          </a:p>
          <a:p>
            <a:pPr lvl="0"/>
            <a:r>
              <a:rPr lang="en-US" sz="2400" dirty="0"/>
              <a:t>IRM must be enabled for internal messages</a:t>
            </a:r>
            <a:r>
              <a:rPr lang="en-US" sz="2400" dirty="0" smtClean="0"/>
              <a:t>. This </a:t>
            </a:r>
            <a:r>
              <a:rPr lang="en-US" sz="2400" dirty="0"/>
              <a:t>is a prerequisite for </a:t>
            </a:r>
            <a:r>
              <a:rPr lang="en-US" sz="2400" dirty="0" smtClean="0"/>
              <a:t>all </a:t>
            </a:r>
            <a:r>
              <a:rPr lang="en-US" sz="2400" dirty="0"/>
              <a:t>IRM features in Exchange 2010. For details, see </a:t>
            </a:r>
            <a:r>
              <a:rPr lang="en-US" sz="2400" u="sng" dirty="0">
                <a:hlinkClick r:id="rId2"/>
              </a:rPr>
              <a:t>Enable or Disable </a:t>
            </a:r>
            <a:r>
              <a:rPr lang="en-US" sz="2400" u="sng" dirty="0" smtClean="0">
                <a:hlinkClick r:id="rId2"/>
              </a:rPr>
              <a:t>IRM </a:t>
            </a:r>
            <a:r>
              <a:rPr lang="en-US" sz="2400" u="sng" dirty="0">
                <a:hlinkClick r:id="rId2"/>
              </a:rPr>
              <a:t>for </a:t>
            </a:r>
            <a:r>
              <a:rPr lang="en-US" sz="2400" u="sng" dirty="0" smtClean="0">
                <a:hlinkClick r:id="rId2"/>
              </a:rPr>
              <a:t/>
            </a:r>
            <a:br>
              <a:rPr lang="en-US" sz="2400" u="sng" dirty="0" smtClean="0">
                <a:hlinkClick r:id="rId2"/>
              </a:rPr>
            </a:br>
            <a:r>
              <a:rPr lang="en-US" sz="2400" u="sng" dirty="0" smtClean="0">
                <a:hlinkClick r:id="rId2"/>
              </a:rPr>
              <a:t>Internal Messages</a:t>
            </a:r>
            <a:endParaRPr lang="en-US" sz="2400" dirty="0"/>
          </a:p>
          <a:p>
            <a:pPr lvl="0"/>
            <a:r>
              <a:rPr lang="en-US" sz="2400" dirty="0"/>
              <a:t>IRM must be enabled in the Exchange ActiveSync mailbox policy. You can enable or disable IRM for different sets of users using different Exchange ActiveSync mailbox </a:t>
            </a:r>
            <a:r>
              <a:rPr lang="en-US" sz="2400" dirty="0" smtClean="0"/>
              <a:t>policies </a:t>
            </a:r>
            <a:endParaRPr lang="en-US" sz="2400" dirty="0"/>
          </a:p>
          <a:p>
            <a:r>
              <a:rPr lang="en-US" sz="2400" dirty="0"/>
              <a:t>Devices that support Exchange ActiveSync protocol version 14.1, including Windows phones, can support IRM in Exchange ActiveSync. The device's mobile e-mail application must support the </a:t>
            </a:r>
            <a:r>
              <a:rPr lang="en-US" sz="2400" dirty="0" err="1"/>
              <a:t>RightsManagementInformation</a:t>
            </a:r>
            <a:r>
              <a:rPr lang="en-US" sz="2400" dirty="0"/>
              <a:t> </a:t>
            </a:r>
            <a:r>
              <a:rPr lang="en-US" sz="2400" dirty="0" smtClean="0"/>
              <a:t/>
            </a:r>
            <a:br>
              <a:rPr lang="en-US" sz="2400" dirty="0" smtClean="0"/>
            </a:br>
            <a:r>
              <a:rPr lang="en-US" sz="2400" dirty="0" smtClean="0"/>
              <a:t>tag </a:t>
            </a:r>
            <a:r>
              <a:rPr lang="en-US" sz="2400" dirty="0"/>
              <a:t>defined in Exchange ActiveSync version </a:t>
            </a:r>
            <a:r>
              <a:rPr lang="en-US" sz="2400" dirty="0" smtClean="0"/>
              <a:t>14.1</a:t>
            </a:r>
            <a:endParaRPr lang="en-US" sz="2400" dirty="0"/>
          </a:p>
        </p:txBody>
      </p:sp>
    </p:spTree>
    <p:extLst>
      <p:ext uri="{BB962C8B-B14F-4D97-AF65-F5344CB8AC3E}">
        <p14:creationId xmlns:p14="http://schemas.microsoft.com/office/powerpoint/2010/main" val="1839625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a:t>Information Rights Management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05990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Using Certificates with Exchange</a:t>
            </a:r>
            <a:endParaRPr lang="en-US" dirty="0"/>
          </a:p>
        </p:txBody>
      </p:sp>
      <p:sp>
        <p:nvSpPr>
          <p:cNvPr id="5" name="Rectangle 4"/>
          <p:cNvSpPr/>
          <p:nvPr/>
        </p:nvSpPr>
        <p:spPr bwMode="auto">
          <a:xfrm>
            <a:off x="1" y="1444625"/>
            <a:ext cx="11212512"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Installing certificates via Windows Internet Explorer</a:t>
            </a:r>
            <a:r>
              <a:rPr lang="en-US" sz="2800" baseline="30000" dirty="0">
                <a:solidFill>
                  <a:schemeClr val="tx1">
                    <a:alpha val="99000"/>
                  </a:schemeClr>
                </a:solidFill>
              </a:rPr>
              <a:t>®</a:t>
            </a:r>
          </a:p>
        </p:txBody>
      </p:sp>
      <p:sp>
        <p:nvSpPr>
          <p:cNvPr id="6" name="Content Placeholder 7"/>
          <p:cNvSpPr txBox="1">
            <a:spLocks/>
          </p:cNvSpPr>
          <p:nvPr/>
        </p:nvSpPr>
        <p:spPr>
          <a:xfrm>
            <a:off x="519111" y="2029888"/>
            <a:ext cx="10693401" cy="73866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Any device  accessible URL</a:t>
            </a:r>
          </a:p>
          <a:p>
            <a:pPr marL="404813" indent="-404813"/>
            <a:r>
              <a:rPr lang="en-US" sz="2400" dirty="0"/>
              <a:t>User can inspect and optionally choose to install the certificate</a:t>
            </a:r>
            <a:endParaRPr lang="en-US" sz="2400" b="1" dirty="0"/>
          </a:p>
        </p:txBody>
      </p:sp>
      <p:sp>
        <p:nvSpPr>
          <p:cNvPr id="7" name="Rectangle 6"/>
          <p:cNvSpPr/>
          <p:nvPr/>
        </p:nvSpPr>
        <p:spPr bwMode="auto">
          <a:xfrm>
            <a:off x="1" y="2945491"/>
            <a:ext cx="11212512"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Installing certificates via e-mail </a:t>
            </a:r>
          </a:p>
        </p:txBody>
      </p:sp>
      <p:sp>
        <p:nvSpPr>
          <p:cNvPr id="9" name="Content Placeholder 7"/>
          <p:cNvSpPr txBox="1">
            <a:spLocks/>
          </p:cNvSpPr>
          <p:nvPr/>
        </p:nvSpPr>
        <p:spPr>
          <a:xfrm>
            <a:off x="519111" y="3530754"/>
            <a:ext cx="10693401"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Certificate installer supports using .</a:t>
            </a:r>
            <a:r>
              <a:rPr lang="en-US" sz="2400" dirty="0" err="1"/>
              <a:t>cer</a:t>
            </a:r>
            <a:r>
              <a:rPr lang="en-US" sz="2400" dirty="0"/>
              <a:t>, .p7b and .</a:t>
            </a:r>
            <a:r>
              <a:rPr lang="en-US" sz="2400" dirty="0" err="1"/>
              <a:t>pfx</a:t>
            </a:r>
            <a:r>
              <a:rPr lang="en-US" sz="2400" dirty="0"/>
              <a:t> files</a:t>
            </a:r>
          </a:p>
        </p:txBody>
      </p:sp>
      <p:sp>
        <p:nvSpPr>
          <p:cNvPr id="10" name="Rectangle 9"/>
          <p:cNvSpPr/>
          <p:nvPr/>
        </p:nvSpPr>
        <p:spPr bwMode="auto">
          <a:xfrm>
            <a:off x="1" y="4040092"/>
            <a:ext cx="11212512"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Root Certificates</a:t>
            </a:r>
          </a:p>
        </p:txBody>
      </p:sp>
      <p:sp>
        <p:nvSpPr>
          <p:cNvPr id="11" name="Content Placeholder 7"/>
          <p:cNvSpPr txBox="1">
            <a:spLocks/>
          </p:cNvSpPr>
          <p:nvPr/>
        </p:nvSpPr>
        <p:spPr>
          <a:xfrm>
            <a:off x="519111" y="4625354"/>
            <a:ext cx="10693401"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Self-signed certs are possible but recommend chaining off </a:t>
            </a:r>
            <a:br>
              <a:rPr lang="en-US" sz="2400" dirty="0"/>
            </a:br>
            <a:r>
              <a:rPr lang="en-US" sz="2400" dirty="0"/>
              <a:t>an existing root certificate</a:t>
            </a:r>
          </a:p>
        </p:txBody>
      </p:sp>
      <p:sp>
        <p:nvSpPr>
          <p:cNvPr id="12" name="Rectangle 11"/>
          <p:cNvSpPr/>
          <p:nvPr/>
        </p:nvSpPr>
        <p:spPr bwMode="auto">
          <a:xfrm>
            <a:off x="1" y="5732841"/>
            <a:ext cx="11212512"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For further details on certificates configuration and other </a:t>
            </a:r>
            <a:r>
              <a:rPr lang="en-US" sz="2800" dirty="0">
                <a:solidFill>
                  <a:schemeClr val="tx1">
                    <a:alpha val="99000"/>
                  </a:schemeClr>
                </a:solidFill>
                <a:hlinkClick r:id="rId4"/>
              </a:rPr>
              <a:t>IT Pro info </a:t>
            </a:r>
            <a:endParaRPr lang="en-US" sz="2800" dirty="0">
              <a:solidFill>
                <a:schemeClr val="tx1">
                  <a:alpha val="99000"/>
                </a:schemeClr>
              </a:solidFill>
            </a:endParaRPr>
          </a:p>
        </p:txBody>
      </p:sp>
    </p:spTree>
    <p:extLst>
      <p:ext uri="{BB962C8B-B14F-4D97-AF65-F5344CB8AC3E}">
        <p14:creationId xmlns:p14="http://schemas.microsoft.com/office/powerpoint/2010/main" val="611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a:t>
            </a:r>
            <a:endParaRPr lang="en-US" dirty="0"/>
          </a:p>
        </p:txBody>
      </p:sp>
      <p:sp>
        <p:nvSpPr>
          <p:cNvPr id="11" name="Rectangle 10"/>
          <p:cNvSpPr/>
          <p:nvPr/>
        </p:nvSpPr>
        <p:spPr bwMode="auto">
          <a:xfrm>
            <a:off x="-1" y="1436370"/>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Overview</a:t>
            </a:r>
          </a:p>
        </p:txBody>
      </p:sp>
      <p:sp>
        <p:nvSpPr>
          <p:cNvPr id="12" name="Rectangle 11"/>
          <p:cNvSpPr/>
          <p:nvPr/>
        </p:nvSpPr>
        <p:spPr bwMode="auto">
          <a:xfrm>
            <a:off x="-1" y="2077833"/>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Roadmap for Business</a:t>
            </a:r>
          </a:p>
        </p:txBody>
      </p:sp>
      <p:sp>
        <p:nvSpPr>
          <p:cNvPr id="13" name="Rectangle 12"/>
          <p:cNvSpPr/>
          <p:nvPr/>
        </p:nvSpPr>
        <p:spPr bwMode="auto">
          <a:xfrm>
            <a:off x="-1" y="2719296"/>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Risk Management (security model, application security, security management)</a:t>
            </a:r>
          </a:p>
        </p:txBody>
      </p:sp>
      <p:sp>
        <p:nvSpPr>
          <p:cNvPr id="14" name="Rectangle 13"/>
          <p:cNvSpPr/>
          <p:nvPr/>
        </p:nvSpPr>
        <p:spPr bwMode="auto">
          <a:xfrm>
            <a:off x="-1" y="3360759"/>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Deploying Windows Phone 7 with Exchange Server</a:t>
            </a:r>
          </a:p>
        </p:txBody>
      </p:sp>
      <p:sp>
        <p:nvSpPr>
          <p:cNvPr id="15" name="Rectangle 14"/>
          <p:cNvSpPr/>
          <p:nvPr/>
        </p:nvSpPr>
        <p:spPr bwMode="auto">
          <a:xfrm>
            <a:off x="-1" y="4002222"/>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Device Management (EAS support to configure the device by Exchange Server)</a:t>
            </a:r>
          </a:p>
        </p:txBody>
      </p:sp>
      <p:sp>
        <p:nvSpPr>
          <p:cNvPr id="16" name="Rectangle 15"/>
          <p:cNvSpPr/>
          <p:nvPr/>
        </p:nvSpPr>
        <p:spPr bwMode="auto">
          <a:xfrm>
            <a:off x="-1" y="4643685"/>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SharePoint and Windows Phone 7, UAG</a:t>
            </a:r>
          </a:p>
        </p:txBody>
      </p:sp>
      <p:sp>
        <p:nvSpPr>
          <p:cNvPr id="17" name="Rectangle 16"/>
          <p:cNvSpPr/>
          <p:nvPr/>
        </p:nvSpPr>
        <p:spPr bwMode="auto">
          <a:xfrm>
            <a:off x="-1" y="5285148"/>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LOB Application Options (distribution, data encryption, and authentication)</a:t>
            </a:r>
          </a:p>
        </p:txBody>
      </p:sp>
      <p:sp>
        <p:nvSpPr>
          <p:cNvPr id="18" name="Rectangle 17"/>
          <p:cNvSpPr/>
          <p:nvPr/>
        </p:nvSpPr>
        <p:spPr bwMode="auto">
          <a:xfrm>
            <a:off x="-1" y="5926608"/>
            <a:ext cx="1152144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400" dirty="0">
                <a:solidFill>
                  <a:schemeClr val="tx1">
                    <a:alpha val="99000"/>
                  </a:schemeClr>
                </a:solidFill>
              </a:rPr>
              <a:t>Windows Phone 7 Updates</a:t>
            </a:r>
          </a:p>
        </p:txBody>
      </p:sp>
    </p:spTree>
    <p:extLst>
      <p:ext uri="{BB962C8B-B14F-4D97-AF65-F5344CB8AC3E}">
        <p14:creationId xmlns:p14="http://schemas.microsoft.com/office/powerpoint/2010/main" val="8822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Device Management </a:t>
            </a:r>
            <a:br>
              <a:rPr lang="en-US" dirty="0" smtClean="0"/>
            </a:br>
            <a:r>
              <a:rPr lang="en-US" dirty="0" smtClean="0"/>
              <a:t>Using EAS Policies</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9134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19112" y="228600"/>
            <a:ext cx="11149013" cy="553998"/>
          </a:xfrm>
        </p:spPr>
        <p:txBody>
          <a:bodyPr/>
          <a:lstStyle/>
          <a:p>
            <a:r>
              <a:rPr lang="en-US" sz="4000" dirty="0" smtClean="0"/>
              <a:t>Exchange Active Sync Security-Related Policies</a:t>
            </a:r>
            <a:endParaRPr lang="en-US" sz="4000" dirty="0"/>
          </a:p>
        </p:txBody>
      </p:sp>
      <p:sp>
        <p:nvSpPr>
          <p:cNvPr id="7" name="Content Placeholder 1"/>
          <p:cNvSpPr txBox="1">
            <a:spLocks/>
          </p:cNvSpPr>
          <p:nvPr/>
        </p:nvSpPr>
        <p:spPr>
          <a:xfrm>
            <a:off x="519112" y="1444625"/>
            <a:ext cx="11149013" cy="104644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FontTx/>
              <a:buNone/>
            </a:pPr>
            <a:r>
              <a:rPr lang="en-US" sz="2000" dirty="0" smtClean="0"/>
              <a:t>EAS also provides the ability to manage security for Windows Phone 7 users through the use of security–related policies that are configured by IT departments, similar to Group Policy settings for operating systems and applications. EAS security-related configuration policies that can be managed by the IT department include the following…</a:t>
            </a:r>
            <a:endParaRPr lang="en-US" sz="2000" dirty="0"/>
          </a:p>
        </p:txBody>
      </p:sp>
      <p:sp>
        <p:nvSpPr>
          <p:cNvPr id="10" name="Content Placeholder 1"/>
          <p:cNvSpPr txBox="1">
            <a:spLocks/>
          </p:cNvSpPr>
          <p:nvPr/>
        </p:nvSpPr>
        <p:spPr>
          <a:xfrm>
            <a:off x="519112" y="6160782"/>
            <a:ext cx="11149013"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800" dirty="0" smtClean="0"/>
              <a:t>In addition, Remote Device Wipe can be initiated either by a user through Microsoft Outlook</a:t>
            </a:r>
            <a:r>
              <a:rPr lang="en-US" sz="1800" baseline="30000" dirty="0" smtClean="0"/>
              <a:t>®</a:t>
            </a:r>
            <a:r>
              <a:rPr lang="en-US" sz="1800" dirty="0" smtClean="0"/>
              <a:t> Web App or by an Exchange administrator. </a:t>
            </a:r>
            <a:endParaRPr lang="en-US" sz="1800" dirty="0"/>
          </a:p>
        </p:txBody>
      </p:sp>
      <p:grpSp>
        <p:nvGrpSpPr>
          <p:cNvPr id="26" name="Group 25"/>
          <p:cNvGrpSpPr/>
          <p:nvPr/>
        </p:nvGrpSpPr>
        <p:grpSpPr>
          <a:xfrm>
            <a:off x="1" y="5059385"/>
            <a:ext cx="11668124" cy="310896"/>
            <a:chOff x="1" y="4996604"/>
            <a:chExt cx="11668124" cy="310896"/>
          </a:xfrm>
        </p:grpSpPr>
        <p:sp>
          <p:nvSpPr>
            <p:cNvPr id="15" name="Rectangle 14"/>
            <p:cNvSpPr/>
            <p:nvPr/>
          </p:nvSpPr>
          <p:spPr bwMode="auto">
            <a:xfrm>
              <a:off x="1" y="4996604"/>
              <a:ext cx="11668124" cy="31089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smtClean="0">
                  <a:solidFill>
                    <a:schemeClr val="tx1">
                      <a:alpha val="99000"/>
                    </a:schemeClr>
                  </a:solidFill>
                </a:rPr>
                <a:t>Defines the </a:t>
              </a:r>
              <a:r>
                <a:rPr lang="en-US" dirty="0">
                  <a:solidFill>
                    <a:schemeClr val="tx1">
                      <a:alpha val="99000"/>
                    </a:schemeClr>
                  </a:solidFill>
                </a:rPr>
                <a:t>time before a phone locks when not in use</a:t>
              </a:r>
            </a:p>
          </p:txBody>
        </p:sp>
        <p:sp>
          <p:nvSpPr>
            <p:cNvPr id="17" name="Content Placeholder 1"/>
            <p:cNvSpPr txBox="1">
              <a:spLocks/>
            </p:cNvSpPr>
            <p:nvPr/>
          </p:nvSpPr>
          <p:spPr>
            <a:xfrm>
              <a:off x="410267" y="5013553"/>
              <a:ext cx="3482107" cy="276999"/>
            </a:xfrm>
            <a:prstGeom prst="rect">
              <a:avLst/>
            </a:prstGeom>
          </p:spPr>
          <p:txBody>
            <a:bodyPr vert="horz" wrap="none" lIns="0" tIns="0" rIns="0" bIns="0" rtlCol="0" anchor="ctr" anchorCtr="0">
              <a:spAutoFit/>
            </a:bodyPr>
            <a:lstStyle>
              <a:defPPr>
                <a:defRPr lang="en-US"/>
              </a:defPPr>
              <a:lvl1pPr indent="0" algn="r">
                <a:lnSpc>
                  <a:spcPct val="90000"/>
                </a:lnSpc>
                <a:spcBef>
                  <a:spcPts val="900"/>
                </a:spcBef>
                <a:buSzPct val="90000"/>
                <a:buFontTx/>
                <a:buNone/>
                <a:defRPr b="1">
                  <a:gradFill>
                    <a:gsLst>
                      <a:gs pos="0">
                        <a:schemeClr val="tx1"/>
                      </a:gs>
                      <a:gs pos="86000">
                        <a:schemeClr val="tx1"/>
                      </a:gs>
                    </a:gsLst>
                    <a:lin ang="5400000" scaled="0"/>
                  </a:gradFill>
                  <a:effectLst>
                    <a:outerShdw blurRad="127000" algn="ctr" rotWithShape="0">
                      <a:prstClr val="black">
                        <a:alpha val="40000"/>
                      </a:prstClr>
                    </a:outerShdw>
                  </a:effectLst>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000" dirty="0"/>
                <a:t>[</a:t>
              </a:r>
              <a:r>
                <a:rPr lang="en-US" sz="2000" dirty="0" err="1"/>
                <a:t>IdleTimeoutFrequencyType</a:t>
              </a:r>
              <a:r>
                <a:rPr lang="en-US" sz="2000" dirty="0"/>
                <a:t>]</a:t>
              </a:r>
            </a:p>
          </p:txBody>
        </p:sp>
      </p:grpSp>
      <p:grpSp>
        <p:nvGrpSpPr>
          <p:cNvPr id="25" name="Group 24"/>
          <p:cNvGrpSpPr/>
          <p:nvPr/>
        </p:nvGrpSpPr>
        <p:grpSpPr>
          <a:xfrm>
            <a:off x="1" y="4664007"/>
            <a:ext cx="11668124" cy="310896"/>
            <a:chOff x="1" y="4601226"/>
            <a:chExt cx="11668124" cy="310896"/>
          </a:xfrm>
        </p:grpSpPr>
        <p:sp>
          <p:nvSpPr>
            <p:cNvPr id="14" name="Rectangle 13"/>
            <p:cNvSpPr/>
            <p:nvPr/>
          </p:nvSpPr>
          <p:spPr bwMode="auto">
            <a:xfrm>
              <a:off x="1" y="4601226"/>
              <a:ext cx="11668124" cy="31089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smtClean="0">
                  <a:solidFill>
                    <a:schemeClr val="tx1">
                      <a:alpha val="99000"/>
                    </a:schemeClr>
                  </a:solidFill>
                </a:rPr>
                <a:t>Sets the </a:t>
              </a:r>
              <a:r>
                <a:rPr lang="en-US" dirty="0">
                  <a:solidFill>
                    <a:schemeClr val="tx1">
                      <a:alpha val="99000"/>
                    </a:schemeClr>
                  </a:solidFill>
                </a:rPr>
                <a:t>minimal number of numeric characters in the PIN</a:t>
              </a:r>
            </a:p>
          </p:txBody>
        </p:sp>
        <p:sp>
          <p:nvSpPr>
            <p:cNvPr id="18" name="Content Placeholder 1"/>
            <p:cNvSpPr txBox="1">
              <a:spLocks/>
            </p:cNvSpPr>
            <p:nvPr/>
          </p:nvSpPr>
          <p:spPr>
            <a:xfrm>
              <a:off x="1229786" y="4618175"/>
              <a:ext cx="2662588" cy="276999"/>
            </a:xfrm>
            <a:prstGeom prst="rect">
              <a:avLst/>
            </a:prstGeom>
          </p:spPr>
          <p:txBody>
            <a:bodyPr vert="horz" wrap="none" lIns="0" tIns="0" rIns="0" bIns="0" rtlCol="0" anchor="ctr" anchorCtr="0">
              <a:spAutoFit/>
            </a:bodyPr>
            <a:lstStyle>
              <a:defPPr>
                <a:defRPr lang="en-US"/>
              </a:defPPr>
              <a:lvl1pPr indent="0" algn="r">
                <a:lnSpc>
                  <a:spcPct val="90000"/>
                </a:lnSpc>
                <a:spcBef>
                  <a:spcPts val="900"/>
                </a:spcBef>
                <a:buSzPct val="90000"/>
                <a:buFontTx/>
                <a:buNone/>
                <a:defRPr b="1">
                  <a:gradFill>
                    <a:gsLst>
                      <a:gs pos="0">
                        <a:schemeClr val="tx1"/>
                      </a:gs>
                      <a:gs pos="86000">
                        <a:schemeClr val="tx1"/>
                      </a:gs>
                    </a:gsLst>
                    <a:lin ang="5400000" scaled="0"/>
                  </a:gradFill>
                  <a:effectLst>
                    <a:outerShdw blurRad="127000" algn="ctr" rotWithShape="0">
                      <a:prstClr val="black">
                        <a:alpha val="40000"/>
                      </a:prstClr>
                    </a:outerShdw>
                  </a:effectLst>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a:t>
              </a:r>
              <a:r>
                <a:rPr lang="en-US" sz="2000" dirty="0" err="1"/>
                <a:t>MinPasswordLength</a:t>
              </a:r>
              <a:r>
                <a:rPr lang="en-US" dirty="0"/>
                <a:t>]</a:t>
              </a:r>
            </a:p>
          </p:txBody>
        </p:sp>
      </p:grpSp>
      <p:grpSp>
        <p:nvGrpSpPr>
          <p:cNvPr id="5" name="Group 4"/>
          <p:cNvGrpSpPr/>
          <p:nvPr/>
        </p:nvGrpSpPr>
        <p:grpSpPr>
          <a:xfrm>
            <a:off x="1" y="4268629"/>
            <a:ext cx="11668124" cy="310896"/>
            <a:chOff x="1" y="4205848"/>
            <a:chExt cx="11668124" cy="310896"/>
          </a:xfrm>
        </p:grpSpPr>
        <p:sp>
          <p:nvSpPr>
            <p:cNvPr id="13" name="Rectangle 12"/>
            <p:cNvSpPr/>
            <p:nvPr/>
          </p:nvSpPr>
          <p:spPr bwMode="auto">
            <a:xfrm>
              <a:off x="1" y="4205848"/>
              <a:ext cx="11668124" cy="31089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smtClean="0">
                  <a:solidFill>
                    <a:schemeClr val="tx1">
                      <a:alpha val="99000"/>
                    </a:schemeClr>
                  </a:solidFill>
                </a:rPr>
                <a:t>Can be </a:t>
              </a:r>
              <a:r>
                <a:rPr lang="en-US" dirty="0">
                  <a:solidFill>
                    <a:schemeClr val="tx1">
                      <a:alpha val="99000"/>
                    </a:schemeClr>
                  </a:solidFill>
                </a:rPr>
                <a:t>used to prevent the user from using a simple PIN, such as 1111</a:t>
              </a:r>
            </a:p>
          </p:txBody>
        </p:sp>
        <p:sp>
          <p:nvSpPr>
            <p:cNvPr id="19" name="Content Placeholder 1"/>
            <p:cNvSpPr txBox="1">
              <a:spLocks/>
            </p:cNvSpPr>
            <p:nvPr/>
          </p:nvSpPr>
          <p:spPr>
            <a:xfrm>
              <a:off x="1003763" y="4222797"/>
              <a:ext cx="2888611" cy="276999"/>
            </a:xfrm>
            <a:prstGeom prst="rect">
              <a:avLst/>
            </a:prstGeom>
          </p:spPr>
          <p:txBody>
            <a:bodyPr vert="horz" wrap="none" lIns="0" tIns="0" rIns="0" bIns="0" rtlCol="0" anchor="ctr" anchorCtr="0">
              <a:spAutoFit/>
            </a:bodyPr>
            <a:lstStyle>
              <a:defPPr>
                <a:defRPr lang="en-US"/>
              </a:defPPr>
              <a:lvl1pPr indent="0" algn="r">
                <a:lnSpc>
                  <a:spcPct val="90000"/>
                </a:lnSpc>
                <a:spcBef>
                  <a:spcPts val="900"/>
                </a:spcBef>
                <a:buSzPct val="90000"/>
                <a:buFontTx/>
                <a:buNone/>
                <a:defRPr b="1">
                  <a:gradFill>
                    <a:gsLst>
                      <a:gs pos="0">
                        <a:schemeClr val="tx1"/>
                      </a:gs>
                      <a:gs pos="86000">
                        <a:schemeClr val="tx1"/>
                      </a:gs>
                    </a:gsLst>
                    <a:lin ang="5400000" scaled="0"/>
                  </a:gradFill>
                  <a:effectLst>
                    <a:outerShdw blurRad="127000" algn="ctr" rotWithShape="0">
                      <a:prstClr val="black">
                        <a:alpha val="40000"/>
                      </a:prstClr>
                    </a:outerShdw>
                  </a:effectLst>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a:t>
              </a:r>
              <a:r>
                <a:rPr lang="en-US" sz="2000" dirty="0" err="1"/>
                <a:t>AllowSimplePassword</a:t>
              </a:r>
              <a:r>
                <a:rPr lang="en-US" dirty="0"/>
                <a:t>]</a:t>
              </a:r>
            </a:p>
          </p:txBody>
        </p:sp>
      </p:grpSp>
      <p:grpSp>
        <p:nvGrpSpPr>
          <p:cNvPr id="4" name="Group 3"/>
          <p:cNvGrpSpPr/>
          <p:nvPr/>
        </p:nvGrpSpPr>
        <p:grpSpPr>
          <a:xfrm>
            <a:off x="1" y="3873251"/>
            <a:ext cx="11668124" cy="310896"/>
            <a:chOff x="1" y="3810470"/>
            <a:chExt cx="11668124" cy="310896"/>
          </a:xfrm>
        </p:grpSpPr>
        <p:sp>
          <p:nvSpPr>
            <p:cNvPr id="12" name="Rectangle 11"/>
            <p:cNvSpPr/>
            <p:nvPr/>
          </p:nvSpPr>
          <p:spPr bwMode="auto">
            <a:xfrm>
              <a:off x="1" y="3810470"/>
              <a:ext cx="11668124" cy="31089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smtClean="0">
                  <a:solidFill>
                    <a:schemeClr val="tx1">
                      <a:alpha val="99000"/>
                    </a:schemeClr>
                  </a:solidFill>
                </a:rPr>
                <a:t>Prevents the </a:t>
              </a:r>
              <a:r>
                <a:rPr lang="en-US" dirty="0">
                  <a:solidFill>
                    <a:schemeClr val="tx1">
                      <a:alpha val="99000"/>
                    </a:schemeClr>
                  </a:solidFill>
                </a:rPr>
                <a:t>user from re-using the same PIN repeatedly</a:t>
              </a:r>
            </a:p>
          </p:txBody>
        </p:sp>
        <p:sp>
          <p:nvSpPr>
            <p:cNvPr id="20" name="Content Placeholder 1"/>
            <p:cNvSpPr txBox="1">
              <a:spLocks/>
            </p:cNvSpPr>
            <p:nvPr/>
          </p:nvSpPr>
          <p:spPr>
            <a:xfrm>
              <a:off x="1643360" y="3827419"/>
              <a:ext cx="2249014" cy="276999"/>
            </a:xfrm>
            <a:prstGeom prst="rect">
              <a:avLst/>
            </a:prstGeom>
          </p:spPr>
          <p:txBody>
            <a:bodyPr vert="horz" wrap="none" lIns="0" tIns="0" rIns="0" bIns="0" rtlCol="0" anchor="ctr" anchorCtr="0">
              <a:spAutoFit/>
            </a:bodyPr>
            <a:lstStyle>
              <a:defPPr>
                <a:defRPr lang="en-US"/>
              </a:defPPr>
              <a:lvl1pPr indent="0" algn="r">
                <a:lnSpc>
                  <a:spcPct val="90000"/>
                </a:lnSpc>
                <a:spcBef>
                  <a:spcPts val="900"/>
                </a:spcBef>
                <a:buSzPct val="90000"/>
                <a:buFontTx/>
                <a:buNone/>
                <a:defRPr b="1">
                  <a:gradFill>
                    <a:gsLst>
                      <a:gs pos="0">
                        <a:schemeClr val="tx1"/>
                      </a:gs>
                      <a:gs pos="86000">
                        <a:schemeClr val="tx1"/>
                      </a:gs>
                    </a:gsLst>
                    <a:lin ang="5400000" scaled="0"/>
                  </a:gradFill>
                  <a:effectLst>
                    <a:outerShdw blurRad="127000" algn="ctr" rotWithShape="0">
                      <a:prstClr val="black">
                        <a:alpha val="40000"/>
                      </a:prstClr>
                    </a:outerShdw>
                  </a:effectLst>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a:t>
              </a:r>
              <a:r>
                <a:rPr lang="en-US" sz="2000" dirty="0" err="1"/>
                <a:t>PasswordHistory</a:t>
              </a:r>
              <a:r>
                <a:rPr lang="en-US" dirty="0"/>
                <a:t>]</a:t>
              </a:r>
            </a:p>
          </p:txBody>
        </p:sp>
      </p:grpSp>
      <p:grpSp>
        <p:nvGrpSpPr>
          <p:cNvPr id="3" name="Group 2"/>
          <p:cNvGrpSpPr/>
          <p:nvPr/>
        </p:nvGrpSpPr>
        <p:grpSpPr>
          <a:xfrm>
            <a:off x="1" y="3477873"/>
            <a:ext cx="11668124" cy="310896"/>
            <a:chOff x="1" y="3415092"/>
            <a:chExt cx="11668124" cy="310896"/>
          </a:xfrm>
        </p:grpSpPr>
        <p:sp>
          <p:nvSpPr>
            <p:cNvPr id="11" name="Rectangle 10"/>
            <p:cNvSpPr/>
            <p:nvPr/>
          </p:nvSpPr>
          <p:spPr bwMode="auto">
            <a:xfrm>
              <a:off x="1" y="3415092"/>
              <a:ext cx="11668124" cy="31089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smtClean="0">
                  <a:solidFill>
                    <a:schemeClr val="tx1">
                      <a:alpha val="99000"/>
                    </a:schemeClr>
                  </a:solidFill>
                </a:rPr>
                <a:t>Sets </a:t>
              </a:r>
              <a:r>
                <a:rPr lang="en-US" dirty="0">
                  <a:solidFill>
                    <a:schemeClr val="tx1">
                      <a:alpha val="99000"/>
                    </a:schemeClr>
                  </a:solidFill>
                </a:rPr>
                <a:t>the validity period of a PIN, after which the PIN has to be renewed</a:t>
              </a:r>
            </a:p>
          </p:txBody>
        </p:sp>
        <p:sp>
          <p:nvSpPr>
            <p:cNvPr id="22" name="Content Placeholder 1"/>
            <p:cNvSpPr txBox="1">
              <a:spLocks/>
            </p:cNvSpPr>
            <p:nvPr/>
          </p:nvSpPr>
          <p:spPr>
            <a:xfrm>
              <a:off x="1273067" y="3432041"/>
              <a:ext cx="2619307" cy="276999"/>
            </a:xfrm>
            <a:prstGeom prst="rect">
              <a:avLst/>
            </a:prstGeom>
          </p:spPr>
          <p:txBody>
            <a:bodyPr vert="horz" wrap="none" lIns="0" tIns="0" rIns="0" bIns="0" rtlCol="0" anchor="ctr" anchorCtr="0">
              <a:spAutoFit/>
            </a:bodyPr>
            <a:lstStyle>
              <a:defPPr>
                <a:defRPr lang="en-US"/>
              </a:defPPr>
              <a:lvl1pPr indent="0" algn="r">
                <a:lnSpc>
                  <a:spcPct val="90000"/>
                </a:lnSpc>
                <a:spcBef>
                  <a:spcPts val="900"/>
                </a:spcBef>
                <a:buSzPct val="90000"/>
                <a:buFontTx/>
                <a:buNone/>
                <a:defRPr b="1">
                  <a:gradFill>
                    <a:gsLst>
                      <a:gs pos="0">
                        <a:schemeClr val="tx1"/>
                      </a:gs>
                      <a:gs pos="86000">
                        <a:schemeClr val="tx1"/>
                      </a:gs>
                    </a:gsLst>
                    <a:lin ang="5400000" scaled="0"/>
                  </a:gradFill>
                  <a:effectLst>
                    <a:outerShdw blurRad="127000" algn="ctr" rotWithShape="0">
                      <a:prstClr val="black">
                        <a:alpha val="40000"/>
                      </a:prstClr>
                    </a:outerShdw>
                  </a:effectLst>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a:t>
              </a:r>
              <a:r>
                <a:rPr lang="en-US" sz="2000" dirty="0" err="1"/>
                <a:t>PasswordExpiration</a:t>
              </a:r>
              <a:r>
                <a:rPr lang="en-US" dirty="0"/>
                <a:t>]</a:t>
              </a:r>
            </a:p>
          </p:txBody>
        </p:sp>
      </p:grpSp>
      <p:grpSp>
        <p:nvGrpSpPr>
          <p:cNvPr id="2" name="Group 1"/>
          <p:cNvGrpSpPr/>
          <p:nvPr/>
        </p:nvGrpSpPr>
        <p:grpSpPr>
          <a:xfrm>
            <a:off x="1" y="2570431"/>
            <a:ext cx="11668124" cy="822960"/>
            <a:chOff x="1" y="2507650"/>
            <a:chExt cx="11668124" cy="822960"/>
          </a:xfrm>
        </p:grpSpPr>
        <p:sp>
          <p:nvSpPr>
            <p:cNvPr id="8" name="Rectangle 7"/>
            <p:cNvSpPr/>
            <p:nvPr/>
          </p:nvSpPr>
          <p:spPr bwMode="auto">
            <a:xfrm>
              <a:off x="1" y="2507650"/>
              <a:ext cx="11668124" cy="82296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a:solidFill>
                    <a:schemeClr val="tx1">
                      <a:alpha val="99000"/>
                    </a:schemeClr>
                  </a:solidFill>
                </a:rPr>
                <a:t>Requires the user to set a device locking personal identification number (PIN) before the phone starts synchronizing email, calendar and contact information with a Microsoft Exchange Server </a:t>
              </a:r>
            </a:p>
          </p:txBody>
        </p:sp>
        <p:sp>
          <p:nvSpPr>
            <p:cNvPr id="23" name="Content Placeholder 1"/>
            <p:cNvSpPr txBox="1">
              <a:spLocks/>
            </p:cNvSpPr>
            <p:nvPr/>
          </p:nvSpPr>
          <p:spPr>
            <a:xfrm>
              <a:off x="1414131" y="2780631"/>
              <a:ext cx="2478243" cy="276999"/>
            </a:xfrm>
            <a:prstGeom prst="rect">
              <a:avLst/>
            </a:prstGeom>
          </p:spPr>
          <p:txBody>
            <a:bodyPr vert="horz" wrap="none" lIns="0" tIns="0" rIns="0" bIns="0" rtlCol="0" anchor="ctr" anchorCtr="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900"/>
                </a:spcBef>
                <a:buNone/>
              </a:pPr>
              <a:r>
                <a:rPr lang="en-US" sz="1800" b="1" dirty="0">
                  <a:effectLst>
                    <a:outerShdw blurRad="127000" algn="ctr" rotWithShape="0">
                      <a:prstClr val="black">
                        <a:alpha val="40000"/>
                      </a:prstClr>
                    </a:outerShdw>
                  </a:effectLst>
                </a:rPr>
                <a:t>[</a:t>
              </a:r>
              <a:r>
                <a:rPr lang="en-US" sz="2000" b="1" dirty="0" err="1">
                  <a:effectLst>
                    <a:outerShdw blurRad="127000" algn="ctr" rotWithShape="0">
                      <a:prstClr val="black">
                        <a:alpha val="40000"/>
                      </a:prstClr>
                    </a:outerShdw>
                  </a:effectLst>
                </a:rPr>
                <a:t>PasswordRequired</a:t>
              </a:r>
              <a:r>
                <a:rPr lang="en-US" sz="1800" b="1" dirty="0">
                  <a:effectLst>
                    <a:outerShdw blurRad="127000" algn="ctr" rotWithShape="0">
                      <a:prstClr val="black">
                        <a:alpha val="40000"/>
                      </a:prstClr>
                    </a:outerShdw>
                  </a:effectLst>
                </a:rPr>
                <a:t>]</a:t>
              </a:r>
            </a:p>
          </p:txBody>
        </p:sp>
      </p:grpSp>
      <p:grpSp>
        <p:nvGrpSpPr>
          <p:cNvPr id="27" name="Group 26"/>
          <p:cNvGrpSpPr/>
          <p:nvPr/>
        </p:nvGrpSpPr>
        <p:grpSpPr>
          <a:xfrm>
            <a:off x="1" y="5454763"/>
            <a:ext cx="11668124" cy="585216"/>
            <a:chOff x="1" y="5391982"/>
            <a:chExt cx="11668124" cy="585216"/>
          </a:xfrm>
        </p:grpSpPr>
        <p:sp>
          <p:nvSpPr>
            <p:cNvPr id="16" name="Rectangle 15"/>
            <p:cNvSpPr/>
            <p:nvPr/>
          </p:nvSpPr>
          <p:spPr bwMode="auto">
            <a:xfrm>
              <a:off x="1" y="5391982"/>
              <a:ext cx="11668124" cy="58521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4114800" tIns="45720" rIns="68604" bIns="45720" numCol="1" rtlCol="0" anchor="ctr" anchorCtr="0" compatLnSpc="1">
              <a:prstTxWarp prst="textNoShape">
                <a:avLst/>
              </a:prstTxWarp>
            </a:bodyPr>
            <a:lstStyle/>
            <a:p>
              <a:pPr defTabSz="914099" fontAlgn="base">
                <a:lnSpc>
                  <a:spcPct val="90000"/>
                </a:lnSpc>
                <a:spcBef>
                  <a:spcPts val="300"/>
                </a:spcBef>
                <a:spcAft>
                  <a:spcPct val="0"/>
                </a:spcAft>
              </a:pPr>
              <a:r>
                <a:rPr lang="en-US" dirty="0" smtClean="0">
                  <a:solidFill>
                    <a:schemeClr val="tx1">
                      <a:alpha val="99000"/>
                    </a:schemeClr>
                  </a:solidFill>
                </a:rPr>
                <a:t>Defines the </a:t>
              </a:r>
              <a:r>
                <a:rPr lang="en-US" dirty="0">
                  <a:solidFill>
                    <a:schemeClr val="tx1">
                      <a:alpha val="99000"/>
                    </a:schemeClr>
                  </a:solidFill>
                </a:rPr>
                <a:t>number of times a wrong PIN can be used before the phone wipes and resets to factory settings</a:t>
              </a:r>
            </a:p>
          </p:txBody>
        </p:sp>
        <p:sp>
          <p:nvSpPr>
            <p:cNvPr id="24" name="Content Placeholder 1"/>
            <p:cNvSpPr txBox="1">
              <a:spLocks/>
            </p:cNvSpPr>
            <p:nvPr/>
          </p:nvSpPr>
          <p:spPr>
            <a:xfrm>
              <a:off x="1060509" y="5546091"/>
              <a:ext cx="2831865" cy="276999"/>
            </a:xfrm>
            <a:prstGeom prst="rect">
              <a:avLst/>
            </a:prstGeom>
          </p:spPr>
          <p:txBody>
            <a:bodyPr vert="horz" wrap="none" lIns="0" tIns="0" rIns="0" bIns="0" rtlCol="0" anchor="ctr" anchorCtr="0">
              <a:spAutoFit/>
            </a:bodyPr>
            <a:lstStyle>
              <a:defPPr>
                <a:defRPr lang="en-US"/>
              </a:defPPr>
              <a:lvl1pPr indent="0" algn="r">
                <a:lnSpc>
                  <a:spcPct val="90000"/>
                </a:lnSpc>
                <a:spcBef>
                  <a:spcPts val="900"/>
                </a:spcBef>
                <a:buSzPct val="90000"/>
                <a:buFontTx/>
                <a:buNone/>
                <a:defRPr b="1">
                  <a:gradFill>
                    <a:gsLst>
                      <a:gs pos="0">
                        <a:schemeClr val="tx1"/>
                      </a:gs>
                      <a:gs pos="86000">
                        <a:schemeClr val="tx1"/>
                      </a:gs>
                    </a:gsLst>
                    <a:lin ang="5400000" scaled="0"/>
                  </a:gradFill>
                  <a:effectLst>
                    <a:outerShdw blurRad="127000" algn="ctr" rotWithShape="0">
                      <a:prstClr val="black">
                        <a:alpha val="40000"/>
                      </a:prstClr>
                    </a:outerShdw>
                  </a:effectLst>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a:t>
              </a:r>
              <a:r>
                <a:rPr lang="en-US" sz="2000" dirty="0" err="1"/>
                <a:t>DeviceWipeThreshold</a:t>
              </a:r>
              <a:r>
                <a:rPr lang="en-US" dirty="0"/>
                <a:t>]</a:t>
              </a:r>
            </a:p>
          </p:txBody>
        </p:sp>
      </p:grpSp>
    </p:spTree>
    <p:extLst>
      <p:ext uri="{BB962C8B-B14F-4D97-AF65-F5344CB8AC3E}">
        <p14:creationId xmlns:p14="http://schemas.microsoft.com/office/powerpoint/2010/main" val="192801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SharePoint and </a:t>
            </a:r>
            <a:br>
              <a:rPr lang="en-US" dirty="0" smtClean="0"/>
            </a:br>
            <a:r>
              <a:rPr lang="en-US" dirty="0" smtClean="0"/>
              <a:t>Windows Phone 7</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750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mtClean="0"/>
              <a:t>SharePoint Workspace Mobile Features</a:t>
            </a:r>
            <a:endParaRPr lang="en-US" dirty="0"/>
          </a:p>
        </p:txBody>
      </p:sp>
      <p:sp>
        <p:nvSpPr>
          <p:cNvPr id="4" name="Content Placeholder 3"/>
          <p:cNvSpPr>
            <a:spLocks noGrp="1"/>
          </p:cNvSpPr>
          <p:nvPr>
            <p:ph idx="1"/>
          </p:nvPr>
        </p:nvSpPr>
        <p:spPr>
          <a:xfrm>
            <a:off x="519112" y="1447799"/>
            <a:ext cx="11149013" cy="3939540"/>
          </a:xfrm>
        </p:spPr>
        <p:txBody>
          <a:bodyPr/>
          <a:lstStyle/>
          <a:p>
            <a:r>
              <a:rPr lang="en-US" dirty="0" smtClean="0"/>
              <a:t>Enable users to access SharePoint 2010 files so they can collaborate with their team while away from the office or on the go </a:t>
            </a:r>
          </a:p>
          <a:p>
            <a:r>
              <a:rPr lang="en-US" dirty="0" smtClean="0"/>
              <a:t>Browse sites, view SharePoint lists and libraries </a:t>
            </a:r>
          </a:p>
          <a:p>
            <a:r>
              <a:rPr lang="en-US" dirty="0" smtClean="0"/>
              <a:t>Sync documents offline </a:t>
            </a:r>
          </a:p>
          <a:p>
            <a:r>
              <a:rPr lang="en-US" dirty="0" smtClean="0"/>
              <a:t>Enable secure transmissions with SSL connectivity </a:t>
            </a:r>
          </a:p>
          <a:p>
            <a:r>
              <a:rPr lang="en-US" dirty="0" smtClean="0"/>
              <a:t>Utilizes the built-in SSL VPN support for </a:t>
            </a:r>
            <a:br>
              <a:rPr lang="en-US" dirty="0" smtClean="0"/>
            </a:br>
            <a:r>
              <a:rPr lang="en-US" dirty="0" smtClean="0"/>
              <a:t>Microsoft Forefront</a:t>
            </a:r>
            <a:r>
              <a:rPr lang="en-US" baseline="30000" dirty="0" smtClean="0"/>
              <a:t>®</a:t>
            </a:r>
            <a:r>
              <a:rPr lang="en-US" dirty="0" smtClean="0"/>
              <a:t> Unified Access Gateway</a:t>
            </a:r>
            <a:endParaRPr lang="en-US" dirty="0"/>
          </a:p>
        </p:txBody>
      </p:sp>
    </p:spTree>
    <p:extLst>
      <p:ext uri="{BB962C8B-B14F-4D97-AF65-F5344CB8AC3E}">
        <p14:creationId xmlns:p14="http://schemas.microsoft.com/office/powerpoint/2010/main" val="17458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Mobile Line of Business </a:t>
            </a:r>
            <a:br>
              <a:rPr lang="en-US" dirty="0" smtClean="0"/>
            </a:br>
            <a:r>
              <a:rPr lang="en-US" dirty="0" smtClean="0"/>
              <a:t>Application Options</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13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LOB Demonstration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4718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Windows Phone 7 Updates</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3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Update</a:t>
            </a:r>
          </a:p>
        </p:txBody>
      </p:sp>
      <p:sp>
        <p:nvSpPr>
          <p:cNvPr id="3" name="Content Placeholder 2"/>
          <p:cNvSpPr>
            <a:spLocks noGrp="1"/>
          </p:cNvSpPr>
          <p:nvPr>
            <p:ph idx="1"/>
          </p:nvPr>
        </p:nvSpPr>
        <p:spPr>
          <a:xfrm>
            <a:off x="519112" y="1447799"/>
            <a:ext cx="11149013" cy="1144929"/>
          </a:xfrm>
        </p:spPr>
        <p:txBody>
          <a:bodyPr/>
          <a:lstStyle/>
          <a:p>
            <a:pPr marL="0" indent="0">
              <a:buNone/>
            </a:pPr>
            <a:r>
              <a:rPr lang="en-US" sz="2400" b="1" dirty="0" smtClean="0">
                <a:gradFill>
                  <a:gsLst>
                    <a:gs pos="89583">
                      <a:schemeClr val="accent1"/>
                    </a:gs>
                    <a:gs pos="0">
                      <a:schemeClr val="accent1"/>
                    </a:gs>
                  </a:gsLst>
                  <a:lin ang="5400000" scaled="0"/>
                </a:gradFill>
              </a:rPr>
              <a:t>Microsoft is now enabling Windows Phones to be updated </a:t>
            </a:r>
            <a:r>
              <a:rPr lang="en-US" sz="2400" b="1" i="1" dirty="0" smtClean="0">
                <a:gradFill>
                  <a:gsLst>
                    <a:gs pos="89583">
                      <a:schemeClr val="accent1"/>
                    </a:gs>
                    <a:gs pos="0">
                      <a:schemeClr val="accent1"/>
                    </a:gs>
                  </a:gsLst>
                  <a:lin ang="5400000" scaled="0"/>
                </a:gradFill>
              </a:rPr>
              <a:t>after purchase</a:t>
            </a:r>
          </a:p>
          <a:p>
            <a:pPr marL="400050" indent="-400050"/>
            <a:r>
              <a:rPr lang="en-US" sz="2400" dirty="0" smtClean="0"/>
              <a:t>Leadership role in update planning, development, validation, and distribution</a:t>
            </a:r>
          </a:p>
          <a:p>
            <a:pPr marL="400050" indent="-400050"/>
            <a:r>
              <a:rPr lang="en-US" sz="2400" dirty="0" smtClean="0"/>
              <a:t>Mechanisms to update Windows Phones…</a:t>
            </a:r>
            <a:endParaRPr lang="en-US" sz="2400" dirty="0"/>
          </a:p>
        </p:txBody>
      </p:sp>
      <p:sp>
        <p:nvSpPr>
          <p:cNvPr id="27" name="Rectangle 26"/>
          <p:cNvSpPr/>
          <p:nvPr/>
        </p:nvSpPr>
        <p:spPr bwMode="auto">
          <a:xfrm>
            <a:off x="931905" y="4886120"/>
            <a:ext cx="2072100" cy="1529812"/>
          </a:xfrm>
          <a:prstGeom prst="rect">
            <a:avLst/>
          </a:prstGeom>
          <a:solidFill>
            <a:srgbClr val="F99A1B"/>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pPr>
            <a:r>
              <a:rPr lang="en-US" sz="2100" b="1" kern="0" dirty="0">
                <a:gradFill>
                  <a:gsLst>
                    <a:gs pos="0">
                      <a:srgbClr val="FFFFFF"/>
                    </a:gs>
                    <a:gs pos="100000">
                      <a:srgbClr val="FFFFFF"/>
                    </a:gs>
                  </a:gsLst>
                  <a:lin ang="5400000" scaled="0"/>
                </a:gradFill>
                <a:cs typeface="Segoe"/>
              </a:rPr>
              <a:t>Windows Phone Marketplace</a:t>
            </a:r>
          </a:p>
        </p:txBody>
      </p:sp>
      <p:grpSp>
        <p:nvGrpSpPr>
          <p:cNvPr id="18" name="Group 17"/>
          <p:cNvGrpSpPr/>
          <p:nvPr/>
        </p:nvGrpSpPr>
        <p:grpSpPr>
          <a:xfrm>
            <a:off x="3042096" y="4886120"/>
            <a:ext cx="8205024" cy="1529812"/>
            <a:chOff x="2081336" y="3424849"/>
            <a:chExt cx="6155371" cy="1147359"/>
          </a:xfrm>
        </p:grpSpPr>
        <p:sp>
          <p:nvSpPr>
            <p:cNvPr id="38" name="Rectangle 37"/>
            <p:cNvSpPr/>
            <p:nvPr/>
          </p:nvSpPr>
          <p:spPr>
            <a:xfrm>
              <a:off x="2081336" y="3424849"/>
              <a:ext cx="1463040" cy="1147359"/>
            </a:xfrm>
            <a:prstGeom prst="rect">
              <a:avLst/>
            </a:prstGeom>
            <a:solidFill>
              <a:srgbClr val="F99A1B"/>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defRPr/>
              </a:pPr>
              <a:r>
                <a:rPr lang="en-US" sz="2100" b="1" kern="0" dirty="0">
                  <a:gradFill>
                    <a:gsLst>
                      <a:gs pos="0">
                        <a:srgbClr val="FFFFFF"/>
                      </a:gs>
                      <a:gs pos="100000">
                        <a:srgbClr val="FFFFFF"/>
                      </a:gs>
                    </a:gsLst>
                    <a:lin ang="5400000" scaled="0"/>
                  </a:gradFill>
                  <a:cs typeface="Segoe"/>
                </a:rPr>
                <a:t>Application Updates</a:t>
              </a:r>
            </a:p>
          </p:txBody>
        </p:sp>
        <p:grpSp>
          <p:nvGrpSpPr>
            <p:cNvPr id="13" name="Group 12"/>
            <p:cNvGrpSpPr/>
            <p:nvPr/>
          </p:nvGrpSpPr>
          <p:grpSpPr>
            <a:xfrm>
              <a:off x="3503454" y="3424849"/>
              <a:ext cx="4733253" cy="365760"/>
              <a:chOff x="3591195" y="4624999"/>
              <a:chExt cx="4733253" cy="365760"/>
            </a:xfrm>
          </p:grpSpPr>
          <p:sp>
            <p:nvSpPr>
              <p:cNvPr id="49" name="Rectangle 48"/>
              <p:cNvSpPr/>
              <p:nvPr/>
            </p:nvSpPr>
            <p:spPr>
              <a:xfrm>
                <a:off x="3591195" y="4624999"/>
                <a:ext cx="4733253" cy="365760"/>
              </a:xfrm>
              <a:prstGeom prst="rect">
                <a:avLst/>
              </a:prstGeom>
              <a:solidFill>
                <a:srgbClr val="F99A1B"/>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pPr>
                <a:endParaRPr lang="en-US" sz="1900" b="1" kern="0" dirty="0">
                  <a:gradFill>
                    <a:gsLst>
                      <a:gs pos="0">
                        <a:srgbClr val="FFFFFF"/>
                      </a:gs>
                      <a:gs pos="100000">
                        <a:srgbClr val="FFFFFF"/>
                      </a:gs>
                    </a:gsLst>
                    <a:lin ang="5400000" scaled="0"/>
                  </a:gradFill>
                  <a:cs typeface="Segoe"/>
                </a:endParaRPr>
              </a:p>
            </p:txBody>
          </p:sp>
          <p:sp>
            <p:nvSpPr>
              <p:cNvPr id="39" name="Rectangle 38"/>
              <p:cNvSpPr/>
              <p:nvPr/>
            </p:nvSpPr>
            <p:spPr>
              <a:xfrm>
                <a:off x="3739896" y="4660724"/>
                <a:ext cx="4555735" cy="294311"/>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fontAlgn="base">
                  <a:lnSpc>
                    <a:spcPct val="85000"/>
                  </a:lnSpc>
                  <a:spcBef>
                    <a:spcPct val="20000"/>
                  </a:spcBef>
                  <a:spcAft>
                    <a:spcPct val="0"/>
                  </a:spcAft>
                  <a:defRPr/>
                </a:pPr>
                <a:r>
                  <a:rPr lang="en-US" sz="1500" spc="-13" dirty="0">
                    <a:gradFill>
                      <a:gsLst>
                        <a:gs pos="0">
                          <a:srgbClr val="FFFFFF"/>
                        </a:gs>
                        <a:gs pos="100000">
                          <a:srgbClr val="FFFFFF"/>
                        </a:gs>
                      </a:gsLst>
                      <a:lin ang="5400000" scaled="0"/>
                    </a:gradFill>
                    <a:ea typeface="Segoe UI" pitchFamily="34" charset="0"/>
                    <a:cs typeface="Zegoe UI SemiLight" charset="0"/>
                  </a:rPr>
                  <a:t>Enables partners to send partner application updates </a:t>
                </a:r>
                <a:br>
                  <a:rPr lang="en-US" sz="1500" spc="-13" dirty="0">
                    <a:gradFill>
                      <a:gsLst>
                        <a:gs pos="0">
                          <a:srgbClr val="FFFFFF"/>
                        </a:gs>
                        <a:gs pos="100000">
                          <a:srgbClr val="FFFFFF"/>
                        </a:gs>
                      </a:gsLst>
                      <a:lin ang="5400000" scaled="0"/>
                    </a:gradFill>
                    <a:ea typeface="Segoe UI" pitchFamily="34" charset="0"/>
                    <a:cs typeface="Zegoe UI SemiLight" charset="0"/>
                  </a:rPr>
                </a:br>
                <a:r>
                  <a:rPr lang="en-US" sz="1500" spc="-13" dirty="0">
                    <a:gradFill>
                      <a:gsLst>
                        <a:gs pos="0">
                          <a:srgbClr val="FFFFFF"/>
                        </a:gs>
                        <a:gs pos="100000">
                          <a:srgbClr val="FFFFFF"/>
                        </a:gs>
                      </a:gsLst>
                      <a:lin ang="5400000" scaled="0"/>
                    </a:gradFill>
                    <a:ea typeface="Segoe UI" pitchFamily="34" charset="0"/>
                    <a:cs typeface="Zegoe UI SemiLight" charset="0"/>
                  </a:rPr>
                  <a:t>to Windows Phones via Marketplace </a:t>
                </a:r>
              </a:p>
            </p:txBody>
          </p:sp>
        </p:grpSp>
      </p:grpSp>
      <p:grpSp>
        <p:nvGrpSpPr>
          <p:cNvPr id="10" name="Group 9"/>
          <p:cNvGrpSpPr/>
          <p:nvPr/>
        </p:nvGrpSpPr>
        <p:grpSpPr>
          <a:xfrm>
            <a:off x="5026275" y="5407185"/>
            <a:ext cx="6217921" cy="487680"/>
            <a:chOff x="3657600" y="5210476"/>
            <a:chExt cx="4664655" cy="365760"/>
          </a:xfrm>
        </p:grpSpPr>
        <p:sp>
          <p:nvSpPr>
            <p:cNvPr id="50" name="Rectangle 49"/>
            <p:cNvSpPr/>
            <p:nvPr/>
          </p:nvSpPr>
          <p:spPr>
            <a:xfrm>
              <a:off x="3657600" y="5210476"/>
              <a:ext cx="4664655" cy="365760"/>
            </a:xfrm>
            <a:prstGeom prst="rect">
              <a:avLst/>
            </a:prstGeom>
            <a:solidFill>
              <a:srgbClr val="F99A1B"/>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defRPr/>
              </a:pPr>
              <a:endParaRPr lang="en-US" sz="1900" b="1" kern="0" dirty="0">
                <a:gradFill>
                  <a:gsLst>
                    <a:gs pos="0">
                      <a:srgbClr val="FFFFFF"/>
                    </a:gs>
                    <a:gs pos="100000">
                      <a:srgbClr val="FFFFFF"/>
                    </a:gs>
                  </a:gsLst>
                  <a:lin ang="5400000" scaled="0"/>
                </a:gradFill>
                <a:cs typeface="Segoe"/>
              </a:endParaRPr>
            </a:p>
          </p:txBody>
        </p:sp>
        <p:sp>
          <p:nvSpPr>
            <p:cNvPr id="41" name="Rectangle 40"/>
            <p:cNvSpPr/>
            <p:nvPr/>
          </p:nvSpPr>
          <p:spPr>
            <a:xfrm>
              <a:off x="3739216" y="5319778"/>
              <a:ext cx="1463040" cy="147156"/>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fontAlgn="base">
                <a:lnSpc>
                  <a:spcPct val="85000"/>
                </a:lnSpc>
                <a:spcBef>
                  <a:spcPct val="20000"/>
                </a:spcBef>
                <a:spcAft>
                  <a:spcPct val="0"/>
                </a:spcAft>
                <a:defRPr/>
              </a:pPr>
              <a:r>
                <a:rPr lang="en-US" sz="1500" spc="-13" dirty="0">
                  <a:gradFill>
                    <a:gsLst>
                      <a:gs pos="0">
                        <a:srgbClr val="FFFFFF"/>
                      </a:gs>
                      <a:gs pos="100000">
                        <a:srgbClr val="FFFFFF"/>
                      </a:gs>
                    </a:gsLst>
                    <a:lin ang="5400000" scaled="0"/>
                  </a:gradFill>
                  <a:ea typeface="Segoe UI" pitchFamily="34" charset="0"/>
                  <a:cs typeface="Zegoe UI SemiLight" charset="0"/>
                </a:rPr>
                <a:t>OEM/MO Updates</a:t>
              </a:r>
            </a:p>
          </p:txBody>
        </p:sp>
        <p:sp>
          <p:nvSpPr>
            <p:cNvPr id="42" name="Rectangle 41"/>
            <p:cNvSpPr/>
            <p:nvPr/>
          </p:nvSpPr>
          <p:spPr>
            <a:xfrm>
              <a:off x="4997453" y="5227929"/>
              <a:ext cx="3298178" cy="330860"/>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Pre-loaded applications (after first run)</a:t>
              </a:r>
            </a:p>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2nd-party applications acquired via Marketplace</a:t>
              </a:r>
            </a:p>
          </p:txBody>
        </p:sp>
      </p:grpSp>
      <p:grpSp>
        <p:nvGrpSpPr>
          <p:cNvPr id="7" name="Group 6"/>
          <p:cNvGrpSpPr/>
          <p:nvPr/>
        </p:nvGrpSpPr>
        <p:grpSpPr>
          <a:xfrm>
            <a:off x="5026275" y="5928252"/>
            <a:ext cx="6217921" cy="487680"/>
            <a:chOff x="3657600" y="5763348"/>
            <a:chExt cx="4664655" cy="365760"/>
          </a:xfrm>
        </p:grpSpPr>
        <p:sp>
          <p:nvSpPr>
            <p:cNvPr id="51" name="Rectangle 50"/>
            <p:cNvSpPr/>
            <p:nvPr/>
          </p:nvSpPr>
          <p:spPr>
            <a:xfrm>
              <a:off x="3657600" y="5763348"/>
              <a:ext cx="4664655" cy="365760"/>
            </a:xfrm>
            <a:prstGeom prst="rect">
              <a:avLst/>
            </a:prstGeom>
            <a:solidFill>
              <a:srgbClr val="F99A1B"/>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pPr>
              <a:endParaRPr lang="en-US" sz="1900" b="1" kern="0" dirty="0">
                <a:gradFill>
                  <a:gsLst>
                    <a:gs pos="0">
                      <a:srgbClr val="FFFFFF"/>
                    </a:gs>
                    <a:gs pos="100000">
                      <a:srgbClr val="FFFFFF"/>
                    </a:gs>
                  </a:gsLst>
                  <a:lin ang="5400000" scaled="0"/>
                </a:gradFill>
                <a:cs typeface="Segoe"/>
              </a:endParaRPr>
            </a:p>
          </p:txBody>
        </p:sp>
        <p:sp>
          <p:nvSpPr>
            <p:cNvPr id="44" name="Rectangle 43"/>
            <p:cNvSpPr/>
            <p:nvPr/>
          </p:nvSpPr>
          <p:spPr>
            <a:xfrm>
              <a:off x="3739216" y="5872650"/>
              <a:ext cx="1463040" cy="147156"/>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fontAlgn="base">
                <a:lnSpc>
                  <a:spcPct val="85000"/>
                </a:lnSpc>
                <a:spcBef>
                  <a:spcPct val="20000"/>
                </a:spcBef>
                <a:spcAft>
                  <a:spcPct val="0"/>
                </a:spcAft>
                <a:defRPr/>
              </a:pPr>
              <a:r>
                <a:rPr lang="en-US" sz="1500" spc="-13" dirty="0">
                  <a:gradFill>
                    <a:gsLst>
                      <a:gs pos="0">
                        <a:srgbClr val="FFFFFF"/>
                      </a:gs>
                      <a:gs pos="100000">
                        <a:srgbClr val="FFFFFF"/>
                      </a:gs>
                    </a:gsLst>
                    <a:lin ang="5400000" scaled="0"/>
                  </a:gradFill>
                  <a:ea typeface="Segoe UI" pitchFamily="34" charset="0"/>
                  <a:cs typeface="Zegoe UI SemiLight" charset="0"/>
                </a:rPr>
                <a:t>ISV Updates</a:t>
              </a:r>
            </a:p>
          </p:txBody>
        </p:sp>
        <p:sp>
          <p:nvSpPr>
            <p:cNvPr id="45" name="Rectangle 44"/>
            <p:cNvSpPr/>
            <p:nvPr/>
          </p:nvSpPr>
          <p:spPr>
            <a:xfrm>
              <a:off x="4997453" y="5871209"/>
              <a:ext cx="3292697" cy="155812"/>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3rd-party applications acquired via Marketplace</a:t>
              </a:r>
            </a:p>
          </p:txBody>
        </p:sp>
      </p:grpSp>
      <p:sp>
        <p:nvSpPr>
          <p:cNvPr id="61" name="Rectangle 60"/>
          <p:cNvSpPr/>
          <p:nvPr/>
        </p:nvSpPr>
        <p:spPr bwMode="auto">
          <a:xfrm>
            <a:off x="931905" y="2811475"/>
            <a:ext cx="2072100" cy="2030629"/>
          </a:xfrm>
          <a:prstGeom prst="rect">
            <a:avLst/>
          </a:prstGeom>
          <a:solidFill>
            <a:srgbClr val="6BBD46"/>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defRPr/>
            </a:pPr>
            <a:r>
              <a:rPr lang="en-US" sz="2100" b="1" kern="0" dirty="0">
                <a:gradFill>
                  <a:gsLst>
                    <a:gs pos="0">
                      <a:srgbClr val="FFFFFF"/>
                    </a:gs>
                    <a:gs pos="100000">
                      <a:srgbClr val="FFFFFF"/>
                    </a:gs>
                  </a:gsLst>
                  <a:lin ang="5400000" scaled="0"/>
                </a:gradFill>
                <a:cs typeface="Segoe"/>
              </a:rPr>
              <a:t>Windows Phone Update</a:t>
            </a:r>
          </a:p>
        </p:txBody>
      </p:sp>
      <p:grpSp>
        <p:nvGrpSpPr>
          <p:cNvPr id="62" name="Group 61"/>
          <p:cNvGrpSpPr/>
          <p:nvPr/>
        </p:nvGrpSpPr>
        <p:grpSpPr>
          <a:xfrm>
            <a:off x="3042096" y="2811475"/>
            <a:ext cx="8205024" cy="2030629"/>
            <a:chOff x="2081336" y="3424849"/>
            <a:chExt cx="6155371" cy="1522972"/>
          </a:xfrm>
        </p:grpSpPr>
        <p:sp>
          <p:nvSpPr>
            <p:cNvPr id="63" name="Rectangle 62"/>
            <p:cNvSpPr/>
            <p:nvPr/>
          </p:nvSpPr>
          <p:spPr>
            <a:xfrm>
              <a:off x="2081336" y="3424849"/>
              <a:ext cx="1463040" cy="1522972"/>
            </a:xfrm>
            <a:prstGeom prst="rect">
              <a:avLst/>
            </a:prstGeom>
            <a:solidFill>
              <a:srgbClr val="6BBD46"/>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fontAlgn="base">
                <a:lnSpc>
                  <a:spcPct val="85000"/>
                </a:lnSpc>
                <a:spcBef>
                  <a:spcPct val="20000"/>
                </a:spcBef>
                <a:spcAft>
                  <a:spcPct val="0"/>
                </a:spcAft>
                <a:defRPr/>
              </a:pPr>
              <a:r>
                <a:rPr lang="en-US" sz="2100" b="1" kern="0" dirty="0">
                  <a:gradFill>
                    <a:gsLst>
                      <a:gs pos="0">
                        <a:srgbClr val="FFFFFF"/>
                      </a:gs>
                      <a:gs pos="100000">
                        <a:srgbClr val="FFFFFF"/>
                      </a:gs>
                    </a:gsLst>
                    <a:lin ang="5400000" scaled="0"/>
                  </a:gradFill>
                  <a:cs typeface="Segoe"/>
                </a:rPr>
                <a:t>Operating System Updates</a:t>
              </a:r>
            </a:p>
          </p:txBody>
        </p:sp>
        <p:grpSp>
          <p:nvGrpSpPr>
            <p:cNvPr id="64" name="Group 63"/>
            <p:cNvGrpSpPr/>
            <p:nvPr/>
          </p:nvGrpSpPr>
          <p:grpSpPr>
            <a:xfrm>
              <a:off x="3503454" y="3424849"/>
              <a:ext cx="4733253" cy="365760"/>
              <a:chOff x="3591195" y="4624999"/>
              <a:chExt cx="4733253" cy="365760"/>
            </a:xfrm>
          </p:grpSpPr>
          <p:sp>
            <p:nvSpPr>
              <p:cNvPr id="65" name="Rectangle 64"/>
              <p:cNvSpPr/>
              <p:nvPr/>
            </p:nvSpPr>
            <p:spPr>
              <a:xfrm>
                <a:off x="3591195" y="4624999"/>
                <a:ext cx="4733253" cy="365760"/>
              </a:xfrm>
              <a:prstGeom prst="rect">
                <a:avLst/>
              </a:prstGeom>
              <a:solidFill>
                <a:srgbClr val="6BBD46"/>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defTabSz="914400" fontAlgn="base">
                  <a:lnSpc>
                    <a:spcPct val="85000"/>
                  </a:lnSpc>
                  <a:spcBef>
                    <a:spcPct val="20000"/>
                  </a:spcBef>
                  <a:spcAft>
                    <a:spcPct val="0"/>
                  </a:spcAft>
                </a:pPr>
                <a:endParaRPr lang="en-US" sz="1400" b="1" kern="0" dirty="0">
                  <a:gradFill>
                    <a:gsLst>
                      <a:gs pos="0">
                        <a:srgbClr val="FFFFFF"/>
                      </a:gs>
                      <a:gs pos="100000">
                        <a:srgbClr val="FFFFFF"/>
                      </a:gs>
                    </a:gsLst>
                    <a:lin ang="5400000" scaled="0"/>
                  </a:gradFill>
                  <a:latin typeface="Segoe Light" pitchFamily="34" charset="0"/>
                  <a:cs typeface="Segoe"/>
                </a:endParaRPr>
              </a:p>
            </p:txBody>
          </p:sp>
          <p:sp>
            <p:nvSpPr>
              <p:cNvPr id="66" name="Rectangle 65"/>
              <p:cNvSpPr/>
              <p:nvPr/>
            </p:nvSpPr>
            <p:spPr>
              <a:xfrm>
                <a:off x="3739896" y="4660724"/>
                <a:ext cx="4555735" cy="294311"/>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lvl="0" fontAlgn="base">
                  <a:lnSpc>
                    <a:spcPct val="85000"/>
                  </a:lnSpc>
                  <a:spcBef>
                    <a:spcPct val="20000"/>
                  </a:spcBef>
                  <a:spcAft>
                    <a:spcPct val="0"/>
                  </a:spcAft>
                  <a:defRPr/>
                </a:pPr>
                <a:r>
                  <a:rPr lang="en-US" sz="1500" spc="-13" dirty="0">
                    <a:gradFill>
                      <a:gsLst>
                        <a:gs pos="0">
                          <a:srgbClr val="FFFFFF"/>
                        </a:gs>
                        <a:gs pos="100000">
                          <a:srgbClr val="FFFFFF"/>
                        </a:gs>
                      </a:gsLst>
                      <a:lin ang="5400000" scaled="0"/>
                    </a:gradFill>
                    <a:ea typeface="Segoe UI" pitchFamily="34" charset="0"/>
                    <a:cs typeface="Zegoe UI SemiLight" charset="0"/>
                  </a:rPr>
                  <a:t>Enables Microsoft and partners to send OS software updates to Windows Phones via Zune on the PC</a:t>
                </a:r>
              </a:p>
            </p:txBody>
          </p:sp>
        </p:grpSp>
      </p:grpSp>
      <p:grpSp>
        <p:nvGrpSpPr>
          <p:cNvPr id="53" name="Group 52"/>
          <p:cNvGrpSpPr/>
          <p:nvPr/>
        </p:nvGrpSpPr>
        <p:grpSpPr>
          <a:xfrm>
            <a:off x="5026275" y="3336567"/>
            <a:ext cx="6217922" cy="731519"/>
            <a:chOff x="3657600" y="5108728"/>
            <a:chExt cx="4664655" cy="548640"/>
          </a:xfrm>
        </p:grpSpPr>
        <p:sp>
          <p:nvSpPr>
            <p:cNvPr id="58" name="Rectangle 57"/>
            <p:cNvSpPr/>
            <p:nvPr/>
          </p:nvSpPr>
          <p:spPr>
            <a:xfrm>
              <a:off x="3657600" y="5108728"/>
              <a:ext cx="4664655" cy="548640"/>
            </a:xfrm>
            <a:prstGeom prst="rect">
              <a:avLst/>
            </a:prstGeom>
            <a:solidFill>
              <a:srgbClr val="6BBD46"/>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defTabSz="914400" fontAlgn="base">
                <a:lnSpc>
                  <a:spcPct val="85000"/>
                </a:lnSpc>
                <a:spcBef>
                  <a:spcPct val="20000"/>
                </a:spcBef>
                <a:spcAft>
                  <a:spcPct val="0"/>
                </a:spcAft>
              </a:pPr>
              <a:r>
                <a:rPr lang="en-US" sz="1400" b="1" kern="0" dirty="0">
                  <a:gradFill>
                    <a:gsLst>
                      <a:gs pos="0">
                        <a:srgbClr val="FFFFFF"/>
                      </a:gs>
                      <a:gs pos="100000">
                        <a:srgbClr val="FFFFFF"/>
                      </a:gs>
                    </a:gsLst>
                    <a:lin ang="5400000" scaled="0"/>
                  </a:gradFill>
                  <a:latin typeface="Segoe Light" pitchFamily="34" charset="0"/>
                  <a:cs typeface="Segoe"/>
                </a:rPr>
                <a:t> </a:t>
              </a:r>
            </a:p>
          </p:txBody>
        </p:sp>
        <p:sp>
          <p:nvSpPr>
            <p:cNvPr id="59" name="Rectangle 58"/>
            <p:cNvSpPr/>
            <p:nvPr/>
          </p:nvSpPr>
          <p:spPr>
            <a:xfrm>
              <a:off x="3739216" y="5309470"/>
              <a:ext cx="1463040" cy="147156"/>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fontAlgn="base">
                <a:lnSpc>
                  <a:spcPct val="85000"/>
                </a:lnSpc>
                <a:spcBef>
                  <a:spcPct val="20000"/>
                </a:spcBef>
                <a:spcAft>
                  <a:spcPct val="0"/>
                </a:spcAft>
                <a:defRPr/>
              </a:pPr>
              <a:r>
                <a:rPr lang="en-US" sz="1500" spc="-13" dirty="0">
                  <a:gradFill>
                    <a:gsLst>
                      <a:gs pos="0">
                        <a:srgbClr val="FFFFFF"/>
                      </a:gs>
                      <a:gs pos="100000">
                        <a:srgbClr val="FFFFFF"/>
                      </a:gs>
                    </a:gsLst>
                    <a:lin ang="5400000" scaled="0"/>
                  </a:gradFill>
                  <a:ea typeface="Segoe UI" pitchFamily="34" charset="0"/>
                  <a:cs typeface="Zegoe UI SemiLight" charset="0"/>
                </a:rPr>
                <a:t>Microsoft Updates</a:t>
              </a:r>
            </a:p>
          </p:txBody>
        </p:sp>
        <p:sp>
          <p:nvSpPr>
            <p:cNvPr id="60" name="Rectangle 59"/>
            <p:cNvSpPr/>
            <p:nvPr/>
          </p:nvSpPr>
          <p:spPr>
            <a:xfrm>
              <a:off x="4997452" y="5130095"/>
              <a:ext cx="3292697" cy="505909"/>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Microsoft-owned applications</a:t>
              </a:r>
            </a:p>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Core OS feature enhancements</a:t>
              </a:r>
            </a:p>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Bug and security fixes</a:t>
              </a:r>
            </a:p>
          </p:txBody>
        </p:sp>
      </p:grpSp>
      <p:grpSp>
        <p:nvGrpSpPr>
          <p:cNvPr id="54" name="Group 53"/>
          <p:cNvGrpSpPr/>
          <p:nvPr/>
        </p:nvGrpSpPr>
        <p:grpSpPr>
          <a:xfrm>
            <a:off x="5026275" y="4110584"/>
            <a:ext cx="6217922" cy="731520"/>
            <a:chOff x="3657600" y="5729946"/>
            <a:chExt cx="4664655" cy="548640"/>
          </a:xfrm>
        </p:grpSpPr>
        <p:sp>
          <p:nvSpPr>
            <p:cNvPr id="55" name="Rectangle 54"/>
            <p:cNvSpPr/>
            <p:nvPr/>
          </p:nvSpPr>
          <p:spPr>
            <a:xfrm>
              <a:off x="3657600" y="5729946"/>
              <a:ext cx="4664655" cy="548640"/>
            </a:xfrm>
            <a:prstGeom prst="rect">
              <a:avLst/>
            </a:prstGeom>
            <a:solidFill>
              <a:srgbClr val="6BBD46"/>
            </a:solidFill>
            <a:ln w="25400" cap="flat" cmpd="sng" algn="ctr">
              <a:no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defTabSz="914400" fontAlgn="base">
                <a:lnSpc>
                  <a:spcPct val="85000"/>
                </a:lnSpc>
                <a:spcBef>
                  <a:spcPct val="20000"/>
                </a:spcBef>
                <a:spcAft>
                  <a:spcPct val="0"/>
                </a:spcAft>
              </a:pPr>
              <a:endParaRPr lang="en-US" sz="1400" b="1" kern="0" dirty="0">
                <a:gradFill>
                  <a:gsLst>
                    <a:gs pos="0">
                      <a:srgbClr val="FFFFFF"/>
                    </a:gs>
                    <a:gs pos="100000">
                      <a:srgbClr val="FFFFFF"/>
                    </a:gs>
                  </a:gsLst>
                  <a:lin ang="5400000" scaled="0"/>
                </a:gradFill>
                <a:latin typeface="Segoe Light" pitchFamily="34" charset="0"/>
                <a:cs typeface="Segoe"/>
              </a:endParaRPr>
            </a:p>
          </p:txBody>
        </p:sp>
        <p:sp>
          <p:nvSpPr>
            <p:cNvPr id="56" name="Rectangle 55"/>
            <p:cNvSpPr/>
            <p:nvPr/>
          </p:nvSpPr>
          <p:spPr>
            <a:xfrm>
              <a:off x="3739216" y="5930688"/>
              <a:ext cx="1463040" cy="147156"/>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fontAlgn="base">
                <a:lnSpc>
                  <a:spcPct val="85000"/>
                </a:lnSpc>
                <a:spcBef>
                  <a:spcPct val="20000"/>
                </a:spcBef>
                <a:spcAft>
                  <a:spcPct val="0"/>
                </a:spcAft>
                <a:defRPr/>
              </a:pPr>
              <a:r>
                <a:rPr lang="en-US" sz="1500" spc="-13" dirty="0">
                  <a:gradFill>
                    <a:gsLst>
                      <a:gs pos="0">
                        <a:srgbClr val="FFFFFF"/>
                      </a:gs>
                      <a:gs pos="100000">
                        <a:srgbClr val="FFFFFF"/>
                      </a:gs>
                    </a:gsLst>
                    <a:lin ang="5400000" scaled="0"/>
                  </a:gradFill>
                  <a:ea typeface="Segoe UI" pitchFamily="34" charset="0"/>
                  <a:cs typeface="Zegoe UI SemiLight" charset="0"/>
                </a:rPr>
                <a:t>OEM Updates</a:t>
              </a:r>
            </a:p>
          </p:txBody>
        </p:sp>
        <p:sp>
          <p:nvSpPr>
            <p:cNvPr id="57" name="Rectangle 56"/>
            <p:cNvSpPr/>
            <p:nvPr/>
          </p:nvSpPr>
          <p:spPr>
            <a:xfrm>
              <a:off x="4997452" y="5751314"/>
              <a:ext cx="3292697" cy="505908"/>
            </a:xfrm>
            <a:prstGeom prst="rect">
              <a:avLst/>
            </a:prstGeom>
            <a:noFill/>
            <a:ln w="25400"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OEM, MO, Qualcomm, and IHV updates</a:t>
              </a:r>
            </a:p>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File, database, driver, registry, policy, and settings</a:t>
              </a:r>
            </a:p>
            <a:p>
              <a:pPr marL="169863" indent="-169863" fontAlgn="base">
                <a:lnSpc>
                  <a:spcPct val="90000"/>
                </a:lnSpc>
                <a:spcBef>
                  <a:spcPts val="200"/>
                </a:spcBef>
                <a:spcAft>
                  <a:spcPct val="0"/>
                </a:spcAft>
                <a:buClr>
                  <a:schemeClr val="bg1"/>
                </a:buClr>
                <a:buSzPct val="90000"/>
                <a:buBlip>
                  <a:blip r:embed="rId3"/>
                </a:buBlip>
                <a:defRPr/>
              </a:pPr>
              <a:r>
                <a:rPr lang="en-US" sz="1500" spc="-13" dirty="0">
                  <a:gradFill>
                    <a:gsLst>
                      <a:gs pos="0">
                        <a:srgbClr val="FFFFFF"/>
                      </a:gs>
                      <a:gs pos="100000">
                        <a:srgbClr val="FFFFFF"/>
                      </a:gs>
                    </a:gsLst>
                    <a:lin ang="5400000" scaled="0"/>
                  </a:gradFill>
                  <a:ea typeface="Segoe UI" pitchFamily="34" charset="0"/>
                  <a:cs typeface="Zegoe UI SemiLight" charset="0"/>
                </a:rPr>
                <a:t>Pre-loaded applications (first run only)</a:t>
              </a:r>
            </a:p>
          </p:txBody>
        </p:sp>
      </p:grpSp>
    </p:spTree>
    <p:extLst>
      <p:ext uri="{BB962C8B-B14F-4D97-AF65-F5344CB8AC3E}">
        <p14:creationId xmlns:p14="http://schemas.microsoft.com/office/powerpoint/2010/main" val="204052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1+#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1+#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2"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Microsoft and OEM Updates</a:t>
            </a:r>
            <a:endParaRPr lang="en-US" dirty="0"/>
          </a:p>
        </p:txBody>
      </p:sp>
      <p:sp>
        <p:nvSpPr>
          <p:cNvPr id="3" name="Down Arrow 2"/>
          <p:cNvSpPr/>
          <p:nvPr/>
        </p:nvSpPr>
        <p:spPr bwMode="auto">
          <a:xfrm>
            <a:off x="6755416" y="4114664"/>
            <a:ext cx="1320392" cy="1480457"/>
          </a:xfrm>
          <a:prstGeom prst="downArrow">
            <a:avLst/>
          </a:prstGeom>
          <a:gradFill>
            <a:gsLst>
              <a:gs pos="0">
                <a:schemeClr val="accent1"/>
              </a:gs>
              <a:gs pos="100000">
                <a:schemeClr val="accent1">
                  <a:alpha val="0"/>
                </a:schemeClr>
              </a:gs>
            </a:gsLst>
            <a:lin ang="16200000" scaled="0"/>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spc="-200" dirty="0">
              <a:gradFill>
                <a:gsLst>
                  <a:gs pos="0">
                    <a:srgbClr val="FFFFFF"/>
                  </a:gs>
                  <a:gs pos="100000">
                    <a:srgbClr val="FFFFFF"/>
                  </a:gs>
                </a:gsLst>
                <a:lin ang="5400000" scaled="0"/>
              </a:gradFill>
              <a:latin typeface="Segoe Light" pitchFamily="34" charset="0"/>
            </a:endParaRPr>
          </a:p>
        </p:txBody>
      </p:sp>
      <p:sp>
        <p:nvSpPr>
          <p:cNvPr id="25" name="Content Placeholder 2"/>
          <p:cNvSpPr txBox="1">
            <a:spLocks/>
          </p:cNvSpPr>
          <p:nvPr/>
        </p:nvSpPr>
        <p:spPr>
          <a:xfrm>
            <a:off x="4195179" y="5683197"/>
            <a:ext cx="6440866" cy="775597"/>
          </a:xfrm>
          <a:prstGeom prst="rect">
            <a:avLst/>
          </a:prstGeom>
        </p:spPr>
        <p:txBody>
          <a:bodyPr vert="horz" wrap="none" lIns="0" tIns="0" rIns="0" bIns="0" rtlCol="0">
            <a:spAutoFit/>
          </a:bodyPr>
          <a:lstStyle/>
          <a:p>
            <a:pPr indent="-156606" algn="ctr">
              <a:lnSpc>
                <a:spcPct val="90000"/>
              </a:lnSpc>
              <a:defRPr/>
            </a:pPr>
            <a:r>
              <a:rPr lang="en-US" sz="2800" kern="0" dirty="0">
                <a:gradFill>
                  <a:gsLst>
                    <a:gs pos="0">
                      <a:srgbClr val="FFFFFF"/>
                    </a:gs>
                    <a:gs pos="100000">
                      <a:srgbClr val="FFFFFF"/>
                    </a:gs>
                  </a:gsLst>
                  <a:lin ang="5400000" scaled="0"/>
                </a:gradFill>
                <a:cs typeface="Segoe"/>
              </a:rPr>
              <a:t>One download installed by the end-user </a:t>
            </a:r>
            <a:br>
              <a:rPr lang="en-US" sz="2800" kern="0" dirty="0">
                <a:gradFill>
                  <a:gsLst>
                    <a:gs pos="0">
                      <a:srgbClr val="FFFFFF"/>
                    </a:gs>
                    <a:gs pos="100000">
                      <a:srgbClr val="FFFFFF"/>
                    </a:gs>
                  </a:gsLst>
                  <a:lin ang="5400000" scaled="0"/>
                </a:gradFill>
                <a:cs typeface="Segoe"/>
              </a:rPr>
            </a:br>
            <a:r>
              <a:rPr lang="en-US" sz="2800" kern="0" dirty="0">
                <a:gradFill>
                  <a:gsLst>
                    <a:gs pos="0">
                      <a:srgbClr val="FFFFFF"/>
                    </a:gs>
                    <a:gs pos="100000">
                      <a:srgbClr val="FFFFFF"/>
                    </a:gs>
                  </a:gsLst>
                  <a:lin ang="5400000" scaled="0"/>
                </a:gradFill>
                <a:cs typeface="Segoe"/>
              </a:rPr>
              <a:t>via Zune Software on a PC</a:t>
            </a:r>
          </a:p>
        </p:txBody>
      </p:sp>
      <p:sp>
        <p:nvSpPr>
          <p:cNvPr id="7" name="Rectangle 6"/>
          <p:cNvSpPr/>
          <p:nvPr/>
        </p:nvSpPr>
        <p:spPr bwMode="auto">
          <a:xfrm>
            <a:off x="3249423" y="1450510"/>
            <a:ext cx="4143075" cy="721725"/>
          </a:xfrm>
          <a:prstGeom prst="rect">
            <a:avLst/>
          </a:prstGeom>
          <a:solidFill>
            <a:srgbClr val="6BBD46"/>
          </a:solidFill>
          <a:ln w="12700" cap="flat" cmpd="sng" algn="ctr">
            <a:solidFill>
              <a:srgbClr val="92CF77"/>
            </a:solid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algn="ctr" fontAlgn="base">
              <a:lnSpc>
                <a:spcPct val="85000"/>
              </a:lnSpc>
              <a:spcBef>
                <a:spcPct val="20000"/>
              </a:spcBef>
              <a:spcAft>
                <a:spcPct val="0"/>
              </a:spcAft>
            </a:pPr>
            <a:r>
              <a:rPr lang="en-US" sz="2800" kern="0" dirty="0">
                <a:gradFill>
                  <a:gsLst>
                    <a:gs pos="0">
                      <a:srgbClr val="FFFFFF"/>
                    </a:gs>
                    <a:gs pos="100000">
                      <a:srgbClr val="FFFFFF"/>
                    </a:gs>
                  </a:gsLst>
                  <a:lin ang="5400000" scaled="0"/>
                </a:gradFill>
                <a:cs typeface="Segoe"/>
              </a:rPr>
              <a:t>Microsoft Updates</a:t>
            </a:r>
          </a:p>
        </p:txBody>
      </p:sp>
      <p:sp>
        <p:nvSpPr>
          <p:cNvPr id="8" name="Rectangle 7"/>
          <p:cNvSpPr/>
          <p:nvPr/>
        </p:nvSpPr>
        <p:spPr bwMode="auto">
          <a:xfrm>
            <a:off x="7424404" y="1450508"/>
            <a:ext cx="4143077" cy="721725"/>
          </a:xfrm>
          <a:prstGeom prst="rect">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Bef>
                <a:spcPct val="20000"/>
              </a:spcBef>
              <a:spcAft>
                <a:spcPct val="0"/>
              </a:spcAft>
            </a:pPr>
            <a:r>
              <a:rPr lang="en-US" sz="2800" kern="0" dirty="0">
                <a:gradFill>
                  <a:gsLst>
                    <a:gs pos="0">
                      <a:srgbClr val="FFFFFF"/>
                    </a:gs>
                    <a:gs pos="100000">
                      <a:srgbClr val="FFFFFF"/>
                    </a:gs>
                  </a:gsLst>
                  <a:lin ang="5400000" scaled="0"/>
                </a:gradFill>
                <a:cs typeface="Segoe"/>
              </a:rPr>
              <a:t>OEM Updates</a:t>
            </a:r>
          </a:p>
        </p:txBody>
      </p:sp>
      <p:grpSp>
        <p:nvGrpSpPr>
          <p:cNvPr id="4" name="Group 3"/>
          <p:cNvGrpSpPr/>
          <p:nvPr/>
        </p:nvGrpSpPr>
        <p:grpSpPr>
          <a:xfrm>
            <a:off x="626816" y="2210611"/>
            <a:ext cx="2590702" cy="2353803"/>
            <a:chOff x="461302" y="1641604"/>
            <a:chExt cx="1943533" cy="2353803"/>
          </a:xfrm>
        </p:grpSpPr>
        <p:sp>
          <p:nvSpPr>
            <p:cNvPr id="22" name="Rectangle 21"/>
            <p:cNvSpPr/>
            <p:nvPr/>
          </p:nvSpPr>
          <p:spPr>
            <a:xfrm>
              <a:off x="461302" y="3053279"/>
              <a:ext cx="1943533" cy="530249"/>
            </a:xfrm>
            <a:prstGeom prst="rect">
              <a:avLst/>
            </a:prstGeom>
            <a:solidFill>
              <a:srgbClr val="F99A1B"/>
            </a:solidFill>
            <a:ln w="12700" cap="flat" cmpd="sng" algn="ctr">
              <a:solidFill>
                <a:srgbClr val="FAB150"/>
              </a:solidFill>
              <a:prstDash val="solid"/>
              <a:headEnd type="none" w="med" len="med"/>
              <a:tailEnd type="none" w="med" len="med"/>
            </a:ln>
            <a:effectLst/>
          </p:spPr>
          <p:txBody>
            <a:bodyPr vert="horz" wrap="square" lIns="182880" tIns="34302" rIns="182880" bIns="34302" numCol="1" rtlCol="0" anchor="ctr" anchorCtr="0" compatLnSpc="1">
              <a:prstTxWarp prst="textNoShape">
                <a:avLst/>
              </a:prstTxWarp>
            </a:bodyPr>
            <a:lstStyle/>
            <a:p>
              <a:pPr algn="r" fontAlgn="base">
                <a:lnSpc>
                  <a:spcPct val="85000"/>
                </a:lnSpc>
                <a:spcBef>
                  <a:spcPct val="20000"/>
                </a:spcBef>
                <a:spcAft>
                  <a:spcPct val="0"/>
                </a:spcAft>
              </a:pPr>
              <a:r>
                <a:rPr lang="en-US" sz="2000" kern="0" dirty="0">
                  <a:gradFill>
                    <a:gsLst>
                      <a:gs pos="0">
                        <a:srgbClr val="FFFFFF"/>
                      </a:gs>
                      <a:gs pos="100000">
                        <a:srgbClr val="FFFFFF"/>
                      </a:gs>
                    </a:gsLst>
                    <a:lin ang="5400000" scaled="0"/>
                  </a:gradFill>
                  <a:cs typeface="Segoe"/>
                </a:rPr>
                <a:t>Timing</a:t>
              </a:r>
            </a:p>
          </p:txBody>
        </p:sp>
        <p:sp>
          <p:nvSpPr>
            <p:cNvPr id="23" name="Rectangle 22"/>
            <p:cNvSpPr/>
            <p:nvPr/>
          </p:nvSpPr>
          <p:spPr>
            <a:xfrm>
              <a:off x="461302" y="1641604"/>
              <a:ext cx="1943533" cy="373502"/>
            </a:xfrm>
            <a:prstGeom prst="rect">
              <a:avLst/>
            </a:prstGeom>
            <a:solidFill>
              <a:srgbClr val="F99A1B"/>
            </a:solidFill>
            <a:ln w="12700" cap="flat" cmpd="sng" algn="ctr">
              <a:solidFill>
                <a:srgbClr val="FAB150"/>
              </a:solidFill>
              <a:prstDash val="solid"/>
              <a:headEnd type="none" w="med" len="med"/>
              <a:tailEnd type="none" w="med" len="med"/>
            </a:ln>
            <a:effectLst/>
          </p:spPr>
          <p:txBody>
            <a:bodyPr vert="horz" wrap="square" lIns="182880" tIns="34302" rIns="182880" bIns="34302" numCol="1" rtlCol="0" anchor="ctr" anchorCtr="0" compatLnSpc="1">
              <a:prstTxWarp prst="textNoShape">
                <a:avLst/>
              </a:prstTxWarp>
            </a:bodyPr>
            <a:lstStyle/>
            <a:p>
              <a:pPr algn="r" fontAlgn="base">
                <a:lnSpc>
                  <a:spcPct val="85000"/>
                </a:lnSpc>
                <a:spcBef>
                  <a:spcPct val="20000"/>
                </a:spcBef>
                <a:spcAft>
                  <a:spcPct val="0"/>
                </a:spcAft>
              </a:pPr>
              <a:r>
                <a:rPr lang="en-US" sz="2000" kern="0" dirty="0">
                  <a:gradFill>
                    <a:gsLst>
                      <a:gs pos="0">
                        <a:srgbClr val="FFFFFF"/>
                      </a:gs>
                      <a:gs pos="100000">
                        <a:srgbClr val="FFFFFF"/>
                      </a:gs>
                    </a:gsLst>
                    <a:lin ang="5400000" scaled="0"/>
                  </a:gradFill>
                  <a:cs typeface="Segoe"/>
                </a:rPr>
                <a:t>Ships Code From</a:t>
              </a:r>
            </a:p>
          </p:txBody>
        </p:sp>
        <p:sp>
          <p:nvSpPr>
            <p:cNvPr id="24" name="Rectangle 23"/>
            <p:cNvSpPr/>
            <p:nvPr/>
          </p:nvSpPr>
          <p:spPr>
            <a:xfrm>
              <a:off x="461302" y="3621905"/>
              <a:ext cx="1943533" cy="373502"/>
            </a:xfrm>
            <a:prstGeom prst="rect">
              <a:avLst/>
            </a:prstGeom>
            <a:solidFill>
              <a:srgbClr val="F99A1B"/>
            </a:solidFill>
            <a:ln w="12700" cap="flat" cmpd="sng" algn="ctr">
              <a:solidFill>
                <a:srgbClr val="FAB150"/>
              </a:solidFill>
              <a:prstDash val="solid"/>
              <a:headEnd type="none" w="med" len="med"/>
              <a:tailEnd type="none" w="med" len="med"/>
            </a:ln>
            <a:effectLst/>
          </p:spPr>
          <p:txBody>
            <a:bodyPr vert="horz" wrap="square" lIns="182880" tIns="34302" rIns="182880" bIns="34302" numCol="1" rtlCol="0" anchor="ctr" anchorCtr="0" compatLnSpc="1">
              <a:prstTxWarp prst="textNoShape">
                <a:avLst/>
              </a:prstTxWarp>
            </a:bodyPr>
            <a:lstStyle/>
            <a:p>
              <a:pPr algn="r" fontAlgn="base">
                <a:lnSpc>
                  <a:spcPct val="85000"/>
                </a:lnSpc>
                <a:spcBef>
                  <a:spcPct val="20000"/>
                </a:spcBef>
                <a:spcAft>
                  <a:spcPct val="0"/>
                </a:spcAft>
              </a:pPr>
              <a:r>
                <a:rPr lang="en-US" sz="2000" kern="0" dirty="0">
                  <a:gradFill>
                    <a:gsLst>
                      <a:gs pos="0">
                        <a:srgbClr val="FFFFFF"/>
                      </a:gs>
                      <a:gs pos="100000">
                        <a:srgbClr val="FFFFFF"/>
                      </a:gs>
                    </a:gsLst>
                    <a:lin ang="5400000" scaled="0"/>
                  </a:gradFill>
                  <a:cs typeface="Segoe"/>
                </a:rPr>
                <a:t>Distributed To</a:t>
              </a:r>
            </a:p>
          </p:txBody>
        </p:sp>
        <p:sp>
          <p:nvSpPr>
            <p:cNvPr id="26" name="Rectangle 25"/>
            <p:cNvSpPr/>
            <p:nvPr/>
          </p:nvSpPr>
          <p:spPr>
            <a:xfrm>
              <a:off x="461302" y="2053484"/>
              <a:ext cx="1943533" cy="356614"/>
            </a:xfrm>
            <a:prstGeom prst="rect">
              <a:avLst/>
            </a:prstGeom>
            <a:solidFill>
              <a:srgbClr val="F99A1B"/>
            </a:solidFill>
            <a:ln w="12700" cap="flat" cmpd="sng" algn="ctr">
              <a:solidFill>
                <a:srgbClr val="FAB150"/>
              </a:solidFill>
              <a:prstDash val="solid"/>
              <a:headEnd type="none" w="med" len="med"/>
              <a:tailEnd type="none" w="med" len="med"/>
            </a:ln>
            <a:effectLst/>
          </p:spPr>
          <p:txBody>
            <a:bodyPr vert="horz" wrap="square" lIns="182880" tIns="34302" rIns="182880" bIns="34302" numCol="1" rtlCol="0" anchor="ctr" anchorCtr="0" compatLnSpc="1">
              <a:prstTxWarp prst="textNoShape">
                <a:avLst/>
              </a:prstTxWarp>
            </a:bodyPr>
            <a:lstStyle/>
            <a:p>
              <a:pPr algn="r" fontAlgn="base">
                <a:lnSpc>
                  <a:spcPct val="85000"/>
                </a:lnSpc>
                <a:spcBef>
                  <a:spcPct val="20000"/>
                </a:spcBef>
                <a:spcAft>
                  <a:spcPct val="0"/>
                </a:spcAft>
              </a:pPr>
              <a:r>
                <a:rPr lang="en-US" sz="2000" kern="0" dirty="0">
                  <a:gradFill>
                    <a:gsLst>
                      <a:gs pos="0">
                        <a:srgbClr val="FFFFFF"/>
                      </a:gs>
                      <a:gs pos="100000">
                        <a:srgbClr val="FFFFFF"/>
                      </a:gs>
                    </a:gsLst>
                    <a:lin ang="5400000" scaled="0"/>
                  </a:gradFill>
                  <a:cs typeface="Segoe"/>
                </a:rPr>
                <a:t>Update Authority</a:t>
              </a:r>
            </a:p>
          </p:txBody>
        </p:sp>
        <p:sp>
          <p:nvSpPr>
            <p:cNvPr id="20" name="Rectangle 19"/>
            <p:cNvSpPr/>
            <p:nvPr/>
          </p:nvSpPr>
          <p:spPr>
            <a:xfrm>
              <a:off x="461302" y="2448476"/>
              <a:ext cx="1943533" cy="566425"/>
            </a:xfrm>
            <a:prstGeom prst="rect">
              <a:avLst/>
            </a:prstGeom>
            <a:solidFill>
              <a:srgbClr val="F99A1B"/>
            </a:solidFill>
            <a:ln w="12700" cap="flat" cmpd="sng" algn="ctr">
              <a:solidFill>
                <a:srgbClr val="FAB150"/>
              </a:solidFill>
              <a:prstDash val="solid"/>
              <a:headEnd type="none" w="med" len="med"/>
              <a:tailEnd type="none" w="med" len="med"/>
            </a:ln>
            <a:effectLst/>
          </p:spPr>
          <p:txBody>
            <a:bodyPr vert="horz" wrap="square" lIns="182880" tIns="34302" rIns="182880" bIns="34302" numCol="1" rtlCol="0" anchor="ctr" anchorCtr="0" compatLnSpc="1">
              <a:prstTxWarp prst="textNoShape">
                <a:avLst/>
              </a:prstTxWarp>
            </a:bodyPr>
            <a:lstStyle/>
            <a:p>
              <a:pPr algn="r" fontAlgn="base">
                <a:lnSpc>
                  <a:spcPct val="85000"/>
                </a:lnSpc>
                <a:spcBef>
                  <a:spcPct val="20000"/>
                </a:spcBef>
                <a:spcAft>
                  <a:spcPct val="0"/>
                </a:spcAft>
              </a:pPr>
              <a:r>
                <a:rPr lang="en-US" sz="2000" kern="0" dirty="0">
                  <a:gradFill>
                    <a:gsLst>
                      <a:gs pos="0">
                        <a:srgbClr val="FFFFFF"/>
                      </a:gs>
                      <a:gs pos="100000">
                        <a:srgbClr val="FFFFFF"/>
                      </a:gs>
                    </a:gsLst>
                    <a:lin ang="5400000" scaled="0"/>
                  </a:gradFill>
                  <a:cs typeface="Segoe"/>
                </a:rPr>
                <a:t>Testing</a:t>
              </a:r>
            </a:p>
          </p:txBody>
        </p:sp>
      </p:grpSp>
      <p:grpSp>
        <p:nvGrpSpPr>
          <p:cNvPr id="5" name="Group 4"/>
          <p:cNvGrpSpPr/>
          <p:nvPr/>
        </p:nvGrpSpPr>
        <p:grpSpPr>
          <a:xfrm>
            <a:off x="3249423" y="2210611"/>
            <a:ext cx="4143075" cy="2353803"/>
            <a:chOff x="2439515" y="1641604"/>
            <a:chExt cx="3108116" cy="2353803"/>
          </a:xfrm>
        </p:grpSpPr>
        <p:sp>
          <p:nvSpPr>
            <p:cNvPr id="14" name="Rectangle 13"/>
            <p:cNvSpPr/>
            <p:nvPr/>
          </p:nvSpPr>
          <p:spPr>
            <a:xfrm>
              <a:off x="2439515" y="3053279"/>
              <a:ext cx="3108116" cy="530249"/>
            </a:xfrm>
            <a:prstGeom prst="rect">
              <a:avLst/>
            </a:prstGeom>
            <a:solidFill>
              <a:srgbClr val="6BBD46"/>
            </a:solidFill>
            <a:ln w="12700" cap="flat" cmpd="sng" algn="ctr">
              <a:solidFill>
                <a:srgbClr val="92CF77"/>
              </a:solid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Microsoft Set Cadence</a:t>
              </a:r>
            </a:p>
          </p:txBody>
        </p:sp>
        <p:sp>
          <p:nvSpPr>
            <p:cNvPr id="16" name="Rectangle 15"/>
            <p:cNvSpPr/>
            <p:nvPr/>
          </p:nvSpPr>
          <p:spPr>
            <a:xfrm>
              <a:off x="2439515" y="1641604"/>
              <a:ext cx="3108116" cy="373502"/>
            </a:xfrm>
            <a:prstGeom prst="rect">
              <a:avLst/>
            </a:prstGeom>
            <a:solidFill>
              <a:srgbClr val="6BBD46"/>
            </a:solidFill>
            <a:ln w="12700" cap="flat" cmpd="sng" algn="ctr">
              <a:solidFill>
                <a:srgbClr val="92CF77"/>
              </a:solid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Microsoft-only</a:t>
              </a:r>
            </a:p>
          </p:txBody>
        </p:sp>
        <p:sp>
          <p:nvSpPr>
            <p:cNvPr id="18" name="Rectangle 17"/>
            <p:cNvSpPr/>
            <p:nvPr/>
          </p:nvSpPr>
          <p:spPr>
            <a:xfrm>
              <a:off x="2439515" y="3621905"/>
              <a:ext cx="3108116" cy="373502"/>
            </a:xfrm>
            <a:prstGeom prst="rect">
              <a:avLst/>
            </a:prstGeom>
            <a:solidFill>
              <a:srgbClr val="6BBD46"/>
            </a:solidFill>
            <a:ln w="12700" cap="flat" cmpd="sng" algn="ctr">
              <a:solidFill>
                <a:srgbClr val="92CF77"/>
              </a:solid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All Windows Phone 7 devices</a:t>
              </a:r>
            </a:p>
          </p:txBody>
        </p:sp>
        <p:sp>
          <p:nvSpPr>
            <p:cNvPr id="27" name="Rectangle 26"/>
            <p:cNvSpPr/>
            <p:nvPr/>
          </p:nvSpPr>
          <p:spPr>
            <a:xfrm>
              <a:off x="2439515" y="2053484"/>
              <a:ext cx="3108116" cy="356614"/>
            </a:xfrm>
            <a:prstGeom prst="rect">
              <a:avLst/>
            </a:prstGeom>
            <a:solidFill>
              <a:srgbClr val="6BBD46"/>
            </a:solidFill>
            <a:ln w="12700" cap="flat" cmpd="sng" algn="ctr">
              <a:solidFill>
                <a:srgbClr val="92CF77"/>
              </a:solid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Microsoft</a:t>
              </a:r>
            </a:p>
          </p:txBody>
        </p:sp>
        <p:sp>
          <p:nvSpPr>
            <p:cNvPr id="21" name="Rectangle 20"/>
            <p:cNvSpPr/>
            <p:nvPr/>
          </p:nvSpPr>
          <p:spPr>
            <a:xfrm>
              <a:off x="2439515" y="2448476"/>
              <a:ext cx="3108116" cy="566425"/>
            </a:xfrm>
            <a:prstGeom prst="rect">
              <a:avLst/>
            </a:prstGeom>
            <a:solidFill>
              <a:srgbClr val="6BBD46"/>
            </a:solidFill>
            <a:ln w="12700" cap="flat" cmpd="sng" algn="ctr">
              <a:solidFill>
                <a:srgbClr val="92CF77"/>
              </a:solidFill>
              <a:prstDash val="solid"/>
              <a:headEnd type="none" w="med" len="med"/>
              <a:tailEnd type="none" w="med" len="med"/>
            </a:ln>
            <a:effectLst/>
          </p:spPr>
          <p:txBody>
            <a:bodyPr vert="horz" wrap="square" lIns="182880" tIns="34302" rIns="68604" bIns="34302" numCol="1" rtlCol="0" anchor="ctr" anchorCtr="0" compatLnSpc="1">
              <a:prstTxWarp prst="textNoShape">
                <a:avLst/>
              </a:prstTxWarp>
            </a:bodyP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Lead: Microsoft</a:t>
              </a:r>
            </a:p>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Others: OEM and MO(s)</a:t>
              </a:r>
            </a:p>
          </p:txBody>
        </p:sp>
      </p:grpSp>
      <p:grpSp>
        <p:nvGrpSpPr>
          <p:cNvPr id="6" name="Group 5"/>
          <p:cNvGrpSpPr/>
          <p:nvPr/>
        </p:nvGrpSpPr>
        <p:grpSpPr>
          <a:xfrm>
            <a:off x="7424404" y="2210611"/>
            <a:ext cx="4143075" cy="2353803"/>
            <a:chOff x="5578684" y="1641604"/>
            <a:chExt cx="3108116" cy="2353803"/>
          </a:xfrm>
        </p:grpSpPr>
        <p:sp>
          <p:nvSpPr>
            <p:cNvPr id="15" name="Rectangle 14"/>
            <p:cNvSpPr/>
            <p:nvPr/>
          </p:nvSpPr>
          <p:spPr>
            <a:xfrm>
              <a:off x="5578684" y="3053279"/>
              <a:ext cx="3108116" cy="530249"/>
            </a:xfrm>
            <a:prstGeom prst="rect">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Timed with </a:t>
              </a:r>
              <a:br>
                <a:rPr lang="en-US" sz="2000" kern="0" dirty="0">
                  <a:gradFill>
                    <a:gsLst>
                      <a:gs pos="0">
                        <a:srgbClr val="FFFFFF"/>
                      </a:gs>
                      <a:gs pos="100000">
                        <a:srgbClr val="FFFFFF"/>
                      </a:gs>
                    </a:gsLst>
                    <a:lin ang="5400000" scaled="0"/>
                  </a:gradFill>
                  <a:cs typeface="Segoe"/>
                </a:rPr>
              </a:br>
              <a:r>
                <a:rPr lang="en-US" sz="2000" kern="0" dirty="0">
                  <a:gradFill>
                    <a:gsLst>
                      <a:gs pos="0">
                        <a:srgbClr val="FFFFFF"/>
                      </a:gs>
                      <a:gs pos="100000">
                        <a:srgbClr val="FFFFFF"/>
                      </a:gs>
                    </a:gsLst>
                    <a:lin ang="5400000" scaled="0"/>
                  </a:gradFill>
                  <a:cs typeface="Segoe"/>
                </a:rPr>
                <a:t>Microsoft Update Schedule</a:t>
              </a:r>
            </a:p>
          </p:txBody>
        </p:sp>
        <p:sp>
          <p:nvSpPr>
            <p:cNvPr id="17" name="Rectangle 16"/>
            <p:cNvSpPr/>
            <p:nvPr/>
          </p:nvSpPr>
          <p:spPr>
            <a:xfrm>
              <a:off x="5578684" y="1641604"/>
              <a:ext cx="3108116" cy="373502"/>
            </a:xfrm>
            <a:prstGeom prst="rect">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OEM, MO, Qualcomm and IHV(s)</a:t>
              </a:r>
            </a:p>
          </p:txBody>
        </p:sp>
        <p:sp>
          <p:nvSpPr>
            <p:cNvPr id="19" name="Rectangle 18"/>
            <p:cNvSpPr/>
            <p:nvPr/>
          </p:nvSpPr>
          <p:spPr>
            <a:xfrm>
              <a:off x="5578684" y="3621905"/>
              <a:ext cx="3108116" cy="373502"/>
            </a:xfrm>
            <a:prstGeom prst="rect">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Specific Phone/Operator Pairings</a:t>
              </a:r>
            </a:p>
          </p:txBody>
        </p:sp>
        <p:sp>
          <p:nvSpPr>
            <p:cNvPr id="28" name="Rectangle 27"/>
            <p:cNvSpPr/>
            <p:nvPr/>
          </p:nvSpPr>
          <p:spPr>
            <a:xfrm>
              <a:off x="5578684" y="2053484"/>
              <a:ext cx="3108116" cy="356614"/>
            </a:xfrm>
            <a:prstGeom prst="rect">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OEM</a:t>
              </a:r>
            </a:p>
          </p:txBody>
        </p:sp>
        <p:sp>
          <p:nvSpPr>
            <p:cNvPr id="29" name="Rectangle 28"/>
            <p:cNvSpPr/>
            <p:nvPr/>
          </p:nvSpPr>
          <p:spPr>
            <a:xfrm>
              <a:off x="5578684" y="2448476"/>
              <a:ext cx="3108116" cy="566425"/>
            </a:xfrm>
            <a:prstGeom prst="rect">
              <a:avLst/>
            </a:prstGeom>
            <a:solidFill>
              <a:srgbClr val="4891DC"/>
            </a:solidFill>
            <a:ln w="12700">
              <a:solidFill>
                <a:srgbClr val="7AB0E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Lead: OEM</a:t>
              </a:r>
            </a:p>
            <a:p>
              <a:pPr algn="ctr" fontAlgn="base">
                <a:lnSpc>
                  <a:spcPct val="85000"/>
                </a:lnSpc>
                <a:spcAft>
                  <a:spcPct val="0"/>
                </a:spcAft>
              </a:pPr>
              <a:r>
                <a:rPr lang="en-US" sz="2000" kern="0" dirty="0">
                  <a:gradFill>
                    <a:gsLst>
                      <a:gs pos="0">
                        <a:srgbClr val="FFFFFF"/>
                      </a:gs>
                      <a:gs pos="100000">
                        <a:srgbClr val="FFFFFF"/>
                      </a:gs>
                    </a:gsLst>
                    <a:lin ang="5400000" scaled="0"/>
                  </a:gradFill>
                  <a:cs typeface="Segoe"/>
                </a:rPr>
                <a:t>Others: Microsoft and MO(s)</a:t>
              </a:r>
            </a:p>
          </p:txBody>
        </p:sp>
      </p:grpSp>
    </p:spTree>
    <p:extLst>
      <p:ext uri="{BB962C8B-B14F-4D97-AF65-F5344CB8AC3E}">
        <p14:creationId xmlns:p14="http://schemas.microsoft.com/office/powerpoint/2010/main" val="31234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500"/>
                            </p:stCondLst>
                            <p:childTnLst>
                              <p:par>
                                <p:cTn id="39" presetID="10" presetClass="entr" presetSubtype="0" fill="hold" grpId="1"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5" grpId="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973137" y="2764203"/>
            <a:ext cx="10242550" cy="1329595"/>
          </a:xfrm>
          <a:prstGeom prst="rect">
            <a:avLst/>
          </a:prstGeom>
        </p:spPr>
        <p:txBody>
          <a:bodyPr vert="horz" wrap="square" lIns="0" tIns="0" rIns="0" bIns="0" rtlCol="0" anchor="ctr" anchorCtr="0">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600" b="1" dirty="0" smtClean="0">
                <a:effectLst>
                  <a:outerShdw blurRad="381000" algn="ctr" rotWithShape="0">
                    <a:srgbClr val="016179">
                      <a:alpha val="40000"/>
                    </a:srgbClr>
                  </a:outerShdw>
                </a:effectLst>
              </a:rPr>
              <a:t>Q&amp;A</a:t>
            </a:r>
            <a:endParaRPr lang="en-US" sz="9600" b="1" dirty="0">
              <a:effectLst>
                <a:outerShdw blurRad="381000" algn="ctr" rotWithShape="0">
                  <a:srgbClr val="016179">
                    <a:alpha val="40000"/>
                  </a:srgbClr>
                </a:outerShdw>
              </a:effectLst>
            </a:endParaRPr>
          </a:p>
        </p:txBody>
      </p:sp>
    </p:spTree>
    <p:extLst>
      <p:ext uri="{BB962C8B-B14F-4D97-AF65-F5344CB8AC3E}">
        <p14:creationId xmlns:p14="http://schemas.microsoft.com/office/powerpoint/2010/main" val="29512679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Addressing Business Organizations’ Needs</a:t>
            </a:r>
            <a:br>
              <a:rPr lang="en-US" smtClean="0"/>
            </a:br>
            <a:endParaRPr lang="en-US" dirty="0"/>
          </a:p>
        </p:txBody>
      </p:sp>
      <p:sp>
        <p:nvSpPr>
          <p:cNvPr id="31" name="Orange big rectangle"/>
          <p:cNvSpPr/>
          <p:nvPr/>
        </p:nvSpPr>
        <p:spPr bwMode="auto">
          <a:xfrm>
            <a:off x="725180"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1645920" rIns="182880" bIns="45718" numCol="1" rtlCol="0" anchor="t" anchorCtr="0" compatLnSpc="1">
            <a:prstTxWarp prst="textNoShape">
              <a:avLst/>
            </a:prstTxWarp>
          </a:bodyPr>
          <a:lstStyle/>
          <a:p>
            <a:pPr algn="ctr" defTabSz="914099" fontAlgn="base">
              <a:spcBef>
                <a:spcPts val="1200"/>
              </a:spcBef>
            </a:pPr>
            <a:endParaRPr lang="en-US" altLang="zh-CN" sz="2400" i="1" dirty="0">
              <a:gradFill>
                <a:gsLst>
                  <a:gs pos="0">
                    <a:schemeClr val="tx1"/>
                  </a:gs>
                  <a:gs pos="86000">
                    <a:schemeClr val="tx1"/>
                  </a:gs>
                </a:gsLst>
                <a:lin ang="5400000" scaled="0"/>
              </a:gradFill>
            </a:endParaRPr>
          </a:p>
        </p:txBody>
      </p:sp>
      <p:sp>
        <p:nvSpPr>
          <p:cNvPr id="32" name="Orange big rectangle"/>
          <p:cNvSpPr/>
          <p:nvPr/>
        </p:nvSpPr>
        <p:spPr bwMode="auto">
          <a:xfrm>
            <a:off x="4357052"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1645920" rIns="182880" bIns="45718" numCol="1" rtlCol="0" anchor="t" anchorCtr="0" compatLnSpc="1">
            <a:prstTxWarp prst="textNoShape">
              <a:avLst/>
            </a:prstTxWarp>
          </a:bodyPr>
          <a:lstStyle/>
          <a:p>
            <a:pPr algn="ctr" defTabSz="914099" fontAlgn="base">
              <a:spcBef>
                <a:spcPts val="1200"/>
              </a:spcBef>
            </a:pPr>
            <a:endParaRPr lang="en-US" altLang="zh-CN" sz="2400" i="1" dirty="0">
              <a:gradFill>
                <a:gsLst>
                  <a:gs pos="0">
                    <a:schemeClr val="tx1"/>
                  </a:gs>
                  <a:gs pos="86000">
                    <a:schemeClr val="tx1"/>
                  </a:gs>
                </a:gsLst>
                <a:lin ang="5400000" scaled="0"/>
              </a:gradFill>
            </a:endParaRPr>
          </a:p>
        </p:txBody>
      </p:sp>
      <p:sp>
        <p:nvSpPr>
          <p:cNvPr id="33" name="Orange big rectangle"/>
          <p:cNvSpPr/>
          <p:nvPr/>
        </p:nvSpPr>
        <p:spPr bwMode="auto">
          <a:xfrm>
            <a:off x="7988925"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1645920" rIns="182880" bIns="45718" numCol="1" rtlCol="0" anchor="t" anchorCtr="0" compatLnSpc="1">
            <a:prstTxWarp prst="textNoShape">
              <a:avLst/>
            </a:prstTxWarp>
          </a:bodyPr>
          <a:lstStyle/>
          <a:p>
            <a:pPr algn="ctr" defTabSz="914099" fontAlgn="base">
              <a:spcBef>
                <a:spcPts val="1200"/>
              </a:spcBef>
            </a:pPr>
            <a:endParaRPr lang="en-US" sz="2400" i="1" dirty="0">
              <a:gradFill>
                <a:gsLst>
                  <a:gs pos="0">
                    <a:schemeClr val="tx1"/>
                  </a:gs>
                  <a:gs pos="86000">
                    <a:schemeClr val="tx1"/>
                  </a:gs>
                </a:gsLst>
                <a:lin ang="5400000" scaled="0"/>
              </a:gradFill>
            </a:endParaRPr>
          </a:p>
        </p:txBody>
      </p:sp>
      <p:sp>
        <p:nvSpPr>
          <p:cNvPr id="34" name="Rectangle 33"/>
          <p:cNvSpPr/>
          <p:nvPr/>
        </p:nvSpPr>
        <p:spPr bwMode="auto">
          <a:xfrm>
            <a:off x="725180" y="1447800"/>
            <a:ext cx="3474720" cy="1440392"/>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64008" rIns="182880" bIns="45718" numCol="1" rtlCol="0" anchor="t" anchorCtr="0" compatLnSpc="1">
            <a:prstTxWarp prst="textNoShape">
              <a:avLst/>
            </a:prstTxWarp>
            <a:noAutofit/>
          </a:bodyPr>
          <a:lstStyle/>
          <a:p>
            <a:pPr algn="ctr" defTabSz="914099">
              <a:lnSpc>
                <a:spcPct val="90000"/>
              </a:lnSpc>
            </a:pPr>
            <a:r>
              <a:rPr lang="en-US" sz="3200" dirty="0" smtClean="0">
                <a:solidFill>
                  <a:schemeClr val="tx1">
                    <a:alpha val="99000"/>
                  </a:schemeClr>
                </a:solidFill>
              </a:rPr>
              <a:t>Captivating and Productive Experiences</a:t>
            </a:r>
            <a:endParaRPr lang="en-US" sz="3200" dirty="0">
              <a:solidFill>
                <a:schemeClr val="tx1">
                  <a:alpha val="99000"/>
                </a:schemeClr>
              </a:solidFill>
            </a:endParaRPr>
          </a:p>
        </p:txBody>
      </p:sp>
      <p:sp>
        <p:nvSpPr>
          <p:cNvPr id="35" name="Rectangle 34"/>
          <p:cNvSpPr/>
          <p:nvPr/>
        </p:nvSpPr>
        <p:spPr bwMode="auto">
          <a:xfrm>
            <a:off x="4357052" y="1447800"/>
            <a:ext cx="3474720" cy="1440392"/>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64008" rIns="182880" bIns="45718" numCol="1" rtlCol="0" anchor="t" anchorCtr="0" compatLnSpc="1">
            <a:prstTxWarp prst="textNoShape">
              <a:avLst/>
            </a:prstTxWarp>
            <a:noAutofit/>
          </a:bodyPr>
          <a:lstStyle/>
          <a:p>
            <a:pPr algn="ctr" defTabSz="914099">
              <a:lnSpc>
                <a:spcPct val="90000"/>
              </a:lnSpc>
            </a:pPr>
            <a:r>
              <a:rPr lang="en-US" sz="3200" dirty="0" smtClean="0">
                <a:solidFill>
                  <a:schemeClr val="tx1">
                    <a:alpha val="99000"/>
                  </a:schemeClr>
                </a:solidFill>
              </a:rPr>
              <a:t>Works with Existing Infrastructure</a:t>
            </a:r>
            <a:endParaRPr lang="en-US" sz="3200" dirty="0">
              <a:solidFill>
                <a:schemeClr val="tx1">
                  <a:alpha val="99000"/>
                </a:schemeClr>
              </a:solidFill>
            </a:endParaRPr>
          </a:p>
        </p:txBody>
      </p:sp>
      <p:sp>
        <p:nvSpPr>
          <p:cNvPr id="36" name="Rectangle 35"/>
          <p:cNvSpPr/>
          <p:nvPr/>
        </p:nvSpPr>
        <p:spPr bwMode="auto">
          <a:xfrm>
            <a:off x="7988925" y="1447800"/>
            <a:ext cx="3474720" cy="1440392"/>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64008" rIns="91440" bIns="45718" numCol="1" rtlCol="0" anchor="t" anchorCtr="0" compatLnSpc="1">
            <a:prstTxWarp prst="textNoShape">
              <a:avLst/>
            </a:prstTxWarp>
            <a:noAutofit/>
          </a:bodyPr>
          <a:lstStyle/>
          <a:p>
            <a:pPr algn="ctr" defTabSz="914099">
              <a:lnSpc>
                <a:spcPct val="90000"/>
              </a:lnSpc>
            </a:pPr>
            <a:r>
              <a:rPr lang="en-US" sz="3200" dirty="0" smtClean="0">
                <a:solidFill>
                  <a:schemeClr val="tx1">
                    <a:alpha val="99000"/>
                  </a:schemeClr>
                </a:solidFill>
              </a:rPr>
              <a:t>Powerful </a:t>
            </a:r>
            <a:br>
              <a:rPr lang="en-US" sz="3200" dirty="0" smtClean="0">
                <a:solidFill>
                  <a:schemeClr val="tx1">
                    <a:alpha val="99000"/>
                  </a:schemeClr>
                </a:solidFill>
              </a:rPr>
            </a:br>
            <a:r>
              <a:rPr lang="en-US" sz="3200" dirty="0" smtClean="0">
                <a:solidFill>
                  <a:schemeClr val="tx1">
                    <a:alpha val="99000"/>
                  </a:schemeClr>
                </a:solidFill>
              </a:rPr>
              <a:t>Platform for Solutions</a:t>
            </a:r>
            <a:endParaRPr lang="en-US" sz="3200" dirty="0">
              <a:solidFill>
                <a:schemeClr val="tx1">
                  <a:alpha val="99000"/>
                </a:schemeClr>
              </a:solidFill>
            </a:endParaRPr>
          </a:p>
        </p:txBody>
      </p:sp>
      <p:grpSp>
        <p:nvGrpSpPr>
          <p:cNvPr id="8" name="Group 7"/>
          <p:cNvGrpSpPr/>
          <p:nvPr/>
        </p:nvGrpSpPr>
        <p:grpSpPr>
          <a:xfrm>
            <a:off x="1241089" y="3146287"/>
            <a:ext cx="2442903" cy="3205587"/>
            <a:chOff x="1503495" y="8694471"/>
            <a:chExt cx="2442903" cy="3205587"/>
          </a:xfrm>
        </p:grpSpPr>
        <p:pic>
          <p:nvPicPr>
            <p:cNvPr id="51" name="Picture 4" descr="\\SFP\Users\Staff\kayleem\My Documents\My Pictures\DVD_ART36\Logos\Microsoft Office 2007 - all products\_Office 2007 brand logos\Office 2007 h generic brand 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1582" y="10016791"/>
              <a:ext cx="1546728" cy="43805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SFP\Users\Staff\kayleem\My Documents\My Pictures\DVD_ART36\Logos\Zune\zune logo with D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4743" y="9272283"/>
              <a:ext cx="1520407" cy="5074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Resource_DVD_36\Artwork_Imagery\Icons - Illustrations\_ WINDOWS VISTA ICONS\IE Internet Explor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3772" y="11216901"/>
              <a:ext cx="682348" cy="68315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15175" y="10691949"/>
              <a:ext cx="2219542" cy="287847"/>
              <a:chOff x="495718" y="3674348"/>
              <a:chExt cx="1665090" cy="215885"/>
            </a:xfrm>
          </p:grpSpPr>
          <p:pic>
            <p:nvPicPr>
              <p:cNvPr id="50" name="Picture 3" descr="\\SFP\Users\Staff\kayleem\My Documents\My Pictures\DVD_ART36\Logos\Xbox Live\XBox Live (brand)\Xbox Live logo horiz.pn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p:blipFill>
            <p:spPr bwMode="auto">
              <a:xfrm>
                <a:off x="495718" y="3674348"/>
                <a:ext cx="728801" cy="2158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SFP\Users\Staff\kayleem\My Documents\My Pictures\DVD_ART36\Logos\Xbox Live\XBox Live (brand)\Xbox Live logo horiz.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24519" y="3674348"/>
                <a:ext cx="936289" cy="215885"/>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2"/>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1503495" y="8694471"/>
              <a:ext cx="2442903" cy="3407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853573" y="3146287"/>
            <a:ext cx="2481678" cy="3131951"/>
            <a:chOff x="4846491" y="8652347"/>
            <a:chExt cx="2481678" cy="3131951"/>
          </a:xfrm>
        </p:grpSpPr>
        <p:pic>
          <p:nvPicPr>
            <p:cNvPr id="60" name="Picture 7" descr="\\SFP\Users\Staff\kayleem\My Documents\My Pictures\DVD_ART36\Logos\Exchange (brand)\Exchange brand h r .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44979" y="9476881"/>
              <a:ext cx="1684703" cy="49896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Resource_DVD_36\Logos\Microsoft Office 2007 - all products\SharePoint Server 2007\SharePoint Server 2007 Office logo rev h.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002574" y="11332663"/>
              <a:ext cx="2169512" cy="45163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SFP\Users\Staff\kayleem\My Documents\My Pictures\DVD_ART36\Logos\Azure Services Platform\Windows Azure\Windows Azure logo rev.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846491" y="8652347"/>
              <a:ext cx="2481678" cy="393571"/>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5226830" y="10406815"/>
              <a:ext cx="1721000" cy="494884"/>
              <a:chOff x="4911815" y="275303"/>
              <a:chExt cx="5253058" cy="1508760"/>
            </a:xfrm>
          </p:grpSpPr>
          <p:pic>
            <p:nvPicPr>
              <p:cNvPr id="64" name="Picture 7" descr="C:\Resource_DVD_36\Logos\Azure Services Platform\SQL Services\SQL Services logo r.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911815" y="275303"/>
                <a:ext cx="3074671" cy="15087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Resource_DVD_36\Logos\Azure Services Platform\Windows Azure\Windows Azure logo rev.pn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986486" y="557351"/>
                <a:ext cx="2178387" cy="109523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C:\Resource_DVD_36\Logos\Azure Services Platform\SharePoint Services\SharePoint Services logo vr.pn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6381230" y="495142"/>
                <a:ext cx="1533533" cy="2820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up 9"/>
          <p:cNvGrpSpPr/>
          <p:nvPr/>
        </p:nvGrpSpPr>
        <p:grpSpPr>
          <a:xfrm>
            <a:off x="8568347" y="3146287"/>
            <a:ext cx="2315877" cy="2973697"/>
            <a:chOff x="8291772" y="8756455"/>
            <a:chExt cx="2315877" cy="2973697"/>
          </a:xfrm>
        </p:grpSpPr>
        <p:pic>
          <p:nvPicPr>
            <p:cNvPr id="56" name="Picture 3"/>
            <p:cNvPicPr>
              <a:picLocks noChangeAspect="1" noChangeArrowheads="1"/>
            </p:cNvPicPr>
            <p:nvPr/>
          </p:nvPicPr>
          <p:blipFill>
            <a:blip r:embed="rId16" cstate="screen">
              <a:extLst>
                <a:ext uri="{28A0092B-C50C-407E-A947-70E740481C1C}">
                  <a14:useLocalDpi xmlns:a14="http://schemas.microsoft.com/office/drawing/2010/main"/>
                </a:ext>
              </a:extLst>
            </a:blip>
            <a:stretch>
              <a:fillRect/>
            </a:stretch>
          </p:blipFill>
          <p:spPr bwMode="auto">
            <a:xfrm>
              <a:off x="8291772" y="11386809"/>
              <a:ext cx="2315877" cy="343343"/>
            </a:xfrm>
            <a:prstGeom prst="rect">
              <a:avLst/>
            </a:prstGeom>
            <a:noFill/>
            <a:ln>
              <a:noFill/>
            </a:ln>
            <a:effectLst>
              <a:outerShdw blurRad="12700" dist="12700" dir="3000000" algn="ctr" rotWithShape="0">
                <a:srgbClr val="000000">
                  <a:alpha val="80000"/>
                </a:srgbClr>
              </a:outerShdw>
            </a:effectLst>
            <a:extLst>
              <a:ext uri="{909E8E84-426E-40DD-AFC4-6F175D3DCCD1}">
                <a14:hiddenFill xmlns:a14="http://schemas.microsoft.com/office/drawing/2010/main">
                  <a:solidFill>
                    <a:srgbClr val="FFFFFF"/>
                  </a:solidFill>
                </a14:hiddenFill>
              </a:ext>
            </a:extLst>
          </p:spPr>
        </p:pic>
        <p:pic>
          <p:nvPicPr>
            <p:cNvPr id="57" name="Picture 4" descr="C:\Resource_DVD_36\Logos\Expression - all products\Expression\Expression logo rev.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734906" y="10507359"/>
              <a:ext cx="1429609" cy="5108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Resource_DVD_36\Logos\Silverlight\Silverlight h c reverse.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442214" y="9483101"/>
              <a:ext cx="2014993" cy="65564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994067" y="8756455"/>
              <a:ext cx="911287" cy="358039"/>
            </a:xfrm>
            <a:prstGeom prst="rect">
              <a:avLst/>
            </a:prstGeom>
            <a:noFill/>
            <a:ln>
              <a:noFill/>
            </a:ln>
            <a:effectLst>
              <a:outerShdw blurRad="12700" dist="12700" dir="3000000" algn="ctr" rotWithShape="0">
                <a:srgbClr val="000000">
                  <a:alpha val="80000"/>
                </a:srgbClr>
              </a:outerShdw>
            </a:effectLst>
          </p:spPr>
        </p:pic>
      </p:grpSp>
    </p:spTree>
    <p:extLst>
      <p:ext uri="{BB962C8B-B14F-4D97-AF65-F5344CB8AC3E}">
        <p14:creationId xmlns:p14="http://schemas.microsoft.com/office/powerpoint/2010/main" val="16689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par>
                                <p:cTn id="23" presetID="10" presetClass="entr" presetSubtype="0" fill="hold" nodeType="with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par>
                                <p:cTn id="34" presetID="10" presetClass="entr" presetSubtype="0" fill="hold" nodeType="with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spect="1"/>
          </p:cNvSpPr>
          <p:nvPr/>
        </p:nvSpPr>
        <p:spPr>
          <a:xfrm>
            <a:off x="6184034" y="2459505"/>
            <a:ext cx="5028479" cy="1938992"/>
          </a:xfrm>
          <a:prstGeom prst="rect">
            <a:avLst/>
          </a:prstGeom>
          <a:noFill/>
        </p:spPr>
        <p:txBody>
          <a:bodyPr wrap="square" rtlCol="0" anchor="ctr" anchorCtr="0">
            <a:spAutoFit/>
          </a:bodyPr>
          <a:lstStyle/>
          <a:p>
            <a:pPr>
              <a:spcBef>
                <a:spcPts val="750"/>
              </a:spcBef>
            </a:pPr>
            <a:r>
              <a:rPr lang="en-US" sz="1000" dirty="0"/>
              <a:t>© 2011 Microsoft Corporation. </a:t>
            </a:r>
          </a:p>
          <a:p>
            <a:pPr>
              <a:spcBef>
                <a:spcPts val="750"/>
              </a:spcBef>
            </a:pPr>
            <a:r>
              <a:rPr lang="en-US" sz="1000" dirty="0"/>
              <a:t>All rights reserved. Microsoft, Windows, Windows Vista and other product names are or may be registered trademarks and/or trademarks in the U.S. and/or other countries.</a:t>
            </a:r>
          </a:p>
          <a:p>
            <a:pPr>
              <a:spcBef>
                <a:spcPts val="750"/>
              </a:spcBef>
            </a:pPr>
            <a:r>
              <a:rPr lang="en-US" sz="10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a:spcBef>
                <a:spcPts val="750"/>
              </a:spcBef>
            </a:pPr>
            <a:r>
              <a:rPr lang="en-US" sz="1000" cap="all" dirty="0"/>
              <a:t>Microsoft makes no warranties, express, implied or statutory, as to the information in this presentation.</a:t>
            </a:r>
          </a:p>
        </p:txBody>
      </p:sp>
      <p:grpSp>
        <p:nvGrpSpPr>
          <p:cNvPr id="2" name="Group 1"/>
          <p:cNvGrpSpPr/>
          <p:nvPr/>
        </p:nvGrpSpPr>
        <p:grpSpPr>
          <a:xfrm>
            <a:off x="1096628" y="1062443"/>
            <a:ext cx="4740671" cy="4733114"/>
            <a:chOff x="1096628" y="1062443"/>
            <a:chExt cx="4740671" cy="4733114"/>
          </a:xfrm>
        </p:grpSpPr>
        <p:sp>
          <p:nvSpPr>
            <p:cNvPr id="5" name="Rectangle 4"/>
            <p:cNvSpPr/>
            <p:nvPr/>
          </p:nvSpPr>
          <p:spPr bwMode="auto">
            <a:xfrm>
              <a:off x="1096628" y="1062443"/>
              <a:ext cx="4740671" cy="4733114"/>
            </a:xfrm>
            <a:prstGeom prst="rect">
              <a:avLst/>
            </a:prstGeom>
            <a:solidFill>
              <a:srgbClr val="FFB70F"/>
            </a:solidFill>
          </p:spPr>
          <p:txBody>
            <a:bodyPr vert="horz" lIns="91440" tIns="45720" rIns="91440" bIns="45720" rtlCol="0" anchor="ctr" anchorCtr="0">
              <a:noAutofit/>
            </a:bodyPr>
            <a:lstStyle/>
            <a:p>
              <a:pPr algn="ctr" defTabSz="914400">
                <a:spcBef>
                  <a:spcPct val="0"/>
                </a:spcBef>
              </a:pPr>
              <a:endParaRPr lang="en-US" sz="4800" spc="-300" dirty="0">
                <a:solidFill>
                  <a:srgbClr val="FFFFFF"/>
                </a:solidFill>
                <a:latin typeface="+mj-lt"/>
                <a:ea typeface="+mj-ea"/>
                <a:cs typeface="+mj-cs"/>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0404" y="2655003"/>
              <a:ext cx="3763406" cy="1325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00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661993"/>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Monday, May 16</a:t>
            </a:r>
            <a:r>
              <a:rPr lang="en-US" dirty="0" smtClean="0">
                <a:gradFill flip="none" rotWithShape="1">
                  <a:gsLst>
                    <a:gs pos="0">
                      <a:schemeClr val="accent1"/>
                    </a:gs>
                    <a:gs pos="100000">
                      <a:schemeClr val="accent1"/>
                    </a:gs>
                  </a:gsLst>
                  <a:lin ang="5400000" scaled="0"/>
                  <a:tileRect/>
                </a:gradFill>
              </a:rPr>
              <a:t/>
            </a:r>
            <a:br>
              <a:rPr lang="en-US" dirty="0" smtClean="0">
                <a:gradFill flip="none" rotWithShape="1">
                  <a:gsLst>
                    <a:gs pos="0">
                      <a:schemeClr val="accent1"/>
                    </a:gs>
                    <a:gs pos="100000">
                      <a:schemeClr val="accent1"/>
                    </a:gs>
                  </a:gsLst>
                  <a:lin ang="5400000" scaled="0"/>
                  <a:tileRect/>
                </a:gradFill>
              </a:rPr>
            </a:br>
            <a:endParaRPr lang="en-US" dirty="0">
              <a:gradFill flip="none" rotWithShape="1">
                <a:gsLst>
                  <a:gs pos="0">
                    <a:schemeClr val="accent1"/>
                  </a:gs>
                  <a:gs pos="100000">
                    <a:schemeClr val="accent1"/>
                  </a:gs>
                </a:gsLst>
                <a:lin ang="5400000" scaled="0"/>
                <a:tileRect/>
              </a:gradFill>
            </a:endParaRPr>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7" name="Rectangle 6"/>
          <p:cNvSpPr/>
          <p:nvPr/>
        </p:nvSpPr>
        <p:spPr bwMode="auto">
          <a:xfrm>
            <a:off x="-1" y="1904999"/>
            <a:ext cx="11212513" cy="804672"/>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defTabSz="915988"/>
            <a:r>
              <a:rPr lang="en-US" sz="2400" dirty="0" smtClean="0">
                <a:gradFill>
                  <a:gsLst>
                    <a:gs pos="0">
                      <a:schemeClr val="tx1"/>
                    </a:gs>
                    <a:gs pos="86000">
                      <a:schemeClr val="tx1"/>
                    </a:gs>
                  </a:gsLst>
                  <a:lin ang="5400000" scaled="0"/>
                </a:gradFill>
              </a:rPr>
              <a:t>WPH201:	Windows Phone: What’s New?</a:t>
            </a:r>
            <a:endParaRPr lang="en-US" sz="2400" dirty="0">
              <a:gradFill>
                <a:gsLst>
                  <a:gs pos="0">
                    <a:schemeClr val="tx1"/>
                  </a:gs>
                  <a:gs pos="86000">
                    <a:schemeClr val="tx1"/>
                  </a:gs>
                </a:gsLst>
                <a:lin ang="5400000" scaled="0"/>
              </a:gradFill>
            </a:endParaRPr>
          </a:p>
        </p:txBody>
      </p:sp>
      <p:sp>
        <p:nvSpPr>
          <p:cNvPr id="9" name="Rectangle 8"/>
          <p:cNvSpPr/>
          <p:nvPr/>
        </p:nvSpPr>
        <p:spPr bwMode="auto">
          <a:xfrm>
            <a:off x="-1" y="2851619"/>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WPH371-INT:	Building </a:t>
            </a:r>
            <a:r>
              <a:rPr lang="en-US" sz="2400" dirty="0">
                <a:gradFill>
                  <a:gsLst>
                    <a:gs pos="0">
                      <a:schemeClr val="tx1"/>
                    </a:gs>
                    <a:gs pos="86000">
                      <a:schemeClr val="tx1"/>
                    </a:gs>
                  </a:gsLst>
                  <a:lin ang="5400000" scaled="0"/>
                </a:gradFill>
              </a:rPr>
              <a:t>a Mobile Message Queue for Windows Phone </a:t>
            </a:r>
            <a:endParaRPr lang="en-US" sz="2400" b="1" dirty="0">
              <a:gradFill>
                <a:gsLst>
                  <a:gs pos="0">
                    <a:schemeClr val="tx1"/>
                  </a:gs>
                  <a:gs pos="86000">
                    <a:schemeClr val="tx1"/>
                  </a:gs>
                </a:gsLst>
                <a:lin ang="5400000" scaled="0"/>
              </a:gradFill>
            </a:endParaRPr>
          </a:p>
        </p:txBody>
      </p:sp>
      <p:sp>
        <p:nvSpPr>
          <p:cNvPr id="10" name="Rectangle 9"/>
          <p:cNvSpPr/>
          <p:nvPr/>
        </p:nvSpPr>
        <p:spPr bwMode="auto">
          <a:xfrm>
            <a:off x="0" y="3801303"/>
            <a:ext cx="11212512"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WPH312:	What’s </a:t>
            </a:r>
            <a:r>
              <a:rPr lang="en-US" sz="2400" dirty="0">
                <a:gradFill>
                  <a:gsLst>
                    <a:gs pos="0">
                      <a:schemeClr val="tx1"/>
                    </a:gs>
                    <a:gs pos="86000">
                      <a:schemeClr val="tx1"/>
                    </a:gs>
                  </a:gsLst>
                  <a:lin ang="5400000" scaled="0"/>
                </a:gradFill>
              </a:rPr>
              <a:t>New for Windows Phone Development with </a:t>
            </a:r>
            <a:r>
              <a:rPr lang="en-US" sz="2400" dirty="0" smtClean="0">
                <a:gradFill>
                  <a:gsLst>
                    <a:gs pos="0">
                      <a:schemeClr val="tx1"/>
                    </a:gs>
                    <a:gs pos="86000">
                      <a:schemeClr val="tx1"/>
                    </a:gs>
                  </a:gsLst>
                  <a:lin ang="5400000" scaled="0"/>
                </a:gradFill>
              </a:rPr>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Microsoft </a:t>
            </a:r>
            <a:r>
              <a:rPr lang="en-US" sz="2400" dirty="0">
                <a:gradFill>
                  <a:gsLst>
                    <a:gs pos="0">
                      <a:schemeClr val="tx1"/>
                    </a:gs>
                    <a:gs pos="86000">
                      <a:schemeClr val="tx1"/>
                    </a:gs>
                  </a:gsLst>
                  <a:lin ang="5400000" scaled="0"/>
                </a:gradFill>
              </a:rPr>
              <a:t>Silverlight? </a:t>
            </a:r>
            <a:endParaRPr lang="en-US" sz="2400" b="1" dirty="0">
              <a:gradFill>
                <a:gsLst>
                  <a:gs pos="0">
                    <a:schemeClr val="tx1"/>
                  </a:gs>
                  <a:gs pos="86000">
                    <a:schemeClr val="tx1"/>
                  </a:gs>
                </a:gsLst>
                <a:lin ang="5400000" scaled="0"/>
              </a:gradFill>
            </a:endParaRPr>
          </a:p>
        </p:txBody>
      </p:sp>
      <p:sp>
        <p:nvSpPr>
          <p:cNvPr id="12" name="Rectangle 11"/>
          <p:cNvSpPr/>
          <p:nvPr/>
        </p:nvSpPr>
        <p:spPr bwMode="auto">
          <a:xfrm>
            <a:off x="-1" y="4750987"/>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WPH302:	Windows </a:t>
            </a:r>
            <a:r>
              <a:rPr lang="en-US" sz="2400" dirty="0">
                <a:gradFill>
                  <a:gsLst>
                    <a:gs pos="0">
                      <a:schemeClr val="tx1"/>
                    </a:gs>
                    <a:gs pos="86000">
                      <a:schemeClr val="tx1"/>
                    </a:gs>
                  </a:gsLst>
                  <a:lin ang="5400000" scaled="0"/>
                </a:gradFill>
              </a:rPr>
              <a:t>Phone Productivity Scenarios with Microsoft Exchange Server 2010 and </a:t>
            </a:r>
            <a:r>
              <a:rPr lang="en-US" sz="2400" dirty="0" smtClean="0">
                <a:gradFill>
                  <a:gsLst>
                    <a:gs pos="0">
                      <a:schemeClr val="tx1"/>
                    </a:gs>
                    <a:gs pos="86000">
                      <a:schemeClr val="tx1"/>
                    </a:gs>
                  </a:gsLst>
                  <a:lin ang="5400000" scaled="0"/>
                </a:gradFill>
              </a:rPr>
              <a:t>Microsoft Office </a:t>
            </a:r>
            <a:r>
              <a:rPr lang="en-US" sz="2400" dirty="0">
                <a:gradFill>
                  <a:gsLst>
                    <a:gs pos="0">
                      <a:schemeClr val="tx1"/>
                    </a:gs>
                    <a:gs pos="86000">
                      <a:schemeClr val="tx1"/>
                    </a:gs>
                  </a:gsLst>
                  <a:lin ang="5400000" scaled="0"/>
                </a:gradFill>
              </a:rPr>
              <a:t>365 </a:t>
            </a:r>
            <a:endParaRPr lang="en-US" sz="2400" b="1" dirty="0">
              <a:gradFill>
                <a:gsLst>
                  <a:gs pos="0">
                    <a:schemeClr val="tx1"/>
                  </a:gs>
                  <a:gs pos="86000">
                    <a:schemeClr val="tx1"/>
                  </a:gs>
                </a:gsLst>
                <a:lin ang="5400000" scaled="0"/>
              </a:gradFill>
            </a:endParaRPr>
          </a:p>
        </p:txBody>
      </p:sp>
      <p:sp>
        <p:nvSpPr>
          <p:cNvPr id="13" name="Rectangle 12"/>
          <p:cNvSpPr/>
          <p:nvPr/>
        </p:nvSpPr>
        <p:spPr bwMode="auto">
          <a:xfrm>
            <a:off x="-1" y="5700672"/>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WPH373:	Meet </a:t>
            </a:r>
            <a:r>
              <a:rPr lang="en-US" sz="2400" dirty="0">
                <a:gradFill>
                  <a:gsLst>
                    <a:gs pos="0">
                      <a:schemeClr val="tx1"/>
                    </a:gs>
                    <a:gs pos="86000">
                      <a:schemeClr val="tx1"/>
                    </a:gs>
                  </a:gsLst>
                  <a:lin ang="5400000" scaled="0"/>
                </a:gradFill>
              </a:rPr>
              <a:t>the Windows Phone Application </a:t>
            </a:r>
            <a:r>
              <a:rPr lang="en-US" sz="2400" dirty="0" smtClean="0">
                <a:gradFill>
                  <a:gsLst>
                    <a:gs pos="0">
                      <a:schemeClr val="tx1"/>
                    </a:gs>
                    <a:gs pos="86000">
                      <a:schemeClr val="tx1"/>
                    </a:gs>
                  </a:gsLst>
                  <a:lin ang="5400000" scaled="0"/>
                </a:gradFill>
              </a:rPr>
              <a:t>Platform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Engineering Team</a:t>
            </a:r>
            <a:endParaRPr lang="en-US" sz="2400" b="1"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97911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Tuesday, May 17</a:t>
            </a:r>
            <a:endParaRPr lang="en-US" sz="3200" dirty="0">
              <a:gradFill>
                <a:gsLst>
                  <a:gs pos="0">
                    <a:schemeClr val="accent1"/>
                  </a:gs>
                  <a:gs pos="100000">
                    <a:schemeClr val="accent1"/>
                  </a:gs>
                </a:gsLst>
                <a:lin ang="5400000" scaled="0"/>
              </a:gradFill>
            </a:endParaRPr>
          </a:p>
        </p:txBody>
      </p:sp>
      <p:sp>
        <p:nvSpPr>
          <p:cNvPr id="8" name="Rectangle 7"/>
          <p:cNvSpPr/>
          <p:nvPr/>
        </p:nvSpPr>
        <p:spPr bwMode="auto">
          <a:xfrm>
            <a:off x="-2" y="1905000"/>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WPH308:	Multi-tasking </a:t>
            </a:r>
            <a:r>
              <a:rPr lang="en-US" sz="2400" dirty="0">
                <a:gradFill>
                  <a:gsLst>
                    <a:gs pos="0">
                      <a:srgbClr val="FFFFFF"/>
                    </a:gs>
                    <a:gs pos="100000">
                      <a:srgbClr val="FFFFFF"/>
                    </a:gs>
                  </a:gsLst>
                  <a:lin ang="5400000" scaled="0"/>
                </a:gradFill>
              </a:rPr>
              <a:t>and Application Switching for Windows Phone </a:t>
            </a:r>
          </a:p>
        </p:txBody>
      </p:sp>
      <p:sp>
        <p:nvSpPr>
          <p:cNvPr id="9" name="Rectangle 8"/>
          <p:cNvSpPr/>
          <p:nvPr/>
        </p:nvSpPr>
        <p:spPr bwMode="auto">
          <a:xfrm>
            <a:off x="-2" y="2856754"/>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OSP312:	Developing </a:t>
            </a:r>
            <a:r>
              <a:rPr lang="en-US" sz="2400" dirty="0">
                <a:gradFill>
                  <a:gsLst>
                    <a:gs pos="0">
                      <a:srgbClr val="FFFFFF"/>
                    </a:gs>
                    <a:gs pos="100000">
                      <a:srgbClr val="FFFFFF"/>
                    </a:gs>
                  </a:gsLst>
                  <a:lin ang="5400000" scaled="0"/>
                </a:gradFill>
              </a:rPr>
              <a:t>Microsoft Office Business Solutions </a:t>
            </a:r>
            <a:r>
              <a:rPr lang="en-US" sz="2400" dirty="0" smtClean="0">
                <a:gradFill>
                  <a:gsLst>
                    <a:gs pos="0">
                      <a:srgbClr val="FFFFFF"/>
                    </a:gs>
                    <a:gs pos="100000">
                      <a:srgbClr val="FFFFFF"/>
                    </a:gs>
                  </a:gsLst>
                  <a:lin ang="5400000" scaled="0"/>
                </a:gradFill>
              </a:rPr>
              <a:t>that </a:t>
            </a:r>
            <a:r>
              <a:rPr lang="en-US" sz="2400" dirty="0">
                <a:gradFill>
                  <a:gsLst>
                    <a:gs pos="0">
                      <a:srgbClr val="FFFFFF"/>
                    </a:gs>
                    <a:gs pos="100000">
                      <a:srgbClr val="FFFFFF"/>
                    </a:gs>
                  </a:gsLst>
                  <a:lin ang="5400000" scaled="0"/>
                </a:gradFill>
              </a:rPr>
              <a:t>Span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the </a:t>
            </a:r>
            <a:r>
              <a:rPr lang="en-US" sz="2400" dirty="0">
                <a:gradFill>
                  <a:gsLst>
                    <a:gs pos="0">
                      <a:srgbClr val="FFFFFF"/>
                    </a:gs>
                    <a:gs pos="100000">
                      <a:srgbClr val="FFFFFF"/>
                    </a:gs>
                  </a:gsLst>
                  <a:lin ang="5400000" scaled="0"/>
                </a:gradFill>
              </a:rPr>
              <a:t>PC, Windows </a:t>
            </a:r>
            <a:r>
              <a:rPr lang="en-US" sz="2400" dirty="0" smtClean="0">
                <a:gradFill>
                  <a:gsLst>
                    <a:gs pos="0">
                      <a:srgbClr val="FFFFFF"/>
                    </a:gs>
                    <a:gs pos="100000">
                      <a:srgbClr val="FFFFFF"/>
                    </a:gs>
                  </a:gsLst>
                  <a:lin ang="5400000" scaled="0"/>
                </a:gradFill>
              </a:rPr>
              <a:t>Phone, </a:t>
            </a:r>
            <a:r>
              <a:rPr lang="en-US" sz="2400" dirty="0">
                <a:gradFill>
                  <a:gsLst>
                    <a:gs pos="0">
                      <a:srgbClr val="FFFFFF"/>
                    </a:gs>
                    <a:gs pos="100000">
                      <a:srgbClr val="FFFFFF"/>
                    </a:gs>
                  </a:gsLst>
                  <a:lin ang="5400000" scaled="0"/>
                </a:gradFill>
              </a:rPr>
              <a:t>and the Web</a:t>
            </a:r>
          </a:p>
        </p:txBody>
      </p:sp>
      <p:sp>
        <p:nvSpPr>
          <p:cNvPr id="10" name="Rectangle 9"/>
          <p:cNvSpPr/>
          <p:nvPr/>
        </p:nvSpPr>
        <p:spPr bwMode="auto">
          <a:xfrm>
            <a:off x="-1" y="3808508"/>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WPH309:	Enhanced </a:t>
            </a:r>
            <a:r>
              <a:rPr lang="en-US" sz="2400" dirty="0">
                <a:gradFill>
                  <a:gsLst>
                    <a:gs pos="0">
                      <a:srgbClr val="FFFFFF"/>
                    </a:gs>
                    <a:gs pos="100000">
                      <a:srgbClr val="FFFFFF"/>
                    </a:gs>
                  </a:gsLst>
                  <a:lin ang="5400000" scaled="0"/>
                </a:gradFill>
              </a:rPr>
              <a:t>Push Notifications and Live Tiles </a:t>
            </a:r>
            <a:r>
              <a:rPr lang="en-US" sz="2400" dirty="0" smtClean="0">
                <a:gradFill>
                  <a:gsLst>
                    <a:gs pos="0">
                      <a:srgbClr val="FFFFFF"/>
                    </a:gs>
                    <a:gs pos="100000">
                      <a:srgbClr val="FFFFFF"/>
                    </a:gs>
                  </a:gsLst>
                  <a:lin ang="5400000" scaled="0"/>
                </a:gradFill>
              </a:rPr>
              <a:t>for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Windows </a:t>
            </a:r>
            <a:r>
              <a:rPr lang="en-US" sz="2400" dirty="0">
                <a:gradFill>
                  <a:gsLst>
                    <a:gs pos="0">
                      <a:srgbClr val="FFFFFF"/>
                    </a:gs>
                    <a:gs pos="100000">
                      <a:srgbClr val="FFFFFF"/>
                    </a:gs>
                  </a:gsLst>
                  <a:lin ang="5400000" scaled="0"/>
                </a:gradFill>
              </a:rPr>
              <a:t>Phone</a:t>
            </a:r>
          </a:p>
        </p:txBody>
      </p:sp>
      <p:sp>
        <p:nvSpPr>
          <p:cNvPr id="11" name="Rectangle 10"/>
          <p:cNvSpPr/>
          <p:nvPr/>
        </p:nvSpPr>
        <p:spPr bwMode="auto">
          <a:xfrm>
            <a:off x="-1" y="4760262"/>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WPH303:	Understanding </a:t>
            </a:r>
            <a:r>
              <a:rPr lang="en-US" sz="2400" dirty="0">
                <a:gradFill>
                  <a:gsLst>
                    <a:gs pos="0">
                      <a:srgbClr val="FFFFFF"/>
                    </a:gs>
                    <a:gs pos="100000">
                      <a:srgbClr val="FFFFFF"/>
                    </a:gs>
                  </a:gsLst>
                  <a:lin ang="5400000" scaled="0"/>
                </a:gradFill>
              </a:rPr>
              <a:t>the Windows Phone Development Tools </a:t>
            </a:r>
          </a:p>
        </p:txBody>
      </p:sp>
      <p:sp>
        <p:nvSpPr>
          <p:cNvPr id="12" name="Rectangle 11"/>
          <p:cNvSpPr/>
          <p:nvPr/>
        </p:nvSpPr>
        <p:spPr bwMode="auto">
          <a:xfrm>
            <a:off x="-1" y="5712016"/>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COS315:	Building </a:t>
            </a:r>
            <a:r>
              <a:rPr lang="en-US" sz="2400" dirty="0">
                <a:gradFill>
                  <a:gsLst>
                    <a:gs pos="0">
                      <a:srgbClr val="FFFFFF"/>
                    </a:gs>
                    <a:gs pos="100000">
                      <a:srgbClr val="FFFFFF"/>
                    </a:gs>
                  </a:gsLst>
                  <a:lin ang="5400000" scaled="0"/>
                </a:gradFill>
              </a:rPr>
              <a:t>Windows Phone </a:t>
            </a:r>
            <a:r>
              <a:rPr lang="en-US" sz="2400" dirty="0" smtClean="0">
                <a:gradFill>
                  <a:gsLst>
                    <a:gs pos="0">
                      <a:srgbClr val="FFFFFF"/>
                    </a:gs>
                    <a:gs pos="100000">
                      <a:srgbClr val="FFFFFF"/>
                    </a:gs>
                  </a:gsLst>
                  <a:lin ang="5400000" scaled="0"/>
                </a:gradFill>
              </a:rPr>
              <a:t>Applications with the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Windows </a:t>
            </a:r>
            <a:r>
              <a:rPr lang="en-US" sz="2400" dirty="0">
                <a:gradFill>
                  <a:gsLst>
                    <a:gs pos="0">
                      <a:srgbClr val="FFFFFF"/>
                    </a:gs>
                    <a:gs pos="100000">
                      <a:srgbClr val="FFFFFF"/>
                    </a:gs>
                  </a:gsLst>
                  <a:lin ang="5400000" scaled="0"/>
                </a:gradFill>
              </a:rPr>
              <a:t>Azure Platform</a:t>
            </a:r>
          </a:p>
        </p:txBody>
      </p:sp>
    </p:spTree>
    <p:extLst>
      <p:ext uri="{BB962C8B-B14F-4D97-AF65-F5344CB8AC3E}">
        <p14:creationId xmlns:p14="http://schemas.microsoft.com/office/powerpoint/2010/main" val="938230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Tuesday, May 17</a:t>
            </a:r>
            <a:endParaRPr lang="en-US" sz="3200" dirty="0">
              <a:gradFill>
                <a:gsLst>
                  <a:gs pos="0">
                    <a:schemeClr val="accent1"/>
                  </a:gs>
                  <a:gs pos="100000">
                    <a:schemeClr val="accent1"/>
                  </a:gs>
                </a:gsLst>
                <a:lin ang="5400000" scaled="0"/>
              </a:gradFill>
            </a:endParaRPr>
          </a:p>
        </p:txBody>
      </p:sp>
      <p:sp>
        <p:nvSpPr>
          <p:cNvPr id="8" name="Rectangle 7"/>
          <p:cNvSpPr/>
          <p:nvPr/>
        </p:nvSpPr>
        <p:spPr bwMode="auto">
          <a:xfrm>
            <a:off x="0" y="1905000"/>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WPH305:	Internet </a:t>
            </a:r>
            <a:r>
              <a:rPr lang="en-US" sz="2400" dirty="0">
                <a:gradFill>
                  <a:gsLst>
                    <a:gs pos="0">
                      <a:srgbClr val="FFFFFF"/>
                    </a:gs>
                    <a:gs pos="100000">
                      <a:srgbClr val="FFFFFF"/>
                    </a:gs>
                  </a:gsLst>
                  <a:lin ang="5400000" scaled="0"/>
                </a:gradFill>
              </a:rPr>
              <a:t>Explorer 9 on Windows Phone </a:t>
            </a:r>
          </a:p>
        </p:txBody>
      </p:sp>
      <p:sp>
        <p:nvSpPr>
          <p:cNvPr id="9" name="Rectangle 8"/>
          <p:cNvSpPr/>
          <p:nvPr/>
        </p:nvSpPr>
        <p:spPr bwMode="auto">
          <a:xfrm>
            <a:off x="0" y="2856754"/>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tabLst>
                <a:tab pos="1828800" algn="l"/>
              </a:tabLst>
            </a:pPr>
            <a:r>
              <a:rPr lang="en-US" sz="2400" dirty="0" smtClean="0">
                <a:gradFill>
                  <a:gsLst>
                    <a:gs pos="0">
                      <a:srgbClr val="FFFFFF"/>
                    </a:gs>
                    <a:gs pos="100000">
                      <a:srgbClr val="FFFFFF"/>
                    </a:gs>
                  </a:gsLst>
                  <a:lin ang="5400000" scaled="0"/>
                </a:gradFill>
              </a:rPr>
              <a:t>OSP209		Building </a:t>
            </a:r>
            <a:r>
              <a:rPr lang="en-US" sz="2400" dirty="0">
                <a:gradFill>
                  <a:gsLst>
                    <a:gs pos="0">
                      <a:srgbClr val="FFFFFF"/>
                    </a:gs>
                    <a:gs pos="100000">
                      <a:srgbClr val="FFFFFF"/>
                    </a:gs>
                  </a:gsLst>
                  <a:lin ang="5400000" scaled="0"/>
                </a:gradFill>
              </a:rPr>
              <a:t>Your First Windows Phone Application for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Microsoft </a:t>
            </a:r>
            <a:r>
              <a:rPr lang="en-US" sz="2400" dirty="0">
                <a:gradFill>
                  <a:gsLst>
                    <a:gs pos="0">
                      <a:srgbClr val="FFFFFF"/>
                    </a:gs>
                    <a:gs pos="100000">
                      <a:srgbClr val="FFFFFF"/>
                    </a:gs>
                  </a:gsLst>
                  <a:lin ang="5400000" scaled="0"/>
                </a:gradFill>
              </a:rPr>
              <a:t>SharePoint 2010</a:t>
            </a:r>
          </a:p>
        </p:txBody>
      </p:sp>
      <p:sp>
        <p:nvSpPr>
          <p:cNvPr id="10" name="Rectangle 9"/>
          <p:cNvSpPr/>
          <p:nvPr/>
        </p:nvSpPr>
        <p:spPr bwMode="auto">
          <a:xfrm>
            <a:off x="0" y="3808508"/>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WPH203:	Understanding </a:t>
            </a:r>
            <a:r>
              <a:rPr lang="en-US" sz="2400" dirty="0">
                <a:gradFill>
                  <a:gsLst>
                    <a:gs pos="0">
                      <a:srgbClr val="FFFFFF"/>
                    </a:gs>
                    <a:gs pos="100000">
                      <a:srgbClr val="FFFFFF"/>
                    </a:gs>
                  </a:gsLst>
                  <a:lin ang="5400000" scaled="0"/>
                </a:gradFill>
              </a:rPr>
              <a:t>Windows Phone Marketplace </a:t>
            </a:r>
          </a:p>
        </p:txBody>
      </p:sp>
      <p:sp>
        <p:nvSpPr>
          <p:cNvPr id="11" name="Rectangle 10"/>
          <p:cNvSpPr/>
          <p:nvPr/>
        </p:nvSpPr>
        <p:spPr bwMode="auto">
          <a:xfrm>
            <a:off x="-1" y="4760262"/>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WPH375-INT:	Building </a:t>
            </a:r>
            <a:r>
              <a:rPr lang="en-US" sz="2400" dirty="0">
                <a:gradFill>
                  <a:gsLst>
                    <a:gs pos="0">
                      <a:srgbClr val="FFFFFF"/>
                    </a:gs>
                    <a:gs pos="100000">
                      <a:srgbClr val="FFFFFF"/>
                    </a:gs>
                  </a:gsLst>
                  <a:lin ang="5400000" scaled="0"/>
                </a:gradFill>
              </a:rPr>
              <a:t>Multi-tasking Enabled Windows Phone Applications</a:t>
            </a:r>
          </a:p>
        </p:txBody>
      </p:sp>
    </p:spTree>
    <p:extLst>
      <p:ext uri="{BB962C8B-B14F-4D97-AF65-F5344CB8AC3E}">
        <p14:creationId xmlns:p14="http://schemas.microsoft.com/office/powerpoint/2010/main" val="395039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Wednesday, May 18</a:t>
            </a:r>
            <a:endParaRPr lang="en-US" sz="3200" dirty="0">
              <a:gradFill>
                <a:gsLst>
                  <a:gs pos="0">
                    <a:schemeClr val="accent1"/>
                  </a:gs>
                  <a:gs pos="100000">
                    <a:schemeClr val="accent1"/>
                  </a:gs>
                </a:gsLst>
                <a:lin ang="5400000" scaled="0"/>
              </a:gradFill>
            </a:endParaRPr>
          </a:p>
        </p:txBody>
      </p:sp>
      <p:sp>
        <p:nvSpPr>
          <p:cNvPr id="8" name="Rectangle 7"/>
          <p:cNvSpPr/>
          <p:nvPr/>
        </p:nvSpPr>
        <p:spPr bwMode="auto">
          <a:xfrm>
            <a:off x="-1" y="190500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WPH202:	Windows </a:t>
            </a:r>
            <a:r>
              <a:rPr lang="en-US" sz="2000" dirty="0">
                <a:gradFill>
                  <a:gsLst>
                    <a:gs pos="0">
                      <a:srgbClr val="FFFFFF"/>
                    </a:gs>
                    <a:gs pos="100000">
                      <a:srgbClr val="FFFFFF"/>
                    </a:gs>
                  </a:gsLst>
                  <a:lin ang="5400000" scaled="0"/>
                </a:gradFill>
              </a:rPr>
              <a:t>Phone at Microsoft </a:t>
            </a:r>
          </a:p>
        </p:txBody>
      </p:sp>
      <p:sp>
        <p:nvSpPr>
          <p:cNvPr id="9" name="Rectangle 8"/>
          <p:cNvSpPr/>
          <p:nvPr/>
        </p:nvSpPr>
        <p:spPr bwMode="auto">
          <a:xfrm>
            <a:off x="-2" y="258217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DEV317:	Using </a:t>
            </a:r>
            <a:r>
              <a:rPr lang="en-US" sz="2000" dirty="0">
                <a:gradFill>
                  <a:gsLst>
                    <a:gs pos="0">
                      <a:srgbClr val="FFFFFF"/>
                    </a:gs>
                    <a:gs pos="100000">
                      <a:srgbClr val="FFFFFF"/>
                    </a:gs>
                  </a:gsLst>
                  <a:lin ang="5400000" scaled="0"/>
                </a:gradFill>
              </a:rPr>
              <a:t>Microsoft Visual Basic to Build </a:t>
            </a:r>
            <a:r>
              <a:rPr lang="en-US" sz="2000" dirty="0" smtClean="0">
                <a:gradFill>
                  <a:gsLst>
                    <a:gs pos="0">
                      <a:srgbClr val="FFFFFF"/>
                    </a:gs>
                    <a:gs pos="100000">
                      <a:srgbClr val="FFFFFF"/>
                    </a:gs>
                  </a:gsLst>
                  <a:lin ang="5400000" scaled="0"/>
                </a:gradFill>
              </a:rPr>
              <a:t>Windows </a:t>
            </a:r>
            <a:r>
              <a:rPr lang="en-US" sz="2000" dirty="0">
                <a:gradFill>
                  <a:gsLst>
                    <a:gs pos="0">
                      <a:srgbClr val="FFFFFF"/>
                    </a:gs>
                    <a:gs pos="100000">
                      <a:srgbClr val="FFFFFF"/>
                    </a:gs>
                  </a:gsLst>
                  <a:lin ang="5400000" scaled="0"/>
                </a:gradFill>
              </a:rPr>
              <a:t>Phone Applications </a:t>
            </a:r>
          </a:p>
        </p:txBody>
      </p:sp>
      <p:sp>
        <p:nvSpPr>
          <p:cNvPr id="10" name="Rectangle 9"/>
          <p:cNvSpPr/>
          <p:nvPr/>
        </p:nvSpPr>
        <p:spPr bwMode="auto">
          <a:xfrm>
            <a:off x="-3" y="325935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WPH310:	Building </a:t>
            </a:r>
            <a:r>
              <a:rPr lang="en-US" sz="2000" dirty="0">
                <a:gradFill>
                  <a:gsLst>
                    <a:gs pos="0">
                      <a:srgbClr val="FFFFFF"/>
                    </a:gs>
                    <a:gs pos="100000">
                      <a:srgbClr val="FFFFFF"/>
                    </a:gs>
                  </a:gsLst>
                  <a:lin ang="5400000" scaled="0"/>
                </a:gradFill>
              </a:rPr>
              <a:t>Your First Windows Phone Game with XNA </a:t>
            </a:r>
          </a:p>
        </p:txBody>
      </p:sp>
      <p:sp>
        <p:nvSpPr>
          <p:cNvPr id="11" name="Rectangle 10"/>
          <p:cNvSpPr/>
          <p:nvPr/>
        </p:nvSpPr>
        <p:spPr bwMode="auto">
          <a:xfrm>
            <a:off x="0" y="393652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WPH374-INT:  	Hardcore </a:t>
            </a:r>
            <a:r>
              <a:rPr lang="en-US" sz="2000" dirty="0">
                <a:gradFill>
                  <a:gsLst>
                    <a:gs pos="0">
                      <a:srgbClr val="FFFFFF"/>
                    </a:gs>
                    <a:gs pos="100000">
                      <a:srgbClr val="FFFFFF"/>
                    </a:gs>
                  </a:gsLst>
                  <a:lin ang="5400000" scaled="0"/>
                </a:gradFill>
              </a:rPr>
              <a:t>Windows Phone Development Questions </a:t>
            </a:r>
          </a:p>
        </p:txBody>
      </p:sp>
      <p:sp>
        <p:nvSpPr>
          <p:cNvPr id="12" name="Rectangle 11"/>
          <p:cNvSpPr/>
          <p:nvPr/>
        </p:nvSpPr>
        <p:spPr bwMode="auto">
          <a:xfrm>
            <a:off x="-4" y="461370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DEV205:	Microsoft </a:t>
            </a:r>
            <a:r>
              <a:rPr lang="en-US" sz="2000" dirty="0">
                <a:gradFill>
                  <a:gsLst>
                    <a:gs pos="0">
                      <a:srgbClr val="FFFFFF"/>
                    </a:gs>
                    <a:gs pos="100000">
                      <a:srgbClr val="FFFFFF"/>
                    </a:gs>
                  </a:gsLst>
                  <a:lin ang="5400000" scaled="0"/>
                </a:gradFill>
              </a:rPr>
              <a:t>Expression for Developers: </a:t>
            </a:r>
            <a:r>
              <a:rPr lang="en-US" sz="2000" dirty="0" smtClean="0">
                <a:gradFill>
                  <a:gsLst>
                    <a:gs pos="0">
                      <a:srgbClr val="FFFFFF"/>
                    </a:gs>
                    <a:gs pos="100000">
                      <a:srgbClr val="FFFFFF"/>
                    </a:gs>
                  </a:gsLst>
                  <a:lin ang="5400000" scaled="0"/>
                </a:gradFill>
              </a:rPr>
              <a:t>Demystifying </a:t>
            </a:r>
            <a:r>
              <a:rPr lang="en-US" sz="2000" dirty="0">
                <a:gradFill>
                  <a:gsLst>
                    <a:gs pos="0">
                      <a:srgbClr val="FFFFFF"/>
                    </a:gs>
                    <a:gs pos="100000">
                      <a:srgbClr val="FFFFFF"/>
                    </a:gs>
                  </a:gsLst>
                  <a:lin ang="5400000" scaled="0"/>
                </a:gradFill>
              </a:rPr>
              <a:t>User Interface Design</a:t>
            </a:r>
          </a:p>
        </p:txBody>
      </p:sp>
      <p:sp>
        <p:nvSpPr>
          <p:cNvPr id="13" name="Rectangle 12"/>
          <p:cNvSpPr/>
          <p:nvPr/>
        </p:nvSpPr>
        <p:spPr bwMode="auto">
          <a:xfrm>
            <a:off x="-5" y="529087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WPH306:	Building </a:t>
            </a:r>
            <a:r>
              <a:rPr lang="en-US" sz="2000" dirty="0">
                <a:gradFill>
                  <a:gsLst>
                    <a:gs pos="0">
                      <a:srgbClr val="FFFFFF"/>
                    </a:gs>
                    <a:gs pos="100000">
                      <a:srgbClr val="FFFFFF"/>
                    </a:gs>
                  </a:gsLst>
                  <a:lin ang="5400000" scaled="0"/>
                </a:gradFill>
              </a:rPr>
              <a:t>Windows Phone Applications with Microsoft Silverlight and XNA </a:t>
            </a:r>
          </a:p>
        </p:txBody>
      </p:sp>
      <p:sp>
        <p:nvSpPr>
          <p:cNvPr id="14" name="Rectangle 13"/>
          <p:cNvSpPr/>
          <p:nvPr/>
        </p:nvSpPr>
        <p:spPr bwMode="auto">
          <a:xfrm>
            <a:off x="0" y="5968048"/>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WPH304:	New </a:t>
            </a:r>
            <a:r>
              <a:rPr lang="en-US" sz="2000" dirty="0">
                <a:gradFill>
                  <a:gsLst>
                    <a:gs pos="0">
                      <a:srgbClr val="FFFFFF"/>
                    </a:gs>
                    <a:gs pos="100000">
                      <a:srgbClr val="FFFFFF"/>
                    </a:gs>
                  </a:gsLst>
                  <a:lin ang="5400000" scaled="0"/>
                </a:gradFill>
              </a:rPr>
              <a:t>Windows Phone Data Access Features</a:t>
            </a:r>
          </a:p>
        </p:txBody>
      </p:sp>
    </p:spTree>
    <p:extLst>
      <p:ext uri="{BB962C8B-B14F-4D97-AF65-F5344CB8AC3E}">
        <p14:creationId xmlns:p14="http://schemas.microsoft.com/office/powerpoint/2010/main" val="267285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86000">
                      <a:schemeClr val="accent1"/>
                    </a:gs>
                  </a:gsLst>
                  <a:lin ang="5400000" scaled="0"/>
                </a:gradFill>
              </a:rPr>
              <a:t>Thursday, May 19</a:t>
            </a:r>
            <a:endParaRPr lang="en-US" sz="3200" dirty="0">
              <a:gradFill>
                <a:gsLst>
                  <a:gs pos="0">
                    <a:schemeClr val="accent1"/>
                  </a:gs>
                  <a:gs pos="86000">
                    <a:schemeClr val="accent1"/>
                  </a:gs>
                </a:gsLst>
                <a:lin ang="5400000" scaled="0"/>
              </a:gradFill>
            </a:endParaRPr>
          </a:p>
        </p:txBody>
      </p:sp>
      <p:sp>
        <p:nvSpPr>
          <p:cNvPr id="8" name="Rectangle 7"/>
          <p:cNvSpPr/>
          <p:nvPr/>
        </p:nvSpPr>
        <p:spPr bwMode="auto">
          <a:xfrm>
            <a:off x="-1" y="190500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WPH301:	Deploying </a:t>
            </a:r>
            <a:r>
              <a:rPr lang="en-US" sz="2000" dirty="0">
                <a:gradFill>
                  <a:gsLst>
                    <a:gs pos="0">
                      <a:srgbClr val="FFFFFF"/>
                    </a:gs>
                    <a:gs pos="100000">
                      <a:srgbClr val="FFFFFF"/>
                    </a:gs>
                  </a:gsLst>
                  <a:lin ang="5400000" scaled="0"/>
                </a:gradFill>
              </a:rPr>
              <a:t>Windows Phone in the Enterprise </a:t>
            </a:r>
          </a:p>
        </p:txBody>
      </p:sp>
      <p:sp>
        <p:nvSpPr>
          <p:cNvPr id="9" name="Rectangle 8"/>
          <p:cNvSpPr/>
          <p:nvPr/>
        </p:nvSpPr>
        <p:spPr bwMode="auto">
          <a:xfrm>
            <a:off x="-2" y="258217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DPR303:	Developing </a:t>
            </a:r>
            <a:r>
              <a:rPr lang="en-US" sz="2000" dirty="0">
                <a:gradFill>
                  <a:gsLst>
                    <a:gs pos="0">
                      <a:srgbClr val="FFFFFF"/>
                    </a:gs>
                    <a:gs pos="100000">
                      <a:srgbClr val="FFFFFF"/>
                    </a:gs>
                  </a:gsLst>
                  <a:lin ang="5400000" scaled="0"/>
                </a:gradFill>
              </a:rPr>
              <a:t>Enterprise-Grade Mobile Solutions</a:t>
            </a:r>
          </a:p>
        </p:txBody>
      </p:sp>
      <p:sp>
        <p:nvSpPr>
          <p:cNvPr id="10" name="Rectangle 9"/>
          <p:cNvSpPr/>
          <p:nvPr/>
        </p:nvSpPr>
        <p:spPr bwMode="auto">
          <a:xfrm>
            <a:off x="-3" y="325935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defTabSz="914099" fontAlgn="base">
              <a:lnSpc>
                <a:spcPct val="80000"/>
              </a:lnSpc>
              <a:spcBef>
                <a:spcPct val="0"/>
              </a:spcBef>
              <a:spcAft>
                <a:spcPct val="0"/>
              </a:spcAft>
            </a:pPr>
            <a:r>
              <a:rPr lang="en-US" sz="2000" dirty="0" smtClean="0">
                <a:gradFill>
                  <a:gsLst>
                    <a:gs pos="0">
                      <a:srgbClr val="FFFFFF"/>
                    </a:gs>
                    <a:gs pos="100000">
                      <a:srgbClr val="FFFFFF"/>
                    </a:gs>
                  </a:gsLst>
                  <a:lin ang="5400000" scaled="0"/>
                </a:gradFill>
              </a:rPr>
              <a:t>WPH307:	Connecting </a:t>
            </a:r>
            <a:r>
              <a:rPr lang="en-US" sz="2000" dirty="0">
                <a:gradFill>
                  <a:gsLst>
                    <a:gs pos="0">
                      <a:srgbClr val="FFFFFF"/>
                    </a:gs>
                    <a:gs pos="100000">
                      <a:srgbClr val="FFFFFF"/>
                    </a:gs>
                  </a:gsLst>
                  <a:lin ang="5400000" scaled="0"/>
                </a:gradFill>
              </a:rPr>
              <a:t>Windows Phones and Slates to Windows Azure</a:t>
            </a:r>
            <a:endParaRPr lang="en-US" sz="2000" kern="0" dirty="0">
              <a:gradFill>
                <a:gsLst>
                  <a:gs pos="0">
                    <a:srgbClr val="FFFFFF"/>
                  </a:gs>
                  <a:gs pos="100000">
                    <a:srgbClr val="FFFFFF"/>
                  </a:gs>
                </a:gsLst>
                <a:lin ang="5400000" scaled="0"/>
              </a:gradFill>
            </a:endParaRPr>
          </a:p>
        </p:txBody>
      </p:sp>
      <p:sp>
        <p:nvSpPr>
          <p:cNvPr id="11" name="Rectangle 10"/>
          <p:cNvSpPr/>
          <p:nvPr/>
        </p:nvSpPr>
        <p:spPr bwMode="auto">
          <a:xfrm>
            <a:off x="0" y="393652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WPH372-INT:	Windows </a:t>
            </a:r>
            <a:r>
              <a:rPr lang="en-US" sz="2000" dirty="0">
                <a:gradFill>
                  <a:gsLst>
                    <a:gs pos="0">
                      <a:srgbClr val="FFFFFF"/>
                    </a:gs>
                    <a:gs pos="100000">
                      <a:srgbClr val="FFFFFF"/>
                    </a:gs>
                  </a:gsLst>
                  <a:lin ang="5400000" scaled="0"/>
                </a:gradFill>
              </a:rPr>
              <a:t>Phone </a:t>
            </a:r>
            <a:r>
              <a:rPr lang="en-US" sz="2000" dirty="0" smtClean="0">
                <a:gradFill>
                  <a:gsLst>
                    <a:gs pos="0">
                      <a:srgbClr val="FFFFFF"/>
                    </a:gs>
                    <a:gs pos="100000">
                      <a:srgbClr val="FFFFFF"/>
                    </a:gs>
                  </a:gsLst>
                  <a:lin ang="5400000" scaled="0"/>
                </a:gradFill>
              </a:rPr>
              <a:t>Marketplace: Interactive </a:t>
            </a: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4" y="461370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WPH311:	Lessons </a:t>
            </a:r>
            <a:r>
              <a:rPr lang="en-US" sz="2000" dirty="0">
                <a:gradFill>
                  <a:gsLst>
                    <a:gs pos="0">
                      <a:srgbClr val="FFFFFF"/>
                    </a:gs>
                    <a:gs pos="100000">
                      <a:srgbClr val="FFFFFF"/>
                    </a:gs>
                  </a:gsLst>
                  <a:lin ang="5400000" scaled="0"/>
                </a:gradFill>
              </a:rPr>
              <a:t>Learned about Application Performance on Windows Phone </a:t>
            </a:r>
          </a:p>
        </p:txBody>
      </p:sp>
      <p:sp>
        <p:nvSpPr>
          <p:cNvPr id="13" name="Rectangle 12"/>
          <p:cNvSpPr/>
          <p:nvPr/>
        </p:nvSpPr>
        <p:spPr bwMode="auto">
          <a:xfrm>
            <a:off x="-5" y="529087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WPH311:	Lessons </a:t>
            </a:r>
            <a:r>
              <a:rPr lang="en-US" sz="2000" dirty="0">
                <a:gradFill>
                  <a:gsLst>
                    <a:gs pos="0">
                      <a:srgbClr val="FFFFFF"/>
                    </a:gs>
                    <a:gs pos="100000">
                      <a:srgbClr val="FFFFFF"/>
                    </a:gs>
                  </a:gsLst>
                  <a:lin ang="5400000" scaled="0"/>
                </a:gradFill>
              </a:rPr>
              <a:t>Learned about Application Performance on Windows Phone </a:t>
            </a:r>
          </a:p>
        </p:txBody>
      </p:sp>
      <p:sp>
        <p:nvSpPr>
          <p:cNvPr id="14" name="Rectangle 13"/>
          <p:cNvSpPr/>
          <p:nvPr/>
        </p:nvSpPr>
        <p:spPr bwMode="auto">
          <a:xfrm>
            <a:off x="0" y="5968048"/>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SIM323:	User </a:t>
            </a:r>
            <a:r>
              <a:rPr lang="en-US" sz="2000" dirty="0">
                <a:gradFill>
                  <a:gsLst>
                    <a:gs pos="0">
                      <a:srgbClr val="FFFFFF"/>
                    </a:gs>
                    <a:gs pos="100000">
                      <a:srgbClr val="FFFFFF"/>
                    </a:gs>
                  </a:gsLst>
                  <a:lin ang="5400000" scaled="0"/>
                </a:gradFill>
              </a:rPr>
              <a:t>Identity and Authentication for Desktop and Phone Applications</a:t>
            </a:r>
          </a:p>
        </p:txBody>
      </p:sp>
    </p:spTree>
    <p:extLst>
      <p:ext uri="{BB962C8B-B14F-4D97-AF65-F5344CB8AC3E}">
        <p14:creationId xmlns:p14="http://schemas.microsoft.com/office/powerpoint/2010/main" val="640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a:t>
            </a:r>
            <a:r>
              <a:rPr lang="en-US" dirty="0"/>
              <a:t> </a:t>
            </a:r>
            <a:r>
              <a:rPr lang="en-US" dirty="0" smtClean="0"/>
              <a:t>Phone Resources</a:t>
            </a:r>
            <a:br>
              <a:rPr lang="en-US" dirty="0" smtClean="0"/>
            </a:br>
            <a:r>
              <a:rPr lang="en-US" sz="3200" smtClean="0">
                <a:gradFill>
                  <a:gsLst>
                    <a:gs pos="0">
                      <a:schemeClr val="accent1"/>
                    </a:gs>
                    <a:gs pos="86000">
                      <a:schemeClr val="accent1"/>
                    </a:gs>
                  </a:gsLst>
                  <a:lin ang="5400000" scaled="0"/>
                </a:gradFill>
              </a:rPr>
              <a:t>Questions? Demos</a:t>
            </a:r>
            <a:r>
              <a:rPr lang="en-US" sz="3200" dirty="0" smtClean="0">
                <a:gradFill>
                  <a:gsLst>
                    <a:gs pos="0">
                      <a:schemeClr val="accent1"/>
                    </a:gs>
                    <a:gs pos="86000">
                      <a:schemeClr val="accent1"/>
                    </a:gs>
                  </a:gsLst>
                  <a:lin ang="5400000" scaled="0"/>
                </a:gradFill>
              </a:rPr>
              <a:t>? The </a:t>
            </a:r>
            <a:r>
              <a:rPr lang="en-US" sz="3200" dirty="0">
                <a:gradFill>
                  <a:gsLst>
                    <a:gs pos="0">
                      <a:schemeClr val="accent1"/>
                    </a:gs>
                    <a:gs pos="86000">
                      <a:schemeClr val="accent1"/>
                    </a:gs>
                  </a:gsLst>
                  <a:lin ang="5400000" scaled="0"/>
                </a:gradFill>
              </a:rPr>
              <a:t>latest phones? </a:t>
            </a:r>
            <a:endParaRPr lang="en-US" dirty="0">
              <a:gradFill>
                <a:gsLst>
                  <a:gs pos="0">
                    <a:schemeClr val="accent1"/>
                  </a:gs>
                  <a:gs pos="86000">
                    <a:schemeClr val="accent1"/>
                  </a:gs>
                </a:gsLst>
                <a:lin ang="5400000" scaled="0"/>
              </a:gradFill>
            </a:endParaRPr>
          </a:p>
        </p:txBody>
      </p:sp>
      <p:sp>
        <p:nvSpPr>
          <p:cNvPr id="18" name="Rectangle 17"/>
          <p:cNvSpPr/>
          <p:nvPr/>
        </p:nvSpPr>
        <p:spPr bwMode="auto">
          <a:xfrm>
            <a:off x="1143388" y="1774824"/>
            <a:ext cx="7223760" cy="1354263"/>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0" rIns="274320" bIns="0" numCol="1" rtlCol="0" anchor="ctr" anchorCtr="0" compatLnSpc="1">
            <a:prstTxWarp prst="textNoShape">
              <a:avLst/>
            </a:prstTxWarp>
          </a:bodyPr>
          <a:lstStyle/>
          <a:p>
            <a:r>
              <a:rPr lang="en-US" sz="2400" dirty="0"/>
              <a:t>Visit the </a:t>
            </a:r>
            <a:r>
              <a:rPr lang="en-US" sz="2400" dirty="0" smtClean="0"/>
              <a:t/>
            </a:r>
            <a:br>
              <a:rPr lang="en-US" sz="2400" dirty="0" smtClean="0"/>
            </a:br>
            <a:r>
              <a:rPr lang="en-US" sz="2400" b="1" dirty="0" smtClean="0"/>
              <a:t>Windows </a:t>
            </a:r>
            <a:r>
              <a:rPr lang="en-US" sz="2400" b="1" dirty="0"/>
              <a:t>Phone Technical Learning Center</a:t>
            </a:r>
            <a:r>
              <a:rPr lang="en-US" sz="2400" dirty="0"/>
              <a:t> for demos </a:t>
            </a:r>
            <a:r>
              <a:rPr lang="en-US" sz="2400" dirty="0" smtClean="0"/>
              <a:t>and more</a:t>
            </a:r>
            <a:r>
              <a:rPr lang="en-US" sz="2400" dirty="0"/>
              <a:t>…</a:t>
            </a:r>
          </a:p>
        </p:txBody>
      </p:sp>
      <p:sp>
        <p:nvSpPr>
          <p:cNvPr id="19" name="Rectangle 18"/>
          <p:cNvSpPr/>
          <p:nvPr/>
        </p:nvSpPr>
        <p:spPr bwMode="auto">
          <a:xfrm>
            <a:off x="1143388" y="3214701"/>
            <a:ext cx="3657600" cy="1828800"/>
          </a:xfrm>
          <a:prstGeom prst="rect">
            <a:avLst/>
          </a:prstGeom>
          <a:solidFill>
            <a:srgbClr val="FF4819"/>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182880" bIns="100584" numCol="1" rtlCol="0" anchor="ctr" anchorCtr="0" compatLnSpc="1">
            <a:prstTxWarp prst="textNoShape">
              <a:avLst/>
            </a:prstTxWarp>
          </a:bodyPr>
          <a:lstStyle/>
          <a:p>
            <a:r>
              <a:rPr lang="en-US" sz="2400" b="1" dirty="0"/>
              <a:t>Business IT r</a:t>
            </a:r>
            <a:r>
              <a:rPr lang="en-US" sz="2400" b="1" dirty="0" smtClean="0"/>
              <a:t>esources</a:t>
            </a:r>
          </a:p>
          <a:p>
            <a:endParaRPr lang="en-US" sz="1600" dirty="0"/>
          </a:p>
          <a:p>
            <a:pPr marL="0" lvl="1">
              <a:lnSpc>
                <a:spcPct val="90000"/>
              </a:lnSpc>
              <a:buNone/>
            </a:pPr>
            <a:r>
              <a:rPr lang="en-US" sz="2100" dirty="0"/>
              <a:t>blogs.technet.com/b</a:t>
            </a:r>
            <a:r>
              <a:rPr lang="en-US" sz="2100" dirty="0" smtClean="0"/>
              <a:t>/</a:t>
            </a:r>
            <a:br>
              <a:rPr lang="en-US" sz="2100" dirty="0" smtClean="0"/>
            </a:br>
            <a:r>
              <a:rPr lang="en-US" sz="2100" dirty="0" smtClean="0"/>
              <a:t>windows_phone_4_it_pros</a:t>
            </a:r>
            <a:endParaRPr lang="en-US" sz="2100" dirty="0"/>
          </a:p>
        </p:txBody>
      </p:sp>
      <p:sp>
        <p:nvSpPr>
          <p:cNvPr id="20" name="Rectangle 19"/>
          <p:cNvSpPr/>
          <p:nvPr/>
        </p:nvSpPr>
        <p:spPr bwMode="auto">
          <a:xfrm>
            <a:off x="4892428" y="3214701"/>
            <a:ext cx="3474720" cy="182880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r>
              <a:rPr lang="en-US" sz="2400" b="1" dirty="0"/>
              <a:t>Developer r</a:t>
            </a:r>
            <a:r>
              <a:rPr lang="en-US" sz="2400" b="1" dirty="0" smtClean="0"/>
              <a:t>esources</a:t>
            </a:r>
          </a:p>
          <a:p>
            <a:endParaRPr lang="en-US" sz="2400" dirty="0"/>
          </a:p>
          <a:p>
            <a:r>
              <a:rPr lang="en-US" sz="2400" dirty="0"/>
              <a:t>craete.msdn.com </a:t>
            </a:r>
          </a:p>
        </p:txBody>
      </p:sp>
      <p:sp>
        <p:nvSpPr>
          <p:cNvPr id="21" name="Rectangle 20"/>
          <p:cNvSpPr/>
          <p:nvPr/>
        </p:nvSpPr>
        <p:spPr bwMode="auto">
          <a:xfrm>
            <a:off x="1143388" y="5129114"/>
            <a:ext cx="7223760" cy="1371600"/>
          </a:xfrm>
          <a:prstGeom prst="rect">
            <a:avLst/>
          </a:prstGeom>
          <a:solidFill>
            <a:srgbClr val="F6AE1E"/>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none" lIns="274320" tIns="274320" rIns="274320" bIns="274320" numCol="1" rtlCol="0" anchor="ctr" anchorCtr="0" compatLnSpc="1">
            <a:prstTxWarp prst="textNoShape">
              <a:avLst/>
            </a:prstTxWarp>
          </a:bodyPr>
          <a:lstStyle/>
          <a:p>
            <a:pPr>
              <a:lnSpc>
                <a:spcPct val="90000"/>
              </a:lnSpc>
            </a:pPr>
            <a:r>
              <a:rPr lang="en-US" sz="2400" b="1" dirty="0"/>
              <a:t>Experience Windows Phone 7 on-line </a:t>
            </a:r>
            <a:r>
              <a:rPr lang="en-US" sz="2400" b="1" dirty="0" smtClean="0"/>
              <a:t/>
            </a:r>
            <a:br>
              <a:rPr lang="en-US" sz="2400" b="1" dirty="0" smtClean="0"/>
            </a:br>
            <a:r>
              <a:rPr lang="en-US" sz="2400" b="1" dirty="0" smtClean="0"/>
              <a:t>and </a:t>
            </a:r>
            <a:r>
              <a:rPr lang="en-US" sz="2400" b="1" dirty="0"/>
              <a:t>get a backstage </a:t>
            </a:r>
            <a:r>
              <a:rPr lang="en-US" sz="2400" b="1" dirty="0" smtClean="0"/>
              <a:t>pass</a:t>
            </a:r>
          </a:p>
          <a:p>
            <a:pPr>
              <a:lnSpc>
                <a:spcPct val="90000"/>
              </a:lnSpc>
            </a:pPr>
            <a:endParaRPr lang="en-US" sz="1600" b="1" dirty="0"/>
          </a:p>
          <a:p>
            <a:pPr defTabSz="914099" fontAlgn="base">
              <a:lnSpc>
                <a:spcPct val="80000"/>
              </a:lnSpc>
              <a:spcBef>
                <a:spcPts val="300"/>
              </a:spcBef>
              <a:spcAft>
                <a:spcPct val="0"/>
              </a:spcAft>
              <a:defRPr/>
            </a:pPr>
            <a:r>
              <a:rPr lang="en-US" sz="2400" dirty="0" smtClean="0"/>
              <a:t>www.windowsphone.com</a:t>
            </a:r>
            <a:endParaRPr lang="en-US" sz="2400"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154" y="1757488"/>
            <a:ext cx="2476303" cy="4759200"/>
          </a:xfrm>
          <a:prstGeom prst="rect">
            <a:avLst/>
          </a:prstGeom>
          <a:effectLst>
            <a:outerShdw blurRad="40005" dist="22860" dir="5400000" algn="t" rotWithShape="0">
              <a:prstClr val="black">
                <a:alpha val="35000"/>
              </a:prstClr>
            </a:outerShdw>
          </a:effectLst>
        </p:spPr>
      </p:pic>
      <p:pic>
        <p:nvPicPr>
          <p:cNvPr id="23" name="Picture 2" descr="H:\Design IN-OUT\#1307 Windows Phone 7 datasheets &amp; PPT\Correction\WP7_StartOfficeCalendar_US_Green_15-Sep-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371" y="1924119"/>
            <a:ext cx="2219868" cy="369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59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 a Windows Phone Contest</a:t>
            </a:r>
          </a:p>
        </p:txBody>
      </p:sp>
      <p:grpSp>
        <p:nvGrpSpPr>
          <p:cNvPr id="14" name="Group 13"/>
          <p:cNvGrpSpPr/>
          <p:nvPr/>
        </p:nvGrpSpPr>
        <p:grpSpPr>
          <a:xfrm>
            <a:off x="8053389" y="1447801"/>
            <a:ext cx="3611880" cy="3219448"/>
            <a:chOff x="8053389" y="1447801"/>
            <a:chExt cx="3611880" cy="3219448"/>
          </a:xfrm>
        </p:grpSpPr>
        <p:sp>
          <p:nvSpPr>
            <p:cNvPr id="71" name="Rectangle 70"/>
            <p:cNvSpPr/>
            <p:nvPr/>
          </p:nvSpPr>
          <p:spPr bwMode="auto">
            <a:xfrm>
              <a:off x="8053389" y="1447801"/>
              <a:ext cx="3611880" cy="832584"/>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marL="0" lvl="1" indent="0" algn="ctr">
                <a:buNone/>
              </a:pPr>
              <a:r>
                <a:rPr lang="en-US" sz="2800" b="1" dirty="0" smtClean="0"/>
                <a:t>QUESTIONS? </a:t>
              </a:r>
              <a:endParaRPr lang="en-US" sz="2800" b="1" dirty="0"/>
            </a:p>
          </p:txBody>
        </p:sp>
        <p:sp>
          <p:nvSpPr>
            <p:cNvPr id="74" name="Rectangle 73"/>
            <p:cNvSpPr/>
            <p:nvPr/>
          </p:nvSpPr>
          <p:spPr bwMode="auto">
            <a:xfrm>
              <a:off x="8053389" y="2357478"/>
              <a:ext cx="3611880" cy="2309771"/>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91440" rIns="91436" bIns="45718" numCol="1" rtlCol="0" anchor="ctr" anchorCtr="0" compatLnSpc="1">
              <a:prstTxWarp prst="textNoShape">
                <a:avLst/>
              </a:prstTxWarp>
            </a:bodyPr>
            <a:lstStyle/>
            <a:p>
              <a:pPr marL="0" marR="0" lvl="0" indent="0" defTabSz="914363" eaLnBrk="1" fontAlgn="auto" latinLnBrk="0" hangingPunct="1">
                <a:lnSpc>
                  <a:spcPct val="90000"/>
                </a:lnSpc>
                <a:spcBef>
                  <a:spcPts val="0"/>
                </a:spcBef>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Go to the</a:t>
              </a:r>
              <a: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 </a:t>
              </a:r>
              <a:b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br>
              <a:r>
                <a:rPr kumimoji="0" lang="en-US" sz="2200" b="1"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WPC Information Counter </a:t>
              </a:r>
              <a: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
              </a:r>
              <a:b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br>
              <a: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at the TLC</a:t>
              </a: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grpSp>
      <p:sp>
        <p:nvSpPr>
          <p:cNvPr id="16" name="AutoShape 2" descr="https://mediabank.partners.extranet.microsoft.com/Assets/Active/M-Q/Microsoft_Office_365/Logos/Horizontal/online-rgb/_w/ofc365_h_rgb_png.jpe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ttps://mediabank.partners.extranet.microsoft.com/Assets/Active/M-Q/Microsoft_Office_365/Logos/Horizontal/online-rgb/ofc365_h_rgb.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8" descr="https://mediabank.partners.extranet.microsoft.com/Assets/Active/R-T/SharePoint/Horizontal/online-rgb/ShrPt_h_rgb.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508122" y="1447801"/>
            <a:ext cx="3623261" cy="4885039"/>
            <a:chOff x="508122" y="1447801"/>
            <a:chExt cx="3623261" cy="4885039"/>
          </a:xfrm>
        </p:grpSpPr>
        <p:sp>
          <p:nvSpPr>
            <p:cNvPr id="67" name="Rectangle 66"/>
            <p:cNvSpPr/>
            <p:nvPr/>
          </p:nvSpPr>
          <p:spPr bwMode="auto">
            <a:xfrm>
              <a:off x="519503" y="1447801"/>
              <a:ext cx="3611880" cy="832584"/>
            </a:xfrm>
            <a:prstGeom prst="rect">
              <a:avLst/>
            </a:prstGeom>
            <a:solidFill>
              <a:srgbClr val="4891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lvl="0" algn="ctr">
                <a:lnSpc>
                  <a:spcPct val="90000"/>
                </a:lnSpc>
                <a:defRPr/>
              </a:pPr>
              <a:r>
                <a:rPr lang="en-US" sz="2800" b="1" kern="0" noProof="0" dirty="0" smtClean="0">
                  <a:gradFill>
                    <a:gsLst>
                      <a:gs pos="0">
                        <a:srgbClr val="FFFFFF"/>
                      </a:gs>
                      <a:gs pos="100000">
                        <a:srgbClr val="FFFFFF"/>
                      </a:gs>
                    </a:gsLst>
                    <a:lin ang="5400000" scaled="0"/>
                  </a:gradFill>
                  <a:ea typeface="Segoe UI" pitchFamily="34" charset="0"/>
                  <a:cs typeface="Zegoe UI SemiLight" charset="0"/>
                </a:rPr>
                <a:t>HAT CONTEST*</a:t>
              </a:r>
              <a:endParaRPr kumimoji="0" lang="en-US" sz="2800" b="1" i="0" u="none" strike="noStrike" kern="0" cap="none" spc="0" normalizeH="0" baseline="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sp>
          <p:nvSpPr>
            <p:cNvPr id="69" name="Rectangle 68"/>
            <p:cNvSpPr/>
            <p:nvPr/>
          </p:nvSpPr>
          <p:spPr bwMode="auto">
            <a:xfrm>
              <a:off x="519113" y="2357941"/>
              <a:ext cx="3611880" cy="460563"/>
            </a:xfrm>
            <a:prstGeom prst="rect">
              <a:avLst/>
            </a:prstGeom>
            <a:gradFill>
              <a:gsLst>
                <a:gs pos="0">
                  <a:srgbClr val="4B8EDC">
                    <a:lumMod val="80000"/>
                  </a:srgbClr>
                </a:gs>
                <a:gs pos="100000">
                  <a:srgbClr val="4B8EDC">
                    <a:lumMod val="80000"/>
                  </a:srgbClr>
                </a:gs>
              </a:gsLst>
              <a:lin ang="16200000" scaled="0"/>
            </a:gra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0" tIns="45718" rIns="0" bIns="45718" numCol="1" rtlCol="0" anchor="ctr" anchorCtr="0" compatLnSpc="1">
              <a:prstTxWarp prst="textNoShape">
                <a:avLst/>
              </a:prstTxWarp>
            </a:bodyPr>
            <a:lstStyle/>
            <a:p>
              <a:pPr marL="460375" lvl="1" indent="0">
                <a:buNone/>
              </a:pPr>
              <a:r>
                <a:rPr lang="en-US" sz="2400" dirty="0"/>
                <a:t>How do you enter?</a:t>
              </a:r>
            </a:p>
          </p:txBody>
        </p:sp>
        <p:sp>
          <p:nvSpPr>
            <p:cNvPr id="8" name="TextBox 7"/>
            <p:cNvSpPr txBox="1"/>
            <p:nvPr/>
          </p:nvSpPr>
          <p:spPr>
            <a:xfrm>
              <a:off x="969962" y="2903298"/>
              <a:ext cx="3161031" cy="1329595"/>
            </a:xfrm>
            <a:prstGeom prst="rect">
              <a:avLst/>
            </a:prstGeom>
            <a:noFill/>
          </p:spPr>
          <p:txBody>
            <a:bodyPr wrap="square" lIns="0" tIns="0" rIns="0" bIns="0" rtlCol="0">
              <a:spAutoFit/>
            </a:bodyPr>
            <a:lstStyle/>
            <a:p>
              <a:pPr marL="290513" indent="-287338">
                <a:lnSpc>
                  <a:spcPct val="90000"/>
                </a:lnSpc>
                <a:spcBef>
                  <a:spcPct val="20000"/>
                </a:spcBef>
                <a:buSzPct val="90000"/>
                <a:buBlip>
                  <a:blip r:embed="rId3"/>
                </a:buBlip>
              </a:pPr>
              <a:r>
                <a:rPr lang="en-US" sz="1600" dirty="0">
                  <a:gradFill>
                    <a:gsLst>
                      <a:gs pos="0">
                        <a:schemeClr val="tx1"/>
                      </a:gs>
                      <a:gs pos="86000">
                        <a:schemeClr val="tx1"/>
                      </a:gs>
                    </a:gsLst>
                    <a:lin ang="5400000" scaled="0"/>
                  </a:gradFill>
                </a:rPr>
                <a:t>Enter by visiting the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Windows </a:t>
              </a:r>
              <a:r>
                <a:rPr lang="en-US" sz="1600" dirty="0">
                  <a:gradFill>
                    <a:gsLst>
                      <a:gs pos="0">
                        <a:schemeClr val="tx1"/>
                      </a:gs>
                      <a:gs pos="86000">
                        <a:schemeClr val="tx1"/>
                      </a:gs>
                    </a:gsLst>
                    <a:lin ang="5400000" scaled="0"/>
                  </a:gradFill>
                </a:rPr>
                <a:t>Phone booth, accepting a </a:t>
              </a:r>
              <a:r>
                <a:rPr lang="en-US" sz="1600" b="1" dirty="0">
                  <a:gradFill>
                    <a:gsLst>
                      <a:gs pos="0">
                        <a:schemeClr val="tx1"/>
                      </a:gs>
                      <a:gs pos="86000">
                        <a:schemeClr val="tx1"/>
                      </a:gs>
                    </a:gsLst>
                    <a:lin ang="5400000" scaled="0"/>
                  </a:gradFill>
                </a:rPr>
                <a:t>free </a:t>
              </a:r>
              <a:r>
                <a:rPr lang="en-US" sz="1600" b="1" dirty="0" smtClean="0">
                  <a:gradFill>
                    <a:gsLst>
                      <a:gs pos="0">
                        <a:schemeClr val="tx1"/>
                      </a:gs>
                      <a:gs pos="86000">
                        <a:schemeClr val="tx1"/>
                      </a:gs>
                    </a:gsLst>
                    <a:lin ang="5400000" scaled="0"/>
                  </a:gradFill>
                </a:rPr>
                <a:t/>
              </a:r>
              <a:br>
                <a:rPr lang="en-US" sz="1600" b="1" dirty="0" smtClean="0">
                  <a:gradFill>
                    <a:gsLst>
                      <a:gs pos="0">
                        <a:schemeClr val="tx1"/>
                      </a:gs>
                      <a:gs pos="86000">
                        <a:schemeClr val="tx1"/>
                      </a:gs>
                    </a:gsLst>
                    <a:lin ang="5400000" scaled="0"/>
                  </a:gradFill>
                </a:rPr>
              </a:br>
              <a:r>
                <a:rPr lang="en-US" sz="1600" b="1" dirty="0" smtClean="0">
                  <a:gradFill>
                    <a:gsLst>
                      <a:gs pos="0">
                        <a:schemeClr val="tx1"/>
                      </a:gs>
                      <a:gs pos="86000">
                        <a:schemeClr val="tx1"/>
                      </a:gs>
                    </a:gsLst>
                    <a:lin ang="5400000" scaled="0"/>
                  </a:gradFill>
                </a:rPr>
                <a:t>Windows </a:t>
              </a:r>
              <a:r>
                <a:rPr lang="en-US" sz="1600" b="1" dirty="0">
                  <a:gradFill>
                    <a:gsLst>
                      <a:gs pos="0">
                        <a:schemeClr val="tx1"/>
                      </a:gs>
                      <a:gs pos="86000">
                        <a:schemeClr val="tx1"/>
                      </a:gs>
                    </a:gsLst>
                    <a:lin ang="5400000" scaled="0"/>
                  </a:gradFill>
                </a:rPr>
                <a:t>Phone</a:t>
              </a:r>
              <a:r>
                <a:rPr lang="en-US" sz="1600" dirty="0">
                  <a:gradFill>
                    <a:gsLst>
                      <a:gs pos="0">
                        <a:schemeClr val="tx1"/>
                      </a:gs>
                      <a:gs pos="86000">
                        <a:schemeClr val="tx1"/>
                      </a:gs>
                    </a:gsLst>
                    <a:lin ang="5400000" scaled="0"/>
                  </a:gradFill>
                </a:rPr>
                <a:t> branded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hat</a:t>
              </a:r>
              <a:r>
                <a:rPr lang="en-US" sz="1600" dirty="0">
                  <a:gradFill>
                    <a:gsLst>
                      <a:gs pos="0">
                        <a:schemeClr val="tx1"/>
                      </a:gs>
                      <a:gs pos="86000">
                        <a:schemeClr val="tx1"/>
                      </a:gs>
                    </a:gsLst>
                    <a:lin ang="5400000" scaled="0"/>
                  </a:gradFill>
                </a:rPr>
                <a:t>, and </a:t>
              </a:r>
              <a:r>
                <a:rPr lang="en-US" sz="1600" b="1" dirty="0">
                  <a:gradFill>
                    <a:gsLst>
                      <a:gs pos="0">
                        <a:schemeClr val="tx1"/>
                      </a:gs>
                      <a:gs pos="86000">
                        <a:schemeClr val="tx1"/>
                      </a:gs>
                    </a:gsLst>
                    <a:lin ang="5400000" scaled="0"/>
                  </a:gradFill>
                </a:rPr>
                <a:t>wearing that hat </a:t>
              </a:r>
              <a:r>
                <a:rPr lang="en-US" sz="1600" dirty="0" smtClean="0">
                  <a:gradFill>
                    <a:gsLst>
                      <a:gs pos="0">
                        <a:schemeClr val="tx1"/>
                      </a:gs>
                      <a:gs pos="86000">
                        <a:schemeClr val="tx1"/>
                      </a:gs>
                    </a:gsLst>
                    <a:lin ang="5400000" scaled="0"/>
                  </a:gradFill>
                </a:rPr>
                <a:t>during the Event</a:t>
              </a:r>
              <a:endParaRPr lang="en-US" sz="1600" dirty="0">
                <a:gradFill>
                  <a:gsLst>
                    <a:gs pos="0">
                      <a:schemeClr val="tx1"/>
                    </a:gs>
                    <a:gs pos="86000">
                      <a:schemeClr val="tx1"/>
                    </a:gs>
                  </a:gsLst>
                  <a:lin ang="5400000" scaled="0"/>
                </a:gradFill>
              </a:endParaRPr>
            </a:p>
          </p:txBody>
        </p:sp>
        <p:sp>
          <p:nvSpPr>
            <p:cNvPr id="27" name="Rectangle 26"/>
            <p:cNvSpPr/>
            <p:nvPr/>
          </p:nvSpPr>
          <p:spPr bwMode="auto">
            <a:xfrm>
              <a:off x="508122" y="4423963"/>
              <a:ext cx="3611880" cy="457200"/>
            </a:xfrm>
            <a:prstGeom prst="rect">
              <a:avLst/>
            </a:prstGeom>
            <a:gradFill>
              <a:gsLst>
                <a:gs pos="0">
                  <a:srgbClr val="4B8EDC">
                    <a:lumMod val="80000"/>
                  </a:srgbClr>
                </a:gs>
                <a:gs pos="100000">
                  <a:srgbClr val="4B8EDC">
                    <a:lumMod val="80000"/>
                  </a:srgbClr>
                </a:gs>
              </a:gsLst>
              <a:lin ang="16200000" scaled="0"/>
            </a:gra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0" tIns="45718" rIns="0" bIns="45718" numCol="1" rtlCol="0" anchor="ctr" anchorCtr="0" compatLnSpc="1">
              <a:prstTxWarp prst="textNoShape">
                <a:avLst/>
              </a:prstTxWarp>
            </a:bodyPr>
            <a:lstStyle/>
            <a:p>
              <a:pPr marL="460375" lvl="1"/>
              <a:r>
                <a:rPr lang="en-US" sz="2400" dirty="0"/>
                <a:t>How am I selected?</a:t>
              </a:r>
            </a:p>
          </p:txBody>
        </p:sp>
        <p:sp>
          <p:nvSpPr>
            <p:cNvPr id="9" name="TextBox 8"/>
            <p:cNvSpPr txBox="1"/>
            <p:nvPr/>
          </p:nvSpPr>
          <p:spPr>
            <a:xfrm>
              <a:off x="969963" y="5003245"/>
              <a:ext cx="3161030" cy="1329595"/>
            </a:xfrm>
            <a:prstGeom prst="rect">
              <a:avLst/>
            </a:prstGeom>
            <a:noFill/>
          </p:spPr>
          <p:txBody>
            <a:bodyPr wrap="square" lIns="0" tIns="0" rIns="0" bIns="0" rtlCol="0">
              <a:spAutoFit/>
            </a:bodyPr>
            <a:lstStyle>
              <a:defPPr>
                <a:defRPr lang="en-US"/>
              </a:defPPr>
              <a:lvl1pPr marL="290513" indent="-287338">
                <a:lnSpc>
                  <a:spcPct val="90000"/>
                </a:lnSpc>
                <a:spcBef>
                  <a:spcPct val="20000"/>
                </a:spcBef>
                <a:buSzPct val="90000"/>
                <a:buBlip>
                  <a:blip r:embed="rId3"/>
                </a:buBlip>
                <a:defRPr>
                  <a:gradFill>
                    <a:gsLst>
                      <a:gs pos="0">
                        <a:schemeClr val="tx1"/>
                      </a:gs>
                      <a:gs pos="86000">
                        <a:schemeClr val="tx1"/>
                      </a:gs>
                    </a:gsLst>
                    <a:lin ang="5400000" scaled="0"/>
                  </a:gradFill>
                </a:defRPr>
              </a:lvl1pPr>
            </a:lstStyle>
            <a:p>
              <a:pPr marL="290513" lvl="1" indent="-287338">
                <a:lnSpc>
                  <a:spcPct val="90000"/>
                </a:lnSpc>
                <a:spcBef>
                  <a:spcPct val="20000"/>
                </a:spcBef>
                <a:buSzPct val="90000"/>
                <a:buBlip>
                  <a:blip r:embed="rId3"/>
                </a:buBlip>
              </a:pPr>
              <a:r>
                <a:rPr lang="en-US" sz="1600" dirty="0">
                  <a:gradFill>
                    <a:gsLst>
                      <a:gs pos="0">
                        <a:schemeClr val="tx1"/>
                      </a:gs>
                      <a:gs pos="86000">
                        <a:schemeClr val="tx1"/>
                      </a:gs>
                    </a:gsLst>
                    <a:lin ang="5400000" scaled="0"/>
                  </a:gradFill>
                </a:rPr>
                <a:t>Each day of the event,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a </a:t>
              </a:r>
              <a:r>
                <a:rPr lang="en-US" sz="1600" dirty="0">
                  <a:gradFill>
                    <a:gsLst>
                      <a:gs pos="0">
                        <a:schemeClr val="tx1"/>
                      </a:gs>
                      <a:gs pos="86000">
                        <a:schemeClr val="tx1"/>
                      </a:gs>
                    </a:gsLst>
                    <a:lin ang="5400000" scaled="0"/>
                  </a:gradFill>
                </a:rPr>
                <a:t>Windows Phone representative will </a:t>
              </a:r>
              <a:r>
                <a:rPr lang="en-US" sz="1600" b="1" dirty="0">
                  <a:gradFill>
                    <a:gsLst>
                      <a:gs pos="0">
                        <a:schemeClr val="tx1"/>
                      </a:gs>
                      <a:gs pos="86000">
                        <a:schemeClr val="tx1"/>
                      </a:gs>
                    </a:gsLst>
                    <a:lin ang="5400000" scaled="0"/>
                  </a:gradFill>
                </a:rPr>
                <a:t>randomly select</a:t>
              </a:r>
              <a:r>
                <a:rPr lang="en-US" sz="1600" dirty="0">
                  <a:gradFill>
                    <a:gsLst>
                      <a:gs pos="0">
                        <a:schemeClr val="tx1"/>
                      </a:gs>
                      <a:gs pos="86000">
                        <a:schemeClr val="tx1"/>
                      </a:gs>
                    </a:gsLst>
                    <a:lin ang="5400000" scaled="0"/>
                  </a:gradFill>
                </a:rPr>
                <a:t> up to 5 people who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are </a:t>
              </a:r>
              <a:r>
                <a:rPr lang="en-US" sz="1600" dirty="0">
                  <a:gradFill>
                    <a:gsLst>
                      <a:gs pos="0">
                        <a:schemeClr val="tx1"/>
                      </a:gs>
                      <a:gs pos="86000">
                        <a:schemeClr val="tx1"/>
                      </a:gs>
                    </a:gsLst>
                    <a:lin ang="5400000" scaled="0"/>
                  </a:gradFill>
                </a:rPr>
                <a:t>observed wearing their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b="1" dirty="0" smtClean="0">
                  <a:gradFill>
                    <a:gsLst>
                      <a:gs pos="0">
                        <a:schemeClr val="tx1"/>
                      </a:gs>
                      <a:gs pos="86000">
                        <a:schemeClr val="tx1"/>
                      </a:gs>
                    </a:gsLst>
                    <a:lin ang="5400000" scaled="0"/>
                  </a:gradFill>
                </a:rPr>
                <a:t>Windows </a:t>
              </a:r>
              <a:r>
                <a:rPr lang="en-US" sz="1600" b="1" dirty="0">
                  <a:gradFill>
                    <a:gsLst>
                      <a:gs pos="0">
                        <a:schemeClr val="tx1"/>
                      </a:gs>
                      <a:gs pos="86000">
                        <a:schemeClr val="tx1"/>
                      </a:gs>
                    </a:gsLst>
                    <a:lin ang="5400000" scaled="0"/>
                  </a:gradFill>
                </a:rPr>
                <a:t>Phone branded </a:t>
              </a:r>
              <a:r>
                <a:rPr lang="en-US" sz="1600" b="1" dirty="0" smtClean="0">
                  <a:gradFill>
                    <a:gsLst>
                      <a:gs pos="0">
                        <a:schemeClr val="tx1"/>
                      </a:gs>
                      <a:gs pos="86000">
                        <a:schemeClr val="tx1"/>
                      </a:gs>
                    </a:gsLst>
                    <a:lin ang="5400000" scaled="0"/>
                  </a:gradFill>
                </a:rPr>
                <a:t>hat</a:t>
              </a:r>
              <a:endParaRPr lang="en-US" sz="1600" dirty="0">
                <a:gradFill>
                  <a:gsLst>
                    <a:gs pos="0">
                      <a:schemeClr val="tx1"/>
                    </a:gs>
                    <a:gs pos="86000">
                      <a:schemeClr val="tx1"/>
                    </a:gs>
                  </a:gsLst>
                  <a:lin ang="5400000" scaled="0"/>
                </a:gradFill>
              </a:endParaRPr>
            </a:p>
          </p:txBody>
        </p:sp>
      </p:grpSp>
      <p:grpSp>
        <p:nvGrpSpPr>
          <p:cNvPr id="13" name="Group 12"/>
          <p:cNvGrpSpPr/>
          <p:nvPr/>
        </p:nvGrpSpPr>
        <p:grpSpPr>
          <a:xfrm>
            <a:off x="4217866" y="1447800"/>
            <a:ext cx="3751067" cy="5152787"/>
            <a:chOff x="4217866" y="1447800"/>
            <a:chExt cx="3751067" cy="5152787"/>
          </a:xfrm>
        </p:grpSpPr>
        <p:sp>
          <p:nvSpPr>
            <p:cNvPr id="82" name="Rectangle 81"/>
            <p:cNvSpPr/>
            <p:nvPr/>
          </p:nvSpPr>
          <p:spPr bwMode="auto">
            <a:xfrm>
              <a:off x="4217866" y="1447800"/>
              <a:ext cx="3749040" cy="829925"/>
            </a:xfrm>
            <a:prstGeom prst="rect">
              <a:avLst/>
            </a:prstGeom>
            <a:solidFill>
              <a:srgbClr val="FFB70F"/>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lvl="0" algn="ctr">
                <a:lnSpc>
                  <a:spcPct val="90000"/>
                </a:lnSpc>
                <a:defRPr/>
              </a:pPr>
              <a:r>
                <a:rPr lang="en-US" sz="2800" b="1" kern="0" dirty="0" smtClean="0">
                  <a:gradFill>
                    <a:gsLst>
                      <a:gs pos="0">
                        <a:srgbClr val="FFFFFF"/>
                      </a:gs>
                      <a:gs pos="100000">
                        <a:srgbClr val="FFFFFF"/>
                      </a:gs>
                    </a:gsLst>
                    <a:lin ang="5400000" scaled="0"/>
                  </a:gradFill>
                  <a:ea typeface="Segoe UI" pitchFamily="34" charset="0"/>
                  <a:cs typeface="Zegoe UI SemiLight" charset="0"/>
                </a:rPr>
                <a:t>SESSION CONTEST*</a:t>
              </a:r>
              <a:endParaRPr kumimoji="0" lang="en-US" sz="28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sp>
          <p:nvSpPr>
            <p:cNvPr id="84" name="Rectangle 83"/>
            <p:cNvSpPr/>
            <p:nvPr/>
          </p:nvSpPr>
          <p:spPr bwMode="auto">
            <a:xfrm>
              <a:off x="4219893" y="2356714"/>
              <a:ext cx="3749040" cy="4243873"/>
            </a:xfrm>
            <a:prstGeom prst="rect">
              <a:avLst/>
            </a:prstGeom>
            <a:solidFill>
              <a:srgbClr val="FFB70F"/>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vert270" wrap="square" lIns="91436" tIns="45718" rIns="91436" bIns="45718" numCol="1" rtlCol="0" anchor="ctr" anchorCtr="0" compatLnSpc="1">
              <a:prstTxWarp prst="textNoShape">
                <a:avLst/>
              </a:prstTxWarp>
            </a:bodyPr>
            <a:lstStyle/>
            <a:p>
              <a:pPr marL="0" marR="0" lvl="0" indent="0" algn="ctr" defTabSz="914363" eaLnBrk="1" fontAlgn="auto" latinLnBrk="0" hangingPunct="1">
                <a:lnSpc>
                  <a:spcPct val="90000"/>
                </a:lnSpc>
                <a:spcBef>
                  <a:spcPts val="0"/>
                </a:spcBef>
                <a:buClrTx/>
                <a:buSzTx/>
                <a:buFontTx/>
                <a:buNone/>
                <a:tabLst/>
                <a:defRPr/>
              </a:pPr>
              <a:endPar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sp>
          <p:nvSpPr>
            <p:cNvPr id="10" name="TextBox 9"/>
            <p:cNvSpPr txBox="1"/>
            <p:nvPr/>
          </p:nvSpPr>
          <p:spPr>
            <a:xfrm>
              <a:off x="4480173" y="2383466"/>
              <a:ext cx="3297608" cy="3323987"/>
            </a:xfrm>
            <a:prstGeom prst="rect">
              <a:avLst/>
            </a:prstGeom>
            <a:noFill/>
          </p:spPr>
          <p:txBody>
            <a:bodyPr wrap="square" lIns="0" tIns="0" rIns="0" bIns="0" rtlCol="0" anchor="ctr" anchorCtr="0">
              <a:spAutoFit/>
            </a:bodyPr>
            <a:lstStyle/>
            <a:p>
              <a:pPr marL="0" lvl="1"/>
              <a:r>
                <a:rPr lang="en-US" sz="2400" dirty="0"/>
                <a:t>During each </a:t>
              </a:r>
              <a:r>
                <a:rPr lang="en-US" sz="2400" dirty="0" smtClean="0"/>
                <a:t/>
              </a:r>
              <a:br>
                <a:rPr lang="en-US" sz="2400" dirty="0" smtClean="0"/>
              </a:br>
              <a:r>
                <a:rPr lang="en-US" sz="2400" dirty="0" smtClean="0"/>
                <a:t>Windows </a:t>
              </a:r>
              <a:r>
                <a:rPr lang="en-US" sz="2400" dirty="0"/>
                <a:t>Phone session the moderator will </a:t>
              </a:r>
              <a:r>
                <a:rPr lang="en-US" sz="2400" b="1" dirty="0" smtClean="0"/>
                <a:t>post a question</a:t>
              </a:r>
              <a:r>
                <a:rPr lang="en-US" sz="2400" dirty="0"/>
                <a:t>;</a:t>
              </a:r>
              <a:r>
                <a:rPr lang="en-US" sz="2400" dirty="0" smtClean="0"/>
                <a:t>  </a:t>
              </a:r>
              <a:r>
                <a:rPr lang="en-US" sz="2400" dirty="0"/>
                <a:t>t</a:t>
              </a:r>
              <a:r>
                <a:rPr lang="en-US" sz="2400" dirty="0" smtClean="0"/>
                <a:t>he </a:t>
              </a:r>
              <a:r>
                <a:rPr lang="en-US" sz="2400" dirty="0"/>
                <a:t>first person to correctly answer the </a:t>
              </a:r>
              <a:r>
                <a:rPr lang="en-US" sz="2400" dirty="0" smtClean="0"/>
                <a:t>question and is called </a:t>
              </a:r>
              <a:r>
                <a:rPr lang="en-US" sz="2400" dirty="0"/>
                <a:t>on by the moderator will </a:t>
              </a:r>
              <a:r>
                <a:rPr lang="en-US" sz="2400" dirty="0" smtClean="0"/>
                <a:t>potentially win</a:t>
              </a:r>
              <a:endParaRPr lang="en-US" sz="2400" dirty="0"/>
            </a:p>
          </p:txBody>
        </p:sp>
      </p:grpSp>
      <p:sp>
        <p:nvSpPr>
          <p:cNvPr id="31" name="Rectangle 30"/>
          <p:cNvSpPr/>
          <p:nvPr/>
        </p:nvSpPr>
        <p:spPr bwMode="auto">
          <a:xfrm>
            <a:off x="8053389" y="4771787"/>
            <a:ext cx="3614736" cy="1828800"/>
          </a:xfrm>
          <a:prstGeom prst="rect">
            <a:avLst/>
          </a:prstGeom>
          <a:solidFill>
            <a:srgbClr val="FF4819"/>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182880" bIns="100584" numCol="1" rtlCol="0" anchor="ctr" anchorCtr="0" compatLnSpc="1">
            <a:prstTxWarp prst="textNoShape">
              <a:avLst/>
            </a:prstTxWarp>
          </a:bodyPr>
          <a:lstStyle/>
          <a:p>
            <a:pPr marL="119063" indent="-119063">
              <a:lnSpc>
                <a:spcPct val="90000"/>
              </a:lnSpc>
            </a:pPr>
            <a:r>
              <a:rPr lang="en-US" sz="1600" dirty="0" smtClean="0"/>
              <a:t>* Restrictions </a:t>
            </a:r>
            <a:r>
              <a:rPr lang="en-US" sz="1600" dirty="0"/>
              <a:t>apply please see contest rules for eligibility and restrictions. Contest rules are displayed in the </a:t>
            </a:r>
            <a:r>
              <a:rPr lang="en-US" sz="1600" b="1" dirty="0"/>
              <a:t>Technical  Learning Center </a:t>
            </a:r>
            <a:r>
              <a:rPr lang="en-US" sz="1600" dirty="0"/>
              <a:t>at the </a:t>
            </a:r>
            <a:r>
              <a:rPr lang="en-US" sz="1600" dirty="0" smtClean="0"/>
              <a:t/>
            </a:r>
            <a:br>
              <a:rPr lang="en-US" sz="1600" dirty="0" smtClean="0"/>
            </a:br>
            <a:r>
              <a:rPr lang="en-US" sz="1600" dirty="0" smtClean="0"/>
              <a:t>WPH </a:t>
            </a:r>
            <a:r>
              <a:rPr lang="en-US" sz="1600"/>
              <a:t>info </a:t>
            </a:r>
            <a:r>
              <a:rPr lang="en-US" sz="1600" smtClean="0"/>
              <a:t>counter</a:t>
            </a:r>
            <a:endParaRPr lang="en-US" sz="1600" dirty="0"/>
          </a:p>
        </p:txBody>
      </p:sp>
    </p:spTree>
    <p:extLst>
      <p:ext uri="{BB962C8B-B14F-4D97-AF65-F5344CB8AC3E}">
        <p14:creationId xmlns:p14="http://schemas.microsoft.com/office/powerpoint/2010/main" val="272155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2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53030460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0900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303530" y="2085147"/>
            <a:ext cx="3657600" cy="4772854"/>
          </a:xfrm>
          <a:prstGeom prst="rect">
            <a:avLst/>
          </a:prstGeom>
          <a:gradFill flip="none" rotWithShape="1">
            <a:gsLst>
              <a:gs pos="5400">
                <a:srgbClr val="000000"/>
              </a:gs>
              <a:gs pos="0">
                <a:schemeClr val="bg1">
                  <a:alpha val="0"/>
                </a:schemeClr>
              </a:gs>
              <a:gs pos="50000">
                <a:schemeClr val="bg1">
                  <a:alpha val="40000"/>
                </a:schemeClr>
              </a:gs>
              <a:gs pos="92000">
                <a:schemeClr val="bg1">
                  <a:alpha val="0"/>
                </a:schemeClr>
              </a:gs>
            </a:gsLst>
            <a:lin ang="5400000" scaled="0"/>
            <a:tileRect/>
          </a:gradFill>
          <a:ln>
            <a:gradFill>
              <a:gsLst>
                <a:gs pos="0">
                  <a:schemeClr val="tx1">
                    <a:lumMod val="65000"/>
                    <a:alpha val="0"/>
                  </a:schemeClr>
                </a:gs>
                <a:gs pos="500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1645920" rIns="182880" bIns="45718" numCol="1" rtlCol="0" anchor="t" anchorCtr="0" compatLnSpc="1">
            <a:prstTxWarp prst="textNoShape">
              <a:avLst/>
            </a:prstTxWarp>
          </a:bodyPr>
          <a:lstStyle/>
          <a:p>
            <a:pPr algn="ctr" defTabSz="914099" fontAlgn="base">
              <a:spcBef>
                <a:spcPts val="1200"/>
              </a:spcBef>
            </a:pPr>
            <a:endParaRPr lang="en-US" sz="2400" i="1">
              <a:gradFill>
                <a:gsLst>
                  <a:gs pos="0">
                    <a:schemeClr val="tx1"/>
                  </a:gs>
                  <a:gs pos="86000">
                    <a:schemeClr val="tx1"/>
                  </a:gs>
                </a:gsLst>
                <a:lin ang="5400000" scaled="0"/>
              </a:gradFill>
            </a:endParaRPr>
          </a:p>
        </p:txBody>
      </p:sp>
      <p:sp>
        <p:nvSpPr>
          <p:cNvPr id="5" name="Rectangle 4"/>
          <p:cNvSpPr>
            <a:spLocks noChangeArrowheads="1"/>
          </p:cNvSpPr>
          <p:nvPr/>
        </p:nvSpPr>
        <p:spPr bwMode="auto">
          <a:xfrm>
            <a:off x="1432190" y="2085147"/>
            <a:ext cx="3655287" cy="4772854"/>
          </a:xfrm>
          <a:prstGeom prst="rect">
            <a:avLst/>
          </a:prstGeom>
          <a:gradFill flip="none" rotWithShape="1">
            <a:gsLst>
              <a:gs pos="5400">
                <a:srgbClr val="000000"/>
              </a:gs>
              <a:gs pos="0">
                <a:schemeClr val="bg1">
                  <a:alpha val="0"/>
                </a:schemeClr>
              </a:gs>
              <a:gs pos="50000">
                <a:schemeClr val="bg1">
                  <a:alpha val="40000"/>
                </a:schemeClr>
              </a:gs>
              <a:gs pos="92000">
                <a:schemeClr val="bg1">
                  <a:alpha val="0"/>
                </a:schemeClr>
              </a:gs>
            </a:gsLst>
            <a:lin ang="5400000" scaled="0"/>
            <a:tileRect/>
          </a:gradFill>
          <a:ln>
            <a:gradFill>
              <a:gsLst>
                <a:gs pos="0">
                  <a:schemeClr val="tx1">
                    <a:lumMod val="65000"/>
                    <a:alpha val="0"/>
                  </a:schemeClr>
                </a:gs>
                <a:gs pos="500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1645920" rIns="182880" bIns="45718" numCol="1" rtlCol="0" anchor="t" anchorCtr="0" compatLnSpc="1">
            <a:prstTxWarp prst="textNoShape">
              <a:avLst/>
            </a:prstTxWarp>
          </a:bodyPr>
          <a:lstStyle/>
          <a:p>
            <a:pPr algn="ctr" defTabSz="914099" fontAlgn="base">
              <a:spcBef>
                <a:spcPts val="1200"/>
              </a:spcBef>
            </a:pPr>
            <a:endParaRPr lang="en-US" sz="2400" i="1">
              <a:gradFill>
                <a:gsLst>
                  <a:gs pos="0">
                    <a:schemeClr val="tx1"/>
                  </a:gs>
                  <a:gs pos="86000">
                    <a:schemeClr val="tx1"/>
                  </a:gs>
                </a:gsLst>
                <a:lin ang="5400000" scaled="0"/>
              </a:gradFill>
            </a:endParaRPr>
          </a:p>
        </p:txBody>
      </p:sp>
      <p:pic>
        <p:nvPicPr>
          <p:cNvPr id="22" name="Picture 21" descr="white semi clear arrow"/>
          <p:cNvPicPr>
            <a:picLocks noChangeAspect="1" noChangeArrowheads="1"/>
          </p:cNvPicPr>
          <p:nvPr/>
        </p:nvPicPr>
        <p:blipFill>
          <a:blip r:embed="rId3"/>
          <a:srcRect/>
          <a:stretch>
            <a:fillRect/>
          </a:stretch>
        </p:blipFill>
        <p:spPr bwMode="auto">
          <a:xfrm>
            <a:off x="4990590" y="2577664"/>
            <a:ext cx="1402984" cy="823912"/>
          </a:xfrm>
          <a:prstGeom prst="rect">
            <a:avLst/>
          </a:prstGeom>
          <a:noFill/>
          <a:ln w="9525" algn="ctr">
            <a:noFill/>
            <a:miter lim="800000"/>
            <a:headEnd/>
            <a:tailEnd/>
          </a:ln>
          <a:effectLst/>
        </p:spPr>
      </p:pic>
      <p:sp>
        <p:nvSpPr>
          <p:cNvPr id="2" name="Title 1"/>
          <p:cNvSpPr>
            <a:spLocks noGrp="1"/>
          </p:cNvSpPr>
          <p:nvPr>
            <p:ph type="title"/>
          </p:nvPr>
        </p:nvSpPr>
        <p:spPr/>
        <p:txBody>
          <a:bodyPr/>
          <a:lstStyle/>
          <a:p>
            <a:r>
              <a:rPr lang="en-US" dirty="0" smtClean="0"/>
              <a:t>Windows</a:t>
            </a:r>
            <a:r>
              <a:rPr lang="en-US" baseline="30000" dirty="0" smtClean="0"/>
              <a:t>®</a:t>
            </a:r>
            <a:r>
              <a:rPr lang="en-US" dirty="0"/>
              <a:t> </a:t>
            </a:r>
            <a:r>
              <a:rPr lang="en-US" dirty="0" smtClean="0"/>
              <a:t>Phone Roadmap for Business</a:t>
            </a:r>
            <a:endParaRPr lang="en-US" dirty="0"/>
          </a:p>
        </p:txBody>
      </p:sp>
      <p:sp>
        <p:nvSpPr>
          <p:cNvPr id="10" name="Text Box 9"/>
          <p:cNvSpPr txBox="1">
            <a:spLocks noChangeArrowheads="1"/>
          </p:cNvSpPr>
          <p:nvPr/>
        </p:nvSpPr>
        <p:spPr bwMode="auto">
          <a:xfrm>
            <a:off x="1713820" y="2694157"/>
            <a:ext cx="3200400" cy="590931"/>
          </a:xfrm>
          <a:prstGeom prst="rect">
            <a:avLst/>
          </a:prstGeom>
          <a:noFill/>
          <a:ln w="9525" algn="ctr">
            <a:noFill/>
            <a:miter lim="800000"/>
            <a:headEnd/>
            <a:tailEnd/>
          </a:ln>
          <a:effectLst/>
        </p:spPr>
        <p:txBody>
          <a:bodyPr wrap="square" lIns="0" tIns="0" rIns="0" bIns="0">
            <a:spAutoFit/>
          </a:bodyPr>
          <a:lstStyle/>
          <a:p>
            <a:pPr fontAlgn="base">
              <a:lnSpc>
                <a:spcPct val="80000"/>
              </a:lnSpc>
              <a:spcBef>
                <a:spcPct val="20000"/>
              </a:spcBef>
              <a:spcAft>
                <a:spcPct val="0"/>
              </a:spcAft>
              <a:buClr>
                <a:srgbClr val="FFE36D"/>
              </a:buClr>
              <a:buSzPct val="70000"/>
              <a:buFont typeface="Wingdings" pitchFamily="2" charset="2"/>
              <a:buNone/>
            </a:pPr>
            <a:r>
              <a:rPr lang="en-US" altLang="zh-TW" sz="2400" b="1" dirty="0">
                <a:gradFill>
                  <a:gsLst>
                    <a:gs pos="0">
                      <a:srgbClr val="FFFFFF"/>
                    </a:gs>
                    <a:gs pos="100000">
                      <a:srgbClr val="FFFFFF"/>
                    </a:gs>
                  </a:gsLst>
                  <a:lin ang="5400000" scaled="0"/>
                </a:gradFill>
                <a:ea typeface="Segoe UI" pitchFamily="34" charset="0"/>
                <a:cs typeface="Zegoe UI SemiLight" charset="0"/>
              </a:rPr>
              <a:t>A phone end </a:t>
            </a:r>
            <a:r>
              <a:rPr lang="en-US" altLang="zh-TW" sz="2400" b="1" dirty="0" smtClean="0">
                <a:gradFill>
                  <a:gsLst>
                    <a:gs pos="0">
                      <a:srgbClr val="FFFFFF"/>
                    </a:gs>
                    <a:gs pos="100000">
                      <a:srgbClr val="FFFFFF"/>
                    </a:gs>
                  </a:gsLst>
                  <a:lin ang="5400000" scaled="0"/>
                </a:gradFill>
                <a:ea typeface="Segoe UI" pitchFamily="34" charset="0"/>
                <a:cs typeface="Zegoe UI SemiLight" charset="0"/>
              </a:rPr>
              <a:t/>
            </a:r>
            <a:br>
              <a:rPr lang="en-US" altLang="zh-TW" sz="2400" b="1" dirty="0" smtClean="0">
                <a:gradFill>
                  <a:gsLst>
                    <a:gs pos="0">
                      <a:srgbClr val="FFFFFF"/>
                    </a:gs>
                    <a:gs pos="100000">
                      <a:srgbClr val="FFFFFF"/>
                    </a:gs>
                  </a:gsLst>
                  <a:lin ang="5400000" scaled="0"/>
                </a:gradFill>
                <a:ea typeface="Segoe UI" pitchFamily="34" charset="0"/>
                <a:cs typeface="Zegoe UI SemiLight" charset="0"/>
              </a:rPr>
            </a:br>
            <a:r>
              <a:rPr lang="en-US" altLang="zh-TW" sz="2400" b="1" dirty="0" smtClean="0">
                <a:gradFill>
                  <a:gsLst>
                    <a:gs pos="0">
                      <a:srgbClr val="FFFFFF"/>
                    </a:gs>
                    <a:gs pos="100000">
                      <a:srgbClr val="FFFFFF"/>
                    </a:gs>
                  </a:gsLst>
                  <a:lin ang="5400000" scaled="0"/>
                </a:gradFill>
                <a:ea typeface="Segoe UI" pitchFamily="34" charset="0"/>
                <a:cs typeface="Zegoe UI SemiLight" charset="0"/>
              </a:rPr>
              <a:t>users </a:t>
            </a:r>
            <a:r>
              <a:rPr lang="en-US" altLang="zh-TW" sz="2400" b="1" dirty="0">
                <a:gradFill>
                  <a:gsLst>
                    <a:gs pos="0">
                      <a:srgbClr val="FFFFFF"/>
                    </a:gs>
                    <a:gs pos="100000">
                      <a:srgbClr val="FFFFFF"/>
                    </a:gs>
                  </a:gsLst>
                  <a:lin ang="5400000" scaled="0"/>
                </a:gradFill>
                <a:ea typeface="Segoe UI" pitchFamily="34" charset="0"/>
                <a:cs typeface="Zegoe UI SemiLight" charset="0"/>
              </a:rPr>
              <a:t>want</a:t>
            </a:r>
          </a:p>
        </p:txBody>
      </p:sp>
      <p:sp>
        <p:nvSpPr>
          <p:cNvPr id="14" name="Text Box 13"/>
          <p:cNvSpPr txBox="1">
            <a:spLocks noChangeArrowheads="1"/>
          </p:cNvSpPr>
          <p:nvPr/>
        </p:nvSpPr>
        <p:spPr bwMode="auto">
          <a:xfrm>
            <a:off x="6577850" y="2694157"/>
            <a:ext cx="3200400" cy="590931"/>
          </a:xfrm>
          <a:prstGeom prst="rect">
            <a:avLst/>
          </a:prstGeom>
          <a:noFill/>
          <a:ln w="9525" algn="ctr">
            <a:noFill/>
            <a:miter lim="800000"/>
            <a:headEnd/>
            <a:tailEnd/>
          </a:ln>
          <a:effectLst/>
        </p:spPr>
        <p:txBody>
          <a:bodyPr wrap="square" lIns="0" tIns="0" rIns="0" bIns="0">
            <a:spAutoFit/>
          </a:bodyPr>
          <a:lstStyle>
            <a:defPPr>
              <a:defRPr lang="en-US"/>
            </a:defPPr>
            <a:lvl1pPr fontAlgn="base">
              <a:lnSpc>
                <a:spcPct val="80000"/>
              </a:lnSpc>
              <a:spcBef>
                <a:spcPct val="20000"/>
              </a:spcBef>
              <a:spcAft>
                <a:spcPct val="0"/>
              </a:spcAft>
              <a:buClr>
                <a:srgbClr val="FFE36D"/>
              </a:buClr>
              <a:buSzPct val="70000"/>
              <a:buFont typeface="Wingdings" pitchFamily="2" charset="2"/>
              <a:buNone/>
              <a:defRPr sz="2400" spc="-150">
                <a:ln w="3175">
                  <a:noFill/>
                </a:ln>
                <a:gradFill flip="none" rotWithShape="1">
                  <a:gsLst>
                    <a:gs pos="0">
                      <a:schemeClr val="tx1"/>
                    </a:gs>
                    <a:gs pos="86000">
                      <a:schemeClr val="tx1"/>
                    </a:gs>
                  </a:gsLst>
                  <a:lin ang="5400000" scaled="0"/>
                  <a:tileRect/>
                </a:gradFill>
                <a:latin typeface="Segoe Light" pitchFamily="34" charset="0"/>
                <a:cs typeface="Arial" charset="0"/>
              </a:defRPr>
            </a:lvl1pPr>
          </a:lstStyle>
          <a:p>
            <a:r>
              <a:rPr lang="en-US" altLang="zh-TW" b="1" spc="0" dirty="0">
                <a:gradFill>
                  <a:gsLst>
                    <a:gs pos="0">
                      <a:srgbClr val="FFFFFF"/>
                    </a:gs>
                    <a:gs pos="100000">
                      <a:srgbClr val="FFFFFF"/>
                    </a:gs>
                  </a:gsLst>
                  <a:lin ang="5400000" scaled="0"/>
                </a:gradFill>
                <a:latin typeface="+mn-lt"/>
                <a:ea typeface="Segoe UI" pitchFamily="34" charset="0"/>
                <a:cs typeface="Zegoe UI SemiLight" charset="0"/>
              </a:rPr>
              <a:t>Take advantage of </a:t>
            </a:r>
            <a:br>
              <a:rPr lang="en-US" altLang="zh-TW" b="1" spc="0" dirty="0">
                <a:gradFill>
                  <a:gsLst>
                    <a:gs pos="0">
                      <a:srgbClr val="FFFFFF"/>
                    </a:gs>
                    <a:gs pos="100000">
                      <a:srgbClr val="FFFFFF"/>
                    </a:gs>
                  </a:gsLst>
                  <a:lin ang="5400000" scaled="0"/>
                </a:gradFill>
                <a:latin typeface="+mn-lt"/>
                <a:ea typeface="Segoe UI" pitchFamily="34" charset="0"/>
                <a:cs typeface="Zegoe UI SemiLight" charset="0"/>
              </a:rPr>
            </a:br>
            <a:r>
              <a:rPr lang="en-US" altLang="zh-TW" b="1" spc="0" dirty="0">
                <a:gradFill>
                  <a:gsLst>
                    <a:gs pos="0">
                      <a:srgbClr val="FFFFFF"/>
                    </a:gs>
                    <a:gs pos="100000">
                      <a:srgbClr val="FFFFFF"/>
                    </a:gs>
                  </a:gsLst>
                  <a:lin ang="5400000" scaled="0"/>
                </a:gradFill>
                <a:latin typeface="+mn-lt"/>
                <a:ea typeface="Segoe UI" pitchFamily="34" charset="0"/>
                <a:cs typeface="Zegoe UI SemiLight" charset="0"/>
              </a:rPr>
              <a:t>the enterprise cloud</a:t>
            </a:r>
          </a:p>
        </p:txBody>
      </p:sp>
      <p:sp>
        <p:nvSpPr>
          <p:cNvPr id="19" name="Text Box 18"/>
          <p:cNvSpPr txBox="1">
            <a:spLocks noChangeArrowheads="1"/>
          </p:cNvSpPr>
          <p:nvPr/>
        </p:nvSpPr>
        <p:spPr bwMode="auto">
          <a:xfrm>
            <a:off x="1713820" y="3424257"/>
            <a:ext cx="3200400" cy="1107996"/>
          </a:xfrm>
          <a:prstGeom prst="rect">
            <a:avLst/>
          </a:prstGeom>
          <a:noFill/>
          <a:ln w="9525" algn="ctr">
            <a:noFill/>
            <a:miter lim="800000"/>
            <a:headEnd/>
            <a:tailEnd/>
          </a:ln>
          <a:effectLst/>
        </p:spPr>
        <p:txBody>
          <a:bodyPr wrap="square" lIns="0" tIns="0" rIns="0" bIns="0">
            <a:spAutoFit/>
          </a:bodyPr>
          <a:lstStyle/>
          <a:p>
            <a:pPr marL="284163" indent="-284163">
              <a:lnSpc>
                <a:spcPct val="90000"/>
              </a:lnSpc>
              <a:spcBef>
                <a:spcPct val="20000"/>
              </a:spcBef>
              <a:buClr>
                <a:schemeClr val="bg1"/>
              </a:buClr>
              <a:buSzPct val="90000"/>
              <a:buBlip>
                <a:blip r:embed="rId4"/>
              </a:buBlip>
            </a:pPr>
            <a:r>
              <a:rPr lang="en-US" dirty="0">
                <a:gradFill>
                  <a:gsLst>
                    <a:gs pos="0">
                      <a:schemeClr val="tx1"/>
                    </a:gs>
                    <a:gs pos="86000">
                      <a:schemeClr val="tx1"/>
                    </a:gs>
                  </a:gsLst>
                  <a:lin ang="5400000" scaled="0"/>
                </a:gradFill>
              </a:rPr>
              <a:t>Compelling end user experiences</a:t>
            </a:r>
          </a:p>
          <a:p>
            <a:pPr marL="284163" indent="-284163">
              <a:lnSpc>
                <a:spcPct val="90000"/>
              </a:lnSpc>
              <a:spcBef>
                <a:spcPct val="20000"/>
              </a:spcBef>
              <a:buClr>
                <a:schemeClr val="bg1"/>
              </a:buClr>
              <a:buSzPct val="90000"/>
              <a:buBlip>
                <a:blip r:embed="rId4"/>
              </a:buBlip>
            </a:pPr>
            <a:r>
              <a:rPr lang="en-US" dirty="0">
                <a:gradFill>
                  <a:gsLst>
                    <a:gs pos="0">
                      <a:schemeClr val="tx1"/>
                    </a:gs>
                    <a:gs pos="86000">
                      <a:schemeClr val="tx1"/>
                    </a:gs>
                  </a:gsLst>
                  <a:lin ang="5400000" scaled="0"/>
                </a:gradFill>
              </a:rPr>
              <a:t>Innovative productivity</a:t>
            </a:r>
          </a:p>
          <a:p>
            <a:pPr marL="284163" indent="-284163">
              <a:lnSpc>
                <a:spcPct val="90000"/>
              </a:lnSpc>
              <a:spcBef>
                <a:spcPct val="20000"/>
              </a:spcBef>
              <a:buClr>
                <a:schemeClr val="bg1"/>
              </a:buClr>
              <a:buSzPct val="90000"/>
              <a:buBlip>
                <a:blip r:embed="rId4"/>
              </a:buBlip>
            </a:pPr>
            <a:r>
              <a:rPr lang="en-US" dirty="0">
                <a:gradFill>
                  <a:gsLst>
                    <a:gs pos="0">
                      <a:schemeClr val="tx1"/>
                    </a:gs>
                    <a:gs pos="86000">
                      <a:schemeClr val="tx1"/>
                    </a:gs>
                  </a:gsLst>
                  <a:lin ang="5400000" scaled="0"/>
                </a:gradFill>
              </a:rPr>
              <a:t>New application platform</a:t>
            </a:r>
          </a:p>
        </p:txBody>
      </p:sp>
      <p:sp>
        <p:nvSpPr>
          <p:cNvPr id="40" name="Text Box 18"/>
          <p:cNvSpPr txBox="1">
            <a:spLocks noChangeArrowheads="1"/>
          </p:cNvSpPr>
          <p:nvPr/>
        </p:nvSpPr>
        <p:spPr bwMode="auto">
          <a:xfrm>
            <a:off x="6577850" y="3424257"/>
            <a:ext cx="3200400" cy="2409890"/>
          </a:xfrm>
          <a:prstGeom prst="rect">
            <a:avLst/>
          </a:prstGeom>
          <a:noFill/>
          <a:ln w="9525" algn="ctr">
            <a:noFill/>
            <a:miter lim="800000"/>
            <a:headEnd/>
            <a:tailEnd/>
          </a:ln>
          <a:effectLst/>
        </p:spPr>
        <p:txBody>
          <a:bodyPr wrap="square" lIns="0" tIns="0" rIns="0" bIns="0">
            <a:spAutoFit/>
          </a:bodyPr>
          <a:lstStyle>
            <a:defPPr>
              <a:defRPr lang="en-US"/>
            </a:defPPr>
            <a:lvl1pPr marL="230188" indent="-230188">
              <a:lnSpc>
                <a:spcPct val="90000"/>
              </a:lnSpc>
              <a:spcBef>
                <a:spcPct val="20000"/>
              </a:spcBef>
              <a:buClr>
                <a:schemeClr val="bg1"/>
              </a:buClr>
              <a:buSzPct val="100000"/>
              <a:buFont typeface="Wingdings" pitchFamily="2" charset="2"/>
              <a:buChar char="§"/>
              <a:defRPr spc="-150">
                <a:solidFill>
                  <a:schemeClr val="bg1"/>
                </a:solidFill>
                <a:latin typeface="Segoe Light" pitchFamily="34" charset="0"/>
              </a:defRPr>
            </a:lvl1pPr>
          </a:lstStyle>
          <a:p>
            <a:pPr marL="284163" indent="-284163">
              <a:buSzPct val="90000"/>
              <a:buBlip>
                <a:blip r:embed="rId4"/>
              </a:buBlip>
            </a:pPr>
            <a:r>
              <a:rPr lang="en-US" spc="0" dirty="0">
                <a:gradFill>
                  <a:gsLst>
                    <a:gs pos="0">
                      <a:schemeClr val="tx1"/>
                    </a:gs>
                    <a:gs pos="86000">
                      <a:schemeClr val="tx1"/>
                    </a:gs>
                  </a:gsLst>
                  <a:lin ang="5400000" scaled="0"/>
                </a:gradFill>
                <a:latin typeface="+mn-lt"/>
              </a:rPr>
              <a:t>Extended productivity scenarios – </a:t>
            </a:r>
            <a:r>
              <a:rPr lang="en-US" spc="0" dirty="0" err="1">
                <a:gradFill>
                  <a:gsLst>
                    <a:gs pos="0">
                      <a:schemeClr val="tx1"/>
                    </a:gs>
                    <a:gs pos="86000">
                      <a:schemeClr val="tx1"/>
                    </a:gs>
                  </a:gsLst>
                  <a:lin ang="5400000" scaled="0"/>
                </a:gradFill>
                <a:latin typeface="+mn-lt"/>
              </a:rPr>
              <a:t>Lync</a:t>
            </a:r>
            <a:r>
              <a:rPr lang="en-US" spc="0" dirty="0">
                <a:gradFill>
                  <a:gsLst>
                    <a:gs pos="0">
                      <a:schemeClr val="tx1"/>
                    </a:gs>
                    <a:gs pos="86000">
                      <a:schemeClr val="tx1"/>
                    </a:gs>
                  </a:gsLst>
                  <a:lin ang="5400000" scaled="0"/>
                </a:gradFill>
                <a:latin typeface="+mn-lt"/>
              </a:rPr>
              <a:t> and </a:t>
            </a:r>
            <a:r>
              <a:rPr lang="en-US" spc="0" dirty="0" smtClean="0">
                <a:gradFill>
                  <a:gsLst>
                    <a:gs pos="0">
                      <a:schemeClr val="tx1"/>
                    </a:gs>
                    <a:gs pos="86000">
                      <a:schemeClr val="tx1"/>
                    </a:gs>
                  </a:gsLst>
                  <a:lin ang="5400000" scaled="0"/>
                </a:gradFill>
                <a:latin typeface="+mn-lt"/>
              </a:rPr>
              <a:t>Office 365</a:t>
            </a:r>
            <a:endParaRPr lang="en-US" spc="0" dirty="0">
              <a:gradFill>
                <a:gsLst>
                  <a:gs pos="0">
                    <a:schemeClr val="tx1"/>
                  </a:gs>
                  <a:gs pos="86000">
                    <a:schemeClr val="tx1"/>
                  </a:gs>
                </a:gsLst>
                <a:lin ang="5400000" scaled="0"/>
              </a:gradFill>
              <a:latin typeface="+mn-lt"/>
            </a:endParaRPr>
          </a:p>
          <a:p>
            <a:pPr marL="284163" indent="-284163">
              <a:buSzPct val="90000"/>
              <a:buBlip>
                <a:blip r:embed="rId4"/>
              </a:buBlip>
            </a:pPr>
            <a:r>
              <a:rPr lang="en-US" spc="0" dirty="0">
                <a:gradFill>
                  <a:gsLst>
                    <a:gs pos="0">
                      <a:schemeClr val="tx1"/>
                    </a:gs>
                    <a:gs pos="86000">
                      <a:schemeClr val="tx1"/>
                    </a:gs>
                  </a:gsLst>
                  <a:lin ang="5400000" scaled="0"/>
                </a:gradFill>
                <a:latin typeface="+mn-lt"/>
              </a:rPr>
              <a:t>Enable new application categories – background processing, IE9/HTML5, and SQL</a:t>
            </a:r>
          </a:p>
          <a:p>
            <a:pPr marL="284163" indent="-284163">
              <a:buSzPct val="90000"/>
              <a:buBlip>
                <a:blip r:embed="rId4"/>
              </a:buBlip>
            </a:pPr>
            <a:r>
              <a:rPr lang="en-US" spc="0" dirty="0">
                <a:gradFill>
                  <a:gsLst>
                    <a:gs pos="0">
                      <a:schemeClr val="tx1"/>
                    </a:gs>
                    <a:gs pos="86000">
                      <a:schemeClr val="tx1"/>
                    </a:gs>
                  </a:gsLst>
                  <a:lin ang="5400000" scaled="0"/>
                </a:gradFill>
                <a:latin typeface="+mn-lt"/>
              </a:rPr>
              <a:t>Data leak prevention – IRM</a:t>
            </a:r>
          </a:p>
          <a:p>
            <a:pPr marL="284163" indent="-284163">
              <a:buSzPct val="90000"/>
              <a:buBlip>
                <a:blip r:embed="rId4"/>
              </a:buBlip>
            </a:pPr>
            <a:r>
              <a:rPr lang="en-US" spc="0" dirty="0">
                <a:gradFill>
                  <a:gsLst>
                    <a:gs pos="0">
                      <a:schemeClr val="tx1"/>
                    </a:gs>
                    <a:gs pos="86000">
                      <a:schemeClr val="tx1"/>
                    </a:gs>
                  </a:gsLst>
                  <a:lin ang="5400000" scaled="0"/>
                </a:gradFill>
                <a:latin typeface="+mn-lt"/>
              </a:rPr>
              <a:t>Geographic expansion</a:t>
            </a:r>
          </a:p>
        </p:txBody>
      </p:sp>
      <p:sp>
        <p:nvSpPr>
          <p:cNvPr id="21" name="Text Box 18"/>
          <p:cNvSpPr txBox="1">
            <a:spLocks noChangeArrowheads="1"/>
          </p:cNvSpPr>
          <p:nvPr/>
        </p:nvSpPr>
        <p:spPr bwMode="auto">
          <a:xfrm>
            <a:off x="1713820" y="4853193"/>
            <a:ext cx="3200400" cy="1007455"/>
          </a:xfrm>
          <a:prstGeom prst="rect">
            <a:avLst/>
          </a:prstGeom>
          <a:noFill/>
          <a:ln w="9525" algn="ctr">
            <a:noFill/>
            <a:miter lim="800000"/>
            <a:headEnd/>
            <a:tailEnd/>
          </a:ln>
          <a:effectLst/>
        </p:spPr>
        <p:txBody>
          <a:bodyPr wrap="square" lIns="0" tIns="0" rIns="0" bIns="0">
            <a:spAutoFit/>
          </a:bodyPr>
          <a:lstStyle>
            <a:defPPr>
              <a:defRPr lang="en-US"/>
            </a:defPPr>
            <a:lvl1pPr marL="230188" indent="-230188">
              <a:lnSpc>
                <a:spcPct val="90000"/>
              </a:lnSpc>
              <a:spcBef>
                <a:spcPct val="20000"/>
              </a:spcBef>
              <a:buClr>
                <a:schemeClr val="bg1"/>
              </a:buClr>
              <a:buSzPct val="100000"/>
              <a:buFont typeface="Wingdings" pitchFamily="2" charset="2"/>
              <a:buChar char="§"/>
              <a:defRPr spc="-150">
                <a:solidFill>
                  <a:schemeClr val="bg1"/>
                </a:solidFill>
                <a:latin typeface="Segoe Light" pitchFamily="34" charset="0"/>
              </a:defRPr>
            </a:lvl1pPr>
          </a:lstStyle>
          <a:p>
            <a:pPr marL="0" indent="0" fontAlgn="base">
              <a:lnSpc>
                <a:spcPct val="80000"/>
              </a:lnSpc>
              <a:spcAft>
                <a:spcPts val="800"/>
              </a:spcAft>
              <a:buClr>
                <a:srgbClr val="FFE36D"/>
              </a:buClr>
              <a:buSzPct val="70000"/>
              <a:buNone/>
            </a:pPr>
            <a:r>
              <a:rPr lang="en-US" sz="2400" b="1" spc="0" dirty="0">
                <a:gradFill>
                  <a:gsLst>
                    <a:gs pos="0">
                      <a:srgbClr val="FFFFFF"/>
                    </a:gs>
                    <a:gs pos="100000">
                      <a:srgbClr val="FFFFFF"/>
                    </a:gs>
                  </a:gsLst>
                  <a:lin ang="5400000" scaled="0"/>
                </a:gradFill>
                <a:latin typeface="+mn-lt"/>
                <a:ea typeface="Segoe UI" pitchFamily="34" charset="0"/>
                <a:cs typeface="Zegoe UI SemiLight" charset="0"/>
              </a:rPr>
              <a:t>Spring update</a:t>
            </a:r>
          </a:p>
          <a:p>
            <a:pPr marL="284163" indent="-284163">
              <a:buSzPct val="90000"/>
              <a:buBlip>
                <a:blip r:embed="rId4"/>
              </a:buBlip>
            </a:pPr>
            <a:r>
              <a:rPr lang="en-US" spc="0" dirty="0">
                <a:gradFill>
                  <a:gsLst>
                    <a:gs pos="0">
                      <a:schemeClr val="tx1"/>
                    </a:gs>
                    <a:gs pos="86000">
                      <a:schemeClr val="tx1"/>
                    </a:gs>
                  </a:gsLst>
                  <a:lin ang="5400000" scaled="0"/>
                </a:gradFill>
                <a:latin typeface="+mn-lt"/>
              </a:rPr>
              <a:t>CDMA – Verizon and Sprint</a:t>
            </a:r>
          </a:p>
          <a:p>
            <a:pPr marL="284163" indent="-284163">
              <a:buSzPct val="90000"/>
              <a:buBlip>
                <a:blip r:embed="rId4"/>
              </a:buBlip>
            </a:pPr>
            <a:r>
              <a:rPr lang="en-US" spc="0" dirty="0">
                <a:gradFill>
                  <a:gsLst>
                    <a:gs pos="0">
                      <a:schemeClr val="tx1"/>
                    </a:gs>
                    <a:gs pos="86000">
                      <a:schemeClr val="tx1"/>
                    </a:gs>
                  </a:gsLst>
                  <a:lin ang="5400000" scaled="0"/>
                </a:gradFill>
                <a:latin typeface="+mn-lt"/>
              </a:rPr>
              <a:t>Exchange 2003 </a:t>
            </a:r>
            <a:r>
              <a:rPr lang="en-US" spc="0" dirty="0" smtClean="0">
                <a:gradFill>
                  <a:gsLst>
                    <a:gs pos="0">
                      <a:schemeClr val="tx1"/>
                    </a:gs>
                    <a:gs pos="86000">
                      <a:schemeClr val="tx1"/>
                    </a:gs>
                  </a:gsLst>
                  <a:lin ang="5400000" scaled="0"/>
                </a:gradFill>
                <a:latin typeface="+mn-lt"/>
              </a:rPr>
              <a:t>GAL lookup</a:t>
            </a:r>
            <a:endParaRPr lang="en-US" spc="0" dirty="0">
              <a:gradFill>
                <a:gsLst>
                  <a:gs pos="0">
                    <a:schemeClr val="tx1"/>
                  </a:gs>
                  <a:gs pos="86000">
                    <a:schemeClr val="tx1"/>
                  </a:gs>
                </a:gsLst>
                <a:lin ang="5400000" scaled="0"/>
              </a:gradFill>
              <a:latin typeface="+mn-lt"/>
            </a:endParaRPr>
          </a:p>
        </p:txBody>
      </p:sp>
      <p:sp>
        <p:nvSpPr>
          <p:cNvPr id="24" name="Text Box 9"/>
          <p:cNvSpPr txBox="1">
            <a:spLocks noChangeArrowheads="1"/>
          </p:cNvSpPr>
          <p:nvPr/>
        </p:nvSpPr>
        <p:spPr bwMode="auto">
          <a:xfrm>
            <a:off x="2531446" y="1291783"/>
            <a:ext cx="1202765" cy="344710"/>
          </a:xfrm>
          <a:prstGeom prst="rect">
            <a:avLst/>
          </a:prstGeom>
          <a:noFill/>
          <a:ln w="9525" algn="ctr">
            <a:noFill/>
            <a:miter lim="800000"/>
            <a:headEnd/>
            <a:tailEnd/>
          </a:ln>
          <a:effectLst/>
        </p:spPr>
        <p:txBody>
          <a:bodyPr wrap="none" lIns="0" tIns="0" rIns="0" bIns="0">
            <a:spAutoFit/>
          </a:bodyPr>
          <a:lstStyle/>
          <a:p>
            <a:pPr algn="ctr" fontAlgn="base">
              <a:lnSpc>
                <a:spcPct val="80000"/>
              </a:lnSpc>
              <a:spcBef>
                <a:spcPct val="20000"/>
              </a:spcBef>
              <a:spcAft>
                <a:spcPct val="0"/>
              </a:spcAft>
              <a:buClr>
                <a:srgbClr val="FFE36D"/>
              </a:buClr>
              <a:buSzPct val="70000"/>
              <a:buFont typeface="Wingdings" pitchFamily="2" charset="2"/>
              <a:buNone/>
            </a:pPr>
            <a:r>
              <a:rPr lang="en-US" altLang="zh-TW" sz="2800" dirty="0" smtClean="0">
                <a:gradFill>
                  <a:gsLst>
                    <a:gs pos="0">
                      <a:srgbClr val="FFFFFF"/>
                    </a:gs>
                    <a:gs pos="100000">
                      <a:srgbClr val="FFFFFF"/>
                    </a:gs>
                  </a:gsLst>
                  <a:lin ang="5400000" scaled="0"/>
                </a:gradFill>
                <a:ea typeface="Segoe UI" pitchFamily="34" charset="0"/>
                <a:cs typeface="Zegoe UI SemiLight" charset="0"/>
              </a:rPr>
              <a:t>TODAY</a:t>
            </a:r>
            <a:endParaRPr lang="en-US" altLang="zh-TW" sz="2800" dirty="0">
              <a:gradFill>
                <a:gsLst>
                  <a:gs pos="0">
                    <a:srgbClr val="FFFFFF"/>
                  </a:gs>
                  <a:gs pos="100000">
                    <a:srgbClr val="FFFFFF"/>
                  </a:gs>
                </a:gsLst>
                <a:lin ang="5400000" scaled="0"/>
              </a:gradFill>
              <a:ea typeface="Segoe UI" pitchFamily="34" charset="0"/>
              <a:cs typeface="Zegoe UI SemiLight" charset="0"/>
            </a:endParaRPr>
          </a:p>
        </p:txBody>
      </p:sp>
      <p:sp>
        <p:nvSpPr>
          <p:cNvPr id="25" name="Text Box 9"/>
          <p:cNvSpPr txBox="1">
            <a:spLocks noChangeArrowheads="1"/>
          </p:cNvSpPr>
          <p:nvPr/>
        </p:nvSpPr>
        <p:spPr bwMode="auto">
          <a:xfrm>
            <a:off x="7643312" y="1291783"/>
            <a:ext cx="774829" cy="344710"/>
          </a:xfrm>
          <a:prstGeom prst="rect">
            <a:avLst/>
          </a:prstGeom>
          <a:noFill/>
          <a:ln w="9525" algn="ctr">
            <a:noFill/>
            <a:miter lim="800000"/>
            <a:headEnd/>
            <a:tailEnd/>
          </a:ln>
          <a:effectLst/>
        </p:spPr>
        <p:txBody>
          <a:bodyPr wrap="none" lIns="0" tIns="0" rIns="0" bIns="0">
            <a:spAutoFit/>
          </a:bodyPr>
          <a:lstStyle/>
          <a:p>
            <a:pPr algn="ctr" fontAlgn="base">
              <a:lnSpc>
                <a:spcPct val="80000"/>
              </a:lnSpc>
              <a:spcBef>
                <a:spcPct val="20000"/>
              </a:spcBef>
              <a:spcAft>
                <a:spcPct val="0"/>
              </a:spcAft>
              <a:buClr>
                <a:srgbClr val="FFE36D"/>
              </a:buClr>
              <a:buSzPct val="70000"/>
              <a:buFont typeface="Wingdings" pitchFamily="2" charset="2"/>
              <a:buNone/>
            </a:pPr>
            <a:r>
              <a:rPr lang="en-US" altLang="zh-TW" sz="2800" dirty="0" smtClean="0">
                <a:gradFill>
                  <a:gsLst>
                    <a:gs pos="0">
                      <a:srgbClr val="FFFFFF"/>
                    </a:gs>
                    <a:gs pos="100000">
                      <a:srgbClr val="FFFFFF"/>
                    </a:gs>
                  </a:gsLst>
                  <a:lin ang="5400000" scaled="0"/>
                </a:gradFill>
                <a:ea typeface="Segoe UI" pitchFamily="34" charset="0"/>
                <a:cs typeface="Zegoe UI SemiLight" charset="0"/>
              </a:rPr>
              <a:t>2011</a:t>
            </a:r>
            <a:endParaRPr lang="en-US" altLang="zh-TW" sz="2800" dirty="0">
              <a:gradFill>
                <a:gsLst>
                  <a:gs pos="0">
                    <a:srgbClr val="FFFFFF"/>
                  </a:gs>
                  <a:gs pos="100000">
                    <a:srgbClr val="FFFFFF"/>
                  </a:gs>
                </a:gsLst>
                <a:lin ang="5400000" scaled="0"/>
              </a:gradFill>
              <a:ea typeface="Segoe UI" pitchFamily="34" charset="0"/>
              <a:cs typeface="Zegoe UI SemiLight" charset="0"/>
            </a:endParaRPr>
          </a:p>
        </p:txBody>
      </p:sp>
    </p:spTree>
    <p:extLst>
      <p:ext uri="{BB962C8B-B14F-4D97-AF65-F5344CB8AC3E}">
        <p14:creationId xmlns:p14="http://schemas.microsoft.com/office/powerpoint/2010/main" val="306436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lide(fromLeft)">
                                      <p:cBhvr>
                                        <p:cTn id="34" dur="500"/>
                                        <p:tgtEl>
                                          <p:spTgt spid="2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40" grpId="0"/>
      <p:bldP spid="21" grpId="0" uiExpand="1" build="p" bldLvl="2"/>
      <p:bldP spid="24"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7419626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Risk Management with </a:t>
            </a:r>
            <a:br>
              <a:rPr lang="en-US" dirty="0" smtClean="0"/>
            </a:br>
            <a:r>
              <a:rPr lang="en-US" dirty="0" smtClean="0"/>
              <a:t>Windows Phone </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1247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of Data at Rest </a:t>
            </a:r>
            <a:endParaRPr lang="en-US" dirty="0"/>
          </a:p>
        </p:txBody>
      </p:sp>
      <p:sp>
        <p:nvSpPr>
          <p:cNvPr id="15" name="Orange big rectangle"/>
          <p:cNvSpPr/>
          <p:nvPr/>
        </p:nvSpPr>
        <p:spPr bwMode="auto">
          <a:xfrm>
            <a:off x="725180"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lvl="0" algn="ctr" defTabSz="914099" fontAlgn="base">
              <a:spcBef>
                <a:spcPts val="1200"/>
              </a:spcBef>
            </a:pPr>
            <a:r>
              <a:rPr lang="en-US" altLang="zh-CN" sz="3200" i="1" dirty="0">
                <a:gradFill>
                  <a:gsLst>
                    <a:gs pos="0">
                      <a:schemeClr val="tx1"/>
                    </a:gs>
                    <a:gs pos="86000">
                      <a:schemeClr val="tx1"/>
                    </a:gs>
                  </a:gsLst>
                  <a:lin ang="5400000" scaled="0"/>
                </a:gradFill>
              </a:rPr>
              <a:t>Preventing access to confidential information </a:t>
            </a:r>
            <a:br>
              <a:rPr lang="en-US" altLang="zh-CN" sz="3200" i="1" dirty="0">
                <a:gradFill>
                  <a:gsLst>
                    <a:gs pos="0">
                      <a:schemeClr val="tx1"/>
                    </a:gs>
                    <a:gs pos="86000">
                      <a:schemeClr val="tx1"/>
                    </a:gs>
                  </a:gsLst>
                  <a:lin ang="5400000" scaled="0"/>
                </a:gradFill>
              </a:rPr>
            </a:br>
            <a:r>
              <a:rPr lang="en-US" altLang="zh-CN" sz="3200" i="1" dirty="0">
                <a:gradFill>
                  <a:gsLst>
                    <a:gs pos="0">
                      <a:schemeClr val="tx1"/>
                    </a:gs>
                    <a:gs pos="86000">
                      <a:schemeClr val="tx1"/>
                    </a:gs>
                  </a:gsLst>
                  <a:lin ang="5400000" scaled="0"/>
                </a:gradFill>
              </a:rPr>
              <a:t>by a 3rd party</a:t>
            </a:r>
            <a:endParaRPr lang="en-US" sz="3200" i="1" dirty="0">
              <a:gradFill>
                <a:gsLst>
                  <a:gs pos="0">
                    <a:schemeClr val="tx1"/>
                  </a:gs>
                  <a:gs pos="86000">
                    <a:schemeClr val="tx1"/>
                  </a:gs>
                </a:gsLst>
                <a:lin ang="5400000" scaled="0"/>
              </a:gradFill>
            </a:endParaRPr>
          </a:p>
        </p:txBody>
      </p:sp>
      <p:sp>
        <p:nvSpPr>
          <p:cNvPr id="18" name="Orange big rectangle"/>
          <p:cNvSpPr/>
          <p:nvPr/>
        </p:nvSpPr>
        <p:spPr bwMode="auto">
          <a:xfrm>
            <a:off x="4357052"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r>
              <a:rPr lang="en-US" altLang="zh-CN" sz="3200" i="1" dirty="0">
                <a:gradFill>
                  <a:gsLst>
                    <a:gs pos="0">
                      <a:schemeClr val="tx1"/>
                    </a:gs>
                    <a:gs pos="86000">
                      <a:schemeClr val="tx1"/>
                    </a:gs>
                  </a:gsLst>
                  <a:lin ang="5400000" scaled="0"/>
                </a:gradFill>
              </a:rPr>
              <a:t>This is normally achieved by device lock, remote wipe </a:t>
            </a:r>
            <a:r>
              <a:rPr lang="en-US" altLang="zh-CN" sz="3200" i="1" dirty="0" smtClean="0">
                <a:gradFill>
                  <a:gsLst>
                    <a:gs pos="0">
                      <a:schemeClr val="tx1"/>
                    </a:gs>
                    <a:gs pos="86000">
                      <a:schemeClr val="tx1"/>
                    </a:gs>
                  </a:gsLst>
                  <a:lin ang="5400000" scaled="0"/>
                </a:gradFill>
              </a:rPr>
              <a:t>and encryption of the </a:t>
            </a:r>
            <a:r>
              <a:rPr lang="en-US" altLang="zh-CN" sz="3200" i="1" dirty="0">
                <a:gradFill>
                  <a:gsLst>
                    <a:gs pos="0">
                      <a:schemeClr val="tx1"/>
                    </a:gs>
                    <a:gs pos="86000">
                      <a:schemeClr val="tx1"/>
                    </a:gs>
                  </a:gsLst>
                  <a:lin ang="5400000" scaled="0"/>
                </a:gradFill>
              </a:rPr>
              <a:t>data</a:t>
            </a:r>
          </a:p>
        </p:txBody>
      </p:sp>
      <p:sp>
        <p:nvSpPr>
          <p:cNvPr id="19" name="Orange big rectangle"/>
          <p:cNvSpPr/>
          <p:nvPr/>
        </p:nvSpPr>
        <p:spPr bwMode="auto">
          <a:xfrm>
            <a:off x="7988925" y="1447800"/>
            <a:ext cx="3474720" cy="5410200"/>
          </a:xfrm>
          <a:prstGeom prst="rect">
            <a:avLst/>
          </a:prstGeom>
          <a:gradFill flip="none" rotWithShape="1">
            <a:gsLst>
              <a:gs pos="0">
                <a:schemeClr val="bg1">
                  <a:alpha val="60000"/>
                </a:schemeClr>
              </a:gs>
              <a:gs pos="50000">
                <a:schemeClr val="bg1">
                  <a:alpha val="40000"/>
                </a:schemeClr>
              </a:gs>
              <a:gs pos="92000">
                <a:schemeClr val="bg1">
                  <a:alpha val="0"/>
                </a:schemeClr>
              </a:gs>
            </a:gsLst>
            <a:lin ang="5400000" scaled="0"/>
            <a:tileRect/>
          </a:gradFill>
          <a:ln>
            <a:gradFill>
              <a:gsLst>
                <a:gs pos="0">
                  <a:schemeClr val="tx1">
                    <a:lumMod val="65000"/>
                  </a:schemeClr>
                </a:gs>
                <a:gs pos="100000">
                  <a:schemeClr val="tx1">
                    <a:lumMod val="65000"/>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822960" rIns="182880" bIns="45718" numCol="1" rtlCol="0" anchor="t" anchorCtr="0" compatLnSpc="1">
            <a:prstTxWarp prst="textNoShape">
              <a:avLst/>
            </a:prstTxWarp>
          </a:bodyPr>
          <a:lstStyle/>
          <a:p>
            <a:pPr algn="ctr" defTabSz="914099" fontAlgn="base">
              <a:spcBef>
                <a:spcPts val="1200"/>
              </a:spcBef>
            </a:pPr>
            <a:r>
              <a:rPr lang="en-US" altLang="zh-CN" sz="3200" i="1" dirty="0">
                <a:gradFill>
                  <a:gsLst>
                    <a:gs pos="0">
                      <a:schemeClr val="tx1"/>
                    </a:gs>
                    <a:gs pos="86000">
                      <a:schemeClr val="tx1"/>
                    </a:gs>
                  </a:gsLst>
                  <a:lin ang="5400000" scaled="0"/>
                </a:gradFill>
              </a:rPr>
              <a:t>Lack of manageability </a:t>
            </a:r>
            <a:r>
              <a:rPr lang="en-US" altLang="zh-CN" sz="3200" i="1" dirty="0" smtClean="0">
                <a:gradFill>
                  <a:gsLst>
                    <a:gs pos="0">
                      <a:schemeClr val="tx1"/>
                    </a:gs>
                    <a:gs pos="86000">
                      <a:schemeClr val="tx1"/>
                    </a:gs>
                  </a:gsLst>
                  <a:lin ang="5400000" scaled="0"/>
                </a:gradFill>
              </a:rPr>
              <a:t>and key </a:t>
            </a:r>
            <a:r>
              <a:rPr lang="en-US" altLang="zh-CN" sz="3200" i="1" dirty="0">
                <a:gradFill>
                  <a:gsLst>
                    <a:gs pos="0">
                      <a:schemeClr val="tx1"/>
                    </a:gs>
                    <a:gs pos="86000">
                      <a:schemeClr val="tx1"/>
                    </a:gs>
                  </a:gsLst>
                  <a:lin ang="5400000" scaled="0"/>
                </a:gradFill>
              </a:rPr>
              <a:t>exposure</a:t>
            </a:r>
          </a:p>
        </p:txBody>
      </p:sp>
      <p:sp>
        <p:nvSpPr>
          <p:cNvPr id="20" name="Rectangle 19"/>
          <p:cNvSpPr/>
          <p:nvPr/>
        </p:nvSpPr>
        <p:spPr bwMode="auto">
          <a:xfrm>
            <a:off x="725180"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pPr algn="ctr" defTabSz="914099"/>
            <a:r>
              <a:rPr lang="en-US" sz="3200" dirty="0" smtClean="0">
                <a:solidFill>
                  <a:schemeClr val="tx1">
                    <a:alpha val="99000"/>
                  </a:schemeClr>
                </a:solidFill>
              </a:rPr>
              <a:t>GOAL</a:t>
            </a:r>
          </a:p>
        </p:txBody>
      </p:sp>
      <p:sp>
        <p:nvSpPr>
          <p:cNvPr id="24" name="Rectangle 23"/>
          <p:cNvSpPr/>
          <p:nvPr/>
        </p:nvSpPr>
        <p:spPr bwMode="auto">
          <a:xfrm>
            <a:off x="4357052"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pPr algn="ctr" defTabSz="914099"/>
            <a:r>
              <a:rPr lang="en-US" sz="3200" dirty="0" smtClean="0">
                <a:solidFill>
                  <a:schemeClr val="tx1">
                    <a:alpha val="99000"/>
                  </a:schemeClr>
                </a:solidFill>
              </a:rPr>
              <a:t>CONTROLS</a:t>
            </a:r>
          </a:p>
        </p:txBody>
      </p:sp>
      <p:sp>
        <p:nvSpPr>
          <p:cNvPr id="25" name="Rectangle 24"/>
          <p:cNvSpPr/>
          <p:nvPr/>
        </p:nvSpPr>
        <p:spPr bwMode="auto">
          <a:xfrm>
            <a:off x="7988925" y="1447800"/>
            <a:ext cx="3474720" cy="658368"/>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40" bIns="45718" numCol="1" rtlCol="0" anchor="ctr" anchorCtr="0" compatLnSpc="1">
            <a:prstTxWarp prst="textNoShape">
              <a:avLst/>
            </a:prstTxWarp>
          </a:bodyPr>
          <a:lstStyle/>
          <a:p>
            <a:pPr algn="ctr" defTabSz="914099"/>
            <a:r>
              <a:rPr lang="en-US" sz="3200" dirty="0" smtClean="0">
                <a:solidFill>
                  <a:schemeClr val="tx1">
                    <a:alpha val="99000"/>
                  </a:schemeClr>
                </a:solidFill>
              </a:rPr>
              <a:t>WEAKNESSES</a:t>
            </a:r>
          </a:p>
        </p:txBody>
      </p:sp>
    </p:spTree>
    <p:extLst>
      <p:ext uri="{BB962C8B-B14F-4D97-AF65-F5344CB8AC3E}">
        <p14:creationId xmlns:p14="http://schemas.microsoft.com/office/powerpoint/2010/main" val="29343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Storage</a:t>
            </a:r>
            <a:endParaRPr lang="en-US" dirty="0"/>
          </a:p>
        </p:txBody>
      </p:sp>
      <p:sp>
        <p:nvSpPr>
          <p:cNvPr id="9" name="Rectangle 8"/>
          <p:cNvSpPr/>
          <p:nvPr/>
        </p:nvSpPr>
        <p:spPr bwMode="auto">
          <a:xfrm>
            <a:off x="-1" y="1444625"/>
            <a:ext cx="10332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defTabSz="914099"/>
            <a:r>
              <a:rPr lang="en-US" sz="2800" dirty="0">
                <a:solidFill>
                  <a:schemeClr val="tx1">
                    <a:alpha val="99000"/>
                  </a:schemeClr>
                </a:solidFill>
              </a:rPr>
              <a:t>Single partition HD model files system </a:t>
            </a:r>
          </a:p>
        </p:txBody>
      </p:sp>
      <p:sp>
        <p:nvSpPr>
          <p:cNvPr id="11" name="Rectangle 10"/>
          <p:cNvSpPr/>
          <p:nvPr/>
        </p:nvSpPr>
        <p:spPr bwMode="auto">
          <a:xfrm>
            <a:off x="-1" y="2256409"/>
            <a:ext cx="10332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defTabSz="914099"/>
            <a:r>
              <a:rPr lang="en-US" sz="2800" dirty="0">
                <a:solidFill>
                  <a:schemeClr val="tx1">
                    <a:alpha val="99000"/>
                  </a:schemeClr>
                </a:solidFill>
              </a:rPr>
              <a:t>SD cards are locked via a standard SD card lock mechanism</a:t>
            </a:r>
          </a:p>
        </p:txBody>
      </p:sp>
      <p:sp>
        <p:nvSpPr>
          <p:cNvPr id="12" name="Text Placeholder 2"/>
          <p:cNvSpPr txBox="1">
            <a:spLocks/>
          </p:cNvSpPr>
          <p:nvPr/>
        </p:nvSpPr>
        <p:spPr>
          <a:xfrm>
            <a:off x="519112" y="2939858"/>
            <a:ext cx="9763877" cy="86177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a:r>
              <a:rPr lang="en-US" sz="2800" dirty="0"/>
              <a:t>Unique 128-bit key pairs the SD card to the phone </a:t>
            </a:r>
          </a:p>
          <a:p>
            <a:pPr marL="336550" indent="-336550"/>
            <a:r>
              <a:rPr lang="en-US" sz="2800" dirty="0"/>
              <a:t>Removing the card will reset the phone and wipe all data</a:t>
            </a:r>
          </a:p>
        </p:txBody>
      </p:sp>
      <p:sp>
        <p:nvSpPr>
          <p:cNvPr id="13" name="Rectangle 12"/>
          <p:cNvSpPr/>
          <p:nvPr/>
        </p:nvSpPr>
        <p:spPr bwMode="auto">
          <a:xfrm>
            <a:off x="-1" y="4193112"/>
            <a:ext cx="10332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defTabSz="914099"/>
            <a:r>
              <a:rPr lang="en-US" sz="2800" dirty="0">
                <a:solidFill>
                  <a:schemeClr val="tx1">
                    <a:alpha val="99000"/>
                  </a:schemeClr>
                </a:solidFill>
              </a:rPr>
              <a:t>Access to the SD card is prevented from any another device</a:t>
            </a:r>
          </a:p>
        </p:txBody>
      </p:sp>
      <p:sp>
        <p:nvSpPr>
          <p:cNvPr id="14" name="Text Placeholder 2"/>
          <p:cNvSpPr txBox="1">
            <a:spLocks/>
          </p:cNvSpPr>
          <p:nvPr/>
        </p:nvSpPr>
        <p:spPr>
          <a:xfrm>
            <a:off x="519112" y="4876561"/>
            <a:ext cx="9763877" cy="7755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a:r>
              <a:rPr lang="en-US" sz="2800" dirty="0"/>
              <a:t>SD controller on the card will prevent access to the card unless the correct 128-bit password is supplied</a:t>
            </a:r>
          </a:p>
        </p:txBody>
      </p:sp>
    </p:spTree>
    <p:extLst>
      <p:ext uri="{BB962C8B-B14F-4D97-AF65-F5344CB8AC3E}">
        <p14:creationId xmlns:p14="http://schemas.microsoft.com/office/powerpoint/2010/main" val="225174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Data Protection </a:t>
            </a:r>
            <a:endParaRPr lang="en-US" dirty="0"/>
          </a:p>
        </p:txBody>
      </p:sp>
      <p:sp>
        <p:nvSpPr>
          <p:cNvPr id="12" name="Rectangle 11"/>
          <p:cNvSpPr/>
          <p:nvPr/>
        </p:nvSpPr>
        <p:spPr bwMode="auto">
          <a:xfrm>
            <a:off x="1" y="1444625"/>
            <a:ext cx="8869680"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Device Lock</a:t>
            </a:r>
          </a:p>
        </p:txBody>
      </p:sp>
      <p:sp>
        <p:nvSpPr>
          <p:cNvPr id="13" name="Content Placeholder 7"/>
          <p:cNvSpPr txBox="1">
            <a:spLocks/>
          </p:cNvSpPr>
          <p:nvPr/>
        </p:nvSpPr>
        <p:spPr>
          <a:xfrm>
            <a:off x="519112" y="2024041"/>
            <a:ext cx="8229600" cy="73866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Using simple PIN or </a:t>
            </a:r>
            <a:r>
              <a:rPr lang="en-US" sz="2400" b="1" dirty="0" smtClean="0"/>
              <a:t>alphanumeric </a:t>
            </a:r>
            <a:r>
              <a:rPr lang="en-US" sz="2400" b="1" dirty="0"/>
              <a:t>password</a:t>
            </a:r>
          </a:p>
          <a:p>
            <a:pPr marL="404813" indent="-404813"/>
            <a:r>
              <a:rPr lang="en-US" sz="2400" dirty="0"/>
              <a:t>Manageable with Exchange ActiveSync</a:t>
            </a:r>
            <a:endParaRPr lang="en-US" sz="2400" dirty="0" smtClean="0"/>
          </a:p>
        </p:txBody>
      </p:sp>
      <p:sp>
        <p:nvSpPr>
          <p:cNvPr id="14" name="Rectangle 13"/>
          <p:cNvSpPr/>
          <p:nvPr/>
        </p:nvSpPr>
        <p:spPr bwMode="auto">
          <a:xfrm>
            <a:off x="1" y="2857906"/>
            <a:ext cx="8869680"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Remote Wipe</a:t>
            </a:r>
          </a:p>
        </p:txBody>
      </p:sp>
      <p:sp>
        <p:nvSpPr>
          <p:cNvPr id="15" name="Rectangle 14"/>
          <p:cNvSpPr/>
          <p:nvPr/>
        </p:nvSpPr>
        <p:spPr bwMode="auto">
          <a:xfrm>
            <a:off x="1" y="3469882"/>
            <a:ext cx="8869680"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dirty="0">
                <a:solidFill>
                  <a:schemeClr val="tx1">
                    <a:alpha val="99000"/>
                  </a:schemeClr>
                </a:solidFill>
              </a:rPr>
              <a:t>Mechanisms to help protect data</a:t>
            </a:r>
          </a:p>
        </p:txBody>
      </p:sp>
      <p:sp>
        <p:nvSpPr>
          <p:cNvPr id="16" name="Content Placeholder 7"/>
          <p:cNvSpPr txBox="1">
            <a:spLocks/>
          </p:cNvSpPr>
          <p:nvPr/>
        </p:nvSpPr>
        <p:spPr>
          <a:xfrm>
            <a:off x="519112" y="4049298"/>
            <a:ext cx="8229600" cy="188359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4813"/>
            <a:r>
              <a:rPr lang="en-US" sz="2400" dirty="0"/>
              <a:t>SD card is secured via the standard SD lock mechanism</a:t>
            </a:r>
          </a:p>
          <a:p>
            <a:pPr marL="404813" indent="-404813"/>
            <a:r>
              <a:rPr lang="en-US" sz="2400" dirty="0"/>
              <a:t>Files system spans the device flash and the SD card</a:t>
            </a:r>
          </a:p>
          <a:p>
            <a:pPr marL="404813" indent="-404813"/>
            <a:r>
              <a:rPr lang="en-US" sz="2400" dirty="0"/>
              <a:t>No phone file system access from a PC or a 3rd party </a:t>
            </a:r>
            <a:r>
              <a:rPr lang="en-US" sz="2400" dirty="0" smtClean="0"/>
              <a:t>app running </a:t>
            </a:r>
            <a:r>
              <a:rPr lang="en-US" sz="2400" dirty="0"/>
              <a:t>on </a:t>
            </a:r>
            <a:r>
              <a:rPr lang="en-US" sz="2400" dirty="0" smtClean="0"/>
              <a:t>the phone</a:t>
            </a:r>
            <a:endParaRPr lang="en-US" sz="2400" dirty="0"/>
          </a:p>
          <a:p>
            <a:pPr marL="404813" indent="-404813"/>
            <a:r>
              <a:rPr lang="en-US" sz="2400" dirty="0"/>
              <a:t>Zune software does not sync of documents or e-mail</a:t>
            </a:r>
            <a:endParaRPr lang="en-US" sz="2400" dirty="0" smtClean="0"/>
          </a:p>
        </p:txBody>
      </p:sp>
      <p:sp>
        <p:nvSpPr>
          <p:cNvPr id="17" name="Rectangle 16"/>
          <p:cNvSpPr/>
          <p:nvPr/>
        </p:nvSpPr>
        <p:spPr bwMode="auto">
          <a:xfrm>
            <a:off x="1" y="6028092"/>
            <a:ext cx="8869680" cy="512064"/>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2800" b="1" dirty="0">
                <a:solidFill>
                  <a:schemeClr val="tx1">
                    <a:alpha val="99000"/>
                  </a:schemeClr>
                </a:solidFill>
                <a:effectLst>
                  <a:outerShdw blurRad="127000" algn="ctr" rotWithShape="0">
                    <a:prstClr val="black">
                      <a:alpha val="40000"/>
                    </a:prstClr>
                  </a:outerShdw>
                </a:effectLst>
              </a:rPr>
              <a:t>Data leak prevention with IRM e-mail and RMS</a:t>
            </a:r>
          </a:p>
        </p:txBody>
      </p:sp>
    </p:spTree>
    <p:extLst>
      <p:ext uri="{BB962C8B-B14F-4D97-AF65-F5344CB8AC3E}">
        <p14:creationId xmlns:p14="http://schemas.microsoft.com/office/powerpoint/2010/main" val="15026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p:bldP spid="17" grpId="0" animBg="1"/>
    </p:bldLst>
  </p:timing>
</p:sld>
</file>

<file path=ppt/theme/theme1.xml><?xml version="1.0" encoding="utf-8"?>
<a:theme xmlns:a="http://schemas.openxmlformats.org/drawingml/2006/main" name="TENA11_BreakoutSession_Template_16x9_Final_0324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8b529f77-48ab-4581-b468-93f09345b8aa"/>
    <ds:schemaRef ds:uri="http://purl.org/dc/terms/"/>
    <ds:schemaRef ds:uri="http://schemas.openxmlformats.org/package/2006/metadata/core-properties"/>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TENA11_BreakoutSession_Template_16x9_Final_032411</Template>
  <TotalTime>324</TotalTime>
  <Words>6811</Words>
  <Application>Microsoft Office PowerPoint</Application>
  <PresentationFormat>Custom</PresentationFormat>
  <Paragraphs>755</Paragraphs>
  <Slides>52</Slides>
  <Notes>45</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TENA11_BreakoutSession_Template_16x9_Final_032411</vt:lpstr>
      <vt:lpstr>White with Consolas font for code slides</vt:lpstr>
      <vt:lpstr>TENA11_BreakoutSession_Template_16x9_Final_05132011</vt:lpstr>
      <vt:lpstr>1_White with Consolas font for code slides</vt:lpstr>
      <vt:lpstr>Deploying Windows Phone 7  in the Enterprise</vt:lpstr>
      <vt:lpstr>During this Session  You have a Chance to  Win a Windows Phone</vt:lpstr>
      <vt:lpstr>Agenda </vt:lpstr>
      <vt:lpstr>Addressing Business Organizations’ Needs </vt:lpstr>
      <vt:lpstr>Windows® Phone Roadmap for Business</vt:lpstr>
      <vt:lpstr>Risk Management with  Windows Phone </vt:lpstr>
      <vt:lpstr>Protection of Data at Rest </vt:lpstr>
      <vt:lpstr>Windows Phone  Storage</vt:lpstr>
      <vt:lpstr>Windows Phone  Data Protection </vt:lpstr>
      <vt:lpstr>Malware Protection</vt:lpstr>
      <vt:lpstr>Windows Phone  Malware Protection</vt:lpstr>
      <vt:lpstr>App Lifecycle</vt:lpstr>
      <vt:lpstr>App Isolation and Execution</vt:lpstr>
      <vt:lpstr>Secure Access</vt:lpstr>
      <vt:lpstr>Windows Phone  Access</vt:lpstr>
      <vt:lpstr>Application Model</vt:lpstr>
      <vt:lpstr>App Hosting and Runtime</vt:lpstr>
      <vt:lpstr>Windows Phone 7 Security Model</vt:lpstr>
      <vt:lpstr>Application Installation Flow</vt:lpstr>
      <vt:lpstr>Application Update Flow</vt:lpstr>
      <vt:lpstr>Application Uninstall and Revoke Flow</vt:lpstr>
      <vt:lpstr>Deploying Windows Phone   with Exchange Server</vt:lpstr>
      <vt:lpstr>Enterprise Active Sync Integration</vt:lpstr>
      <vt:lpstr>Enterprise Active Sync Feature Support</vt:lpstr>
      <vt:lpstr>New EAS Policy  Demonstration</vt:lpstr>
      <vt:lpstr>IRM Overview and Requirements</vt:lpstr>
      <vt:lpstr>Information Rights Management Requirements</vt:lpstr>
      <vt:lpstr>Information Rights Management </vt:lpstr>
      <vt:lpstr>Using Certificates with Exchange</vt:lpstr>
      <vt:lpstr>Device Management  Using EAS Policies</vt:lpstr>
      <vt:lpstr>Exchange Active Sync Security-Related Policies</vt:lpstr>
      <vt:lpstr>SharePoint and  Windows Phone 7</vt:lpstr>
      <vt:lpstr>SharePoint Workspace Mobile Features</vt:lpstr>
      <vt:lpstr>Mobile Line of Business  Application Options</vt:lpstr>
      <vt:lpstr>LOB Demonstration</vt:lpstr>
      <vt:lpstr>Windows Phone 7 Updates</vt:lpstr>
      <vt:lpstr>Windows Phone Update</vt:lpstr>
      <vt:lpstr>Microsoft and OEM Updates</vt:lpstr>
      <vt:lpstr>PowerPoint Presentation</vt:lpstr>
      <vt:lpstr>PowerPoint Presentation</vt:lpstr>
      <vt:lpstr>Windows Phone Related Content  Monday, May 16 </vt:lpstr>
      <vt:lpstr>Windows Phone Related Content  Tuesday, May 17</vt:lpstr>
      <vt:lpstr>Windows Phone Related Content  Tuesday, May 17</vt:lpstr>
      <vt:lpstr>Windows Phone Related Content  Wednesday, May 18</vt:lpstr>
      <vt:lpstr>Windows Phone Related Content  Thursday, May 19</vt:lpstr>
      <vt:lpstr>Windows Phone Resources Questions? Demos? The latest phones? </vt:lpstr>
      <vt:lpstr>Win a Windows Phone Contest</vt:lpstr>
      <vt:lpstr>Resources</vt:lpstr>
      <vt:lpstr>PowerPoint Presentation</vt:lpstr>
      <vt:lpstr>PowerPoint Presentation</vt:lpstr>
      <vt:lpstr>PowerPoint Presentation</vt:lpstr>
      <vt:lpstr>PowerPoint Presentation</vt:lpstr>
    </vt:vector>
  </TitlesOfParts>
  <Manager>&lt;Content Manager Name Here&gt;</Manager>
  <Company>Silver Fox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WPH303: Deploying Windows Phone 7 in the Enterprise</dc:title>
  <dc:subject>Microsoft TechEd North America 2011</dc:subject>
  <dc:creator>Darren Hall</dc:creator>
  <dc:description>Template Design: Jordan Cayabyab
Formatter: Brianna Hartmann, Silver Fox Productions, Inc.
Event Date: May 16-19, 2011
Event Location: Atlanta
Audience Type: Developers, IT Pros</dc:description>
  <cp:lastModifiedBy>Shows</cp:lastModifiedBy>
  <cp:revision>43</cp:revision>
  <cp:lastPrinted>2010-05-11T05:02:34Z</cp:lastPrinted>
  <dcterms:created xsi:type="dcterms:W3CDTF">2011-04-26T22:04:41Z</dcterms:created>
  <dcterms:modified xsi:type="dcterms:W3CDTF">2011-05-19T14:16:46Z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