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1.xml" ContentType="application/vnd.openxmlformats-officedocument.themeOverride+xml"/>
  <Override PartName="/ppt/notesSlides/notesSlide13.xml" ContentType="application/vnd.openxmlformats-officedocument.presentationml.notesSlide+xml"/>
  <Override PartName="/ppt/theme/themeOverride2.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Override3.xml" ContentType="application/vnd.openxmlformats-officedocument.themeOverride+xml"/>
  <Override PartName="/ppt/notesSlides/notesSlide16.xml" ContentType="application/vnd.openxmlformats-officedocument.presentationml.notesSlide+xml"/>
  <Override PartName="/ppt/theme/themeOverride4.xml" ContentType="application/vnd.openxmlformats-officedocument.themeOverride+xml"/>
  <Override PartName="/ppt/notesSlides/notesSlide17.xml" ContentType="application/vnd.openxmlformats-officedocument.presentationml.notesSlide+xml"/>
  <Override PartName="/ppt/theme/themeOverride5.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heme/themeOverride6.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heme/themeOverride7.xml" ContentType="application/vnd.openxmlformats-officedocument.themeOverride+xml"/>
  <Override PartName="/ppt/notesSlides/notesSlide26.xml" ContentType="application/vnd.openxmlformats-officedocument.presentationml.notesSlide+xml"/>
  <Override PartName="/ppt/theme/themeOverride8.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36" r:id="rId4"/>
    <p:sldMasterId id="2147483756" r:id="rId5"/>
  </p:sldMasterIdLst>
  <p:notesMasterIdLst>
    <p:notesMasterId r:id="rId49"/>
  </p:notesMasterIdLst>
  <p:sldIdLst>
    <p:sldId id="321" r:id="rId6"/>
    <p:sldId id="346" r:id="rId7"/>
    <p:sldId id="286" r:id="rId8"/>
    <p:sldId id="287" r:id="rId9"/>
    <p:sldId id="288" r:id="rId10"/>
    <p:sldId id="289" r:id="rId11"/>
    <p:sldId id="290" r:id="rId12"/>
    <p:sldId id="291" r:id="rId13"/>
    <p:sldId id="334" r:id="rId14"/>
    <p:sldId id="345" r:id="rId15"/>
    <p:sldId id="294" r:id="rId16"/>
    <p:sldId id="329" r:id="rId17"/>
    <p:sldId id="297" r:id="rId18"/>
    <p:sldId id="337" r:id="rId19"/>
    <p:sldId id="330" r:id="rId20"/>
    <p:sldId id="299" r:id="rId21"/>
    <p:sldId id="338" r:id="rId22"/>
    <p:sldId id="339" r:id="rId23"/>
    <p:sldId id="340" r:id="rId24"/>
    <p:sldId id="303" r:id="rId25"/>
    <p:sldId id="341" r:id="rId26"/>
    <p:sldId id="305" r:id="rId27"/>
    <p:sldId id="306" r:id="rId28"/>
    <p:sldId id="357" r:id="rId29"/>
    <p:sldId id="358" r:id="rId30"/>
    <p:sldId id="336" r:id="rId31"/>
    <p:sldId id="308" r:id="rId32"/>
    <p:sldId id="342" r:id="rId33"/>
    <p:sldId id="310" r:id="rId34"/>
    <p:sldId id="311" r:id="rId35"/>
    <p:sldId id="343" r:id="rId36"/>
    <p:sldId id="344" r:id="rId37"/>
    <p:sldId id="314" r:id="rId38"/>
    <p:sldId id="328" r:id="rId39"/>
    <p:sldId id="332" r:id="rId40"/>
    <p:sldId id="353" r:id="rId41"/>
    <p:sldId id="352" r:id="rId42"/>
    <p:sldId id="335" r:id="rId43"/>
    <p:sldId id="356" r:id="rId44"/>
    <p:sldId id="354" r:id="rId45"/>
    <p:sldId id="355" r:id="rId46"/>
    <p:sldId id="327" r:id="rId47"/>
    <p:sldId id="320" r:id="rId48"/>
  </p:sldIdLst>
  <p:sldSz cx="12188825" cy="6858000"/>
  <p:notesSz cx="6858000" cy="9144000"/>
  <p:embeddedFontLst>
    <p:embeddedFont>
      <p:font typeface="Segoe Condensed" pitchFamily="34" charset="0"/>
      <p:regular r:id="rId50"/>
      <p:bold r:id="rId51"/>
      <p:italic r:id="rId52"/>
      <p:boldItalic r:id="rId53"/>
    </p:embeddedFont>
    <p:embeddedFont>
      <p:font typeface="Consolas" pitchFamily="49" charset="0"/>
      <p:regular r:id="rId54"/>
      <p:bold r:id="rId55"/>
      <p:italic r:id="rId56"/>
      <p:boldItalic r:id="rId57"/>
    </p:embeddedFont>
    <p:embeddedFont>
      <p:font typeface="Segoe" pitchFamily="34" charset="0"/>
      <p:regular r:id="rId58"/>
      <p:bold r:id="rId59"/>
      <p:italic r:id="rId60"/>
      <p:boldItalic r:id="rId61"/>
    </p:embeddedFont>
    <p:embeddedFont>
      <p:font typeface="Calibri" pitchFamily="34" charset="0"/>
      <p:regular r:id="rId62"/>
      <p:bold r:id="rId63"/>
      <p:italic r:id="rId64"/>
      <p:boldItalic r:id="rId65"/>
    </p:embeddedFont>
    <p:embeddedFont>
      <p:font typeface="Rod" pitchFamily="49" charset="-79"/>
      <p:regular r:id="rId66"/>
    </p:embeddedFont>
    <p:embeddedFont>
      <p:font typeface="Segoe UI" pitchFamily="34" charset="0"/>
      <p:regular r:id="rId67"/>
      <p:bold r:id="rId68"/>
      <p:italic r:id="rId69"/>
      <p:boldItalic r:id="rId70"/>
    </p:embeddedFont>
  </p:embeddedFontLst>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B8E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72" autoAdjust="0"/>
    <p:restoredTop sz="96829" autoAdjust="0"/>
  </p:normalViewPr>
  <p:slideViewPr>
    <p:cSldViewPr snapToGrid="0" snapToObjects="1">
      <p:cViewPr>
        <p:scale>
          <a:sx n="96" d="100"/>
          <a:sy n="96" d="100"/>
        </p:scale>
        <p:origin x="-744" y="-312"/>
      </p:cViewPr>
      <p:guideLst>
        <p:guide orient="horz" pos="2160"/>
        <p:guide orient="horz" pos="185"/>
        <p:guide orient="horz" pos="915"/>
        <p:guide orient="horz" pos="1194"/>
        <p:guide orient="horz" pos="1488"/>
        <p:guide pos="3839"/>
        <p:guide pos="737"/>
        <p:guide pos="333"/>
        <p:guide pos="7344"/>
        <p:guide pos="7204"/>
      </p:guideLst>
    </p:cSldViewPr>
  </p:slideViewPr>
  <p:notesTextViewPr>
    <p:cViewPr>
      <p:scale>
        <a:sx n="100" d="100"/>
        <a:sy n="100" d="100"/>
      </p:scale>
      <p:origin x="0" y="0"/>
    </p:cViewPr>
  </p:notesTextViewPr>
  <p:sorterViewPr>
    <p:cViewPr>
      <p:scale>
        <a:sx n="52" d="100"/>
        <a:sy n="52"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font" Target="fonts/font1.fntdata"/><Relationship Id="rId55" Type="http://schemas.openxmlformats.org/officeDocument/2006/relationships/font" Target="fonts/font6.fntdata"/><Relationship Id="rId63" Type="http://schemas.openxmlformats.org/officeDocument/2006/relationships/font" Target="fonts/font14.fntdata"/><Relationship Id="rId68" Type="http://schemas.openxmlformats.org/officeDocument/2006/relationships/font" Target="fonts/font19.fntdata"/><Relationship Id="rId7" Type="http://schemas.openxmlformats.org/officeDocument/2006/relationships/slide" Target="slides/slide2.xml"/><Relationship Id="rId71"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4.fntdata"/><Relationship Id="rId58" Type="http://schemas.openxmlformats.org/officeDocument/2006/relationships/font" Target="fonts/font9.fntdata"/><Relationship Id="rId66" Type="http://schemas.openxmlformats.org/officeDocument/2006/relationships/font" Target="fonts/font17.fntdata"/><Relationship Id="rId7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 Id="rId57" Type="http://schemas.openxmlformats.org/officeDocument/2006/relationships/font" Target="fonts/font8.fntdata"/><Relationship Id="rId61" Type="http://schemas.openxmlformats.org/officeDocument/2006/relationships/font" Target="fonts/font12.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3.fntdata"/><Relationship Id="rId60" Type="http://schemas.openxmlformats.org/officeDocument/2006/relationships/font" Target="fonts/font11.fntdata"/><Relationship Id="rId65" Type="http://schemas.openxmlformats.org/officeDocument/2006/relationships/font" Target="fonts/font16.fntdata"/><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7.fntdata"/><Relationship Id="rId64" Type="http://schemas.openxmlformats.org/officeDocument/2006/relationships/font" Target="fonts/font15.fntdata"/><Relationship Id="rId69" Type="http://schemas.openxmlformats.org/officeDocument/2006/relationships/font" Target="fonts/font20.fntdata"/><Relationship Id="rId8" Type="http://schemas.openxmlformats.org/officeDocument/2006/relationships/slide" Target="slides/slide3.xml"/><Relationship Id="rId51" Type="http://schemas.openxmlformats.org/officeDocument/2006/relationships/font" Target="fonts/font2.fntdata"/><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10.fntdata"/><Relationship Id="rId67" Type="http://schemas.openxmlformats.org/officeDocument/2006/relationships/font" Target="fonts/font18.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5.fntdata"/><Relationship Id="rId62" Type="http://schemas.openxmlformats.org/officeDocument/2006/relationships/font" Target="fonts/font13.fntdata"/><Relationship Id="rId70" Type="http://schemas.openxmlformats.org/officeDocument/2006/relationships/font" Target="fonts/font21.fntdata"/><Relationship Id="rId1" Type="http://schemas.openxmlformats.org/officeDocument/2006/relationships/customXml" Target="../customXml/item1.xml"/><Relationship Id="rId6"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9E2066-B45A-45C9-BFDB-6155A6B54AAD}" type="datetimeFigureOut">
              <a:rPr lang="en-US" smtClean="0"/>
              <a:t>5/18/2011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9DFEC3-DDF1-47FC-A429-F37F4C396648}" type="slidenum">
              <a:rPr lang="en-US" smtClean="0"/>
              <a:t>‹#›</a:t>
            </a:fld>
            <a:endParaRPr lang="en-US"/>
          </a:p>
        </p:txBody>
      </p:sp>
    </p:spTree>
    <p:extLst>
      <p:ext uri="{BB962C8B-B14F-4D97-AF65-F5344CB8AC3E}">
        <p14:creationId xmlns:p14="http://schemas.microsoft.com/office/powerpoint/2010/main" val="2651678352"/>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6:52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t>11</a:t>
            </a:fld>
            <a:endParaRPr lang="en-US"/>
          </a:p>
        </p:txBody>
      </p:sp>
    </p:spTree>
    <p:extLst>
      <p:ext uri="{BB962C8B-B14F-4D97-AF65-F5344CB8AC3E}">
        <p14:creationId xmlns:p14="http://schemas.microsoft.com/office/powerpoint/2010/main" val="41461470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t>13</a:t>
            </a:fld>
            <a:endParaRPr lang="en-US"/>
          </a:p>
        </p:txBody>
      </p:sp>
    </p:spTree>
    <p:extLst>
      <p:ext uri="{BB962C8B-B14F-4D97-AF65-F5344CB8AC3E}">
        <p14:creationId xmlns:p14="http://schemas.microsoft.com/office/powerpoint/2010/main" val="24938517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F124D468-540B-40EF-9B71-B1E3EAF0EE89}" type="slidenum">
              <a:rPr lang="en-US" smtClean="0"/>
              <a:t>16</a:t>
            </a:fld>
            <a:endParaRPr lang="en-US"/>
          </a:p>
        </p:txBody>
      </p:sp>
    </p:spTree>
    <p:extLst>
      <p:ext uri="{BB962C8B-B14F-4D97-AF65-F5344CB8AC3E}">
        <p14:creationId xmlns:p14="http://schemas.microsoft.com/office/powerpoint/2010/main" val="30509647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24D468-540B-40EF-9B71-B1E3EAF0EE89}" type="slidenum">
              <a:rPr lang="en-US" smtClean="0"/>
              <a:t>20</a:t>
            </a:fld>
            <a:endParaRPr lang="en-US"/>
          </a:p>
        </p:txBody>
      </p:sp>
    </p:spTree>
    <p:extLst>
      <p:ext uri="{BB962C8B-B14F-4D97-AF65-F5344CB8AC3E}">
        <p14:creationId xmlns:p14="http://schemas.microsoft.com/office/powerpoint/2010/main" val="3902884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6:52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Tx/>
              <a:buNone/>
            </a:pPr>
            <a:endParaRPr lang="en-US" baseline="0" dirty="0" smtClean="0"/>
          </a:p>
        </p:txBody>
      </p:sp>
      <p:sp>
        <p:nvSpPr>
          <p:cNvPr id="4" name="Slide Number Placeholder 3"/>
          <p:cNvSpPr>
            <a:spLocks noGrp="1"/>
          </p:cNvSpPr>
          <p:nvPr>
            <p:ph type="sldNum" sz="quarter" idx="10"/>
          </p:nvPr>
        </p:nvSpPr>
        <p:spPr/>
        <p:txBody>
          <a:bodyPr/>
          <a:lstStyle/>
          <a:p>
            <a:fld id="{F124D468-540B-40EF-9B71-B1E3EAF0EE89}" type="slidenum">
              <a:rPr lang="en-US" smtClean="0"/>
              <a:t>22</a:t>
            </a:fld>
            <a:endParaRPr lang="en-US"/>
          </a:p>
        </p:txBody>
      </p:sp>
    </p:spTree>
    <p:extLst>
      <p:ext uri="{BB962C8B-B14F-4D97-AF65-F5344CB8AC3E}">
        <p14:creationId xmlns:p14="http://schemas.microsoft.com/office/powerpoint/2010/main" val="24290824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24D468-540B-40EF-9B71-B1E3EAF0EE89}" type="slidenum">
              <a:rPr lang="en-US" smtClean="0"/>
              <a:t>23</a:t>
            </a:fld>
            <a:endParaRPr lang="en-US"/>
          </a:p>
        </p:txBody>
      </p:sp>
    </p:spTree>
    <p:extLst>
      <p:ext uri="{BB962C8B-B14F-4D97-AF65-F5344CB8AC3E}">
        <p14:creationId xmlns:p14="http://schemas.microsoft.com/office/powerpoint/2010/main" val="24113108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6:52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24D468-540B-40EF-9B71-B1E3EAF0EE89}" type="slidenum">
              <a:rPr lang="en-US" smtClean="0"/>
              <a:t>27</a:t>
            </a:fld>
            <a:endParaRPr lang="en-US"/>
          </a:p>
        </p:txBody>
      </p:sp>
    </p:spTree>
    <p:extLst>
      <p:ext uri="{BB962C8B-B14F-4D97-AF65-F5344CB8AC3E}">
        <p14:creationId xmlns:p14="http://schemas.microsoft.com/office/powerpoint/2010/main" val="35668459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6:52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34</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35</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6:52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15C44F-DF93-4D5B-BDC2-F997899CB5DA}" type="slidenum">
              <a:rPr lang="en-US" smtClean="0"/>
              <a:t>3</a:t>
            </a:fld>
            <a:endParaRPr lang="en-US"/>
          </a:p>
        </p:txBody>
      </p:sp>
    </p:spTree>
    <p:extLst>
      <p:ext uri="{BB962C8B-B14F-4D97-AF65-F5344CB8AC3E}">
        <p14:creationId xmlns:p14="http://schemas.microsoft.com/office/powerpoint/2010/main" val="41398457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0"/>
          </p:nvPr>
        </p:nvSpPr>
        <p:spPr/>
        <p:txBody>
          <a:bodyPr/>
          <a:lstStyle/>
          <a:p>
            <a:fld id="{3E6506CB-BDAF-4A68-9EE2-78E8AC954473}" type="datetime1">
              <a:rPr lang="en-US" smtClean="0"/>
              <a:t>5/18/2011</a:t>
            </a:fld>
            <a:endParaRPr lang="en-US" dirty="0"/>
          </a:p>
        </p:txBody>
      </p:sp>
      <p:sp>
        <p:nvSpPr>
          <p:cNvPr id="6" name="Footer Placeholder 5"/>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2"/>
          </p:nvPr>
        </p:nvSpPr>
        <p:spPr/>
        <p:txBody>
          <a:bodyPr/>
          <a:lstStyle/>
          <a:p>
            <a:fld id="{8B263312-38AA-4E1E-B2B5-0F8F122B24FE}" type="slidenum">
              <a:rPr lang="en-US" smtClean="0"/>
              <a:pPr/>
              <a:t>36</a:t>
            </a:fld>
            <a:endParaRPr lang="en-US" dirty="0"/>
          </a:p>
        </p:txBody>
      </p:sp>
      <p:sp>
        <p:nvSpPr>
          <p:cNvPr id="8" name="Header Placeholder 7"/>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6:52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40</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6:52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41</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6:52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6:52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42</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43</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B59DFEC3-DDF1-47FC-A429-F37F4C396648}" type="slidenum">
              <a:rPr lang="en-US" smtClean="0"/>
              <a:t>4</a:t>
            </a:fld>
            <a:endParaRPr lang="en-US"/>
          </a:p>
        </p:txBody>
      </p:sp>
    </p:spTree>
    <p:extLst>
      <p:ext uri="{BB962C8B-B14F-4D97-AF65-F5344CB8AC3E}">
        <p14:creationId xmlns:p14="http://schemas.microsoft.com/office/powerpoint/2010/main" val="3432036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t>5</a:t>
            </a:fld>
            <a:endParaRPr lang="en-US"/>
          </a:p>
        </p:txBody>
      </p:sp>
    </p:spTree>
    <p:extLst>
      <p:ext uri="{BB962C8B-B14F-4D97-AF65-F5344CB8AC3E}">
        <p14:creationId xmlns:p14="http://schemas.microsoft.com/office/powerpoint/2010/main" val="3589174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t>6</a:t>
            </a:fld>
            <a:endParaRPr lang="en-US"/>
          </a:p>
        </p:txBody>
      </p:sp>
    </p:spTree>
    <p:extLst>
      <p:ext uri="{BB962C8B-B14F-4D97-AF65-F5344CB8AC3E}">
        <p14:creationId xmlns:p14="http://schemas.microsoft.com/office/powerpoint/2010/main" val="2280657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t>7</a:t>
            </a:fld>
            <a:endParaRPr lang="en-US"/>
          </a:p>
        </p:txBody>
      </p:sp>
    </p:spTree>
    <p:extLst>
      <p:ext uri="{BB962C8B-B14F-4D97-AF65-F5344CB8AC3E}">
        <p14:creationId xmlns:p14="http://schemas.microsoft.com/office/powerpoint/2010/main" val="2314365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9DFEC3-DDF1-47FC-A429-F37F4C396648}" type="slidenum">
              <a:rPr lang="en-US" smtClean="0"/>
              <a:t>8</a:t>
            </a:fld>
            <a:endParaRPr lang="en-US"/>
          </a:p>
        </p:txBody>
      </p:sp>
    </p:spTree>
    <p:extLst>
      <p:ext uri="{BB962C8B-B14F-4D97-AF65-F5344CB8AC3E}">
        <p14:creationId xmlns:p14="http://schemas.microsoft.com/office/powerpoint/2010/main" val="20421002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6:52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265885067"/>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456701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4826988"/>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3958234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216582524"/>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9870235"/>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703912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728976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215154946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831438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85817144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71247383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0967442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0967442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09388250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60782606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7562649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82893585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81914926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2819487"/>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75637557"/>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54273349"/>
      </p:ext>
    </p:extLst>
  </p:cSld>
  <p:clrMap bg1="dk1" tx1="lt1" bg2="dk2"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8" r:id="rId20"/>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69010369"/>
      </p:ext>
    </p:extLst>
  </p:cSld>
  <p:clrMap bg1="dk1" tx1="lt1" bg2="dk2" tx2="lt2" accent1="accent1" accent2="accent2" accent3="accent3" accent4="accent4" accent5="accent5" accent6="accent6" hlink="hlink" folHlink="folHlink"/>
  <p:sldLayoutIdLst>
    <p:sldLayoutId id="2147483757"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34.emf"/><Relationship Id="rId4" Type="http://schemas.openxmlformats.org/officeDocument/2006/relationships/image" Target="../media/image33.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0.xml"/><Relationship Id="rId1" Type="http://schemas.openxmlformats.org/officeDocument/2006/relationships/themeOverride" Target="../theme/themeOverride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0.xml"/><Relationship Id="rId1" Type="http://schemas.openxmlformats.org/officeDocument/2006/relationships/themeOverride" Target="../theme/themeOverride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0.xml"/><Relationship Id="rId1" Type="http://schemas.openxmlformats.org/officeDocument/2006/relationships/themeOverride" Target="../theme/themeOverride3.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0.xml"/><Relationship Id="rId1" Type="http://schemas.openxmlformats.org/officeDocument/2006/relationships/themeOverride" Target="../theme/themeOverride4.xml"/><Relationship Id="rId5" Type="http://schemas.openxmlformats.org/officeDocument/2006/relationships/image" Target="../media/image35.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0.xml"/><Relationship Id="rId1" Type="http://schemas.openxmlformats.org/officeDocument/2006/relationships/themeOverride" Target="../theme/themeOverride5.xml"/></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0.xml"/><Relationship Id="rId1" Type="http://schemas.openxmlformats.org/officeDocument/2006/relationships/themeOverride" Target="../theme/themeOverride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0.xml"/><Relationship Id="rId1" Type="http://schemas.openxmlformats.org/officeDocument/2006/relationships/themeOverride" Target="../theme/themeOverride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0.xml"/><Relationship Id="rId1" Type="http://schemas.openxmlformats.org/officeDocument/2006/relationships/themeOverride" Target="../theme/themeOverride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14.xml"/><Relationship Id="rId5" Type="http://schemas.openxmlformats.org/officeDocument/2006/relationships/image" Target="../media/image2.png"/><Relationship Id="rId4" Type="http://schemas.openxmlformats.org/officeDocument/2006/relationships/image" Target="../media/image37.jpe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4.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43.png"/><Relationship Id="rId5" Type="http://schemas.openxmlformats.org/officeDocument/2006/relationships/hyperlink" Target="http://www.microsoft.com/learning" TargetMode="External"/><Relationship Id="rId10" Type="http://schemas.openxmlformats.org/officeDocument/2006/relationships/image" Target="../media/image42.emf"/><Relationship Id="rId4" Type="http://schemas.openxmlformats.org/officeDocument/2006/relationships/image" Target="../media/image39.png"/><Relationship Id="rId9" Type="http://schemas.openxmlformats.org/officeDocument/2006/relationships/image" Target="../media/image41.png"/><Relationship Id="rId14" Type="http://schemas.microsoft.com/office/2007/relationships/hdphoto" Target="../media/hdphoto2.wdp"/></Relationships>
</file>

<file path=ppt/slides/_rels/slide41.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s>
</file>

<file path=ppt/slides/_rels/slide4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0.xml"/><Relationship Id="rId1" Type="http://schemas.openxmlformats.org/officeDocument/2006/relationships/vmlDrawing" Target="../drawings/vmlDrawing1.vml"/><Relationship Id="rId6" Type="http://schemas.openxmlformats.org/officeDocument/2006/relationships/image" Target="../media/image22.png"/><Relationship Id="rId5" Type="http://schemas.openxmlformats.org/officeDocument/2006/relationships/image" Target="../media/image21.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vmlDrawing" Target="../drawings/vmlDrawing2.vml"/><Relationship Id="rId6" Type="http://schemas.openxmlformats.org/officeDocument/2006/relationships/image" Target="../media/image24.jpeg"/><Relationship Id="rId5" Type="http://schemas.openxmlformats.org/officeDocument/2006/relationships/image" Target="../media/image23.emf"/><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8.xml"/><Relationship Id="rId1" Type="http://schemas.openxmlformats.org/officeDocument/2006/relationships/slideLayout" Target="../slideLayouts/slideLayout10.xml"/><Relationship Id="rId5" Type="http://schemas.openxmlformats.org/officeDocument/2006/relationships/image" Target="../media/image29.emf"/><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New Windows Phone </a:t>
            </a:r>
            <a:r>
              <a:rPr lang="en-US" dirty="0" smtClean="0"/>
              <a:t/>
            </a:r>
            <a:br>
              <a:rPr lang="en-US" dirty="0" smtClean="0"/>
            </a:br>
            <a:r>
              <a:rPr lang="en-US" dirty="0" smtClean="0"/>
              <a:t>Data </a:t>
            </a:r>
            <a:r>
              <a:rPr lang="en-US" dirty="0"/>
              <a:t>Access Features</a:t>
            </a:r>
          </a:p>
        </p:txBody>
      </p:sp>
      <p:sp>
        <p:nvSpPr>
          <p:cNvPr id="3" name="Subtitle 2"/>
          <p:cNvSpPr>
            <a:spLocks noGrp="1"/>
          </p:cNvSpPr>
          <p:nvPr>
            <p:ph type="subTitle" idx="1"/>
          </p:nvPr>
        </p:nvSpPr>
        <p:spPr/>
        <p:txBody>
          <a:bodyPr/>
          <a:lstStyle/>
          <a:p>
            <a:r>
              <a:rPr lang="en-US" smtClean="0"/>
              <a:t>Sean McKenna</a:t>
            </a:r>
          </a:p>
          <a:p>
            <a:r>
              <a:rPr lang="en-US" smtClean="0"/>
              <a:t>Program Manager</a:t>
            </a:r>
          </a:p>
          <a:p>
            <a:r>
              <a:rPr lang="en-US" smtClean="0"/>
              <a:t>Windows Phone Application Platform</a:t>
            </a:r>
          </a:p>
          <a:p>
            <a:r>
              <a:rPr lang="en-US" smtClean="0"/>
              <a:t>Microsoft Corporation</a:t>
            </a:r>
            <a:endParaRPr lang="en-US" dirty="0"/>
          </a:p>
        </p:txBody>
      </p:sp>
      <p:sp>
        <p:nvSpPr>
          <p:cNvPr id="7" name="Text Placeholder 6"/>
          <p:cNvSpPr>
            <a:spLocks noGrp="1"/>
          </p:cNvSpPr>
          <p:nvPr>
            <p:ph type="body" sz="quarter" idx="10"/>
          </p:nvPr>
        </p:nvSpPr>
        <p:spPr/>
        <p:txBody>
          <a:bodyPr/>
          <a:lstStyle/>
          <a:p>
            <a:r>
              <a:rPr lang="en-US" dirty="0" smtClean="0"/>
              <a:t>WPH304</a:t>
            </a:r>
            <a:endParaRPr lang="en-US" dirty="0"/>
          </a:p>
        </p:txBody>
      </p:sp>
    </p:spTree>
    <p:extLst>
      <p:ext uri="{BB962C8B-B14F-4D97-AF65-F5344CB8AC3E}">
        <p14:creationId xmlns:p14="http://schemas.microsoft.com/office/powerpoint/2010/main" val="169295739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4" y="1910461"/>
            <a:ext cx="8837615" cy="137160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a:lnSpc>
                <a:spcPct val="90000"/>
              </a:lnSpc>
            </a:pPr>
            <a:r>
              <a:rPr lang="en-US" sz="6000" dirty="0">
                <a:solidFill>
                  <a:schemeClr val="tx1">
                    <a:alpha val="99000"/>
                  </a:schemeClr>
                </a:solidFill>
              </a:rPr>
              <a:t>Database Support</a:t>
            </a:r>
          </a:p>
        </p:txBody>
      </p:sp>
    </p:spTree>
    <p:extLst>
      <p:ext uri="{BB962C8B-B14F-4D97-AF65-F5344CB8AC3E}">
        <p14:creationId xmlns:p14="http://schemas.microsoft.com/office/powerpoint/2010/main" val="38157311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bwMode="auto">
          <a:xfrm>
            <a:off x="0" y="1178791"/>
            <a:ext cx="12188825" cy="2998484"/>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defTabSz="914363"/>
            <a:endParaRPr lang="en-US" b="1" dirty="0">
              <a:solidFill>
                <a:schemeClr val="tx1"/>
              </a:solidFill>
            </a:endParaRPr>
          </a:p>
        </p:txBody>
      </p:sp>
      <p:sp>
        <p:nvSpPr>
          <p:cNvPr id="4" name="Title 3"/>
          <p:cNvSpPr>
            <a:spLocks noGrp="1"/>
          </p:cNvSpPr>
          <p:nvPr>
            <p:ph type="title"/>
          </p:nvPr>
        </p:nvSpPr>
        <p:spPr/>
        <p:txBody>
          <a:bodyPr/>
          <a:lstStyle/>
          <a:p>
            <a:r>
              <a:rPr lang="en-US" smtClean="0"/>
              <a:t>Local Data Storage: Overview</a:t>
            </a:r>
            <a:br>
              <a:rPr lang="en-US" smtClean="0"/>
            </a:br>
            <a:endParaRPr lang="en-US" dirty="0"/>
          </a:p>
        </p:txBody>
      </p:sp>
      <p:sp>
        <p:nvSpPr>
          <p:cNvPr id="30" name="Rounded Rectangle 29"/>
          <p:cNvSpPr/>
          <p:nvPr/>
        </p:nvSpPr>
        <p:spPr bwMode="auto">
          <a:xfrm>
            <a:off x="519112" y="1457064"/>
            <a:ext cx="6780730" cy="1250548"/>
          </a:xfrm>
          <a:prstGeom prst="roundRect">
            <a:avLst>
              <a:gd name="adj" fmla="val 21540"/>
            </a:avLst>
          </a:prstGeom>
          <a:no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1893" tIns="60947" rIns="121893" bIns="60947" numCol="1" rtlCol="0" anchor="t" anchorCtr="0" compatLnSpc="1">
            <a:prstTxWarp prst="textNoShape">
              <a:avLst/>
            </a:prstTxWarp>
          </a:bodyPr>
          <a:lstStyle/>
          <a:p>
            <a:pPr>
              <a:lnSpc>
                <a:spcPct val="90000"/>
              </a:lnSpc>
              <a:spcBef>
                <a:spcPts val="800"/>
              </a:spcBef>
              <a:buClr>
                <a:schemeClr val="accent3"/>
              </a:buClr>
              <a:buSzPct val="80000"/>
            </a:pPr>
            <a:r>
              <a:rPr lang="en-US" dirty="0">
                <a:solidFill>
                  <a:schemeClr val="tx1"/>
                </a:solidFill>
              </a:rPr>
              <a:t>Apps store private data in Isolated Storage</a:t>
            </a:r>
          </a:p>
          <a:p>
            <a:pPr marL="349250" indent="-349250" defTabSz="914363">
              <a:lnSpc>
                <a:spcPct val="90000"/>
              </a:lnSpc>
              <a:spcBef>
                <a:spcPct val="20000"/>
              </a:spcBef>
              <a:buClr>
                <a:schemeClr val="accent3"/>
              </a:buClr>
              <a:buSzPct val="90000"/>
              <a:buBlip>
                <a:blip r:embed="rId3"/>
              </a:buBlip>
            </a:pPr>
            <a:r>
              <a:rPr lang="en-US" sz="2000" dirty="0">
                <a:gradFill>
                  <a:gsLst>
                    <a:gs pos="0">
                      <a:schemeClr val="tx1"/>
                    </a:gs>
                    <a:gs pos="86000">
                      <a:schemeClr val="tx1"/>
                    </a:gs>
                  </a:gsLst>
                  <a:lin ang="5400000" scaled="0"/>
                </a:gradFill>
              </a:rPr>
              <a:t>Settings and properties in the app dictionary</a:t>
            </a:r>
          </a:p>
          <a:p>
            <a:pPr marL="349250" indent="-349250" defTabSz="914363">
              <a:lnSpc>
                <a:spcPct val="90000"/>
              </a:lnSpc>
              <a:spcBef>
                <a:spcPct val="20000"/>
              </a:spcBef>
              <a:buClr>
                <a:schemeClr val="accent3"/>
              </a:buClr>
              <a:buSzPct val="90000"/>
              <a:buBlip>
                <a:blip r:embed="rId3"/>
              </a:buBlip>
            </a:pPr>
            <a:r>
              <a:rPr lang="en-US" sz="2000" dirty="0">
                <a:gradFill>
                  <a:gsLst>
                    <a:gs pos="0">
                      <a:schemeClr val="tx1"/>
                    </a:gs>
                    <a:gs pos="86000">
                      <a:schemeClr val="tx1"/>
                    </a:gs>
                  </a:gsLst>
                  <a:lin ang="5400000" scaled="0"/>
                </a:gradFill>
              </a:rPr>
              <a:t>Unstructured data in Isolated Storage files </a:t>
            </a:r>
          </a:p>
          <a:p>
            <a:pPr marL="349250" indent="-349250" defTabSz="914363">
              <a:lnSpc>
                <a:spcPct val="90000"/>
              </a:lnSpc>
              <a:spcBef>
                <a:spcPct val="20000"/>
              </a:spcBef>
              <a:buClr>
                <a:schemeClr val="accent3"/>
              </a:buClr>
              <a:buSzPct val="90000"/>
              <a:buBlip>
                <a:blip r:embed="rId3"/>
              </a:buBlip>
            </a:pPr>
            <a:r>
              <a:rPr lang="en-US" sz="2000" dirty="0">
                <a:gradFill>
                  <a:gsLst>
                    <a:gs pos="0">
                      <a:schemeClr val="tx1"/>
                    </a:gs>
                    <a:gs pos="86000">
                      <a:schemeClr val="tx1"/>
                    </a:gs>
                  </a:gsLst>
                  <a:lin ang="5400000" scaled="0"/>
                </a:gradFill>
              </a:rPr>
              <a:t>Structured data in database files</a:t>
            </a:r>
          </a:p>
        </p:txBody>
      </p:sp>
      <p:sp>
        <p:nvSpPr>
          <p:cNvPr id="32" name="Rectangle 31"/>
          <p:cNvSpPr/>
          <p:nvPr/>
        </p:nvSpPr>
        <p:spPr bwMode="auto">
          <a:xfrm>
            <a:off x="0" y="4242003"/>
            <a:ext cx="12188825" cy="2248640"/>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0" rIns="274320" bIns="0" numCol="1" rtlCol="0" anchor="ctr" anchorCtr="0" compatLnSpc="1">
            <a:prstTxWarp prst="textNoShape">
              <a:avLst/>
            </a:prstTxWarp>
          </a:bodyPr>
          <a:lstStyle/>
          <a:p>
            <a:pPr defTabSz="914363"/>
            <a:endParaRPr lang="en-US" dirty="0">
              <a:solidFill>
                <a:schemeClr val="tx1"/>
              </a:solidFill>
            </a:endParaRPr>
          </a:p>
        </p:txBody>
      </p:sp>
      <p:sp>
        <p:nvSpPr>
          <p:cNvPr id="10" name="TextBox 9"/>
          <p:cNvSpPr txBox="1"/>
          <p:nvPr/>
        </p:nvSpPr>
        <p:spPr>
          <a:xfrm>
            <a:off x="5180250" y="5677882"/>
            <a:ext cx="1625177" cy="615553"/>
          </a:xfrm>
          <a:prstGeom prst="rect">
            <a:avLst/>
          </a:prstGeom>
          <a:noFill/>
        </p:spPr>
        <p:txBody>
          <a:bodyPr wrap="square" lIns="121899" tIns="60949" rIns="121899" bIns="60949">
            <a:spAutoFit/>
          </a:bodyPr>
          <a:lstStyle/>
          <a:p>
            <a:pPr algn="ctr" fontAlgn="base">
              <a:spcBef>
                <a:spcPct val="0"/>
              </a:spcBef>
            </a:pPr>
            <a:r>
              <a:rPr lang="en-US" sz="1600" dirty="0"/>
              <a:t>Application</a:t>
            </a:r>
          </a:p>
          <a:p>
            <a:pPr algn="ctr" fontAlgn="base">
              <a:spcBef>
                <a:spcPct val="0"/>
              </a:spcBef>
            </a:pPr>
            <a:r>
              <a:rPr lang="en-US" sz="1600" dirty="0"/>
              <a:t>Settings </a:t>
            </a:r>
            <a:r>
              <a:rPr lang="en-US" sz="1600" dirty="0" smtClean="0"/>
              <a:t>file</a:t>
            </a:r>
            <a:endParaRPr lang="en-US" sz="1600" dirty="0"/>
          </a:p>
        </p:txBody>
      </p:sp>
      <p:sp>
        <p:nvSpPr>
          <p:cNvPr id="50" name="AutoShape 4"/>
          <p:cNvSpPr>
            <a:spLocks noChangeArrowheads="1"/>
          </p:cNvSpPr>
          <p:nvPr/>
        </p:nvSpPr>
        <p:spPr bwMode="auto">
          <a:xfrm>
            <a:off x="1015736" y="4858667"/>
            <a:ext cx="2336191" cy="1246909"/>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1893" tIns="85329" rIns="121893" bIns="60947" numCol="1" rtlCol="0" anchor="t" anchorCtr="0" compatLnSpc="1">
            <a:prstTxWarp prst="textNoShape">
              <a:avLst/>
            </a:prstTxWarp>
          </a:bodyPr>
          <a:lstStyle/>
          <a:p>
            <a:pPr indent="-457120" algn="ctr" defTabSz="1066613" fontAlgn="base">
              <a:lnSpc>
                <a:spcPct val="90000"/>
              </a:lnSpc>
              <a:spcBef>
                <a:spcPct val="0"/>
              </a:spcBef>
              <a:spcAft>
                <a:spcPct val="35000"/>
              </a:spcAft>
              <a:defRPr/>
            </a:pPr>
            <a:r>
              <a:rPr lang="en-US" sz="2100" b="1" dirty="0">
                <a:solidFill>
                  <a:prstClr val="white"/>
                </a:solidFill>
              </a:rPr>
              <a:t>App</a:t>
            </a:r>
          </a:p>
        </p:txBody>
      </p:sp>
      <p:sp>
        <p:nvSpPr>
          <p:cNvPr id="76" name="Rectangle 75"/>
          <p:cNvSpPr/>
          <p:nvPr/>
        </p:nvSpPr>
        <p:spPr>
          <a:xfrm>
            <a:off x="3507220" y="4636719"/>
            <a:ext cx="2336191" cy="707864"/>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lIns="121899" tIns="60949" rIns="121899" bIns="60949">
            <a:spAutoFit/>
          </a:bodyPr>
          <a:lstStyle/>
          <a:p>
            <a:pPr algn="ctr"/>
            <a:r>
              <a:rPr lang="en-US" sz="1900" b="1" dirty="0" smtClean="0">
                <a:solidFill>
                  <a:schemeClr val="tx1"/>
                </a:solidFill>
              </a:rPr>
              <a:t>Creates/manages</a:t>
            </a:r>
            <a:endParaRPr lang="en-US" sz="1900" b="1" dirty="0">
              <a:solidFill>
                <a:schemeClr val="tx1"/>
              </a:solidFill>
            </a:endParaRPr>
          </a:p>
          <a:p>
            <a:pPr algn="ctr"/>
            <a:r>
              <a:rPr lang="en-US" sz="1900" b="1" dirty="0">
                <a:solidFill>
                  <a:schemeClr val="tx1"/>
                </a:solidFill>
              </a:rPr>
              <a:t>files and settings</a:t>
            </a:r>
          </a:p>
        </p:txBody>
      </p:sp>
      <p:sp>
        <p:nvSpPr>
          <p:cNvPr id="79" name="Rectangle 78"/>
          <p:cNvSpPr/>
          <p:nvPr/>
        </p:nvSpPr>
        <p:spPr>
          <a:xfrm>
            <a:off x="10563651" y="5754082"/>
            <a:ext cx="1320453" cy="615553"/>
          </a:xfrm>
          <a:prstGeom prst="rect">
            <a:avLst/>
          </a:prstGeom>
          <a:noFill/>
        </p:spPr>
        <p:txBody>
          <a:bodyPr wrap="square" lIns="121899" tIns="60949" rIns="121899" bIns="60949">
            <a:spAutoFit/>
          </a:bodyPr>
          <a:lstStyle/>
          <a:p>
            <a:pPr fontAlgn="base">
              <a:spcBef>
                <a:spcPct val="0"/>
              </a:spcBef>
            </a:pPr>
            <a:r>
              <a:rPr lang="en-US" sz="1600" dirty="0"/>
              <a:t>Application</a:t>
            </a:r>
          </a:p>
          <a:p>
            <a:pPr fontAlgn="base">
              <a:spcBef>
                <a:spcPct val="0"/>
              </a:spcBef>
            </a:pPr>
            <a:r>
              <a:rPr lang="en-US" sz="1600" dirty="0" smtClean="0"/>
              <a:t>files</a:t>
            </a:r>
            <a:endParaRPr lang="en-US" sz="1600" dirty="0"/>
          </a:p>
        </p:txBody>
      </p:sp>
      <p:sp>
        <p:nvSpPr>
          <p:cNvPr id="87" name="TextBox 86"/>
          <p:cNvSpPr txBox="1"/>
          <p:nvPr/>
        </p:nvSpPr>
        <p:spPr>
          <a:xfrm>
            <a:off x="9279199" y="4310746"/>
            <a:ext cx="2300189" cy="415476"/>
          </a:xfrm>
          <a:prstGeom prst="rect">
            <a:avLst/>
          </a:prstGeom>
          <a:noFill/>
        </p:spPr>
        <p:txBody>
          <a:bodyPr wrap="square" lIns="121899" tIns="60949" rIns="121899" bIns="60949">
            <a:spAutoFit/>
          </a:bodyPr>
          <a:lstStyle/>
          <a:p>
            <a:pPr algn="ctr"/>
            <a:r>
              <a:rPr lang="en-US" sz="1900" b="1" dirty="0"/>
              <a:t>App Data Folder</a:t>
            </a:r>
          </a:p>
        </p:txBody>
      </p:sp>
      <p:sp>
        <p:nvSpPr>
          <p:cNvPr id="44" name="Rectangle 43"/>
          <p:cNvSpPr/>
          <p:nvPr/>
        </p:nvSpPr>
        <p:spPr>
          <a:xfrm>
            <a:off x="1015736" y="3144272"/>
            <a:ext cx="2340864" cy="914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1893" tIns="60947" rIns="121893" bIns="60947" numCol="1" rtlCol="0" anchor="ctr" anchorCtr="0" compatLnSpc="1">
            <a:prstTxWarp prst="textNoShape">
              <a:avLst/>
            </a:prstTxWarp>
          </a:bodyPr>
          <a:lstStyle/>
          <a:p>
            <a:pPr indent="-457120" algn="ctr" defTabSz="1066613" fontAlgn="base">
              <a:lnSpc>
                <a:spcPct val="90000"/>
              </a:lnSpc>
              <a:spcBef>
                <a:spcPct val="0"/>
              </a:spcBef>
              <a:spcAft>
                <a:spcPct val="35000"/>
              </a:spcAft>
              <a:defRPr/>
            </a:pPr>
            <a:r>
              <a:rPr lang="en-US" sz="2100" b="1" dirty="0">
                <a:solidFill>
                  <a:prstClr val="white"/>
                </a:solidFill>
              </a:rPr>
              <a:t>Package Manager</a:t>
            </a:r>
          </a:p>
        </p:txBody>
      </p:sp>
      <p:sp>
        <p:nvSpPr>
          <p:cNvPr id="45" name="TextBox 44"/>
          <p:cNvSpPr txBox="1"/>
          <p:nvPr/>
        </p:nvSpPr>
        <p:spPr>
          <a:xfrm>
            <a:off x="8974478" y="1996826"/>
            <a:ext cx="2604909" cy="386237"/>
          </a:xfrm>
          <a:prstGeom prst="rect">
            <a:avLst/>
          </a:prstGeom>
          <a:noFill/>
        </p:spPr>
        <p:txBody>
          <a:bodyPr wrap="square" lIns="121899" tIns="60949" rIns="121899" bIns="60949">
            <a:spAutoFit/>
          </a:bodyPr>
          <a:lstStyle/>
          <a:p>
            <a:pPr algn="ctr">
              <a:lnSpc>
                <a:spcPct val="90000"/>
              </a:lnSpc>
            </a:pPr>
            <a:r>
              <a:rPr lang="en-US" sz="1900" b="1" dirty="0"/>
              <a:t>App Root Folder</a:t>
            </a:r>
          </a:p>
        </p:txBody>
      </p:sp>
      <p:sp>
        <p:nvSpPr>
          <p:cNvPr id="34" name="Rectangle 33"/>
          <p:cNvSpPr/>
          <p:nvPr/>
        </p:nvSpPr>
        <p:spPr bwMode="auto">
          <a:xfrm>
            <a:off x="1242668" y="5333520"/>
            <a:ext cx="1882326" cy="682907"/>
          </a:xfrm>
          <a:prstGeom prst="rect">
            <a:avLst/>
          </a:prstGeom>
          <a:solidFill>
            <a:schemeClr val="accent1">
              <a:lumMod val="50000"/>
              <a:alpha val="50000"/>
            </a:schemeClr>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a:r>
              <a:rPr lang="en-US" sz="1900" dirty="0">
                <a:solidFill>
                  <a:prstClr val="white"/>
                </a:solidFill>
              </a:rPr>
              <a:t>WP7 Isolated Storage APIs</a:t>
            </a:r>
          </a:p>
        </p:txBody>
      </p:sp>
      <p:sp>
        <p:nvSpPr>
          <p:cNvPr id="35" name="Right Arrow 34"/>
          <p:cNvSpPr/>
          <p:nvPr/>
        </p:nvSpPr>
        <p:spPr bwMode="black">
          <a:xfrm>
            <a:off x="3391863" y="3711170"/>
            <a:ext cx="3464351" cy="379143"/>
          </a:xfrm>
          <a:prstGeom prst="rightArrow">
            <a:avLst/>
          </a:prstGeom>
          <a:gradFill flip="none" rotWithShape="1">
            <a:gsLst>
              <a:gs pos="0">
                <a:schemeClr val="tx2">
                  <a:lumMod val="75000"/>
                </a:schemeClr>
              </a:gs>
              <a:gs pos="50000">
                <a:schemeClr val="tx2">
                  <a:lumMod val="75000"/>
                  <a:alpha val="63000"/>
                </a:schemeClr>
              </a:gs>
              <a:gs pos="100000">
                <a:schemeClr val="accent1">
                  <a:tint val="23500"/>
                  <a:satMod val="160000"/>
                  <a:alpha val="0"/>
                </a:schemeClr>
              </a:gs>
            </a:gsLst>
            <a:lin ang="10800000" scaled="1"/>
            <a:tileRect/>
          </a:gradFill>
          <a:ln>
            <a:noFill/>
            <a:headEnd type="none" w="med" len="med"/>
            <a:tailEnd type="none" w="med" len="med"/>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3200" dirty="0">
              <a:gradFill>
                <a:gsLst>
                  <a:gs pos="0">
                    <a:srgbClr val="FFFFFF"/>
                  </a:gs>
                  <a:gs pos="100000">
                    <a:srgbClr val="FFFFFF"/>
                  </a:gs>
                </a:gsLst>
                <a:lin ang="5400000" scaled="0"/>
              </a:gradFill>
            </a:endParaRPr>
          </a:p>
        </p:txBody>
      </p:sp>
      <p:sp>
        <p:nvSpPr>
          <p:cNvPr id="36" name="Right Arrow 35"/>
          <p:cNvSpPr/>
          <p:nvPr/>
        </p:nvSpPr>
        <p:spPr bwMode="black">
          <a:xfrm>
            <a:off x="3391865" y="5268926"/>
            <a:ext cx="3413563" cy="379143"/>
          </a:xfrm>
          <a:prstGeom prst="rightArrow">
            <a:avLst/>
          </a:prstGeom>
          <a:gradFill flip="none" rotWithShape="1">
            <a:gsLst>
              <a:gs pos="0">
                <a:schemeClr val="tx2">
                  <a:lumMod val="75000"/>
                </a:schemeClr>
              </a:gs>
              <a:gs pos="50000">
                <a:schemeClr val="tx2">
                  <a:lumMod val="75000"/>
                  <a:alpha val="63000"/>
                </a:schemeClr>
              </a:gs>
              <a:gs pos="100000">
                <a:schemeClr val="accent1">
                  <a:tint val="23500"/>
                  <a:satMod val="160000"/>
                  <a:alpha val="0"/>
                </a:schemeClr>
              </a:gs>
            </a:gsLst>
            <a:lin ang="10800000" scaled="1"/>
            <a:tileRect/>
          </a:gradFill>
          <a:ln>
            <a:noFill/>
            <a:headEnd type="none" w="med" len="med"/>
            <a:tailEnd type="none" w="med" len="med"/>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3200" dirty="0">
              <a:gradFill>
                <a:gsLst>
                  <a:gs pos="0">
                    <a:srgbClr val="FFFFFF"/>
                  </a:gs>
                  <a:gs pos="100000">
                    <a:srgbClr val="FFFFFF"/>
                  </a:gs>
                </a:gsLst>
                <a:lin ang="5400000" scaled="0"/>
              </a:gradFill>
            </a:endParaRPr>
          </a:p>
        </p:txBody>
      </p:sp>
      <p:pic>
        <p:nvPicPr>
          <p:cNvPr id="38" name="Picture 5" descr="C:\Documents and Settings\Pennie\My Documents\ACERDATA (D)\Pennie's documents\MS Image\Shapes and Graphics\MSN Illustration Icon\document folder icon.png"/>
          <p:cNvPicPr>
            <a:picLocks noChangeAspect="1" noChangeArrowheads="1"/>
          </p:cNvPicPr>
          <p:nvPr/>
        </p:nvPicPr>
        <p:blipFill>
          <a:blip r:embed="rId4"/>
          <a:srcRect/>
          <a:stretch>
            <a:fillRect/>
          </a:stretch>
        </p:blipFill>
        <p:spPr bwMode="auto">
          <a:xfrm>
            <a:off x="7450876" y="1975838"/>
            <a:ext cx="1582789" cy="925209"/>
          </a:xfrm>
          <a:prstGeom prst="rect">
            <a:avLst/>
          </a:prstGeom>
          <a:noFill/>
        </p:spPr>
      </p:pic>
      <p:pic>
        <p:nvPicPr>
          <p:cNvPr id="39" name="Picture 5" descr="C:\Documents and Settings\Pennie\My Documents\ACERDATA (D)\Pennie's documents\MS Image\Shapes and Graphics\MSN Illustration Icon\document folder icon.png"/>
          <p:cNvPicPr>
            <a:picLocks noChangeAspect="1" noChangeArrowheads="1"/>
          </p:cNvPicPr>
          <p:nvPr/>
        </p:nvPicPr>
        <p:blipFill>
          <a:blip r:embed="rId4"/>
          <a:srcRect/>
          <a:stretch>
            <a:fillRect/>
          </a:stretch>
        </p:blipFill>
        <p:spPr bwMode="auto">
          <a:xfrm>
            <a:off x="7466906" y="4242004"/>
            <a:ext cx="1582789" cy="925209"/>
          </a:xfrm>
          <a:prstGeom prst="rect">
            <a:avLst/>
          </a:prstGeom>
          <a:noFill/>
        </p:spPr>
      </p:pic>
      <p:pic>
        <p:nvPicPr>
          <p:cNvPr id="4099" name="Picture 3" descr="C:\Documents and Settings\Pennie\My Documents\ACERDATA (D)\Pennie's documents\MS Image\Shapes and Graphics\_WINDOWS SERVER ICONS\Documents\Document Bullet List Yellow.png"/>
          <p:cNvPicPr>
            <a:picLocks noChangeAspect="1" noChangeArrowheads="1"/>
          </p:cNvPicPr>
          <p:nvPr/>
        </p:nvPicPr>
        <p:blipFill>
          <a:blip r:embed="rId5"/>
          <a:srcRect/>
          <a:stretch>
            <a:fillRect/>
          </a:stretch>
        </p:blipFill>
        <p:spPr bwMode="auto">
          <a:xfrm>
            <a:off x="9241294" y="5682345"/>
            <a:ext cx="408192" cy="394867"/>
          </a:xfrm>
          <a:prstGeom prst="rect">
            <a:avLst/>
          </a:prstGeom>
          <a:noFill/>
        </p:spPr>
      </p:pic>
      <p:pic>
        <p:nvPicPr>
          <p:cNvPr id="4100" name="Picture 4" descr="C:\Documents and Settings\Pennie\My Documents\ACERDATA (D)\Pennie's documents\MS Image\Shapes and Graphics\Windows_Vista_Icons_ for_Marketing_use\Vista Icons off the web\imageres.dll_I0043_0409.png"/>
          <p:cNvPicPr>
            <a:picLocks noChangeAspect="1" noChangeArrowheads="1"/>
          </p:cNvPicPr>
          <p:nvPr/>
        </p:nvPicPr>
        <p:blipFill>
          <a:blip r:embed="rId6"/>
          <a:srcRect/>
          <a:stretch>
            <a:fillRect/>
          </a:stretch>
        </p:blipFill>
        <p:spPr bwMode="auto">
          <a:xfrm>
            <a:off x="6703858" y="5568046"/>
            <a:ext cx="848591" cy="636609"/>
          </a:xfrm>
          <a:prstGeom prst="rect">
            <a:avLst/>
          </a:prstGeom>
          <a:noFill/>
        </p:spPr>
      </p:pic>
      <p:sp>
        <p:nvSpPr>
          <p:cNvPr id="43" name="Right Arrow 42"/>
          <p:cNvSpPr/>
          <p:nvPr/>
        </p:nvSpPr>
        <p:spPr bwMode="black">
          <a:xfrm rot="5400000">
            <a:off x="7593717" y="3432560"/>
            <a:ext cx="1329163" cy="342337"/>
          </a:xfrm>
          <a:prstGeom prst="rightArrow">
            <a:avLst/>
          </a:prstGeom>
          <a:gradFill flip="none" rotWithShape="1">
            <a:gsLst>
              <a:gs pos="0">
                <a:schemeClr val="tx2">
                  <a:lumMod val="75000"/>
                </a:schemeClr>
              </a:gs>
              <a:gs pos="50000">
                <a:schemeClr val="tx2">
                  <a:lumMod val="75000"/>
                  <a:alpha val="63000"/>
                </a:schemeClr>
              </a:gs>
              <a:gs pos="100000">
                <a:schemeClr val="accent1">
                  <a:tint val="23500"/>
                  <a:satMod val="160000"/>
                  <a:alpha val="0"/>
                </a:schemeClr>
              </a:gs>
            </a:gsLst>
            <a:lin ang="10800000" scaled="1"/>
            <a:tileRect/>
          </a:gradFill>
          <a:ln>
            <a:noFill/>
            <a:headEnd type="none" w="med" len="med"/>
            <a:tailEnd type="none" w="med" len="med"/>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3200" dirty="0">
              <a:gradFill>
                <a:gsLst>
                  <a:gs pos="0">
                    <a:srgbClr val="FFFFFF"/>
                  </a:gs>
                  <a:gs pos="100000">
                    <a:srgbClr val="FFFFFF"/>
                  </a:gs>
                </a:gsLst>
                <a:lin ang="5400000" scaled="0"/>
              </a:gradFill>
            </a:endParaRPr>
          </a:p>
        </p:txBody>
      </p:sp>
      <p:sp>
        <p:nvSpPr>
          <p:cNvPr id="47" name="Right Arrow 46"/>
          <p:cNvSpPr/>
          <p:nvPr/>
        </p:nvSpPr>
        <p:spPr bwMode="black">
          <a:xfrm rot="5400000">
            <a:off x="8014265" y="5075686"/>
            <a:ext cx="488071" cy="354865"/>
          </a:xfrm>
          <a:prstGeom prst="rightArrow">
            <a:avLst/>
          </a:prstGeom>
          <a:gradFill flip="none" rotWithShape="1">
            <a:gsLst>
              <a:gs pos="0">
                <a:schemeClr val="tx2">
                  <a:lumMod val="75000"/>
                </a:schemeClr>
              </a:gs>
              <a:gs pos="50000">
                <a:schemeClr val="tx2">
                  <a:lumMod val="75000"/>
                  <a:alpha val="63000"/>
                </a:schemeClr>
              </a:gs>
              <a:gs pos="100000">
                <a:schemeClr val="accent1">
                  <a:tint val="23500"/>
                  <a:satMod val="160000"/>
                  <a:alpha val="0"/>
                </a:schemeClr>
              </a:gs>
            </a:gsLst>
            <a:lin ang="10800000" scaled="1"/>
            <a:tileRect/>
          </a:gradFill>
          <a:ln>
            <a:noFill/>
            <a:headEnd type="none" w="med" len="med"/>
            <a:tailEnd type="none" w="med" len="med"/>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3200" dirty="0">
              <a:gradFill>
                <a:gsLst>
                  <a:gs pos="0">
                    <a:srgbClr val="FFFFFF"/>
                  </a:gs>
                  <a:gs pos="100000">
                    <a:srgbClr val="FFFFFF"/>
                  </a:gs>
                </a:gsLst>
                <a:lin ang="5400000" scaled="0"/>
              </a:gradFill>
            </a:endParaRPr>
          </a:p>
        </p:txBody>
      </p:sp>
      <p:sp>
        <p:nvSpPr>
          <p:cNvPr id="48" name="Right Arrow 47"/>
          <p:cNvSpPr/>
          <p:nvPr/>
        </p:nvSpPr>
        <p:spPr bwMode="black">
          <a:xfrm rot="8560660">
            <a:off x="7313938" y="5226112"/>
            <a:ext cx="650592" cy="266219"/>
          </a:xfrm>
          <a:prstGeom prst="rightArrow">
            <a:avLst/>
          </a:prstGeom>
          <a:gradFill flip="none" rotWithShape="1">
            <a:gsLst>
              <a:gs pos="0">
                <a:schemeClr val="tx2">
                  <a:lumMod val="75000"/>
                </a:schemeClr>
              </a:gs>
              <a:gs pos="50000">
                <a:schemeClr val="tx2">
                  <a:lumMod val="75000"/>
                  <a:alpha val="63000"/>
                </a:schemeClr>
              </a:gs>
              <a:gs pos="100000">
                <a:schemeClr val="accent1">
                  <a:tint val="23500"/>
                  <a:satMod val="160000"/>
                  <a:alpha val="0"/>
                </a:schemeClr>
              </a:gs>
            </a:gsLst>
            <a:lin ang="10800000" scaled="1"/>
            <a:tileRect/>
          </a:gradFill>
          <a:ln>
            <a:noFill/>
            <a:headEnd type="none" w="med" len="med"/>
            <a:tailEnd type="none" w="med" len="med"/>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3200" dirty="0">
              <a:gradFill>
                <a:gsLst>
                  <a:gs pos="0">
                    <a:srgbClr val="FFFFFF"/>
                  </a:gs>
                  <a:gs pos="100000">
                    <a:srgbClr val="FFFFFF"/>
                  </a:gs>
                </a:gsLst>
                <a:lin ang="5400000" scaled="0"/>
              </a:gradFill>
            </a:endParaRPr>
          </a:p>
        </p:txBody>
      </p:sp>
      <p:sp>
        <p:nvSpPr>
          <p:cNvPr id="49" name="Right Arrow 48"/>
          <p:cNvSpPr/>
          <p:nvPr/>
        </p:nvSpPr>
        <p:spPr bwMode="black">
          <a:xfrm rot="12064995" flipH="1">
            <a:off x="8548466" y="5151264"/>
            <a:ext cx="1000314" cy="291565"/>
          </a:xfrm>
          <a:prstGeom prst="rightArrow">
            <a:avLst/>
          </a:prstGeom>
          <a:gradFill flip="none" rotWithShape="1">
            <a:gsLst>
              <a:gs pos="0">
                <a:schemeClr val="tx2">
                  <a:lumMod val="75000"/>
                </a:schemeClr>
              </a:gs>
              <a:gs pos="50000">
                <a:schemeClr val="tx2">
                  <a:lumMod val="75000"/>
                  <a:alpha val="63000"/>
                </a:schemeClr>
              </a:gs>
              <a:gs pos="100000">
                <a:schemeClr val="accent1">
                  <a:tint val="23500"/>
                  <a:satMod val="160000"/>
                  <a:alpha val="0"/>
                </a:schemeClr>
              </a:gs>
            </a:gsLst>
            <a:lin ang="10800000" scaled="1"/>
            <a:tileRect/>
          </a:gradFill>
          <a:ln>
            <a:noFill/>
            <a:headEnd type="none" w="med" len="med"/>
            <a:tailEnd type="none" w="med" len="med"/>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3200" dirty="0">
              <a:gradFill>
                <a:gsLst>
                  <a:gs pos="0">
                    <a:srgbClr val="FFFFFF"/>
                  </a:gs>
                  <a:gs pos="100000">
                    <a:srgbClr val="FFFFFF"/>
                  </a:gs>
                </a:gsLst>
                <a:lin ang="5400000" scaled="0"/>
              </a:gradFill>
            </a:endParaRPr>
          </a:p>
        </p:txBody>
      </p:sp>
      <p:pic>
        <p:nvPicPr>
          <p:cNvPr id="37" name="Picture 5" descr="C:\Documents and Settings\Pennie\My Documents\ACERDATA (D)\Pennie's documents\MS Image\Shapes and Graphics\MSN Illustration Icon\document folder icon.png"/>
          <p:cNvPicPr>
            <a:picLocks noChangeAspect="1" noChangeArrowheads="1"/>
          </p:cNvPicPr>
          <p:nvPr/>
        </p:nvPicPr>
        <p:blipFill>
          <a:blip r:embed="rId4"/>
          <a:srcRect/>
          <a:stretch>
            <a:fillRect/>
          </a:stretch>
        </p:blipFill>
        <p:spPr bwMode="auto">
          <a:xfrm>
            <a:off x="9547918" y="2558144"/>
            <a:ext cx="821627" cy="480277"/>
          </a:xfrm>
          <a:prstGeom prst="rect">
            <a:avLst/>
          </a:prstGeom>
          <a:noFill/>
        </p:spPr>
      </p:pic>
      <p:sp>
        <p:nvSpPr>
          <p:cNvPr id="42" name="Right Arrow 41"/>
          <p:cNvSpPr/>
          <p:nvPr/>
        </p:nvSpPr>
        <p:spPr bwMode="black">
          <a:xfrm rot="5400000">
            <a:off x="9833575" y="2980400"/>
            <a:ext cx="292477" cy="253510"/>
          </a:xfrm>
          <a:prstGeom prst="rightArrow">
            <a:avLst/>
          </a:prstGeom>
          <a:gradFill flip="none" rotWithShape="1">
            <a:gsLst>
              <a:gs pos="0">
                <a:schemeClr val="tx2">
                  <a:lumMod val="75000"/>
                </a:schemeClr>
              </a:gs>
              <a:gs pos="50000">
                <a:schemeClr val="tx2">
                  <a:lumMod val="75000"/>
                  <a:alpha val="63000"/>
                </a:schemeClr>
              </a:gs>
              <a:gs pos="100000">
                <a:schemeClr val="accent1">
                  <a:tint val="23500"/>
                  <a:satMod val="160000"/>
                  <a:alpha val="0"/>
                </a:schemeClr>
              </a:gs>
            </a:gsLst>
            <a:lin ang="10800000" scaled="1"/>
            <a:tileRect/>
          </a:gradFill>
          <a:ln>
            <a:noFill/>
            <a:headEnd type="none" w="med" len="med"/>
            <a:tailEnd type="none" w="med" len="med"/>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3200" dirty="0">
              <a:gradFill>
                <a:gsLst>
                  <a:gs pos="0">
                    <a:srgbClr val="FFFFFF"/>
                  </a:gs>
                  <a:gs pos="100000">
                    <a:srgbClr val="FFFFFF"/>
                  </a:gs>
                </a:gsLst>
                <a:lin ang="5400000" scaled="0"/>
              </a:gradFill>
            </a:endParaRPr>
          </a:p>
        </p:txBody>
      </p:sp>
      <p:pic>
        <p:nvPicPr>
          <p:cNvPr id="53" name="Picture 5" descr="C:\Documents and Settings\Pennie\My Documents\ACERDATA (D)\Pennie's documents\MS Image\Shapes and Graphics\MSN Illustration Icon\document folder icon.png"/>
          <p:cNvPicPr>
            <a:picLocks noChangeAspect="1" noChangeArrowheads="1"/>
          </p:cNvPicPr>
          <p:nvPr/>
        </p:nvPicPr>
        <p:blipFill>
          <a:blip r:embed="rId4"/>
          <a:srcRect/>
          <a:stretch>
            <a:fillRect/>
          </a:stretch>
        </p:blipFill>
        <p:spPr bwMode="auto">
          <a:xfrm>
            <a:off x="9751065" y="5161267"/>
            <a:ext cx="821627" cy="480277"/>
          </a:xfrm>
          <a:prstGeom prst="rect">
            <a:avLst/>
          </a:prstGeom>
          <a:noFill/>
        </p:spPr>
      </p:pic>
      <p:sp>
        <p:nvSpPr>
          <p:cNvPr id="54" name="Right Arrow 53"/>
          <p:cNvSpPr/>
          <p:nvPr/>
        </p:nvSpPr>
        <p:spPr bwMode="black">
          <a:xfrm rot="5400000">
            <a:off x="10035564" y="5637950"/>
            <a:ext cx="292477" cy="253510"/>
          </a:xfrm>
          <a:prstGeom prst="rightArrow">
            <a:avLst/>
          </a:prstGeom>
          <a:gradFill flip="none" rotWithShape="1">
            <a:gsLst>
              <a:gs pos="0">
                <a:schemeClr val="tx2">
                  <a:lumMod val="75000"/>
                </a:schemeClr>
              </a:gs>
              <a:gs pos="50000">
                <a:schemeClr val="tx2">
                  <a:lumMod val="75000"/>
                  <a:alpha val="63000"/>
                </a:schemeClr>
              </a:gs>
              <a:gs pos="100000">
                <a:schemeClr val="accent1">
                  <a:tint val="23500"/>
                  <a:satMod val="160000"/>
                  <a:alpha val="0"/>
                </a:schemeClr>
              </a:gs>
            </a:gsLst>
            <a:lin ang="10800000" scaled="1"/>
            <a:tileRect/>
          </a:gradFill>
          <a:ln>
            <a:noFill/>
            <a:headEnd type="none" w="med" len="med"/>
            <a:tailEnd type="none" w="med" len="med"/>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3200" dirty="0">
              <a:gradFill>
                <a:gsLst>
                  <a:gs pos="0">
                    <a:srgbClr val="FFFFFF"/>
                  </a:gs>
                  <a:gs pos="100000">
                    <a:srgbClr val="FFFFFF"/>
                  </a:gs>
                </a:gsLst>
                <a:lin ang="5400000" scaled="0"/>
              </a:gradFill>
            </a:endParaRPr>
          </a:p>
        </p:txBody>
      </p:sp>
      <p:pic>
        <p:nvPicPr>
          <p:cNvPr id="55" name="Picture 3" descr="C:\Documents and Settings\Pennie\My Documents\ACERDATA (D)\Pennie's documents\MS Image\Shapes and Graphics\_WINDOWS SERVER ICONS\Documents\Document Bullet List Yellow.png"/>
          <p:cNvPicPr>
            <a:picLocks noChangeAspect="1" noChangeArrowheads="1"/>
          </p:cNvPicPr>
          <p:nvPr/>
        </p:nvPicPr>
        <p:blipFill>
          <a:blip r:embed="rId5"/>
          <a:srcRect/>
          <a:stretch>
            <a:fillRect/>
          </a:stretch>
        </p:blipFill>
        <p:spPr bwMode="auto">
          <a:xfrm>
            <a:off x="9954207" y="5945915"/>
            <a:ext cx="436478" cy="422231"/>
          </a:xfrm>
          <a:prstGeom prst="rect">
            <a:avLst/>
          </a:prstGeom>
          <a:noFill/>
        </p:spPr>
      </p:pic>
      <p:sp>
        <p:nvSpPr>
          <p:cNvPr id="56" name="Rectangle 55"/>
          <p:cNvSpPr/>
          <p:nvPr/>
        </p:nvSpPr>
        <p:spPr>
          <a:xfrm>
            <a:off x="10521900" y="2596247"/>
            <a:ext cx="964949" cy="344688"/>
          </a:xfrm>
          <a:prstGeom prst="rect">
            <a:avLst/>
          </a:prstGeom>
          <a:noFill/>
        </p:spPr>
        <p:txBody>
          <a:bodyPr wrap="square" lIns="121899" tIns="60949" rIns="121899" bIns="60949">
            <a:spAutoFit/>
          </a:bodyPr>
          <a:lstStyle/>
          <a:p>
            <a:pPr fontAlgn="base">
              <a:lnSpc>
                <a:spcPct val="90000"/>
              </a:lnSpc>
              <a:spcBef>
                <a:spcPct val="0"/>
              </a:spcBef>
              <a:spcAft>
                <a:spcPts val="1333"/>
              </a:spcAft>
            </a:pPr>
            <a:r>
              <a:rPr lang="en-US" sz="1600" dirty="0"/>
              <a:t>Install</a:t>
            </a:r>
          </a:p>
        </p:txBody>
      </p:sp>
      <p:sp>
        <p:nvSpPr>
          <p:cNvPr id="3" name="Flowchart: Magnetic Disk 2"/>
          <p:cNvSpPr/>
          <p:nvPr/>
        </p:nvSpPr>
        <p:spPr bwMode="auto">
          <a:xfrm>
            <a:off x="7922736" y="5606144"/>
            <a:ext cx="711015" cy="550885"/>
          </a:xfrm>
          <a:prstGeom prst="flowChartMagneticDisk">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lnSpc>
                <a:spcPct val="90000"/>
              </a:lnSpc>
              <a:spcBef>
                <a:spcPct val="0"/>
              </a:spcBef>
              <a:spcAft>
                <a:spcPct val="0"/>
              </a:spcAft>
            </a:pPr>
            <a:r>
              <a:rPr lang="en-US" sz="2100" dirty="0">
                <a:gradFill>
                  <a:gsLst>
                    <a:gs pos="0">
                      <a:srgbClr val="FFFFFF"/>
                    </a:gs>
                    <a:gs pos="100000">
                      <a:srgbClr val="FFFFFF"/>
                    </a:gs>
                  </a:gsLst>
                  <a:lin ang="5400000" scaled="0"/>
                </a:gradFill>
              </a:rPr>
              <a:t>DB</a:t>
            </a:r>
          </a:p>
        </p:txBody>
      </p:sp>
      <p:sp>
        <p:nvSpPr>
          <p:cNvPr id="52" name="TextBox 51"/>
          <p:cNvSpPr txBox="1"/>
          <p:nvPr/>
        </p:nvSpPr>
        <p:spPr>
          <a:xfrm>
            <a:off x="7516442" y="6131251"/>
            <a:ext cx="1625177" cy="369332"/>
          </a:xfrm>
          <a:prstGeom prst="rect">
            <a:avLst/>
          </a:prstGeom>
          <a:noFill/>
        </p:spPr>
        <p:txBody>
          <a:bodyPr wrap="square" lIns="121899" tIns="60949" rIns="121899" bIns="60949">
            <a:spAutoFit/>
          </a:bodyPr>
          <a:lstStyle/>
          <a:p>
            <a:pPr algn="ctr" fontAlgn="base">
              <a:spcBef>
                <a:spcPct val="0"/>
              </a:spcBef>
              <a:spcAft>
                <a:spcPts val="1333"/>
              </a:spcAft>
            </a:pPr>
            <a:r>
              <a:rPr lang="en-US" sz="1600" dirty="0"/>
              <a:t>Database file</a:t>
            </a:r>
          </a:p>
        </p:txBody>
      </p:sp>
      <p:sp>
        <p:nvSpPr>
          <p:cNvPr id="57" name="Right Arrow 56"/>
          <p:cNvSpPr/>
          <p:nvPr/>
        </p:nvSpPr>
        <p:spPr bwMode="black">
          <a:xfrm rot="1238838">
            <a:off x="8621436" y="2727519"/>
            <a:ext cx="659212" cy="207292"/>
          </a:xfrm>
          <a:prstGeom prst="rightArrow">
            <a:avLst/>
          </a:prstGeom>
          <a:gradFill flip="none" rotWithShape="1">
            <a:gsLst>
              <a:gs pos="0">
                <a:schemeClr val="tx2">
                  <a:lumMod val="75000"/>
                </a:schemeClr>
              </a:gs>
              <a:gs pos="50000">
                <a:schemeClr val="tx2">
                  <a:lumMod val="75000"/>
                  <a:alpha val="63000"/>
                </a:schemeClr>
              </a:gs>
              <a:gs pos="100000">
                <a:schemeClr val="accent1">
                  <a:tint val="23500"/>
                  <a:satMod val="160000"/>
                  <a:alpha val="0"/>
                </a:schemeClr>
              </a:gs>
            </a:gsLst>
            <a:lin ang="10800000" scaled="1"/>
            <a:tileRect/>
          </a:gradFill>
          <a:ln>
            <a:noFill/>
            <a:headEnd type="none" w="med" len="med"/>
            <a:tailEnd type="none" w="med" len="med"/>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3200" dirty="0">
              <a:gradFill>
                <a:gsLst>
                  <a:gs pos="0">
                    <a:srgbClr val="FFFFFF"/>
                  </a:gs>
                  <a:gs pos="100000">
                    <a:srgbClr val="FFFFFF"/>
                  </a:gs>
                </a:gsLst>
                <a:lin ang="5400000" scaled="0"/>
              </a:gradFill>
            </a:endParaRPr>
          </a:p>
        </p:txBody>
      </p:sp>
      <p:sp>
        <p:nvSpPr>
          <p:cNvPr id="61" name="TextBox 60"/>
          <p:cNvSpPr txBox="1"/>
          <p:nvPr/>
        </p:nvSpPr>
        <p:spPr>
          <a:xfrm>
            <a:off x="10554614" y="3408885"/>
            <a:ext cx="1126348" cy="566287"/>
          </a:xfrm>
          <a:prstGeom prst="rect">
            <a:avLst/>
          </a:prstGeom>
          <a:noFill/>
        </p:spPr>
        <p:txBody>
          <a:bodyPr wrap="square" lIns="121899" tIns="60949" rIns="121899" bIns="60949">
            <a:spAutoFit/>
          </a:bodyPr>
          <a:lstStyle/>
          <a:p>
            <a:pPr fontAlgn="base">
              <a:lnSpc>
                <a:spcPct val="90000"/>
              </a:lnSpc>
              <a:spcBef>
                <a:spcPct val="0"/>
              </a:spcBef>
            </a:pPr>
            <a:r>
              <a:rPr lang="en-US" sz="1600" dirty="0"/>
              <a:t>Database</a:t>
            </a:r>
          </a:p>
          <a:p>
            <a:pPr fontAlgn="base">
              <a:lnSpc>
                <a:spcPct val="90000"/>
              </a:lnSpc>
              <a:spcBef>
                <a:spcPct val="0"/>
              </a:spcBef>
            </a:pPr>
            <a:r>
              <a:rPr lang="en-US" sz="1600" dirty="0" smtClean="0"/>
              <a:t>file </a:t>
            </a:r>
            <a:r>
              <a:rPr lang="en-US" sz="1600" dirty="0"/>
              <a:t>(r/o)</a:t>
            </a:r>
          </a:p>
        </p:txBody>
      </p:sp>
      <p:sp>
        <p:nvSpPr>
          <p:cNvPr id="110" name="Rectangle 109"/>
          <p:cNvSpPr/>
          <p:nvPr/>
        </p:nvSpPr>
        <p:spPr>
          <a:xfrm>
            <a:off x="3504287" y="3089043"/>
            <a:ext cx="2437765" cy="707864"/>
          </a:xfrm>
          <a:prstGeom prst="rect">
            <a:avLst/>
          </a:prstGeom>
          <a:noFill/>
        </p:spPr>
        <p:txBody>
          <a:bodyPr wrap="square" lIns="121899" tIns="60949" rIns="121899" bIns="60949">
            <a:spAutoFit/>
          </a:bodyPr>
          <a:lstStyle/>
          <a:p>
            <a:pPr algn="ctr"/>
            <a:r>
              <a:rPr lang="en-US" sz="1900" b="1" dirty="0"/>
              <a:t>Creates root folder</a:t>
            </a:r>
          </a:p>
          <a:p>
            <a:pPr algn="ctr"/>
            <a:r>
              <a:rPr lang="en-US" sz="1900" b="1" dirty="0"/>
              <a:t>sandboxed to App</a:t>
            </a:r>
          </a:p>
        </p:txBody>
      </p:sp>
      <p:sp>
        <p:nvSpPr>
          <p:cNvPr id="59" name="Flowchart: Magnetic Disk 58"/>
          <p:cNvSpPr/>
          <p:nvPr/>
        </p:nvSpPr>
        <p:spPr bwMode="auto">
          <a:xfrm>
            <a:off x="9649486" y="3320144"/>
            <a:ext cx="711015" cy="550885"/>
          </a:xfrm>
          <a:prstGeom prst="flowChartMagneticDisk">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lnSpc>
                <a:spcPct val="90000"/>
              </a:lnSpc>
              <a:spcBef>
                <a:spcPct val="0"/>
              </a:spcBef>
              <a:spcAft>
                <a:spcPct val="0"/>
              </a:spcAft>
            </a:pPr>
            <a:r>
              <a:rPr lang="en-US" sz="2100" dirty="0">
                <a:gradFill>
                  <a:gsLst>
                    <a:gs pos="0">
                      <a:srgbClr val="FFFFFF"/>
                    </a:gs>
                    <a:gs pos="100000">
                      <a:srgbClr val="FFFFFF"/>
                    </a:gs>
                  </a:gsLst>
                  <a:lin ang="5400000" scaled="0"/>
                </a:gradFill>
              </a:rPr>
              <a:t>DB</a:t>
            </a:r>
          </a:p>
        </p:txBody>
      </p:sp>
    </p:spTree>
    <p:extLst>
      <p:ext uri="{BB962C8B-B14F-4D97-AF65-F5344CB8AC3E}">
        <p14:creationId xmlns:p14="http://schemas.microsoft.com/office/powerpoint/2010/main" val="15417325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1000"/>
                                        <p:tgtEl>
                                          <p:spTgt spid="5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1000"/>
                                        <p:tgtEl>
                                          <p:spTgt spid="5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1000"/>
                                        <p:tgtEl>
                                          <p:spTgt spid="6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2" grpId="0" animBg="1"/>
      <p:bldP spid="3" grpId="0" animBg="1"/>
      <p:bldP spid="52" grpId="0"/>
      <p:bldP spid="61" grpId="0"/>
      <p:bldP spid="5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Architecture</a:t>
            </a:r>
          </a:p>
        </p:txBody>
      </p:sp>
      <p:sp>
        <p:nvSpPr>
          <p:cNvPr id="9" name="Rectangle 8"/>
          <p:cNvSpPr/>
          <p:nvPr/>
        </p:nvSpPr>
        <p:spPr>
          <a:xfrm>
            <a:off x="467851" y="2489540"/>
            <a:ext cx="4801981" cy="800197"/>
          </a:xfrm>
          <a:prstGeom prst="rect">
            <a:avLst/>
          </a:prstGeom>
        </p:spPr>
        <p:txBody>
          <a:bodyPr wrap="square" lIns="121899" tIns="60949" rIns="121899" bIns="60949">
            <a:spAutoFit/>
          </a:bodyPr>
          <a:lstStyle/>
          <a:p>
            <a:r>
              <a:rPr lang="en-US" sz="1100" dirty="0">
                <a:solidFill>
                  <a:schemeClr val="accent5">
                    <a:lumMod val="10000"/>
                  </a:schemeClr>
                </a:solidFill>
              </a:rPr>
              <a:t>.Call </a:t>
            </a:r>
            <a:r>
              <a:rPr lang="en-US" sz="1100" dirty="0" err="1">
                <a:solidFill>
                  <a:schemeClr val="accent5">
                    <a:lumMod val="10000"/>
                  </a:schemeClr>
                </a:solidFill>
              </a:rPr>
              <a:t>System.Linq.Queryable.Select</a:t>
            </a:r>
            <a:r>
              <a:rPr lang="en-US" sz="1100" dirty="0">
                <a:solidFill>
                  <a:schemeClr val="accent5">
                    <a:lumMod val="10000"/>
                  </a:schemeClr>
                </a:solidFill>
              </a:rPr>
              <a:t>( .Call </a:t>
            </a:r>
            <a:r>
              <a:rPr lang="en-US" sz="1100" dirty="0" err="1">
                <a:solidFill>
                  <a:schemeClr val="accent5">
                    <a:lumMod val="10000"/>
                  </a:schemeClr>
                </a:solidFill>
              </a:rPr>
              <a:t>System.Linq.Queryable.Where</a:t>
            </a:r>
            <a:r>
              <a:rPr lang="en-US" sz="1100" dirty="0">
                <a:solidFill>
                  <a:schemeClr val="accent5">
                    <a:lumMod val="10000"/>
                  </a:schemeClr>
                </a:solidFill>
              </a:rPr>
              <a:t>( .Constant(Table(Wines)), '(.Lambda #Lambda1)), '(.Lambda #Lambda2)) .Lambda #Lambda1(</a:t>
            </a:r>
            <a:r>
              <a:rPr lang="en-US" sz="1100" dirty="0" err="1">
                <a:solidFill>
                  <a:schemeClr val="accent5">
                    <a:lumMod val="10000"/>
                  </a:schemeClr>
                </a:solidFill>
              </a:rPr>
              <a:t>db.Wines</a:t>
            </a:r>
            <a:r>
              <a:rPr lang="en-US" sz="1100" dirty="0">
                <a:solidFill>
                  <a:schemeClr val="accent5">
                    <a:lumMod val="10000"/>
                  </a:schemeClr>
                </a:solidFill>
              </a:rPr>
              <a:t> $w) { $</a:t>
            </a:r>
            <a:r>
              <a:rPr lang="en-US" sz="1100" dirty="0" err="1">
                <a:solidFill>
                  <a:schemeClr val="accent5">
                    <a:lumMod val="10000"/>
                  </a:schemeClr>
                </a:solidFill>
              </a:rPr>
              <a:t>w.Country</a:t>
            </a:r>
            <a:r>
              <a:rPr lang="en-US" sz="1100" dirty="0">
                <a:solidFill>
                  <a:schemeClr val="accent5">
                    <a:lumMod val="10000"/>
                  </a:schemeClr>
                </a:solidFill>
              </a:rPr>
              <a:t> == “USA" } .Lambda #Lambda2(</a:t>
            </a:r>
            <a:r>
              <a:rPr lang="en-US" sz="1100" dirty="0" err="1">
                <a:solidFill>
                  <a:schemeClr val="accent5">
                    <a:lumMod val="10000"/>
                  </a:schemeClr>
                </a:solidFill>
              </a:rPr>
              <a:t>w.Country</a:t>
            </a:r>
            <a:r>
              <a:rPr lang="en-US" sz="1100" dirty="0">
                <a:solidFill>
                  <a:schemeClr val="accent5">
                    <a:lumMod val="10000"/>
                  </a:schemeClr>
                </a:solidFill>
              </a:rPr>
              <a:t> $w) { $</a:t>
            </a:r>
            <a:r>
              <a:rPr lang="en-US" sz="1100" dirty="0" err="1">
                <a:solidFill>
                  <a:schemeClr val="accent5">
                    <a:lumMod val="10000"/>
                  </a:schemeClr>
                </a:solidFill>
              </a:rPr>
              <a:t>w.Name</a:t>
            </a:r>
            <a:r>
              <a:rPr lang="en-US" sz="1100" dirty="0">
                <a:solidFill>
                  <a:schemeClr val="accent5">
                    <a:lumMod val="10000"/>
                  </a:schemeClr>
                </a:solidFill>
              </a:rPr>
              <a:t> }</a:t>
            </a:r>
          </a:p>
        </p:txBody>
      </p:sp>
      <p:sp>
        <p:nvSpPr>
          <p:cNvPr id="10" name="Rectangle 9"/>
          <p:cNvSpPr/>
          <p:nvPr/>
        </p:nvSpPr>
        <p:spPr>
          <a:xfrm>
            <a:off x="504417" y="1447800"/>
            <a:ext cx="6094413" cy="1000252"/>
          </a:xfrm>
          <a:prstGeom prst="rect">
            <a:avLst/>
          </a:prstGeom>
        </p:spPr>
        <p:txBody>
          <a:bodyPr lIns="121899" tIns="60949" rIns="121899" bIns="60949">
            <a:spAutoFit/>
          </a:bodyPr>
          <a:lstStyle/>
          <a:p>
            <a:r>
              <a:rPr lang="en-US" sz="1900" dirty="0" err="1">
                <a:solidFill>
                  <a:srgbClr val="0000FF"/>
                </a:solidFill>
                <a:latin typeface="Consolas"/>
              </a:rPr>
              <a:t>var</a:t>
            </a:r>
            <a:r>
              <a:rPr lang="en-US" sz="1900" dirty="0">
                <a:solidFill>
                  <a:prstClr val="black"/>
                </a:solidFill>
                <a:latin typeface="Consolas"/>
              </a:rPr>
              <a:t> query = </a:t>
            </a:r>
            <a:r>
              <a:rPr lang="en-US" sz="1900" dirty="0">
                <a:solidFill>
                  <a:srgbClr val="0000FF"/>
                </a:solidFill>
                <a:latin typeface="Consolas"/>
              </a:rPr>
              <a:t>from</a:t>
            </a:r>
            <a:r>
              <a:rPr lang="en-US" sz="1900" dirty="0">
                <a:solidFill>
                  <a:prstClr val="black"/>
                </a:solidFill>
                <a:latin typeface="Consolas"/>
              </a:rPr>
              <a:t> w </a:t>
            </a:r>
            <a:r>
              <a:rPr lang="en-US" sz="1900" dirty="0">
                <a:solidFill>
                  <a:srgbClr val="0000FF"/>
                </a:solidFill>
                <a:latin typeface="Consolas"/>
              </a:rPr>
              <a:t>in</a:t>
            </a:r>
            <a:r>
              <a:rPr lang="en-US" sz="1900" dirty="0">
                <a:solidFill>
                  <a:prstClr val="black"/>
                </a:solidFill>
                <a:latin typeface="Consolas"/>
              </a:rPr>
              <a:t> </a:t>
            </a:r>
            <a:r>
              <a:rPr lang="en-US" sz="1900" dirty="0" err="1">
                <a:solidFill>
                  <a:prstClr val="black"/>
                </a:solidFill>
                <a:latin typeface="Consolas"/>
              </a:rPr>
              <a:t>db.Wines</a:t>
            </a:r>
            <a:endParaRPr lang="en-US" sz="1900" dirty="0">
              <a:solidFill>
                <a:prstClr val="black"/>
              </a:solidFill>
              <a:latin typeface="Consolas"/>
            </a:endParaRPr>
          </a:p>
          <a:p>
            <a:r>
              <a:rPr lang="en-US" sz="1900" dirty="0">
                <a:solidFill>
                  <a:prstClr val="black"/>
                </a:solidFill>
                <a:latin typeface="Consolas"/>
              </a:rPr>
              <a:t>            </a:t>
            </a:r>
            <a:r>
              <a:rPr lang="en-US" sz="1900" dirty="0">
                <a:solidFill>
                  <a:srgbClr val="0000FF"/>
                </a:solidFill>
                <a:latin typeface="Consolas"/>
              </a:rPr>
              <a:t>where</a:t>
            </a:r>
            <a:r>
              <a:rPr lang="en-US" sz="1900" dirty="0">
                <a:solidFill>
                  <a:prstClr val="black"/>
                </a:solidFill>
                <a:latin typeface="Consolas"/>
              </a:rPr>
              <a:t> </a:t>
            </a:r>
            <a:r>
              <a:rPr lang="en-US" sz="1900" dirty="0" err="1">
                <a:solidFill>
                  <a:prstClr val="black"/>
                </a:solidFill>
                <a:latin typeface="Consolas"/>
              </a:rPr>
              <a:t>w.Country</a:t>
            </a:r>
            <a:r>
              <a:rPr lang="en-US" sz="1900" dirty="0">
                <a:solidFill>
                  <a:prstClr val="black"/>
                </a:solidFill>
                <a:latin typeface="Consolas"/>
              </a:rPr>
              <a:t> == </a:t>
            </a:r>
            <a:r>
              <a:rPr lang="en-US" sz="1900" dirty="0">
                <a:solidFill>
                  <a:srgbClr val="A31515"/>
                </a:solidFill>
                <a:latin typeface="Consolas"/>
              </a:rPr>
              <a:t>“USA"</a:t>
            </a:r>
            <a:endParaRPr lang="en-US" sz="1900" dirty="0">
              <a:solidFill>
                <a:prstClr val="black"/>
              </a:solidFill>
              <a:latin typeface="Consolas"/>
            </a:endParaRPr>
          </a:p>
          <a:p>
            <a:r>
              <a:rPr lang="en-US" sz="1900" dirty="0">
                <a:solidFill>
                  <a:prstClr val="black"/>
                </a:solidFill>
                <a:latin typeface="Consolas"/>
              </a:rPr>
              <a:t>            </a:t>
            </a:r>
            <a:r>
              <a:rPr lang="en-US" sz="1900" dirty="0">
                <a:solidFill>
                  <a:srgbClr val="0000FF"/>
                </a:solidFill>
                <a:latin typeface="Consolas"/>
              </a:rPr>
              <a:t>select</a:t>
            </a:r>
            <a:r>
              <a:rPr lang="en-US" sz="1900" dirty="0">
                <a:solidFill>
                  <a:prstClr val="black"/>
                </a:solidFill>
                <a:latin typeface="Consolas"/>
              </a:rPr>
              <a:t> </a:t>
            </a:r>
            <a:r>
              <a:rPr lang="en-US" sz="1900" dirty="0" err="1">
                <a:solidFill>
                  <a:prstClr val="black"/>
                </a:solidFill>
                <a:latin typeface="Consolas"/>
              </a:rPr>
              <a:t>w.Name</a:t>
            </a:r>
            <a:r>
              <a:rPr lang="en-US" sz="1900" dirty="0">
                <a:solidFill>
                  <a:prstClr val="black"/>
                </a:solidFill>
                <a:latin typeface="Consolas"/>
              </a:rPr>
              <a:t>;</a:t>
            </a:r>
          </a:p>
        </p:txBody>
      </p:sp>
      <p:sp>
        <p:nvSpPr>
          <p:cNvPr id="11" name="TextBox 10"/>
          <p:cNvSpPr txBox="1"/>
          <p:nvPr/>
        </p:nvSpPr>
        <p:spPr>
          <a:xfrm>
            <a:off x="504418" y="3685790"/>
            <a:ext cx="5891265" cy="1354217"/>
          </a:xfrm>
          <a:prstGeom prst="rect">
            <a:avLst/>
          </a:prstGeom>
          <a:noFill/>
        </p:spPr>
        <p:txBody>
          <a:bodyPr wrap="square" lIns="0" tIns="0" rIns="0" bIns="0" rtlCol="0">
            <a:spAutoFit/>
          </a:bodyPr>
          <a:lstStyle/>
          <a:p>
            <a:r>
              <a:rPr lang="en-US" sz="2900" spc="-200" dirty="0">
                <a:solidFill>
                  <a:schemeClr val="accent5">
                    <a:lumMod val="10000"/>
                  </a:schemeClr>
                </a:solidFill>
                <a:latin typeface="Courier New" pitchFamily="49" charset="0"/>
                <a:cs typeface="Courier New" pitchFamily="49" charset="0"/>
              </a:rPr>
              <a:t>select Name</a:t>
            </a:r>
          </a:p>
          <a:p>
            <a:r>
              <a:rPr lang="en-US" sz="2900" spc="-200" dirty="0">
                <a:solidFill>
                  <a:schemeClr val="accent5">
                    <a:lumMod val="10000"/>
                  </a:schemeClr>
                </a:solidFill>
                <a:latin typeface="Courier New" pitchFamily="49" charset="0"/>
                <a:cs typeface="Courier New" pitchFamily="49" charset="0"/>
              </a:rPr>
              <a:t>from Wines</a:t>
            </a:r>
          </a:p>
          <a:p>
            <a:r>
              <a:rPr lang="en-US" sz="2900" spc="-200" dirty="0">
                <a:solidFill>
                  <a:schemeClr val="accent5">
                    <a:lumMod val="10000"/>
                  </a:schemeClr>
                </a:solidFill>
                <a:latin typeface="Courier New" pitchFamily="49" charset="0"/>
                <a:cs typeface="Courier New" pitchFamily="49" charset="0"/>
              </a:rPr>
              <a:t>where Country = “USA”</a:t>
            </a:r>
          </a:p>
        </p:txBody>
      </p:sp>
      <p:grpSp>
        <p:nvGrpSpPr>
          <p:cNvPr id="12" name="Group 11"/>
          <p:cNvGrpSpPr/>
          <p:nvPr/>
        </p:nvGrpSpPr>
        <p:grpSpPr>
          <a:xfrm>
            <a:off x="5881772" y="1487976"/>
            <a:ext cx="5789692" cy="762000"/>
            <a:chOff x="4267200" y="762000"/>
            <a:chExt cx="4343400" cy="533400"/>
          </a:xfrm>
        </p:grpSpPr>
        <p:sp>
          <p:nvSpPr>
            <p:cNvPr id="13" name="Rectangle 12"/>
            <p:cNvSpPr/>
            <p:nvPr/>
          </p:nvSpPr>
          <p:spPr bwMode="auto">
            <a:xfrm>
              <a:off x="4267200" y="762000"/>
              <a:ext cx="4343400" cy="533400"/>
            </a:xfrm>
            <a:prstGeom prst="rect">
              <a:avLst/>
            </a:prstGeom>
            <a:solidFill>
              <a:schemeClr val="accent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r" defTabSz="1218585" fontAlgn="base">
                <a:spcBef>
                  <a:spcPct val="0"/>
                </a:spcBef>
                <a:spcAft>
                  <a:spcPct val="0"/>
                </a:spcAft>
              </a:pPr>
              <a:r>
                <a:rPr lang="en-US" spc="-200" dirty="0">
                  <a:gradFill>
                    <a:gsLst>
                      <a:gs pos="0">
                        <a:srgbClr val="FFFFFF"/>
                      </a:gs>
                      <a:gs pos="100000">
                        <a:srgbClr val="FFFFFF"/>
                      </a:gs>
                    </a:gsLst>
                    <a:lin ang="5400000" scaled="0"/>
                  </a:gradFill>
                </a:rPr>
                <a:t>Your App</a:t>
              </a:r>
            </a:p>
          </p:txBody>
        </p:sp>
        <p:sp>
          <p:nvSpPr>
            <p:cNvPr id="14" name="Rectangle 13"/>
            <p:cNvSpPr/>
            <p:nvPr/>
          </p:nvSpPr>
          <p:spPr bwMode="auto">
            <a:xfrm>
              <a:off x="4326466" y="795867"/>
              <a:ext cx="1016000" cy="45720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algn="ctr" defTabSz="914363">
                <a:lnSpc>
                  <a:spcPct val="90000"/>
                </a:lnSpc>
              </a:pPr>
              <a:r>
                <a:rPr lang="en-US" sz="1400" b="1" dirty="0" smtClean="0">
                  <a:solidFill>
                    <a:schemeClr val="tx1"/>
                  </a:solidFill>
                </a:rPr>
                <a:t>Custom data context</a:t>
              </a:r>
              <a:endParaRPr lang="en-US" sz="1400" b="1" dirty="0">
                <a:solidFill>
                  <a:schemeClr val="tx1"/>
                </a:solidFill>
              </a:endParaRPr>
            </a:p>
          </p:txBody>
        </p:sp>
        <p:sp>
          <p:nvSpPr>
            <p:cNvPr id="15" name="Rectangle 14"/>
            <p:cNvSpPr/>
            <p:nvPr/>
          </p:nvSpPr>
          <p:spPr bwMode="auto">
            <a:xfrm>
              <a:off x="5384799" y="795867"/>
              <a:ext cx="999068" cy="45720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algn="ctr" defTabSz="914363">
                <a:lnSpc>
                  <a:spcPct val="90000"/>
                </a:lnSpc>
              </a:pPr>
              <a:r>
                <a:rPr lang="en-US" sz="1400" b="1" dirty="0" smtClean="0">
                  <a:solidFill>
                    <a:schemeClr val="tx1"/>
                  </a:solidFill>
                </a:rPr>
                <a:t>App objects</a:t>
              </a:r>
              <a:endParaRPr lang="en-US" sz="1400" b="1" dirty="0">
                <a:solidFill>
                  <a:schemeClr val="tx1"/>
                </a:solidFill>
              </a:endParaRPr>
            </a:p>
          </p:txBody>
        </p:sp>
      </p:grpSp>
      <p:grpSp>
        <p:nvGrpSpPr>
          <p:cNvPr id="16" name="Group 15"/>
          <p:cNvGrpSpPr/>
          <p:nvPr/>
        </p:nvGrpSpPr>
        <p:grpSpPr>
          <a:xfrm>
            <a:off x="5881772" y="2326176"/>
            <a:ext cx="5789692" cy="1143000"/>
            <a:chOff x="4267200" y="1447800"/>
            <a:chExt cx="4343400" cy="974912"/>
          </a:xfrm>
        </p:grpSpPr>
        <p:sp>
          <p:nvSpPr>
            <p:cNvPr id="17" name="Rectangle 16"/>
            <p:cNvSpPr/>
            <p:nvPr/>
          </p:nvSpPr>
          <p:spPr bwMode="auto">
            <a:xfrm>
              <a:off x="4267200" y="1447800"/>
              <a:ext cx="4343400" cy="974912"/>
            </a:xfrm>
            <a:prstGeom prst="rect">
              <a:avLst/>
            </a:prstGeom>
            <a:solidFill>
              <a:srgbClr val="92D050"/>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b" anchorCtr="0" compatLnSpc="1">
              <a:prstTxWarp prst="textNoShape">
                <a:avLst/>
              </a:prstTxWarp>
            </a:bodyPr>
            <a:lstStyle/>
            <a:p>
              <a:pPr algn="r" defTabSz="1218585" fontAlgn="base">
                <a:spcBef>
                  <a:spcPct val="0"/>
                </a:spcBef>
                <a:spcAft>
                  <a:spcPct val="0"/>
                </a:spcAft>
              </a:pPr>
              <a:r>
                <a:rPr lang="en-US" spc="-200" dirty="0" err="1">
                  <a:gradFill>
                    <a:gsLst>
                      <a:gs pos="0">
                        <a:srgbClr val="FFFFFF"/>
                      </a:gs>
                      <a:gs pos="100000">
                        <a:srgbClr val="FFFFFF"/>
                      </a:gs>
                    </a:gsLst>
                    <a:lin ang="5400000" scaled="0"/>
                  </a:gradFill>
                </a:rPr>
                <a:t>System.Data.Linq</a:t>
              </a:r>
              <a:endParaRPr lang="en-US" spc="-200" dirty="0">
                <a:gradFill>
                  <a:gsLst>
                    <a:gs pos="0">
                      <a:srgbClr val="FFFFFF"/>
                    </a:gs>
                    <a:gs pos="100000">
                      <a:srgbClr val="FFFFFF"/>
                    </a:gs>
                  </a:gsLst>
                  <a:lin ang="5400000" scaled="0"/>
                </a:gradFill>
              </a:endParaRPr>
            </a:p>
          </p:txBody>
        </p:sp>
        <p:sp>
          <p:nvSpPr>
            <p:cNvPr id="18" name="Rectangle 17"/>
            <p:cNvSpPr/>
            <p:nvPr/>
          </p:nvSpPr>
          <p:spPr bwMode="auto">
            <a:xfrm>
              <a:off x="5486476" y="1600200"/>
              <a:ext cx="999067" cy="45720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algn="ctr" defTabSz="914363">
                <a:lnSpc>
                  <a:spcPct val="90000"/>
                </a:lnSpc>
              </a:pPr>
              <a:r>
                <a:rPr lang="en-US" sz="1000" b="1" dirty="0" smtClean="0">
                  <a:solidFill>
                    <a:schemeClr val="tx1"/>
                  </a:solidFill>
                </a:rPr>
                <a:t>Identity management</a:t>
              </a:r>
              <a:endParaRPr lang="en-US" sz="1000" b="1" dirty="0">
                <a:solidFill>
                  <a:schemeClr val="tx1"/>
                </a:solidFill>
              </a:endParaRPr>
            </a:p>
          </p:txBody>
        </p:sp>
        <p:sp>
          <p:nvSpPr>
            <p:cNvPr id="19" name="Rectangle 18"/>
            <p:cNvSpPr/>
            <p:nvPr/>
          </p:nvSpPr>
          <p:spPr bwMode="auto">
            <a:xfrm>
              <a:off x="6525329" y="1600200"/>
              <a:ext cx="999067" cy="45720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algn="ctr" defTabSz="914363">
                <a:lnSpc>
                  <a:spcPct val="90000"/>
                </a:lnSpc>
              </a:pPr>
              <a:r>
                <a:rPr lang="en-US" sz="1000" b="1" dirty="0" smtClean="0">
                  <a:solidFill>
                    <a:schemeClr val="tx1"/>
                  </a:solidFill>
                </a:rPr>
                <a:t>Change tracking</a:t>
              </a:r>
              <a:endParaRPr lang="en-US" sz="1000" b="1" dirty="0">
                <a:solidFill>
                  <a:schemeClr val="tx1"/>
                </a:solidFill>
              </a:endParaRPr>
            </a:p>
          </p:txBody>
        </p:sp>
        <p:sp>
          <p:nvSpPr>
            <p:cNvPr id="20" name="Rectangle 19"/>
            <p:cNvSpPr/>
            <p:nvPr/>
          </p:nvSpPr>
          <p:spPr bwMode="auto">
            <a:xfrm>
              <a:off x="7564183" y="1600200"/>
              <a:ext cx="999067" cy="45720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algn="ctr" defTabSz="914363">
                <a:lnSpc>
                  <a:spcPct val="90000"/>
                </a:lnSpc>
              </a:pPr>
              <a:r>
                <a:rPr lang="en-US" sz="1000" b="1" dirty="0" smtClean="0">
                  <a:solidFill>
                    <a:schemeClr val="tx1"/>
                  </a:solidFill>
                </a:rPr>
                <a:t>Update processing</a:t>
              </a:r>
              <a:endParaRPr lang="en-US" sz="1000" b="1" dirty="0">
                <a:solidFill>
                  <a:schemeClr val="tx1"/>
                </a:solidFill>
              </a:endParaRPr>
            </a:p>
          </p:txBody>
        </p:sp>
        <p:sp>
          <p:nvSpPr>
            <p:cNvPr id="21" name="Rectangle 20"/>
            <p:cNvSpPr/>
            <p:nvPr/>
          </p:nvSpPr>
          <p:spPr bwMode="auto">
            <a:xfrm>
              <a:off x="4324081" y="1600200"/>
              <a:ext cx="1122609" cy="45720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algn="ctr" defTabSz="914363">
                <a:lnSpc>
                  <a:spcPct val="90000"/>
                </a:lnSpc>
              </a:pPr>
              <a:r>
                <a:rPr lang="en-US" sz="1000" b="1" dirty="0" smtClean="0">
                  <a:solidFill>
                    <a:schemeClr val="tx1"/>
                  </a:solidFill>
                </a:rPr>
                <a:t>Object materialization</a:t>
              </a:r>
              <a:endParaRPr lang="en-US" sz="1000" b="1" dirty="0">
                <a:solidFill>
                  <a:schemeClr val="tx1"/>
                </a:solidFill>
              </a:endParaRPr>
            </a:p>
          </p:txBody>
        </p:sp>
      </p:grpSp>
      <p:grpSp>
        <p:nvGrpSpPr>
          <p:cNvPr id="22" name="Group 21"/>
          <p:cNvGrpSpPr/>
          <p:nvPr/>
        </p:nvGrpSpPr>
        <p:grpSpPr>
          <a:xfrm>
            <a:off x="5881772" y="3541361"/>
            <a:ext cx="5789692" cy="1227219"/>
            <a:chOff x="4267200" y="3733799"/>
            <a:chExt cx="4343400" cy="1022682"/>
          </a:xfrm>
        </p:grpSpPr>
        <p:sp>
          <p:nvSpPr>
            <p:cNvPr id="23" name="Rectangle 22"/>
            <p:cNvSpPr/>
            <p:nvPr/>
          </p:nvSpPr>
          <p:spPr bwMode="auto">
            <a:xfrm>
              <a:off x="4267200" y="3733799"/>
              <a:ext cx="4343400" cy="1022682"/>
            </a:xfrm>
            <a:prstGeom prst="rect">
              <a:avLst/>
            </a:prstGeom>
            <a:solidFill>
              <a:schemeClr val="accent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b" anchorCtr="0" compatLnSpc="1">
              <a:prstTxWarp prst="textNoShape">
                <a:avLst/>
              </a:prstTxWarp>
            </a:bodyPr>
            <a:lstStyle/>
            <a:p>
              <a:pPr algn="r" defTabSz="1218585" fontAlgn="base">
                <a:spcBef>
                  <a:spcPct val="0"/>
                </a:spcBef>
                <a:spcAft>
                  <a:spcPct val="0"/>
                </a:spcAft>
              </a:pPr>
              <a:r>
                <a:rPr lang="en-US" spc="-200" dirty="0" err="1">
                  <a:gradFill>
                    <a:gsLst>
                      <a:gs pos="0">
                        <a:srgbClr val="FFFFFF"/>
                      </a:gs>
                      <a:gs pos="100000">
                        <a:srgbClr val="FFFFFF"/>
                      </a:gs>
                    </a:gsLst>
                    <a:lin ang="5400000" scaled="0"/>
                  </a:gradFill>
                </a:rPr>
                <a:t>Microsoft.Phone.Data.Internal</a:t>
              </a:r>
              <a:endParaRPr lang="en-US" spc="-200" dirty="0">
                <a:gradFill>
                  <a:gsLst>
                    <a:gs pos="0">
                      <a:srgbClr val="FFFFFF"/>
                    </a:gs>
                    <a:gs pos="100000">
                      <a:srgbClr val="FFFFFF"/>
                    </a:gs>
                  </a:gsLst>
                  <a:lin ang="5400000" scaled="0"/>
                </a:gradFill>
              </a:endParaRPr>
            </a:p>
          </p:txBody>
        </p:sp>
        <p:sp>
          <p:nvSpPr>
            <p:cNvPr id="24" name="Rectangle 23"/>
            <p:cNvSpPr/>
            <p:nvPr/>
          </p:nvSpPr>
          <p:spPr bwMode="auto">
            <a:xfrm>
              <a:off x="4326465" y="3810000"/>
              <a:ext cx="4140202" cy="22860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algn="ctr" defTabSz="914363">
                <a:lnSpc>
                  <a:spcPct val="90000"/>
                </a:lnSpc>
              </a:pPr>
              <a:r>
                <a:rPr lang="en-US" sz="1400" b="1" dirty="0">
                  <a:solidFill>
                    <a:schemeClr val="tx1"/>
                  </a:solidFill>
                </a:rPr>
                <a:t> Core ADO.NET (</a:t>
              </a:r>
              <a:r>
                <a:rPr lang="en-US" sz="1400" b="1" dirty="0" err="1">
                  <a:solidFill>
                    <a:schemeClr val="tx1"/>
                  </a:solidFill>
                </a:rPr>
                <a:t>System.Data</a:t>
              </a:r>
              <a:r>
                <a:rPr lang="en-US" sz="1400" b="1" dirty="0">
                  <a:solidFill>
                    <a:schemeClr val="tx1"/>
                  </a:solidFill>
                </a:rPr>
                <a:t>)</a:t>
              </a:r>
            </a:p>
          </p:txBody>
        </p:sp>
        <p:sp>
          <p:nvSpPr>
            <p:cNvPr id="25" name="Rectangle 24"/>
            <p:cNvSpPr/>
            <p:nvPr/>
          </p:nvSpPr>
          <p:spPr bwMode="auto">
            <a:xfrm>
              <a:off x="4326465" y="4110567"/>
              <a:ext cx="4140202" cy="251883"/>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algn="ctr" defTabSz="914363">
                <a:lnSpc>
                  <a:spcPct val="90000"/>
                </a:lnSpc>
              </a:pPr>
              <a:r>
                <a:rPr lang="en-US" sz="1400" b="1" dirty="0">
                  <a:solidFill>
                    <a:schemeClr val="tx1"/>
                  </a:solidFill>
                </a:rPr>
                <a:t>SQLCE ADO.NET Provider (</a:t>
              </a:r>
              <a:r>
                <a:rPr lang="en-US" sz="1400" b="1" dirty="0" err="1">
                  <a:solidFill>
                    <a:schemeClr val="tx1"/>
                  </a:solidFill>
                </a:rPr>
                <a:t>System.Data.SqlServerCe</a:t>
              </a:r>
              <a:r>
                <a:rPr lang="en-US" sz="1400" b="1" dirty="0">
                  <a:solidFill>
                    <a:schemeClr val="tx1"/>
                  </a:solidFill>
                </a:rPr>
                <a:t>)</a:t>
              </a:r>
            </a:p>
          </p:txBody>
        </p:sp>
      </p:grpSp>
      <p:sp>
        <p:nvSpPr>
          <p:cNvPr id="26" name="Flowchart: Magnetic Disk 25"/>
          <p:cNvSpPr/>
          <p:nvPr/>
        </p:nvSpPr>
        <p:spPr bwMode="auto">
          <a:xfrm>
            <a:off x="8221959" y="4899703"/>
            <a:ext cx="1339735" cy="938463"/>
          </a:xfrm>
          <a:prstGeom prst="flowChartMagneticDisk">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lnSpc>
                <a:spcPct val="90000"/>
              </a:lnSpc>
              <a:spcBef>
                <a:spcPct val="0"/>
              </a:spcBef>
              <a:spcAft>
                <a:spcPct val="0"/>
              </a:spcAft>
            </a:pPr>
            <a:r>
              <a:rPr lang="en-US" sz="1800" dirty="0">
                <a:gradFill>
                  <a:gsLst>
                    <a:gs pos="0">
                      <a:srgbClr val="FFFFFF"/>
                    </a:gs>
                    <a:gs pos="100000">
                      <a:srgbClr val="FFFFFF"/>
                    </a:gs>
                  </a:gsLst>
                  <a:lin ang="5400000" scaled="0"/>
                </a:gradFill>
              </a:rPr>
              <a:t>SQL CE DB</a:t>
            </a:r>
          </a:p>
        </p:txBody>
      </p:sp>
    </p:spTree>
    <p:extLst>
      <p:ext uri="{BB962C8B-B14F-4D97-AF65-F5344CB8AC3E}">
        <p14:creationId xmlns:p14="http://schemas.microsoft.com/office/powerpoint/2010/main" val="308397777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Objects, Objects, Objects…</a:t>
            </a:r>
            <a:endParaRPr lang="en-US" dirty="0"/>
          </a:p>
        </p:txBody>
      </p:sp>
      <p:sp>
        <p:nvSpPr>
          <p:cNvPr id="5" name="Can 4"/>
          <p:cNvSpPr/>
          <p:nvPr/>
        </p:nvSpPr>
        <p:spPr>
          <a:xfrm>
            <a:off x="7566444" y="3401470"/>
            <a:ext cx="3337932" cy="1676400"/>
          </a:xfrm>
          <a:prstGeom prst="can">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lnSpc>
                <a:spcPct val="90000"/>
              </a:lnSpc>
              <a:spcBef>
                <a:spcPct val="0"/>
              </a:spcBef>
              <a:spcAft>
                <a:spcPct val="0"/>
              </a:spcAft>
            </a:pPr>
            <a:endParaRPr lang="en-US" sz="1800">
              <a:gradFill>
                <a:gsLst>
                  <a:gs pos="0">
                    <a:srgbClr val="FFFFFF"/>
                  </a:gs>
                  <a:gs pos="100000">
                    <a:srgbClr val="FFFFFF"/>
                  </a:gs>
                </a:gsLst>
                <a:lin ang="5400000" scaled="0"/>
              </a:gradFill>
            </a:endParaRPr>
          </a:p>
        </p:txBody>
      </p:sp>
      <p:grpSp>
        <p:nvGrpSpPr>
          <p:cNvPr id="3073" name="Group 3072"/>
          <p:cNvGrpSpPr/>
          <p:nvPr/>
        </p:nvGrpSpPr>
        <p:grpSpPr>
          <a:xfrm>
            <a:off x="568029" y="1503747"/>
            <a:ext cx="5789689" cy="1821663"/>
            <a:chOff x="381001" y="1127810"/>
            <a:chExt cx="4343398" cy="1366247"/>
          </a:xfrm>
        </p:grpSpPr>
        <p:sp>
          <p:nvSpPr>
            <p:cNvPr id="27" name="Freeform 26"/>
            <p:cNvSpPr/>
            <p:nvPr/>
          </p:nvSpPr>
          <p:spPr>
            <a:xfrm>
              <a:off x="381001" y="1127810"/>
              <a:ext cx="956372" cy="1366247"/>
            </a:xfrm>
            <a:custGeom>
              <a:avLst/>
              <a:gdLst>
                <a:gd name="connsiteX0" fmla="*/ 0 w 1366246"/>
                <a:gd name="connsiteY0" fmla="*/ 0 h 956372"/>
                <a:gd name="connsiteX1" fmla="*/ 888060 w 1366246"/>
                <a:gd name="connsiteY1" fmla="*/ 0 h 956372"/>
                <a:gd name="connsiteX2" fmla="*/ 1366246 w 1366246"/>
                <a:gd name="connsiteY2" fmla="*/ 478186 h 956372"/>
                <a:gd name="connsiteX3" fmla="*/ 888060 w 1366246"/>
                <a:gd name="connsiteY3" fmla="*/ 956372 h 956372"/>
                <a:gd name="connsiteX4" fmla="*/ 0 w 1366246"/>
                <a:gd name="connsiteY4" fmla="*/ 956372 h 956372"/>
                <a:gd name="connsiteX5" fmla="*/ 478186 w 1366246"/>
                <a:gd name="connsiteY5" fmla="*/ 478186 h 956372"/>
                <a:gd name="connsiteX6" fmla="*/ 0 w 1366246"/>
                <a:gd name="connsiteY6" fmla="*/ 0 h 95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6246" h="956372">
                  <a:moveTo>
                    <a:pt x="1366246" y="0"/>
                  </a:moveTo>
                  <a:lnTo>
                    <a:pt x="1366246" y="621642"/>
                  </a:lnTo>
                  <a:lnTo>
                    <a:pt x="683123" y="956372"/>
                  </a:lnTo>
                  <a:lnTo>
                    <a:pt x="0" y="621642"/>
                  </a:lnTo>
                  <a:lnTo>
                    <a:pt x="0" y="0"/>
                  </a:lnTo>
                  <a:lnTo>
                    <a:pt x="683123" y="334730"/>
                  </a:lnTo>
                  <a:lnTo>
                    <a:pt x="1366246" y="0"/>
                  </a:lnTo>
                  <a:close/>
                </a:path>
              </a:pathLst>
            </a:custGeom>
            <a:solidFill>
              <a:schemeClr val="accent1"/>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 tIns="485807" rIns="7620" bIns="485806" numCol="1" spcCol="1270" anchor="ctr" anchorCtr="0">
              <a:noAutofit/>
            </a:bodyPr>
            <a:lstStyle/>
            <a:p>
              <a:pPr algn="ctr" defTabSz="711076">
                <a:lnSpc>
                  <a:spcPct val="90000"/>
                </a:lnSpc>
                <a:spcBef>
                  <a:spcPct val="0"/>
                </a:spcBef>
                <a:spcAft>
                  <a:spcPct val="35000"/>
                </a:spcAft>
              </a:pPr>
              <a:r>
                <a:rPr lang="en-US" sz="1600" b="1" dirty="0">
                  <a:solidFill>
                    <a:schemeClr val="tx1"/>
                  </a:solidFill>
                </a:rPr>
                <a:t>Design</a:t>
              </a:r>
              <a:r>
                <a:rPr lang="en-US" sz="1600" b="1" dirty="0">
                  <a:solidFill>
                    <a:schemeClr val="bg1"/>
                  </a:solidFill>
                </a:rPr>
                <a:t> </a:t>
              </a:r>
              <a:r>
                <a:rPr lang="en-US" sz="1600" b="1" dirty="0">
                  <a:solidFill>
                    <a:schemeClr val="tx1"/>
                  </a:solidFill>
                </a:rPr>
                <a:t>time</a:t>
              </a:r>
            </a:p>
          </p:txBody>
        </p:sp>
        <p:sp>
          <p:nvSpPr>
            <p:cNvPr id="28" name="Rectangle 27"/>
            <p:cNvSpPr/>
            <p:nvPr/>
          </p:nvSpPr>
          <p:spPr>
            <a:xfrm>
              <a:off x="1337372" y="1127812"/>
              <a:ext cx="3387027" cy="888059"/>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228600" lvl="1" indent="-228600" defTabSz="914363">
                <a:lnSpc>
                  <a:spcPct val="90000"/>
                </a:lnSpc>
                <a:spcBef>
                  <a:spcPct val="20000"/>
                </a:spcBef>
                <a:buSzPct val="90000"/>
                <a:buBlip>
                  <a:blip r:embed="rId3"/>
                </a:buBlip>
              </a:pPr>
              <a:r>
                <a:rPr lang="en-US" sz="1600" dirty="0">
                  <a:gradFill>
                    <a:gsLst>
                      <a:gs pos="0">
                        <a:schemeClr val="tx1"/>
                      </a:gs>
                      <a:gs pos="86000">
                        <a:schemeClr val="tx1"/>
                      </a:gs>
                    </a:gsLst>
                    <a:lin ang="5400000" scaled="0"/>
                  </a:gradFill>
                </a:rPr>
                <a:t>Create object model: wines, varietals, </a:t>
              </a:r>
              <a:br>
                <a:rPr lang="en-US" sz="1600" dirty="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vineyards, etc</a:t>
              </a:r>
              <a:r>
                <a:rPr lang="en-US" sz="1600" dirty="0">
                  <a:gradFill>
                    <a:gsLst>
                      <a:gs pos="0">
                        <a:schemeClr val="tx1"/>
                      </a:gs>
                      <a:gs pos="86000">
                        <a:schemeClr val="tx1"/>
                      </a:gs>
                    </a:gsLst>
                    <a:lin ang="5400000" scaled="0"/>
                  </a:gradFill>
                </a:rPr>
                <a:t>.</a:t>
              </a:r>
            </a:p>
            <a:p>
              <a:pPr marL="228600" lvl="1" indent="-228600" defTabSz="914363">
                <a:lnSpc>
                  <a:spcPct val="90000"/>
                </a:lnSpc>
                <a:spcBef>
                  <a:spcPct val="20000"/>
                </a:spcBef>
                <a:buSzPct val="90000"/>
                <a:buBlip>
                  <a:blip r:embed="rId3"/>
                </a:buBlip>
              </a:pPr>
              <a:r>
                <a:rPr lang="en-US" sz="1600" dirty="0">
                  <a:gradFill>
                    <a:gsLst>
                      <a:gs pos="0">
                        <a:schemeClr val="tx1"/>
                      </a:gs>
                      <a:gs pos="86000">
                        <a:schemeClr val="tx1"/>
                      </a:gs>
                    </a:gsLst>
                    <a:lin ang="5400000" scaled="0"/>
                  </a:gradFill>
                </a:rPr>
                <a:t>Decorate objects with attributes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for </a:t>
              </a:r>
              <a:r>
                <a:rPr lang="en-US" sz="1600" dirty="0">
                  <a:gradFill>
                    <a:gsLst>
                      <a:gs pos="0">
                        <a:schemeClr val="tx1"/>
                      </a:gs>
                      <a:gs pos="86000">
                        <a:schemeClr val="tx1"/>
                      </a:gs>
                    </a:gsLst>
                    <a:lin ang="5400000" scaled="0"/>
                  </a:gradFill>
                </a:rPr>
                <a:t>persistence</a:t>
              </a:r>
            </a:p>
          </p:txBody>
        </p:sp>
      </p:grpSp>
      <p:grpSp>
        <p:nvGrpSpPr>
          <p:cNvPr id="3074" name="Group 3073"/>
          <p:cNvGrpSpPr/>
          <p:nvPr/>
        </p:nvGrpSpPr>
        <p:grpSpPr>
          <a:xfrm>
            <a:off x="568029" y="2859038"/>
            <a:ext cx="5789689" cy="2373813"/>
            <a:chOff x="381001" y="2144278"/>
            <a:chExt cx="4343398" cy="1780360"/>
          </a:xfrm>
        </p:grpSpPr>
        <p:sp>
          <p:nvSpPr>
            <p:cNvPr id="29" name="Freeform 28"/>
            <p:cNvSpPr/>
            <p:nvPr/>
          </p:nvSpPr>
          <p:spPr>
            <a:xfrm>
              <a:off x="381001" y="2144966"/>
              <a:ext cx="956372" cy="1779672"/>
            </a:xfrm>
            <a:custGeom>
              <a:avLst/>
              <a:gdLst>
                <a:gd name="connsiteX0" fmla="*/ 0 w 1779672"/>
                <a:gd name="connsiteY0" fmla="*/ 0 h 956372"/>
                <a:gd name="connsiteX1" fmla="*/ 1301486 w 1779672"/>
                <a:gd name="connsiteY1" fmla="*/ 0 h 956372"/>
                <a:gd name="connsiteX2" fmla="*/ 1779672 w 1779672"/>
                <a:gd name="connsiteY2" fmla="*/ 478186 h 956372"/>
                <a:gd name="connsiteX3" fmla="*/ 1301486 w 1779672"/>
                <a:gd name="connsiteY3" fmla="*/ 956372 h 956372"/>
                <a:gd name="connsiteX4" fmla="*/ 0 w 1779672"/>
                <a:gd name="connsiteY4" fmla="*/ 956372 h 956372"/>
                <a:gd name="connsiteX5" fmla="*/ 478186 w 1779672"/>
                <a:gd name="connsiteY5" fmla="*/ 478186 h 956372"/>
                <a:gd name="connsiteX6" fmla="*/ 0 w 1779672"/>
                <a:gd name="connsiteY6" fmla="*/ 0 h 95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9672" h="956372">
                  <a:moveTo>
                    <a:pt x="1779672" y="0"/>
                  </a:moveTo>
                  <a:lnTo>
                    <a:pt x="1779672" y="699401"/>
                  </a:lnTo>
                  <a:lnTo>
                    <a:pt x="889836" y="956372"/>
                  </a:lnTo>
                  <a:lnTo>
                    <a:pt x="0" y="699401"/>
                  </a:lnTo>
                  <a:lnTo>
                    <a:pt x="0" y="0"/>
                  </a:lnTo>
                  <a:lnTo>
                    <a:pt x="889836" y="256971"/>
                  </a:lnTo>
                  <a:lnTo>
                    <a:pt x="1779672"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 tIns="485806" rIns="7620" bIns="485806" numCol="1" spcCol="1270" anchor="ctr" anchorCtr="0">
              <a:noAutofit/>
            </a:bodyPr>
            <a:lstStyle/>
            <a:p>
              <a:pPr algn="ctr" defTabSz="711076">
                <a:lnSpc>
                  <a:spcPct val="90000"/>
                </a:lnSpc>
                <a:spcBef>
                  <a:spcPct val="0"/>
                </a:spcBef>
                <a:spcAft>
                  <a:spcPct val="35000"/>
                </a:spcAft>
              </a:pPr>
              <a:r>
                <a:rPr lang="en-US" sz="1600" b="1" dirty="0">
                  <a:solidFill>
                    <a:schemeClr val="tx1"/>
                  </a:solidFill>
                </a:rPr>
                <a:t>Run time</a:t>
              </a:r>
            </a:p>
          </p:txBody>
        </p:sp>
        <p:sp>
          <p:nvSpPr>
            <p:cNvPr id="30" name="Rectangle 29"/>
            <p:cNvSpPr/>
            <p:nvPr/>
          </p:nvSpPr>
          <p:spPr>
            <a:xfrm>
              <a:off x="1337372" y="2144278"/>
              <a:ext cx="3387027" cy="1302863"/>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74320" tIns="71221" rIns="182880" bIns="71221" numCol="1" spcCol="1270" anchor="ctr" anchorCtr="0">
              <a:noAutofit/>
            </a:bodyPr>
            <a:lstStyle/>
            <a:p>
              <a:pPr marL="228600" lvl="1" indent="-228600" defTabSz="914363">
                <a:lnSpc>
                  <a:spcPct val="90000"/>
                </a:lnSpc>
                <a:spcBef>
                  <a:spcPct val="20000"/>
                </a:spcBef>
                <a:spcAft>
                  <a:spcPct val="15000"/>
                </a:spcAft>
                <a:buClr>
                  <a:schemeClr val="accent3"/>
                </a:buClr>
                <a:buSzPct val="90000"/>
                <a:buBlip>
                  <a:blip r:embed="rId3"/>
                </a:buBlip>
              </a:pPr>
              <a:r>
                <a:rPr lang="en-US" sz="1600" dirty="0">
                  <a:gradFill>
                    <a:gsLst>
                      <a:gs pos="0">
                        <a:schemeClr val="tx1"/>
                      </a:gs>
                      <a:gs pos="86000">
                        <a:schemeClr val="tx1"/>
                      </a:gs>
                    </a:gsLst>
                    <a:lin ang="5400000" scaled="0"/>
                  </a:gradFill>
                </a:rPr>
                <a:t>Create </a:t>
              </a:r>
              <a:r>
                <a:rPr lang="en-US" sz="1600" dirty="0" err="1">
                  <a:gradFill>
                    <a:gsLst>
                      <a:gs pos="0">
                        <a:schemeClr val="tx1"/>
                      </a:gs>
                      <a:gs pos="86000">
                        <a:schemeClr val="tx1"/>
                      </a:gs>
                    </a:gsLst>
                    <a:lin ang="5400000" scaled="0"/>
                  </a:gradFill>
                </a:rPr>
                <a:t>DataContext</a:t>
              </a:r>
              <a:r>
                <a:rPr lang="en-US" sz="1600" dirty="0">
                  <a:gradFill>
                    <a:gsLst>
                      <a:gs pos="0">
                        <a:schemeClr val="tx1"/>
                      </a:gs>
                      <a:gs pos="86000">
                        <a:schemeClr val="tx1"/>
                      </a:gs>
                    </a:gsLst>
                    <a:lin ang="5400000" scaled="0"/>
                  </a:gradFill>
                </a:rPr>
                <a:t> reference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to </a:t>
              </a:r>
              <a:r>
                <a:rPr lang="en-US" sz="1600" dirty="0">
                  <a:gradFill>
                    <a:gsLst>
                      <a:gs pos="0">
                        <a:schemeClr val="tx1"/>
                      </a:gs>
                      <a:gs pos="86000">
                        <a:schemeClr val="tx1"/>
                      </a:gs>
                    </a:gsLst>
                    <a:lin ang="5400000" scaled="0"/>
                  </a:gradFill>
                </a:rPr>
                <a:t>database</a:t>
              </a:r>
            </a:p>
            <a:p>
              <a:pPr marL="228600" lvl="1" indent="-228600" defTabSz="914363">
                <a:lnSpc>
                  <a:spcPct val="90000"/>
                </a:lnSpc>
                <a:spcBef>
                  <a:spcPct val="20000"/>
                </a:spcBef>
                <a:spcAft>
                  <a:spcPct val="15000"/>
                </a:spcAft>
                <a:buClr>
                  <a:schemeClr val="accent3"/>
                </a:buClr>
                <a:buSzPct val="90000"/>
                <a:buBlip>
                  <a:blip r:embed="rId3"/>
                </a:buBlip>
              </a:pPr>
              <a:r>
                <a:rPr lang="en-US" sz="1600" dirty="0">
                  <a:gradFill>
                    <a:gsLst>
                      <a:gs pos="0">
                        <a:schemeClr val="tx1"/>
                      </a:gs>
                      <a:gs pos="86000">
                        <a:schemeClr val="tx1"/>
                      </a:gs>
                    </a:gsLst>
                    <a:lin ang="5400000" scaled="0"/>
                  </a:gradFill>
                </a:rPr>
                <a:t>Translate object model into a database file</a:t>
              </a:r>
            </a:p>
            <a:p>
              <a:pPr marL="228600" lvl="1" indent="-228600" defTabSz="914363">
                <a:lnSpc>
                  <a:spcPct val="90000"/>
                </a:lnSpc>
                <a:spcBef>
                  <a:spcPct val="20000"/>
                </a:spcBef>
                <a:spcAft>
                  <a:spcPct val="15000"/>
                </a:spcAft>
                <a:buClr>
                  <a:schemeClr val="accent3"/>
                </a:buClr>
                <a:buSzPct val="90000"/>
                <a:buBlip>
                  <a:blip r:embed="rId3"/>
                </a:buBlip>
              </a:pPr>
              <a:r>
                <a:rPr lang="en-US" sz="1600" dirty="0">
                  <a:gradFill>
                    <a:gsLst>
                      <a:gs pos="0">
                        <a:schemeClr val="tx1"/>
                      </a:gs>
                      <a:gs pos="86000">
                        <a:schemeClr val="tx1"/>
                      </a:gs>
                    </a:gsLst>
                    <a:lin ang="5400000" scaled="0"/>
                  </a:gradFill>
                </a:rPr>
                <a:t>Submit API persists changes to DB</a:t>
              </a:r>
            </a:p>
          </p:txBody>
        </p:sp>
      </p:grpSp>
      <p:grpSp>
        <p:nvGrpSpPr>
          <p:cNvPr id="3076" name="Group 3075"/>
          <p:cNvGrpSpPr/>
          <p:nvPr/>
        </p:nvGrpSpPr>
        <p:grpSpPr>
          <a:xfrm>
            <a:off x="568029" y="4781168"/>
            <a:ext cx="5789689" cy="1821661"/>
            <a:chOff x="381001" y="3585876"/>
            <a:chExt cx="4343398" cy="1366246"/>
          </a:xfrm>
        </p:grpSpPr>
        <p:sp>
          <p:nvSpPr>
            <p:cNvPr id="31" name="Freeform 30"/>
            <p:cNvSpPr/>
            <p:nvPr/>
          </p:nvSpPr>
          <p:spPr>
            <a:xfrm>
              <a:off x="381001" y="3585876"/>
              <a:ext cx="956372" cy="1366246"/>
            </a:xfrm>
            <a:custGeom>
              <a:avLst/>
              <a:gdLst>
                <a:gd name="connsiteX0" fmla="*/ 0 w 1366246"/>
                <a:gd name="connsiteY0" fmla="*/ 0 h 956372"/>
                <a:gd name="connsiteX1" fmla="*/ 888060 w 1366246"/>
                <a:gd name="connsiteY1" fmla="*/ 0 h 956372"/>
                <a:gd name="connsiteX2" fmla="*/ 1366246 w 1366246"/>
                <a:gd name="connsiteY2" fmla="*/ 478186 h 956372"/>
                <a:gd name="connsiteX3" fmla="*/ 888060 w 1366246"/>
                <a:gd name="connsiteY3" fmla="*/ 956372 h 956372"/>
                <a:gd name="connsiteX4" fmla="*/ 0 w 1366246"/>
                <a:gd name="connsiteY4" fmla="*/ 956372 h 956372"/>
                <a:gd name="connsiteX5" fmla="*/ 478186 w 1366246"/>
                <a:gd name="connsiteY5" fmla="*/ 478186 h 956372"/>
                <a:gd name="connsiteX6" fmla="*/ 0 w 1366246"/>
                <a:gd name="connsiteY6" fmla="*/ 0 h 956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6246" h="956372">
                  <a:moveTo>
                    <a:pt x="1366246" y="0"/>
                  </a:moveTo>
                  <a:lnTo>
                    <a:pt x="1366246" y="621642"/>
                  </a:lnTo>
                  <a:lnTo>
                    <a:pt x="683123" y="956372"/>
                  </a:lnTo>
                  <a:lnTo>
                    <a:pt x="0" y="621642"/>
                  </a:lnTo>
                  <a:lnTo>
                    <a:pt x="0" y="0"/>
                  </a:lnTo>
                  <a:lnTo>
                    <a:pt x="683123" y="334730"/>
                  </a:lnTo>
                  <a:lnTo>
                    <a:pt x="1366246"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620" tIns="485806" rIns="7620" bIns="485806" numCol="1" spcCol="1270" anchor="ctr" anchorCtr="0">
              <a:noAutofit/>
            </a:bodyPr>
            <a:lstStyle/>
            <a:p>
              <a:pPr algn="ctr" defTabSz="711076">
                <a:lnSpc>
                  <a:spcPct val="90000"/>
                </a:lnSpc>
                <a:spcBef>
                  <a:spcPct val="0"/>
                </a:spcBef>
                <a:spcAft>
                  <a:spcPct val="35000"/>
                </a:spcAft>
              </a:pPr>
              <a:r>
                <a:rPr lang="en-US" sz="1600" b="1" dirty="0"/>
                <a:t>Database upgrade</a:t>
              </a:r>
            </a:p>
          </p:txBody>
        </p:sp>
        <p:sp>
          <p:nvSpPr>
            <p:cNvPr id="3072" name="Rectangle 3071"/>
            <p:cNvSpPr/>
            <p:nvPr/>
          </p:nvSpPr>
          <p:spPr>
            <a:xfrm>
              <a:off x="1337372" y="3585876"/>
              <a:ext cx="3387027" cy="88806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74320" tIns="71221" rIns="182880" bIns="71221" numCol="1" spcCol="1270" anchor="ctr" anchorCtr="0">
              <a:noAutofit/>
            </a:bodyPr>
            <a:lstStyle/>
            <a:p>
              <a:pPr marL="228600" lvl="1" indent="-228600" defTabSz="914363">
                <a:lnSpc>
                  <a:spcPct val="90000"/>
                </a:lnSpc>
                <a:spcBef>
                  <a:spcPct val="20000"/>
                </a:spcBef>
                <a:spcAft>
                  <a:spcPct val="15000"/>
                </a:spcAft>
                <a:buClr>
                  <a:schemeClr val="accent3"/>
                </a:buClr>
                <a:buSzPct val="90000"/>
                <a:buBlip>
                  <a:blip r:embed="rId3"/>
                </a:buBlip>
              </a:pPr>
              <a:r>
                <a:rPr lang="en-US" sz="1600" dirty="0">
                  <a:gradFill>
                    <a:gsLst>
                      <a:gs pos="0">
                        <a:schemeClr val="tx1"/>
                      </a:gs>
                      <a:gs pos="86000">
                        <a:schemeClr val="tx1"/>
                      </a:gs>
                    </a:gsLst>
                    <a:lin ang="5400000" scaled="0"/>
                  </a:gradFill>
                </a:rPr>
                <a:t>Create new objects to enable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new </a:t>
              </a:r>
              <a:r>
                <a:rPr lang="en-US" sz="1600" dirty="0">
                  <a:gradFill>
                    <a:gsLst>
                      <a:gs pos="0">
                        <a:schemeClr val="tx1"/>
                      </a:gs>
                      <a:gs pos="86000">
                        <a:schemeClr val="tx1"/>
                      </a:gs>
                    </a:gsLst>
                    <a:lin ang="5400000" scaled="0"/>
                  </a:gradFill>
                </a:rPr>
                <a:t>features</a:t>
              </a:r>
            </a:p>
            <a:p>
              <a:pPr marL="228600" lvl="1" indent="-228600" defTabSz="914363">
                <a:lnSpc>
                  <a:spcPct val="90000"/>
                </a:lnSpc>
                <a:spcBef>
                  <a:spcPct val="20000"/>
                </a:spcBef>
                <a:spcAft>
                  <a:spcPct val="15000"/>
                </a:spcAft>
                <a:buClr>
                  <a:schemeClr val="accent3"/>
                </a:buClr>
                <a:buSzPct val="90000"/>
                <a:buBlip>
                  <a:blip r:embed="rId3"/>
                </a:buBlip>
              </a:pPr>
              <a:r>
                <a:rPr lang="en-US" sz="1600" dirty="0">
                  <a:gradFill>
                    <a:gsLst>
                      <a:gs pos="0">
                        <a:schemeClr val="tx1"/>
                      </a:gs>
                      <a:gs pos="86000">
                        <a:schemeClr val="tx1"/>
                      </a:gs>
                    </a:gsLst>
                    <a:lin ang="5400000" scaled="0"/>
                  </a:gradFill>
                </a:rPr>
                <a:t>Use upgrade APIs to change DB</a:t>
              </a:r>
            </a:p>
          </p:txBody>
        </p:sp>
      </p:grpSp>
      <p:sp>
        <p:nvSpPr>
          <p:cNvPr id="7" name="Rectangle 6"/>
          <p:cNvSpPr/>
          <p:nvPr/>
        </p:nvSpPr>
        <p:spPr>
          <a:xfrm>
            <a:off x="7261719" y="1488003"/>
            <a:ext cx="3764737" cy="1473600"/>
          </a:xfrm>
          <a:prstGeom prst="rect">
            <a:avLst/>
          </a:prstGeom>
          <a:ln/>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defRPr/>
            </a:pPr>
            <a:endParaRPr lang="en-US" kern="0">
              <a:solidFill>
                <a:sysClr val="window" lastClr="FFFFFF"/>
              </a:solidFill>
            </a:endParaRPr>
          </a:p>
        </p:txBody>
      </p:sp>
      <p:sp>
        <p:nvSpPr>
          <p:cNvPr id="8" name="Rectangle 7"/>
          <p:cNvSpPr/>
          <p:nvPr/>
        </p:nvSpPr>
        <p:spPr>
          <a:xfrm>
            <a:off x="7568556" y="1578603"/>
            <a:ext cx="1422030" cy="609600"/>
          </a:xfrm>
          <a:prstGeom prst="rect">
            <a:avLst/>
          </a:prstGeom>
          <a:ln/>
        </p:spPr>
        <p:style>
          <a:lnRef idx="1">
            <a:schemeClr val="accent2"/>
          </a:lnRef>
          <a:fillRef idx="3">
            <a:schemeClr val="accent2"/>
          </a:fillRef>
          <a:effectRef idx="2">
            <a:schemeClr val="accent2"/>
          </a:effectRef>
          <a:fontRef idx="minor">
            <a:schemeClr val="lt1"/>
          </a:fontRef>
        </p:style>
        <p:txBody>
          <a:bodyPr lIns="121899" tIns="60949" rIns="121899" bIns="60949" rtlCol="0" anchor="ctr"/>
          <a:lstStyle/>
          <a:p>
            <a:pPr algn="ctr">
              <a:defRPr/>
            </a:pPr>
            <a:r>
              <a:rPr lang="en-US" sz="1900" kern="0" dirty="0">
                <a:solidFill>
                  <a:sysClr val="window" lastClr="FFFFFF"/>
                </a:solidFill>
              </a:rPr>
              <a:t>Varietals</a:t>
            </a:r>
          </a:p>
        </p:txBody>
      </p:sp>
      <p:sp>
        <p:nvSpPr>
          <p:cNvPr id="9" name="Rectangle 8"/>
          <p:cNvSpPr/>
          <p:nvPr/>
        </p:nvSpPr>
        <p:spPr>
          <a:xfrm>
            <a:off x="9396880" y="1578603"/>
            <a:ext cx="1422030" cy="609600"/>
          </a:xfrm>
          <a:prstGeom prst="rect">
            <a:avLst/>
          </a:prstGeom>
          <a:ln/>
        </p:spPr>
        <p:style>
          <a:lnRef idx="1">
            <a:schemeClr val="accent2"/>
          </a:lnRef>
          <a:fillRef idx="3">
            <a:schemeClr val="accent2"/>
          </a:fillRef>
          <a:effectRef idx="2">
            <a:schemeClr val="accent2"/>
          </a:effectRef>
          <a:fontRef idx="minor">
            <a:schemeClr val="lt1"/>
          </a:fontRef>
        </p:style>
        <p:txBody>
          <a:bodyPr lIns="121899" tIns="60949" rIns="121899" bIns="60949" rtlCol="0" anchor="ctr"/>
          <a:lstStyle/>
          <a:p>
            <a:pPr algn="ctr">
              <a:defRPr/>
            </a:pPr>
            <a:r>
              <a:rPr lang="en-US" sz="1900" kern="0" dirty="0">
                <a:solidFill>
                  <a:sysClr val="window" lastClr="FFFFFF"/>
                </a:solidFill>
              </a:rPr>
              <a:t>Wines</a:t>
            </a:r>
          </a:p>
        </p:txBody>
      </p:sp>
      <p:sp>
        <p:nvSpPr>
          <p:cNvPr id="10" name="Rectangle 9"/>
          <p:cNvSpPr/>
          <p:nvPr/>
        </p:nvSpPr>
        <p:spPr>
          <a:xfrm>
            <a:off x="7568556" y="2271303"/>
            <a:ext cx="1422030" cy="609600"/>
          </a:xfrm>
          <a:prstGeom prst="rect">
            <a:avLst/>
          </a:prstGeom>
          <a:ln/>
        </p:spPr>
        <p:style>
          <a:lnRef idx="1">
            <a:schemeClr val="accent2"/>
          </a:lnRef>
          <a:fillRef idx="3">
            <a:schemeClr val="accent2"/>
          </a:fillRef>
          <a:effectRef idx="2">
            <a:schemeClr val="accent2"/>
          </a:effectRef>
          <a:fontRef idx="minor">
            <a:schemeClr val="lt1"/>
          </a:fontRef>
        </p:style>
        <p:txBody>
          <a:bodyPr lIns="121899" tIns="60949" rIns="121899" bIns="60949" rtlCol="0" anchor="ctr"/>
          <a:lstStyle/>
          <a:p>
            <a:pPr algn="ctr">
              <a:defRPr/>
            </a:pPr>
            <a:r>
              <a:rPr lang="en-US" sz="1900" kern="0" dirty="0">
                <a:solidFill>
                  <a:sysClr val="window" lastClr="FFFFFF"/>
                </a:solidFill>
              </a:rPr>
              <a:t>Vineyards</a:t>
            </a:r>
          </a:p>
        </p:txBody>
      </p:sp>
      <p:cxnSp>
        <p:nvCxnSpPr>
          <p:cNvPr id="11" name="Straight Arrow Connector 10"/>
          <p:cNvCxnSpPr/>
          <p:nvPr/>
        </p:nvCxnSpPr>
        <p:spPr>
          <a:xfrm flipH="1">
            <a:off x="8990586" y="1883403"/>
            <a:ext cx="406294" cy="0"/>
          </a:xfrm>
          <a:prstGeom prst="straightConnector1">
            <a:avLst/>
          </a:prstGeom>
          <a:noFill/>
          <a:ln w="9525" cap="flat" cmpd="sng" algn="ctr">
            <a:solidFill>
              <a:sysClr val="window" lastClr="FFFFFF"/>
            </a:solidFill>
            <a:prstDash val="solid"/>
            <a:tailEnd type="arrow"/>
          </a:ln>
          <a:effectLst/>
        </p:spPr>
      </p:cxnSp>
      <p:cxnSp>
        <p:nvCxnSpPr>
          <p:cNvPr id="12" name="Straight Arrow Connector 11"/>
          <p:cNvCxnSpPr/>
          <p:nvPr/>
        </p:nvCxnSpPr>
        <p:spPr>
          <a:xfrm flipH="1">
            <a:off x="8990586" y="1883405"/>
            <a:ext cx="401378" cy="692700"/>
          </a:xfrm>
          <a:prstGeom prst="straightConnector1">
            <a:avLst/>
          </a:prstGeom>
          <a:noFill/>
          <a:ln w="9525" cap="flat" cmpd="sng" algn="ctr">
            <a:solidFill>
              <a:sysClr val="window" lastClr="FFFFFF"/>
            </a:solidFill>
            <a:prstDash val="solid"/>
            <a:tailEnd type="arrow"/>
          </a:ln>
          <a:effectLst/>
        </p:spPr>
      </p:cxnSp>
      <p:sp>
        <p:nvSpPr>
          <p:cNvPr id="14" name="Down Arrow 13"/>
          <p:cNvSpPr/>
          <p:nvPr/>
        </p:nvSpPr>
        <p:spPr>
          <a:xfrm>
            <a:off x="8584292" y="2961603"/>
            <a:ext cx="1244276" cy="431400"/>
          </a:xfrm>
          <a:prstGeom prst="downArrow">
            <a:avLst/>
          </a:prstGeom>
          <a:solidFill>
            <a:schemeClr val="accent1">
              <a:alpha val="58000"/>
            </a:schemeClr>
          </a:solidFill>
          <a:ln w="25400" cap="flat" cmpd="sng" algn="ctr">
            <a:noFill/>
            <a:prstDash val="solid"/>
          </a:ln>
          <a:effectLst/>
        </p:spPr>
        <p:txBody>
          <a:bodyPr lIns="121899" tIns="60949" rIns="121899" bIns="60949" rtlCol="0" anchor="ctr"/>
          <a:lstStyle/>
          <a:p>
            <a:pPr algn="ctr">
              <a:defRPr/>
            </a:pPr>
            <a:endParaRPr lang="en-US" kern="0">
              <a:solidFill>
                <a:sysClr val="window" lastClr="FFFFFF"/>
              </a:solidFill>
            </a:endParaRPr>
          </a:p>
        </p:txBody>
      </p:sp>
      <p:sp>
        <p:nvSpPr>
          <p:cNvPr id="15" name="Rectangle 14"/>
          <p:cNvSpPr/>
          <p:nvPr/>
        </p:nvSpPr>
        <p:spPr>
          <a:xfrm>
            <a:off x="9416775" y="2271303"/>
            <a:ext cx="1422030" cy="609600"/>
          </a:xfrm>
          <a:prstGeom prst="rect">
            <a:avLst/>
          </a:prstGeom>
          <a:ln/>
        </p:spPr>
        <p:style>
          <a:lnRef idx="1">
            <a:schemeClr val="accent2"/>
          </a:lnRef>
          <a:fillRef idx="3">
            <a:schemeClr val="accent2"/>
          </a:fillRef>
          <a:effectRef idx="2">
            <a:schemeClr val="accent2"/>
          </a:effectRef>
          <a:fontRef idx="minor">
            <a:schemeClr val="lt1"/>
          </a:fontRef>
        </p:style>
        <p:txBody>
          <a:bodyPr lIns="121899" tIns="60949" rIns="121899" bIns="60949" rtlCol="0" anchor="ctr"/>
          <a:lstStyle/>
          <a:p>
            <a:pPr algn="ctr">
              <a:defRPr/>
            </a:pPr>
            <a:r>
              <a:rPr lang="en-US" sz="1600" kern="0" dirty="0" err="1">
                <a:solidFill>
                  <a:sysClr val="window" lastClr="FFFFFF"/>
                </a:solidFill>
              </a:rPr>
              <a:t>WineMakers</a:t>
            </a:r>
            <a:endParaRPr lang="en-US" sz="1600" kern="0" dirty="0">
              <a:solidFill>
                <a:sysClr val="window" lastClr="FFFFFF"/>
              </a:solidFill>
            </a:endParaRPr>
          </a:p>
        </p:txBody>
      </p:sp>
      <p:cxnSp>
        <p:nvCxnSpPr>
          <p:cNvPr id="16" name="Straight Arrow Connector 15"/>
          <p:cNvCxnSpPr/>
          <p:nvPr/>
        </p:nvCxnSpPr>
        <p:spPr>
          <a:xfrm>
            <a:off x="8990591" y="2576103"/>
            <a:ext cx="426189" cy="0"/>
          </a:xfrm>
          <a:prstGeom prst="straightConnector1">
            <a:avLst/>
          </a:prstGeom>
          <a:noFill/>
          <a:ln w="9525" cap="flat" cmpd="sng" algn="ctr">
            <a:solidFill>
              <a:sysClr val="window" lastClr="FFFFFF"/>
            </a:solidFill>
            <a:prstDash val="solid"/>
            <a:tailEnd type="arrow"/>
          </a:ln>
          <a:effectLst/>
        </p:spPr>
      </p:cxnSp>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74143" y="4083880"/>
            <a:ext cx="2625508" cy="756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8" name="Straight Arrow Connector 17"/>
          <p:cNvCxnSpPr/>
          <p:nvPr/>
        </p:nvCxnSpPr>
        <p:spPr>
          <a:xfrm flipH="1">
            <a:off x="10105461" y="4429113"/>
            <a:ext cx="453349" cy="5096"/>
          </a:xfrm>
          <a:prstGeom prst="straightConnector1">
            <a:avLst/>
          </a:prstGeom>
          <a:noFill/>
          <a:ln w="9525" cap="flat" cmpd="sng" algn="ctr">
            <a:solidFill>
              <a:sysClr val="windowText" lastClr="000000"/>
            </a:solidFill>
            <a:prstDash val="solid"/>
            <a:headEnd type="none" w="med" len="med"/>
            <a:tailEnd type="triangle" w="med" len="med"/>
          </a:ln>
          <a:effectLst/>
        </p:spPr>
      </p:cxnSp>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58814" y="4078803"/>
            <a:ext cx="782963" cy="501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782188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073"/>
                                        </p:tgtEl>
                                        <p:attrNameLst>
                                          <p:attrName>style.visibility</p:attrName>
                                        </p:attrNameLst>
                                      </p:cBhvr>
                                      <p:to>
                                        <p:strVal val="visible"/>
                                      </p:to>
                                    </p:set>
                                    <p:anim calcmode="lin" valueType="num">
                                      <p:cBhvr additive="base">
                                        <p:cTn id="7" dur="500" fill="hold"/>
                                        <p:tgtEl>
                                          <p:spTgt spid="3073"/>
                                        </p:tgtEl>
                                        <p:attrNameLst>
                                          <p:attrName>ppt_x</p:attrName>
                                        </p:attrNameLst>
                                      </p:cBhvr>
                                      <p:tavLst>
                                        <p:tav tm="0">
                                          <p:val>
                                            <p:strVal val="#ppt_x"/>
                                          </p:val>
                                        </p:tav>
                                        <p:tav tm="100000">
                                          <p:val>
                                            <p:strVal val="#ppt_x"/>
                                          </p:val>
                                        </p:tav>
                                      </p:tavLst>
                                    </p:anim>
                                    <p:anim calcmode="lin" valueType="num">
                                      <p:cBhvr additive="base">
                                        <p:cTn id="8" dur="500" fill="hold"/>
                                        <p:tgtEl>
                                          <p:spTgt spid="3073"/>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nodeType="withEffect">
                                  <p:stCondLst>
                                    <p:cond delay="100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nodeType="withEffect">
                                  <p:stCondLst>
                                    <p:cond delay="10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3074"/>
                                        </p:tgtEl>
                                        <p:attrNameLst>
                                          <p:attrName>style.visibility</p:attrName>
                                        </p:attrNameLst>
                                      </p:cBhvr>
                                      <p:to>
                                        <p:strVal val="visible"/>
                                      </p:to>
                                    </p:set>
                                    <p:anim calcmode="lin" valueType="num">
                                      <p:cBhvr additive="base">
                                        <p:cTn id="31" dur="500" fill="hold"/>
                                        <p:tgtEl>
                                          <p:spTgt spid="3074"/>
                                        </p:tgtEl>
                                        <p:attrNameLst>
                                          <p:attrName>ppt_x</p:attrName>
                                        </p:attrNameLst>
                                      </p:cBhvr>
                                      <p:tavLst>
                                        <p:tav tm="0">
                                          <p:val>
                                            <p:strVal val="#ppt_x"/>
                                          </p:val>
                                        </p:tav>
                                        <p:tav tm="100000">
                                          <p:val>
                                            <p:strVal val="#ppt_x"/>
                                          </p:val>
                                        </p:tav>
                                      </p:tavLst>
                                    </p:anim>
                                    <p:anim calcmode="lin" valueType="num">
                                      <p:cBhvr additive="base">
                                        <p:cTn id="32" dur="500" fill="hold"/>
                                        <p:tgtEl>
                                          <p:spTgt spid="3074"/>
                                        </p:tgtEl>
                                        <p:attrNameLst>
                                          <p:attrName>ppt_y</p:attrName>
                                        </p:attrNameLst>
                                      </p:cBhvr>
                                      <p:tavLst>
                                        <p:tav tm="0">
                                          <p:val>
                                            <p:strVal val="0-#ppt_h/2"/>
                                          </p:val>
                                        </p:tav>
                                        <p:tav tm="100000">
                                          <p:val>
                                            <p:strVal val="#ppt_y"/>
                                          </p:val>
                                        </p:tav>
                                      </p:tavLst>
                                    </p:anim>
                                  </p:childTnLst>
                                </p:cTn>
                              </p:par>
                            </p:childTnLst>
                          </p:cTn>
                        </p:par>
                        <p:par>
                          <p:cTn id="33" fill="hold">
                            <p:stCondLst>
                              <p:cond delay="500"/>
                            </p:stCondLst>
                            <p:childTnLst>
                              <p:par>
                                <p:cTn id="34" presetID="22" presetClass="entr" presetSubtype="1"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up)">
                                      <p:cBhvr>
                                        <p:cTn id="36" dur="500"/>
                                        <p:tgtEl>
                                          <p:spTgt spid="14"/>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childTnLst>
                          </p:cTn>
                        </p:par>
                        <p:par>
                          <p:cTn id="41" fill="hold">
                            <p:stCondLst>
                              <p:cond delay="1500"/>
                            </p:stCondLst>
                            <p:childTnLst>
                              <p:par>
                                <p:cTn id="42" presetID="10" presetClass="entr" presetSubtype="0"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fade">
                                      <p:cBhvr>
                                        <p:cTn id="44" dur="500"/>
                                        <p:tgtEl>
                                          <p:spTgt spid="2"/>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1" fill="hold" nodeType="clickEffect">
                                  <p:stCondLst>
                                    <p:cond delay="0"/>
                                  </p:stCondLst>
                                  <p:childTnLst>
                                    <p:set>
                                      <p:cBhvr>
                                        <p:cTn id="48" dur="1" fill="hold">
                                          <p:stCondLst>
                                            <p:cond delay="0"/>
                                          </p:stCondLst>
                                        </p:cTn>
                                        <p:tgtEl>
                                          <p:spTgt spid="3076"/>
                                        </p:tgtEl>
                                        <p:attrNameLst>
                                          <p:attrName>style.visibility</p:attrName>
                                        </p:attrNameLst>
                                      </p:cBhvr>
                                      <p:to>
                                        <p:strVal val="visible"/>
                                      </p:to>
                                    </p:set>
                                    <p:anim calcmode="lin" valueType="num">
                                      <p:cBhvr additive="base">
                                        <p:cTn id="49" dur="500" fill="hold"/>
                                        <p:tgtEl>
                                          <p:spTgt spid="3076"/>
                                        </p:tgtEl>
                                        <p:attrNameLst>
                                          <p:attrName>ppt_x</p:attrName>
                                        </p:attrNameLst>
                                      </p:cBhvr>
                                      <p:tavLst>
                                        <p:tav tm="0">
                                          <p:val>
                                            <p:strVal val="#ppt_x"/>
                                          </p:val>
                                        </p:tav>
                                        <p:tav tm="100000">
                                          <p:val>
                                            <p:strVal val="#ppt_x"/>
                                          </p:val>
                                        </p:tav>
                                      </p:tavLst>
                                    </p:anim>
                                    <p:anim calcmode="lin" valueType="num">
                                      <p:cBhvr additive="base">
                                        <p:cTn id="50" dur="500" fill="hold"/>
                                        <p:tgtEl>
                                          <p:spTgt spid="3076"/>
                                        </p:tgtEl>
                                        <p:attrNameLst>
                                          <p:attrName>ppt_y</p:attrName>
                                        </p:attrNameLst>
                                      </p:cBhvr>
                                      <p:tavLst>
                                        <p:tav tm="0">
                                          <p:val>
                                            <p:strVal val="0-#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0" presetClass="entr" presetSubtype="0" fill="hold" nodeType="withEffect">
                                  <p:stCondLst>
                                    <p:cond delay="100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childTnLst>
                          </p:cTn>
                        </p:par>
                        <p:par>
                          <p:cTn id="59" fill="hold">
                            <p:stCondLst>
                              <p:cond delay="1500"/>
                            </p:stCondLst>
                            <p:childTnLst>
                              <p:par>
                                <p:cTn id="60" presetID="6" presetClass="emph" presetSubtype="0" fill="hold" grpId="1" nodeType="afterEffect">
                                  <p:stCondLst>
                                    <p:cond delay="0"/>
                                  </p:stCondLst>
                                  <p:childTnLst>
                                    <p:animScale>
                                      <p:cBhvr>
                                        <p:cTn id="61" dur="2000" fill="hold"/>
                                        <p:tgtEl>
                                          <p:spTgt spid="5"/>
                                        </p:tgtEl>
                                      </p:cBhvr>
                                      <p:by x="150000" y="100000"/>
                                    </p:animScale>
                                  </p:childTnLst>
                                </p:cTn>
                              </p:par>
                            </p:childTnLst>
                          </p:cTn>
                        </p:par>
                        <p:par>
                          <p:cTn id="62" fill="hold">
                            <p:stCondLst>
                              <p:cond delay="3500"/>
                            </p:stCondLst>
                            <p:childTnLst>
                              <p:par>
                                <p:cTn id="63" presetID="35" presetClass="path" presetSubtype="0" accel="50000" decel="50000" fill="hold" nodeType="afterEffect">
                                  <p:stCondLst>
                                    <p:cond delay="0"/>
                                  </p:stCondLst>
                                  <p:childTnLst>
                                    <p:animMotion origin="layout" path="M 4.72222E-6 -2.26642E-6 L -0.03872 -0.003 " pathEditMode="relative" rAng="0" ptsTypes="AA">
                                      <p:cBhvr>
                                        <p:cTn id="64" dur="2000" fill="hold"/>
                                        <p:tgtEl>
                                          <p:spTgt spid="2"/>
                                        </p:tgtEl>
                                        <p:attrNameLst>
                                          <p:attrName>ppt_x</p:attrName>
                                          <p:attrName>ppt_y</p:attrName>
                                        </p:attrNameLst>
                                      </p:cBhvr>
                                      <p:rCtr x="-1944" y="-162"/>
                                    </p:animMotion>
                                  </p:childTnLst>
                                </p:cTn>
                              </p:par>
                            </p:childTnLst>
                          </p:cTn>
                        </p:par>
                        <p:par>
                          <p:cTn id="65" fill="hold">
                            <p:stCondLst>
                              <p:cond delay="5500"/>
                            </p:stCondLst>
                            <p:childTnLst>
                              <p:par>
                                <p:cTn id="66" presetID="10" presetClass="entr" presetSubtype="0" fill="hold" nodeType="afterEffect">
                                  <p:stCondLst>
                                    <p:cond delay="0"/>
                                  </p:stCondLst>
                                  <p:childTnLst>
                                    <p:set>
                                      <p:cBhvr>
                                        <p:cTn id="67" dur="1" fill="hold">
                                          <p:stCondLst>
                                            <p:cond delay="0"/>
                                          </p:stCondLst>
                                        </p:cTn>
                                        <p:tgtEl>
                                          <p:spTgt spid="3075"/>
                                        </p:tgtEl>
                                        <p:attrNameLst>
                                          <p:attrName>style.visibility</p:attrName>
                                        </p:attrNameLst>
                                      </p:cBhvr>
                                      <p:to>
                                        <p:strVal val="visible"/>
                                      </p:to>
                                    </p:set>
                                    <p:animEffect transition="in" filter="fade">
                                      <p:cBhvr>
                                        <p:cTn id="68" dur="500"/>
                                        <p:tgtEl>
                                          <p:spTgt spid="3075"/>
                                        </p:tgtEl>
                                      </p:cBhvr>
                                    </p:animEffect>
                                  </p:childTnLst>
                                </p:cTn>
                              </p:par>
                            </p:childTnLst>
                          </p:cTn>
                        </p:par>
                        <p:par>
                          <p:cTn id="69" fill="hold">
                            <p:stCondLst>
                              <p:cond delay="6000"/>
                            </p:stCondLst>
                            <p:childTnLst>
                              <p:par>
                                <p:cTn id="70" presetID="10" presetClass="entr" presetSubtype="0" fill="hold"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animBg="1"/>
      <p:bldP spid="5" grpId="1" animBg="1"/>
      <p:bldP spid="7" grpId="0" uiExpand="1" animBg="1"/>
      <p:bldP spid="8" grpId="0" uiExpand="1" animBg="1"/>
      <p:bldP spid="9" grpId="0" uiExpand="1" animBg="1"/>
      <p:bldP spid="10" grpId="0" uiExpand="1" animBg="1"/>
      <p:bldP spid="14" grpId="0" uiExpand="1"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Content Placeholder 2"/>
          <p:cNvSpPr txBox="1">
            <a:spLocks/>
          </p:cNvSpPr>
          <p:nvPr/>
        </p:nvSpPr>
        <p:spPr>
          <a:xfrm>
            <a:off x="519907" y="975491"/>
            <a:ext cx="11149012" cy="5329292"/>
          </a:xfrm>
          <a:prstGeom prst="rect">
            <a:avLst/>
          </a:prstGeom>
        </p:spPr>
        <p:txBody>
          <a:bodyPr>
            <a:normAutofit/>
          </a:bodyPr>
          <a:lstStyle>
            <a:lvl1pPr marL="460355" indent="-460355" algn="l" defTabSz="914325"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28" indent="-395272" algn="l" defTabSz="914325"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36" indent="-403208" algn="l" defTabSz="914325"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896" indent="-346061" algn="l" defTabSz="914325"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432" indent="-336536" algn="l" defTabSz="914325"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1400" dirty="0" smtClean="0">
                <a:latin typeface="Consolas"/>
              </a:rPr>
              <a:t> </a:t>
            </a:r>
            <a:r>
              <a:rPr lang="en-US" sz="1400" dirty="0" smtClean="0">
                <a:solidFill>
                  <a:srgbClr val="008000"/>
                </a:solidFill>
                <a:latin typeface="Consolas"/>
              </a:rPr>
              <a:t>// Define the data context.</a:t>
            </a:r>
            <a:endParaRPr lang="en-US" sz="1400" dirty="0" smtClean="0">
              <a:solidFill>
                <a:prstClr val="black"/>
              </a:solidFill>
              <a:latin typeface="Consolas"/>
            </a:endParaRPr>
          </a:p>
          <a:p>
            <a:pPr marL="0" indent="0">
              <a:buFontTx/>
              <a:buNone/>
            </a:pPr>
            <a:r>
              <a:rPr lang="en-US" sz="1400" dirty="0" smtClean="0">
                <a:solidFill>
                  <a:srgbClr val="0000FF"/>
                </a:solidFill>
                <a:latin typeface="Consolas"/>
              </a:rPr>
              <a:t>public</a:t>
            </a:r>
            <a:r>
              <a:rPr lang="en-US" sz="1400" dirty="0" smtClean="0">
                <a:solidFill>
                  <a:prstClr val="black"/>
                </a:solidFill>
                <a:latin typeface="Consolas"/>
              </a:rPr>
              <a:t> </a:t>
            </a:r>
            <a:r>
              <a:rPr lang="en-US" sz="1400" dirty="0" smtClean="0">
                <a:solidFill>
                  <a:srgbClr val="0000FF"/>
                </a:solidFill>
                <a:latin typeface="Consolas"/>
              </a:rPr>
              <a:t>partial</a:t>
            </a:r>
            <a:r>
              <a:rPr lang="en-US" sz="1400" dirty="0" smtClean="0">
                <a:solidFill>
                  <a:prstClr val="black"/>
                </a:solidFill>
                <a:latin typeface="Consolas"/>
              </a:rPr>
              <a:t> </a:t>
            </a:r>
            <a:r>
              <a:rPr lang="en-US" sz="1400" dirty="0" smtClean="0">
                <a:solidFill>
                  <a:srgbClr val="0000FF"/>
                </a:solidFill>
                <a:latin typeface="Consolas"/>
              </a:rPr>
              <a:t>class</a:t>
            </a:r>
            <a:r>
              <a:rPr lang="en-US" sz="1400" dirty="0" smtClean="0">
                <a:solidFill>
                  <a:prstClr val="black"/>
                </a:solidFill>
                <a:latin typeface="Consolas"/>
              </a:rPr>
              <a:t> </a:t>
            </a:r>
            <a:r>
              <a:rPr lang="en-US" sz="1400" dirty="0" err="1" smtClean="0">
                <a:solidFill>
                  <a:srgbClr val="2B91AF"/>
                </a:solidFill>
                <a:latin typeface="Consolas"/>
              </a:rPr>
              <a:t>WineDataContext</a:t>
            </a:r>
            <a:r>
              <a:rPr lang="en-US" sz="1400" dirty="0" smtClean="0">
                <a:solidFill>
                  <a:prstClr val="black"/>
                </a:solidFill>
                <a:latin typeface="Consolas"/>
              </a:rPr>
              <a:t> : </a:t>
            </a:r>
            <a:r>
              <a:rPr lang="en-US" sz="1400" dirty="0" err="1" smtClean="0">
                <a:solidFill>
                  <a:srgbClr val="2B91AF"/>
                </a:solidFill>
                <a:latin typeface="Consolas"/>
              </a:rPr>
              <a:t>DataContext</a:t>
            </a:r>
            <a:r>
              <a:rPr lang="en-US" sz="1400" dirty="0" smtClean="0">
                <a:solidFill>
                  <a:prstClr val="black"/>
                </a:solidFill>
                <a:latin typeface="Consolas"/>
              </a:rPr>
              <a:t> </a:t>
            </a:r>
          </a:p>
          <a:p>
            <a:pPr marL="0" indent="0">
              <a:buFontTx/>
              <a:buNone/>
            </a:pPr>
            <a:r>
              <a:rPr lang="en-US" sz="1400" dirty="0" smtClean="0">
                <a:solidFill>
                  <a:prstClr val="black"/>
                </a:solidFill>
                <a:latin typeface="Consolas"/>
              </a:rPr>
              <a:t>{</a:t>
            </a:r>
          </a:p>
          <a:p>
            <a:pPr marL="529074" lvl="1" indent="0">
              <a:buFontTx/>
              <a:buNone/>
            </a:pPr>
            <a:r>
              <a:rPr lang="en-US" sz="1400" dirty="0" smtClean="0">
                <a:solidFill>
                  <a:srgbClr val="0000FF"/>
                </a:solidFill>
                <a:latin typeface="Consolas"/>
              </a:rPr>
              <a:t>public</a:t>
            </a:r>
            <a:r>
              <a:rPr lang="en-US" sz="1400" dirty="0" smtClean="0">
                <a:solidFill>
                  <a:prstClr val="black"/>
                </a:solidFill>
                <a:latin typeface="Consolas"/>
              </a:rPr>
              <a:t> </a:t>
            </a:r>
            <a:r>
              <a:rPr lang="en-US" sz="1400" dirty="0" smtClean="0">
                <a:solidFill>
                  <a:srgbClr val="2B91AF"/>
                </a:solidFill>
                <a:latin typeface="Consolas"/>
              </a:rPr>
              <a:t>Table</a:t>
            </a:r>
            <a:r>
              <a:rPr lang="en-US" sz="1400" dirty="0" smtClean="0">
                <a:solidFill>
                  <a:prstClr val="black"/>
                </a:solidFill>
                <a:latin typeface="Consolas"/>
              </a:rPr>
              <a:t>&lt;</a:t>
            </a:r>
            <a:r>
              <a:rPr lang="en-US" sz="1400" dirty="0" smtClean="0">
                <a:solidFill>
                  <a:srgbClr val="2B91AF"/>
                </a:solidFill>
                <a:latin typeface="Consolas"/>
              </a:rPr>
              <a:t>Wine</a:t>
            </a:r>
            <a:r>
              <a:rPr lang="en-US" sz="1400" dirty="0" smtClean="0">
                <a:solidFill>
                  <a:prstClr val="black"/>
                </a:solidFill>
                <a:latin typeface="Consolas"/>
              </a:rPr>
              <a:t>&gt; Wines;</a:t>
            </a:r>
          </a:p>
          <a:p>
            <a:pPr marL="529074" lvl="1" indent="0">
              <a:buFontTx/>
              <a:buNone/>
            </a:pPr>
            <a:r>
              <a:rPr lang="en-US" sz="1400" dirty="0" smtClean="0">
                <a:solidFill>
                  <a:srgbClr val="0000FF"/>
                </a:solidFill>
                <a:latin typeface="Consolas"/>
              </a:rPr>
              <a:t>public</a:t>
            </a:r>
            <a:r>
              <a:rPr lang="en-US" sz="1400" dirty="0" smtClean="0">
                <a:solidFill>
                  <a:prstClr val="black"/>
                </a:solidFill>
                <a:latin typeface="Consolas"/>
              </a:rPr>
              <a:t> </a:t>
            </a:r>
            <a:r>
              <a:rPr lang="en-US" sz="1400" dirty="0" smtClean="0">
                <a:solidFill>
                  <a:srgbClr val="2B91AF"/>
                </a:solidFill>
                <a:latin typeface="Consolas"/>
              </a:rPr>
              <a:t>Table</a:t>
            </a:r>
            <a:r>
              <a:rPr lang="en-US" sz="1400" dirty="0" smtClean="0">
                <a:solidFill>
                  <a:prstClr val="black"/>
                </a:solidFill>
                <a:latin typeface="Consolas"/>
              </a:rPr>
              <a:t>&lt;</a:t>
            </a:r>
            <a:r>
              <a:rPr lang="en-US" sz="1400" dirty="0" smtClean="0">
                <a:solidFill>
                  <a:srgbClr val="2B91AF"/>
                </a:solidFill>
                <a:latin typeface="Consolas"/>
              </a:rPr>
              <a:t>Vineyard</a:t>
            </a:r>
            <a:r>
              <a:rPr lang="en-US" sz="1400" dirty="0" smtClean="0">
                <a:solidFill>
                  <a:prstClr val="black"/>
                </a:solidFill>
                <a:latin typeface="Consolas"/>
              </a:rPr>
              <a:t>&gt; Vineyards;</a:t>
            </a:r>
          </a:p>
          <a:p>
            <a:pPr marL="529074" lvl="1" indent="0">
              <a:buFontTx/>
              <a:buNone/>
            </a:pPr>
            <a:r>
              <a:rPr lang="en-US" sz="1400" dirty="0" smtClean="0">
                <a:solidFill>
                  <a:srgbClr val="0000FF"/>
                </a:solidFill>
                <a:latin typeface="Consolas"/>
              </a:rPr>
              <a:t>public</a:t>
            </a:r>
            <a:r>
              <a:rPr lang="en-US" sz="1400" dirty="0" smtClean="0">
                <a:solidFill>
                  <a:prstClr val="black"/>
                </a:solidFill>
                <a:latin typeface="Consolas"/>
              </a:rPr>
              <a:t> </a:t>
            </a:r>
            <a:r>
              <a:rPr lang="en-US" sz="1400" dirty="0" err="1" smtClean="0">
                <a:solidFill>
                  <a:prstClr val="black"/>
                </a:solidFill>
                <a:latin typeface="Consolas"/>
              </a:rPr>
              <a:t>WineDataContext</a:t>
            </a:r>
            <a:r>
              <a:rPr lang="en-US" sz="1400" dirty="0" smtClean="0">
                <a:solidFill>
                  <a:prstClr val="black"/>
                </a:solidFill>
                <a:latin typeface="Consolas"/>
              </a:rPr>
              <a:t>(</a:t>
            </a:r>
            <a:r>
              <a:rPr lang="en-US" sz="1400" dirty="0" smtClean="0">
                <a:solidFill>
                  <a:srgbClr val="0000FF"/>
                </a:solidFill>
                <a:latin typeface="Consolas"/>
              </a:rPr>
              <a:t>string</a:t>
            </a:r>
            <a:r>
              <a:rPr lang="en-US" sz="1400" dirty="0" smtClean="0">
                <a:solidFill>
                  <a:prstClr val="black"/>
                </a:solidFill>
                <a:latin typeface="Consolas"/>
              </a:rPr>
              <a:t> connection) : </a:t>
            </a:r>
            <a:r>
              <a:rPr lang="en-US" sz="1400" dirty="0" smtClean="0">
                <a:solidFill>
                  <a:srgbClr val="0000FF"/>
                </a:solidFill>
                <a:latin typeface="Consolas"/>
              </a:rPr>
              <a:t>base</a:t>
            </a:r>
            <a:r>
              <a:rPr lang="en-US" sz="1400" dirty="0" smtClean="0">
                <a:solidFill>
                  <a:prstClr val="black"/>
                </a:solidFill>
                <a:latin typeface="Consolas"/>
              </a:rPr>
              <a:t>(connection) { }</a:t>
            </a:r>
          </a:p>
          <a:p>
            <a:pPr marL="0" indent="0">
              <a:buFontTx/>
              <a:buNone/>
            </a:pPr>
            <a:r>
              <a:rPr lang="en-US" sz="1400" dirty="0" smtClean="0">
                <a:solidFill>
                  <a:prstClr val="black"/>
                </a:solidFill>
                <a:latin typeface="Consolas"/>
              </a:rPr>
              <a:t>}</a:t>
            </a:r>
          </a:p>
          <a:p>
            <a:pPr marL="0" indent="0">
              <a:buFontTx/>
              <a:buNone/>
            </a:pPr>
            <a:endParaRPr lang="en-US" sz="1400" dirty="0" smtClean="0">
              <a:solidFill>
                <a:prstClr val="black"/>
              </a:solidFill>
              <a:latin typeface="Consolas"/>
            </a:endParaRPr>
          </a:p>
          <a:p>
            <a:pPr marL="0" indent="0">
              <a:buFontTx/>
              <a:buNone/>
            </a:pPr>
            <a:r>
              <a:rPr lang="en-US" sz="1400" dirty="0" smtClean="0">
                <a:solidFill>
                  <a:srgbClr val="008000"/>
                </a:solidFill>
                <a:latin typeface="Consolas"/>
              </a:rPr>
              <a:t>// Define the tables in the database</a:t>
            </a:r>
            <a:endParaRPr lang="en-US" sz="1400" dirty="0" smtClean="0">
              <a:solidFill>
                <a:prstClr val="black"/>
              </a:solidFill>
              <a:latin typeface="Consolas"/>
            </a:endParaRPr>
          </a:p>
          <a:p>
            <a:pPr marL="0" indent="0">
              <a:buFontTx/>
              <a:buNone/>
            </a:pPr>
            <a:r>
              <a:rPr lang="en-US" sz="1400" dirty="0" smtClean="0">
                <a:solidFill>
                  <a:prstClr val="black"/>
                </a:solidFill>
                <a:latin typeface="Consolas"/>
              </a:rPr>
              <a:t>[</a:t>
            </a:r>
            <a:r>
              <a:rPr lang="en-US" sz="1400" dirty="0" smtClean="0">
                <a:solidFill>
                  <a:srgbClr val="2B91AF"/>
                </a:solidFill>
                <a:latin typeface="Consolas"/>
              </a:rPr>
              <a:t>Table</a:t>
            </a:r>
            <a:r>
              <a:rPr lang="en-US" sz="1400" dirty="0" smtClean="0">
                <a:solidFill>
                  <a:prstClr val="black"/>
                </a:solidFill>
                <a:latin typeface="Consolas"/>
              </a:rPr>
              <a:t>]</a:t>
            </a:r>
          </a:p>
          <a:p>
            <a:pPr marL="0" indent="0">
              <a:buFontTx/>
              <a:buNone/>
            </a:pPr>
            <a:r>
              <a:rPr lang="en-US" sz="1400" dirty="0" smtClean="0">
                <a:solidFill>
                  <a:srgbClr val="0000FF"/>
                </a:solidFill>
                <a:latin typeface="Consolas"/>
              </a:rPr>
              <a:t>public</a:t>
            </a:r>
            <a:r>
              <a:rPr lang="en-US" sz="1400" dirty="0" smtClean="0">
                <a:solidFill>
                  <a:prstClr val="black"/>
                </a:solidFill>
                <a:latin typeface="Consolas"/>
              </a:rPr>
              <a:t> </a:t>
            </a:r>
            <a:r>
              <a:rPr lang="en-US" sz="1400" dirty="0" smtClean="0">
                <a:solidFill>
                  <a:srgbClr val="0000FF"/>
                </a:solidFill>
                <a:latin typeface="Consolas"/>
              </a:rPr>
              <a:t>class</a:t>
            </a:r>
            <a:r>
              <a:rPr lang="en-US" sz="1400" dirty="0" smtClean="0">
                <a:solidFill>
                  <a:prstClr val="black"/>
                </a:solidFill>
                <a:latin typeface="Consolas"/>
              </a:rPr>
              <a:t> </a:t>
            </a:r>
            <a:r>
              <a:rPr lang="en-US" sz="1400" dirty="0" smtClean="0">
                <a:solidFill>
                  <a:srgbClr val="2B91AF"/>
                </a:solidFill>
                <a:latin typeface="Consolas"/>
              </a:rPr>
              <a:t>Wine</a:t>
            </a:r>
            <a:endParaRPr lang="en-US" sz="1400" dirty="0" smtClean="0">
              <a:solidFill>
                <a:prstClr val="black"/>
              </a:solidFill>
              <a:latin typeface="Consolas"/>
            </a:endParaRPr>
          </a:p>
          <a:p>
            <a:pPr marL="0" indent="0">
              <a:buFontTx/>
              <a:buNone/>
            </a:pPr>
            <a:r>
              <a:rPr lang="en-US" sz="1400" dirty="0" smtClean="0">
                <a:solidFill>
                  <a:prstClr val="black"/>
                </a:solidFill>
                <a:latin typeface="Consolas"/>
              </a:rPr>
              <a:t>{</a:t>
            </a:r>
          </a:p>
          <a:p>
            <a:pPr marL="529074" lvl="1" indent="0">
              <a:lnSpc>
                <a:spcPct val="80000"/>
              </a:lnSpc>
              <a:buFontTx/>
              <a:buNone/>
            </a:pPr>
            <a:r>
              <a:rPr lang="en-US" sz="1400" dirty="0" smtClean="0">
                <a:solidFill>
                  <a:prstClr val="black"/>
                </a:solidFill>
                <a:latin typeface="Consolas"/>
              </a:rPr>
              <a:t>[</a:t>
            </a:r>
            <a:r>
              <a:rPr lang="en-US" sz="1400" dirty="0" smtClean="0">
                <a:solidFill>
                  <a:srgbClr val="2B91AF"/>
                </a:solidFill>
                <a:latin typeface="Consolas"/>
              </a:rPr>
              <a:t>Column</a:t>
            </a:r>
            <a:r>
              <a:rPr lang="en-US" sz="1400" dirty="0" smtClean="0">
                <a:solidFill>
                  <a:prstClr val="black"/>
                </a:solidFill>
                <a:latin typeface="Consolas"/>
              </a:rPr>
              <a:t>(</a:t>
            </a:r>
            <a:r>
              <a:rPr lang="en-US" sz="1400" dirty="0" err="1" smtClean="0">
                <a:solidFill>
                  <a:prstClr val="black"/>
                </a:solidFill>
                <a:latin typeface="Consolas"/>
              </a:rPr>
              <a:t>IsPrimaryKey</a:t>
            </a:r>
            <a:r>
              <a:rPr lang="en-US" sz="1400" dirty="0" smtClean="0">
                <a:solidFill>
                  <a:prstClr val="black"/>
                </a:solidFill>
                <a:latin typeface="Consolas"/>
              </a:rPr>
              <a:t>=</a:t>
            </a:r>
            <a:r>
              <a:rPr lang="en-US" sz="1400" dirty="0" smtClean="0">
                <a:solidFill>
                  <a:srgbClr val="0000FF"/>
                </a:solidFill>
                <a:latin typeface="Consolas"/>
              </a:rPr>
              <a:t>true</a:t>
            </a:r>
            <a:r>
              <a:rPr lang="en-US" sz="1400" dirty="0" smtClean="0">
                <a:solidFill>
                  <a:prstClr val="black"/>
                </a:solidFill>
                <a:latin typeface="Consolas"/>
              </a:rPr>
              <a:t>]</a:t>
            </a:r>
          </a:p>
          <a:p>
            <a:pPr marL="529074" lvl="1" indent="0">
              <a:buFontTx/>
              <a:buNone/>
            </a:pPr>
            <a:r>
              <a:rPr lang="en-US" sz="1400" dirty="0" smtClean="0">
                <a:solidFill>
                  <a:srgbClr val="0000FF"/>
                </a:solidFill>
                <a:latin typeface="Consolas"/>
              </a:rPr>
              <a:t>public</a:t>
            </a:r>
            <a:r>
              <a:rPr lang="en-US" sz="1400" dirty="0" smtClean="0">
                <a:solidFill>
                  <a:prstClr val="black"/>
                </a:solidFill>
                <a:latin typeface="Consolas"/>
              </a:rPr>
              <a:t> </a:t>
            </a:r>
            <a:r>
              <a:rPr lang="en-US" sz="1400" dirty="0" smtClean="0">
                <a:solidFill>
                  <a:srgbClr val="0000FF"/>
                </a:solidFill>
                <a:latin typeface="Consolas"/>
              </a:rPr>
              <a:t>string</a:t>
            </a:r>
            <a:r>
              <a:rPr lang="en-US" sz="1400" dirty="0" smtClean="0">
                <a:solidFill>
                  <a:prstClr val="black"/>
                </a:solidFill>
                <a:latin typeface="Consolas"/>
              </a:rPr>
              <a:t> </a:t>
            </a:r>
            <a:r>
              <a:rPr lang="en-US" sz="1400" dirty="0" err="1" smtClean="0">
                <a:solidFill>
                  <a:prstClr val="black"/>
                </a:solidFill>
                <a:latin typeface="Consolas"/>
              </a:rPr>
              <a:t>WineID</a:t>
            </a:r>
            <a:r>
              <a:rPr lang="en-US" sz="1400" dirty="0" smtClean="0">
                <a:solidFill>
                  <a:prstClr val="black"/>
                </a:solidFill>
                <a:latin typeface="Consolas"/>
              </a:rPr>
              <a:t> { </a:t>
            </a:r>
            <a:r>
              <a:rPr lang="en-US" sz="1400" dirty="0" smtClean="0">
                <a:solidFill>
                  <a:srgbClr val="0000FF"/>
                </a:solidFill>
                <a:latin typeface="Consolas"/>
              </a:rPr>
              <a:t>get</a:t>
            </a:r>
            <a:r>
              <a:rPr lang="en-US" sz="1400" dirty="0" smtClean="0">
                <a:solidFill>
                  <a:prstClr val="black"/>
                </a:solidFill>
                <a:latin typeface="Consolas"/>
              </a:rPr>
              <a:t>; </a:t>
            </a:r>
            <a:r>
              <a:rPr lang="en-US" sz="1400" dirty="0" smtClean="0">
                <a:solidFill>
                  <a:srgbClr val="0000FF"/>
                </a:solidFill>
                <a:latin typeface="Consolas"/>
              </a:rPr>
              <a:t>set</a:t>
            </a:r>
            <a:r>
              <a:rPr lang="en-US" sz="1400" dirty="0" smtClean="0">
                <a:solidFill>
                  <a:prstClr val="black"/>
                </a:solidFill>
                <a:latin typeface="Consolas"/>
              </a:rPr>
              <a:t>; }</a:t>
            </a:r>
          </a:p>
          <a:p>
            <a:pPr marL="529074" lvl="1" indent="0">
              <a:buFontTx/>
              <a:buNone/>
            </a:pPr>
            <a:r>
              <a:rPr lang="en-US" sz="1400" dirty="0" smtClean="0">
                <a:solidFill>
                  <a:prstClr val="black"/>
                </a:solidFill>
                <a:latin typeface="Consolas"/>
              </a:rPr>
              <a:t>[</a:t>
            </a:r>
            <a:r>
              <a:rPr lang="en-US" sz="1400" dirty="0" smtClean="0">
                <a:solidFill>
                  <a:srgbClr val="2B91AF"/>
                </a:solidFill>
                <a:latin typeface="Consolas"/>
              </a:rPr>
              <a:t>Column</a:t>
            </a:r>
            <a:r>
              <a:rPr lang="en-US" sz="1400" dirty="0" smtClean="0">
                <a:solidFill>
                  <a:prstClr val="black"/>
                </a:solidFill>
                <a:latin typeface="Consolas"/>
              </a:rPr>
              <a:t>]</a:t>
            </a:r>
          </a:p>
          <a:p>
            <a:pPr marL="529074" lvl="1" indent="0">
              <a:buFontTx/>
              <a:buNone/>
            </a:pPr>
            <a:r>
              <a:rPr lang="en-US" sz="1400" dirty="0" smtClean="0">
                <a:solidFill>
                  <a:srgbClr val="0000FF"/>
                </a:solidFill>
                <a:latin typeface="Consolas"/>
              </a:rPr>
              <a:t>public</a:t>
            </a:r>
            <a:r>
              <a:rPr lang="en-US" sz="1400" dirty="0" smtClean="0">
                <a:solidFill>
                  <a:prstClr val="black"/>
                </a:solidFill>
                <a:latin typeface="Consolas"/>
              </a:rPr>
              <a:t> </a:t>
            </a:r>
            <a:r>
              <a:rPr lang="en-US" sz="1400" dirty="0" smtClean="0">
                <a:solidFill>
                  <a:srgbClr val="0000FF"/>
                </a:solidFill>
                <a:latin typeface="Consolas"/>
              </a:rPr>
              <a:t>string</a:t>
            </a:r>
            <a:r>
              <a:rPr lang="en-US" sz="1400" dirty="0" smtClean="0">
                <a:solidFill>
                  <a:prstClr val="black"/>
                </a:solidFill>
                <a:latin typeface="Consolas"/>
              </a:rPr>
              <a:t> Name { </a:t>
            </a:r>
            <a:r>
              <a:rPr lang="en-US" sz="1400" dirty="0" smtClean="0">
                <a:solidFill>
                  <a:srgbClr val="0000FF"/>
                </a:solidFill>
                <a:latin typeface="Consolas"/>
              </a:rPr>
              <a:t>get</a:t>
            </a:r>
            <a:r>
              <a:rPr lang="en-US" sz="1400" dirty="0" smtClean="0">
                <a:solidFill>
                  <a:prstClr val="black"/>
                </a:solidFill>
                <a:latin typeface="Consolas"/>
              </a:rPr>
              <a:t>; </a:t>
            </a:r>
            <a:r>
              <a:rPr lang="en-US" sz="1400" dirty="0" smtClean="0">
                <a:solidFill>
                  <a:srgbClr val="0000FF"/>
                </a:solidFill>
                <a:latin typeface="Consolas"/>
              </a:rPr>
              <a:t>set</a:t>
            </a:r>
            <a:r>
              <a:rPr lang="en-US" sz="1400" dirty="0" smtClean="0">
                <a:solidFill>
                  <a:prstClr val="black"/>
                </a:solidFill>
                <a:latin typeface="Consolas"/>
              </a:rPr>
              <a:t>; }</a:t>
            </a:r>
          </a:p>
          <a:p>
            <a:pPr marL="529074" lvl="1" indent="0">
              <a:buFontTx/>
              <a:buNone/>
            </a:pPr>
            <a:r>
              <a:rPr lang="en-US" sz="1400" dirty="0" smtClean="0">
                <a:solidFill>
                  <a:prstClr val="black"/>
                </a:solidFill>
                <a:latin typeface="Consolas"/>
              </a:rPr>
              <a:t>……</a:t>
            </a:r>
          </a:p>
          <a:p>
            <a:pPr marL="0" indent="0">
              <a:buFontTx/>
              <a:buNone/>
            </a:pPr>
            <a:r>
              <a:rPr lang="en-US" sz="1400" dirty="0" smtClean="0">
                <a:solidFill>
                  <a:prstClr val="black"/>
                </a:solidFill>
                <a:latin typeface="Consolas"/>
              </a:rPr>
              <a:t>}</a:t>
            </a:r>
          </a:p>
          <a:p>
            <a:pPr marL="0" indent="0">
              <a:buFontTx/>
              <a:buNone/>
            </a:pPr>
            <a:endParaRPr lang="en-US" sz="1400" dirty="0" smtClean="0">
              <a:solidFill>
                <a:prstClr val="black"/>
              </a:solidFill>
              <a:latin typeface="Consolas"/>
            </a:endParaRPr>
          </a:p>
          <a:p>
            <a:pPr marL="0" indent="0">
              <a:buFontTx/>
              <a:buNone/>
            </a:pPr>
            <a:r>
              <a:rPr lang="en-US" sz="1400" dirty="0" smtClean="0">
                <a:solidFill>
                  <a:srgbClr val="008000"/>
                </a:solidFill>
                <a:latin typeface="Consolas"/>
              </a:rPr>
              <a:t>// Create the database form data context, using a connection string</a:t>
            </a:r>
            <a:endParaRPr lang="en-US" sz="1400" dirty="0" smtClean="0">
              <a:solidFill>
                <a:prstClr val="black"/>
              </a:solidFill>
              <a:latin typeface="Consolas"/>
            </a:endParaRPr>
          </a:p>
          <a:p>
            <a:pPr marL="0" indent="0">
              <a:buFontTx/>
              <a:buNone/>
            </a:pPr>
            <a:r>
              <a:rPr lang="en-US" sz="1400" dirty="0" err="1" smtClean="0">
                <a:solidFill>
                  <a:srgbClr val="2B91AF"/>
                </a:solidFill>
                <a:latin typeface="Consolas"/>
              </a:rPr>
              <a:t>DataContext</a:t>
            </a:r>
            <a:r>
              <a:rPr lang="en-US" sz="1400" dirty="0" smtClean="0">
                <a:solidFill>
                  <a:prstClr val="black"/>
                </a:solidFill>
                <a:latin typeface="Consolas"/>
              </a:rPr>
              <a:t> </a:t>
            </a:r>
            <a:r>
              <a:rPr lang="en-US" sz="1400" dirty="0" err="1" smtClean="0">
                <a:solidFill>
                  <a:prstClr val="black"/>
                </a:solidFill>
                <a:latin typeface="Consolas"/>
              </a:rPr>
              <a:t>db</a:t>
            </a:r>
            <a:r>
              <a:rPr lang="en-US" sz="1400" dirty="0" smtClean="0">
                <a:solidFill>
                  <a:prstClr val="black"/>
                </a:solidFill>
                <a:latin typeface="Consolas"/>
              </a:rPr>
              <a:t> = </a:t>
            </a:r>
            <a:r>
              <a:rPr lang="en-US" sz="1400" dirty="0" smtClean="0">
                <a:solidFill>
                  <a:srgbClr val="0000FF"/>
                </a:solidFill>
                <a:latin typeface="Consolas"/>
              </a:rPr>
              <a:t>new</a:t>
            </a:r>
            <a:r>
              <a:rPr lang="en-US" sz="1400" dirty="0" smtClean="0">
                <a:solidFill>
                  <a:prstClr val="black"/>
                </a:solidFill>
                <a:latin typeface="Consolas"/>
              </a:rPr>
              <a:t> </a:t>
            </a:r>
            <a:r>
              <a:rPr lang="en-US" sz="1400" dirty="0" err="1" smtClean="0">
                <a:solidFill>
                  <a:srgbClr val="2B91AF"/>
                </a:solidFill>
                <a:latin typeface="Consolas"/>
              </a:rPr>
              <a:t>WineDataContext</a:t>
            </a:r>
            <a:r>
              <a:rPr lang="en-US" sz="1400" dirty="0" smtClean="0">
                <a:solidFill>
                  <a:prstClr val="black"/>
                </a:solidFill>
                <a:latin typeface="Consolas"/>
              </a:rPr>
              <a:t>(</a:t>
            </a:r>
            <a:r>
              <a:rPr lang="en-US" sz="1400" dirty="0" smtClean="0">
                <a:solidFill>
                  <a:srgbClr val="A31515"/>
                </a:solidFill>
                <a:latin typeface="Consolas"/>
              </a:rPr>
              <a:t>"</a:t>
            </a:r>
            <a:r>
              <a:rPr lang="en-US" sz="1400" dirty="0" err="1" smtClean="0">
                <a:solidFill>
                  <a:srgbClr val="A31515"/>
                </a:solidFill>
                <a:latin typeface="Consolas"/>
              </a:rPr>
              <a:t>isostore</a:t>
            </a:r>
            <a:r>
              <a:rPr lang="en-US" sz="1400" dirty="0" smtClean="0">
                <a:solidFill>
                  <a:srgbClr val="A31515"/>
                </a:solidFill>
                <a:latin typeface="Consolas"/>
              </a:rPr>
              <a:t>:/</a:t>
            </a:r>
            <a:r>
              <a:rPr lang="en-US" sz="1400" dirty="0" err="1" smtClean="0">
                <a:solidFill>
                  <a:srgbClr val="A31515"/>
                </a:solidFill>
                <a:latin typeface="Consolas"/>
              </a:rPr>
              <a:t>wineDB.sdf</a:t>
            </a:r>
            <a:r>
              <a:rPr lang="en-US" sz="1400" dirty="0" smtClean="0">
                <a:solidFill>
                  <a:srgbClr val="A31515"/>
                </a:solidFill>
                <a:latin typeface="Consolas"/>
              </a:rPr>
              <a:t>"</a:t>
            </a:r>
            <a:r>
              <a:rPr lang="en-US" sz="1400" dirty="0" smtClean="0">
                <a:solidFill>
                  <a:prstClr val="black"/>
                </a:solidFill>
                <a:latin typeface="Consolas"/>
              </a:rPr>
              <a:t>);</a:t>
            </a:r>
          </a:p>
          <a:p>
            <a:pPr marL="0" indent="0">
              <a:buFontTx/>
              <a:buNone/>
            </a:pPr>
            <a:r>
              <a:rPr lang="en-US" sz="1400" dirty="0" smtClean="0">
                <a:solidFill>
                  <a:srgbClr val="0000FF"/>
                </a:solidFill>
                <a:latin typeface="Consolas"/>
              </a:rPr>
              <a:t>if</a:t>
            </a:r>
            <a:r>
              <a:rPr lang="en-US" sz="1400" dirty="0" smtClean="0">
                <a:solidFill>
                  <a:prstClr val="black"/>
                </a:solidFill>
                <a:latin typeface="Consolas"/>
              </a:rPr>
              <a:t> (!</a:t>
            </a:r>
            <a:r>
              <a:rPr lang="en-US" sz="1400" dirty="0" err="1" smtClean="0">
                <a:solidFill>
                  <a:prstClr val="black"/>
                </a:solidFill>
                <a:latin typeface="Consolas"/>
              </a:rPr>
              <a:t>db.DatabaseExists</a:t>
            </a:r>
            <a:r>
              <a:rPr lang="en-US" sz="1400" dirty="0" smtClean="0">
                <a:solidFill>
                  <a:prstClr val="black"/>
                </a:solidFill>
                <a:latin typeface="Consolas"/>
              </a:rPr>
              <a:t>()) </a:t>
            </a:r>
            <a:r>
              <a:rPr lang="en-US" sz="1400" dirty="0" err="1" smtClean="0">
                <a:solidFill>
                  <a:prstClr val="black"/>
                </a:solidFill>
                <a:latin typeface="Consolas"/>
              </a:rPr>
              <a:t>db.CreateDatabase</a:t>
            </a:r>
            <a:r>
              <a:rPr lang="en-US" sz="1400" dirty="0" smtClean="0">
                <a:solidFill>
                  <a:prstClr val="black"/>
                </a:solidFill>
                <a:latin typeface="Consolas"/>
              </a:rPr>
              <a:t>();</a:t>
            </a:r>
            <a:endParaRPr lang="en-US" sz="1400" dirty="0">
              <a:solidFill>
                <a:prstClr val="black"/>
              </a:solidFill>
              <a:latin typeface="Consolas"/>
            </a:endParaRPr>
          </a:p>
        </p:txBody>
      </p:sp>
      <p:sp>
        <p:nvSpPr>
          <p:cNvPr id="8" name="Title 1"/>
          <p:cNvSpPr>
            <a:spLocks noGrp="1"/>
          </p:cNvSpPr>
          <p:nvPr>
            <p:ph type="title"/>
          </p:nvPr>
        </p:nvSpPr>
        <p:spPr/>
        <p:txBody>
          <a:bodyPr/>
          <a:lstStyle/>
          <a:p>
            <a:r>
              <a:rPr lang="en-US" smtClean="0"/>
              <a:t>Database Creation: Example</a:t>
            </a:r>
            <a:endParaRPr lang="en-US" dirty="0"/>
          </a:p>
        </p:txBody>
      </p:sp>
    </p:spTree>
    <p:extLst>
      <p:ext uri="{BB962C8B-B14F-4D97-AF65-F5344CB8AC3E}">
        <p14:creationId xmlns:p14="http://schemas.microsoft.com/office/powerpoint/2010/main" val="42017111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Queries: Examples</a:t>
            </a:r>
            <a:endParaRPr lang="en-US" dirty="0"/>
          </a:p>
        </p:txBody>
      </p:sp>
      <p:sp>
        <p:nvSpPr>
          <p:cNvPr id="7" name="Content Placeholder 2"/>
          <p:cNvSpPr txBox="1">
            <a:spLocks/>
          </p:cNvSpPr>
          <p:nvPr/>
        </p:nvSpPr>
        <p:spPr>
          <a:xfrm>
            <a:off x="528638" y="1452563"/>
            <a:ext cx="11149012" cy="2790508"/>
          </a:xfrm>
          <a:prstGeom prst="rect">
            <a:avLst/>
          </a:prstGeom>
        </p:spPr>
        <p:txBody>
          <a:bodyPr>
            <a:normAutofit lnSpcReduction="10000"/>
          </a:bodyPr>
          <a:lstStyle>
            <a:lvl1pPr marL="460355" indent="-460355" algn="l" defTabSz="914325"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28" indent="-395272" algn="l" defTabSz="914325"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36" indent="-403208" algn="l" defTabSz="914325"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896" indent="-346061" algn="l" defTabSz="914325"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432" indent="-336536" algn="l" defTabSz="914325"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80000"/>
              </a:lnSpc>
              <a:buFontTx/>
              <a:buNone/>
            </a:pPr>
            <a:r>
              <a:rPr lang="en-US" sz="2100" dirty="0" smtClean="0">
                <a:solidFill>
                  <a:srgbClr val="008000"/>
                </a:solidFill>
                <a:latin typeface="Rod" pitchFamily="49" charset="-79"/>
                <a:cs typeface="Rod" pitchFamily="49" charset="-79"/>
              </a:rPr>
              <a:t>// Create the database form data context, using a connection string</a:t>
            </a:r>
          </a:p>
          <a:p>
            <a:pPr marL="0" indent="0">
              <a:buFontTx/>
              <a:buNone/>
            </a:pPr>
            <a:r>
              <a:rPr lang="en-US" sz="2100" dirty="0" err="1" smtClean="0">
                <a:solidFill>
                  <a:srgbClr val="2B91AF"/>
                </a:solidFill>
                <a:latin typeface="Rod" pitchFamily="49" charset="-79"/>
                <a:cs typeface="Rod" pitchFamily="49" charset="-79"/>
              </a:rPr>
              <a:t>DataContext</a:t>
            </a:r>
            <a:r>
              <a:rPr lang="en-US" sz="2100" dirty="0" smtClean="0">
                <a:solidFill>
                  <a:prstClr val="black"/>
                </a:solidFill>
                <a:latin typeface="Rod" pitchFamily="49" charset="-79"/>
                <a:cs typeface="Rod" pitchFamily="49" charset="-79"/>
              </a:rPr>
              <a:t> </a:t>
            </a:r>
            <a:r>
              <a:rPr lang="en-US" sz="2100" dirty="0" err="1" smtClean="0">
                <a:solidFill>
                  <a:prstClr val="black"/>
                </a:solidFill>
                <a:latin typeface="Rod" pitchFamily="49" charset="-79"/>
                <a:cs typeface="Rod" pitchFamily="49" charset="-79"/>
              </a:rPr>
              <a:t>db</a:t>
            </a:r>
            <a:r>
              <a:rPr lang="en-US" sz="2100" dirty="0" smtClean="0">
                <a:solidFill>
                  <a:prstClr val="black"/>
                </a:solidFill>
                <a:latin typeface="Rod" pitchFamily="49" charset="-79"/>
                <a:cs typeface="Rod" pitchFamily="49" charset="-79"/>
              </a:rPr>
              <a:t> = </a:t>
            </a:r>
            <a:r>
              <a:rPr lang="en-US" sz="2100" dirty="0" smtClean="0">
                <a:solidFill>
                  <a:srgbClr val="0000FF"/>
                </a:solidFill>
                <a:latin typeface="Rod" pitchFamily="49" charset="-79"/>
                <a:cs typeface="Rod" pitchFamily="49" charset="-79"/>
              </a:rPr>
              <a:t>new</a:t>
            </a:r>
            <a:r>
              <a:rPr lang="en-US" sz="2100" dirty="0" smtClean="0">
                <a:solidFill>
                  <a:prstClr val="black"/>
                </a:solidFill>
                <a:latin typeface="Rod" pitchFamily="49" charset="-79"/>
                <a:cs typeface="Rod" pitchFamily="49" charset="-79"/>
              </a:rPr>
              <a:t> </a:t>
            </a:r>
            <a:r>
              <a:rPr lang="en-US" sz="2100" dirty="0" err="1" smtClean="0">
                <a:solidFill>
                  <a:srgbClr val="2B91AF"/>
                </a:solidFill>
                <a:latin typeface="Rod" pitchFamily="49" charset="-79"/>
                <a:cs typeface="Rod" pitchFamily="49" charset="-79"/>
              </a:rPr>
              <a:t>WineDataContext</a:t>
            </a:r>
            <a:r>
              <a:rPr lang="en-US" sz="2100" dirty="0" smtClean="0">
                <a:solidFill>
                  <a:prstClr val="black"/>
                </a:solidFill>
                <a:latin typeface="Rod" pitchFamily="49" charset="-79"/>
                <a:cs typeface="Rod" pitchFamily="49" charset="-79"/>
              </a:rPr>
              <a:t>(</a:t>
            </a:r>
            <a:r>
              <a:rPr lang="en-US" sz="2100" dirty="0" smtClean="0">
                <a:solidFill>
                  <a:srgbClr val="A31515"/>
                </a:solidFill>
                <a:latin typeface="Rod" pitchFamily="49" charset="-79"/>
                <a:cs typeface="Rod" pitchFamily="49" charset="-79"/>
              </a:rPr>
              <a:t>"</a:t>
            </a:r>
            <a:r>
              <a:rPr lang="en-US" sz="2100" dirty="0" err="1" smtClean="0">
                <a:solidFill>
                  <a:srgbClr val="A31515"/>
                </a:solidFill>
                <a:latin typeface="Rod" pitchFamily="49" charset="-79"/>
                <a:cs typeface="Rod" pitchFamily="49" charset="-79"/>
              </a:rPr>
              <a:t>isostore</a:t>
            </a:r>
            <a:r>
              <a:rPr lang="en-US" sz="2100" dirty="0" smtClean="0">
                <a:solidFill>
                  <a:srgbClr val="A31515"/>
                </a:solidFill>
                <a:latin typeface="Rod" pitchFamily="49" charset="-79"/>
                <a:cs typeface="Rod" pitchFamily="49" charset="-79"/>
              </a:rPr>
              <a:t>:/</a:t>
            </a:r>
            <a:r>
              <a:rPr lang="en-US" sz="2100" dirty="0" err="1" smtClean="0">
                <a:solidFill>
                  <a:srgbClr val="A31515"/>
                </a:solidFill>
                <a:latin typeface="Rod" pitchFamily="49" charset="-79"/>
                <a:cs typeface="Rod" pitchFamily="49" charset="-79"/>
              </a:rPr>
              <a:t>wineDB.sdf</a:t>
            </a:r>
            <a:r>
              <a:rPr lang="en-US" sz="2100" dirty="0" smtClean="0">
                <a:solidFill>
                  <a:srgbClr val="A31515"/>
                </a:solidFill>
                <a:latin typeface="Rod" pitchFamily="49" charset="-79"/>
                <a:cs typeface="Rod" pitchFamily="49" charset="-79"/>
              </a:rPr>
              <a:t>"</a:t>
            </a:r>
            <a:r>
              <a:rPr lang="en-US" sz="2100" dirty="0" smtClean="0">
                <a:solidFill>
                  <a:prstClr val="black"/>
                </a:solidFill>
                <a:latin typeface="Rod" pitchFamily="49" charset="-79"/>
                <a:cs typeface="Rod" pitchFamily="49" charset="-79"/>
              </a:rPr>
              <a:t>);</a:t>
            </a:r>
          </a:p>
          <a:p>
            <a:pPr marL="0" indent="0">
              <a:buFontTx/>
              <a:buNone/>
            </a:pPr>
            <a:endParaRPr lang="en-US" sz="2100" dirty="0" smtClean="0">
              <a:solidFill>
                <a:srgbClr val="0000FF"/>
              </a:solidFill>
              <a:latin typeface="Rod" pitchFamily="49" charset="-79"/>
              <a:cs typeface="Rod" pitchFamily="49" charset="-79"/>
            </a:endParaRPr>
          </a:p>
          <a:p>
            <a:pPr marL="0" indent="0">
              <a:buFontTx/>
              <a:buNone/>
            </a:pPr>
            <a:r>
              <a:rPr lang="en-US" sz="2100" dirty="0" smtClean="0">
                <a:solidFill>
                  <a:srgbClr val="008000"/>
                </a:solidFill>
                <a:latin typeface="Rod" pitchFamily="49" charset="-79"/>
                <a:cs typeface="Rod" pitchFamily="49" charset="-79"/>
              </a:rPr>
              <a:t>// Find all wines currently at home, ordered by date acquired</a:t>
            </a:r>
          </a:p>
          <a:p>
            <a:pPr marL="0" indent="0">
              <a:buFontTx/>
              <a:buNone/>
            </a:pPr>
            <a:r>
              <a:rPr lang="en-US" sz="2100" dirty="0" err="1" smtClean="0">
                <a:solidFill>
                  <a:srgbClr val="0000FF"/>
                </a:solidFill>
                <a:latin typeface="Rod" pitchFamily="49" charset="-79"/>
                <a:cs typeface="Rod" pitchFamily="49" charset="-79"/>
              </a:rPr>
              <a:t>var</a:t>
            </a:r>
            <a:r>
              <a:rPr lang="en-US" sz="2100" dirty="0" smtClean="0">
                <a:solidFill>
                  <a:srgbClr val="0000FF"/>
                </a:solidFill>
                <a:latin typeface="Rod" pitchFamily="49" charset="-79"/>
                <a:cs typeface="Rod" pitchFamily="49" charset="-79"/>
              </a:rPr>
              <a:t> </a:t>
            </a:r>
            <a:r>
              <a:rPr lang="en-US" sz="2100" dirty="0" smtClean="0">
                <a:solidFill>
                  <a:srgbClr val="000000"/>
                </a:solidFill>
                <a:latin typeface="Rod" pitchFamily="49" charset="-79"/>
                <a:cs typeface="Rod" pitchFamily="49" charset="-79"/>
              </a:rPr>
              <a:t>q =  </a:t>
            </a:r>
            <a:r>
              <a:rPr lang="en-US" sz="2100" dirty="0" smtClean="0">
                <a:solidFill>
                  <a:srgbClr val="0000FF"/>
                </a:solidFill>
                <a:latin typeface="Rod" pitchFamily="49" charset="-79"/>
                <a:cs typeface="Rod" pitchFamily="49" charset="-79"/>
              </a:rPr>
              <a:t>from</a:t>
            </a:r>
            <a:r>
              <a:rPr lang="en-US" sz="2100" dirty="0" smtClean="0">
                <a:solidFill>
                  <a:prstClr val="black"/>
                </a:solidFill>
                <a:latin typeface="Rod" pitchFamily="49" charset="-79"/>
                <a:cs typeface="Rod" pitchFamily="49" charset="-79"/>
              </a:rPr>
              <a:t> w </a:t>
            </a:r>
            <a:r>
              <a:rPr lang="en-US" sz="2100" dirty="0" smtClean="0">
                <a:solidFill>
                  <a:srgbClr val="0000FF"/>
                </a:solidFill>
                <a:latin typeface="Rod" pitchFamily="49" charset="-79"/>
                <a:cs typeface="Rod" pitchFamily="49" charset="-79"/>
              </a:rPr>
              <a:t>in</a:t>
            </a:r>
            <a:r>
              <a:rPr lang="en-US" sz="2100" dirty="0" smtClean="0">
                <a:solidFill>
                  <a:prstClr val="black"/>
                </a:solidFill>
                <a:latin typeface="Rod" pitchFamily="49" charset="-79"/>
                <a:cs typeface="Rod" pitchFamily="49" charset="-79"/>
              </a:rPr>
              <a:t> </a:t>
            </a:r>
            <a:r>
              <a:rPr lang="en-US" sz="2100" dirty="0" err="1" smtClean="0">
                <a:solidFill>
                  <a:prstClr val="black"/>
                </a:solidFill>
                <a:latin typeface="Rod" pitchFamily="49" charset="-79"/>
                <a:cs typeface="Rod" pitchFamily="49" charset="-79"/>
              </a:rPr>
              <a:t>db.Wines</a:t>
            </a:r>
            <a:endParaRPr lang="en-US" sz="2100" dirty="0" smtClean="0">
              <a:solidFill>
                <a:prstClr val="black"/>
              </a:solidFill>
              <a:latin typeface="Rod" pitchFamily="49" charset="-79"/>
              <a:cs typeface="Rod" pitchFamily="49" charset="-79"/>
            </a:endParaRPr>
          </a:p>
          <a:p>
            <a:pPr marL="0" indent="0">
              <a:buFontTx/>
              <a:buNone/>
            </a:pPr>
            <a:r>
              <a:rPr lang="en-US" sz="2100" dirty="0" smtClean="0">
                <a:solidFill>
                  <a:srgbClr val="0000FF"/>
                </a:solidFill>
                <a:latin typeface="Rod" pitchFamily="49" charset="-79"/>
                <a:cs typeface="Rod" pitchFamily="49" charset="-79"/>
              </a:rPr>
              <a:t>	  where</a:t>
            </a:r>
            <a:r>
              <a:rPr lang="en-US" sz="2100" dirty="0" smtClean="0">
                <a:solidFill>
                  <a:prstClr val="black"/>
                </a:solidFill>
                <a:latin typeface="Rod" pitchFamily="49" charset="-79"/>
                <a:cs typeface="Rod" pitchFamily="49" charset="-79"/>
              </a:rPr>
              <a:t> </a:t>
            </a:r>
            <a:r>
              <a:rPr lang="en-US" sz="2100" dirty="0" err="1" smtClean="0">
                <a:solidFill>
                  <a:prstClr val="black"/>
                </a:solidFill>
                <a:latin typeface="Rod" pitchFamily="49" charset="-79"/>
                <a:cs typeface="Rod" pitchFamily="49" charset="-79"/>
              </a:rPr>
              <a:t>w.Varietal.Name</a:t>
            </a:r>
            <a:r>
              <a:rPr lang="en-US" sz="2100" dirty="0" smtClean="0">
                <a:solidFill>
                  <a:prstClr val="black"/>
                </a:solidFill>
                <a:latin typeface="Rod" pitchFamily="49" charset="-79"/>
                <a:cs typeface="Rod" pitchFamily="49" charset="-79"/>
              </a:rPr>
              <a:t> == “Shiraz” &amp;&amp; </a:t>
            </a:r>
            <a:r>
              <a:rPr lang="en-US" sz="2100" dirty="0" err="1" smtClean="0">
                <a:solidFill>
                  <a:prstClr val="black"/>
                </a:solidFill>
                <a:latin typeface="Rod" pitchFamily="49" charset="-79"/>
                <a:cs typeface="Rod" pitchFamily="49" charset="-79"/>
              </a:rPr>
              <a:t>w.IsAtHome</a:t>
            </a:r>
            <a:r>
              <a:rPr lang="en-US" sz="2100" dirty="0" smtClean="0">
                <a:solidFill>
                  <a:prstClr val="black"/>
                </a:solidFill>
                <a:latin typeface="Rod" pitchFamily="49" charset="-79"/>
                <a:cs typeface="Rod" pitchFamily="49" charset="-79"/>
              </a:rPr>
              <a:t> == true</a:t>
            </a:r>
          </a:p>
          <a:p>
            <a:pPr marL="0" indent="0">
              <a:buFontTx/>
              <a:buNone/>
            </a:pPr>
            <a:r>
              <a:rPr lang="en-US" sz="2100" dirty="0" smtClean="0">
                <a:solidFill>
                  <a:srgbClr val="0000FF"/>
                </a:solidFill>
                <a:latin typeface="Rod" pitchFamily="49" charset="-79"/>
                <a:cs typeface="Rod" pitchFamily="49" charset="-79"/>
              </a:rPr>
              <a:t>	  </a:t>
            </a:r>
            <a:r>
              <a:rPr lang="en-US" sz="2100" dirty="0" err="1" smtClean="0">
                <a:solidFill>
                  <a:srgbClr val="0000FF"/>
                </a:solidFill>
                <a:latin typeface="Rod" pitchFamily="49" charset="-79"/>
                <a:cs typeface="Rod" pitchFamily="49" charset="-79"/>
              </a:rPr>
              <a:t>orderby</a:t>
            </a:r>
            <a:r>
              <a:rPr lang="en-US" sz="2100" dirty="0" smtClean="0">
                <a:solidFill>
                  <a:prstClr val="black"/>
                </a:solidFill>
                <a:latin typeface="Rod" pitchFamily="49" charset="-79"/>
                <a:cs typeface="Rod" pitchFamily="49" charset="-79"/>
              </a:rPr>
              <a:t> </a:t>
            </a:r>
            <a:r>
              <a:rPr lang="en-US" sz="2100" dirty="0" err="1" smtClean="0">
                <a:solidFill>
                  <a:prstClr val="black"/>
                </a:solidFill>
                <a:latin typeface="Rod" pitchFamily="49" charset="-79"/>
                <a:cs typeface="Rod" pitchFamily="49" charset="-79"/>
              </a:rPr>
              <a:t>w.DateAcquired</a:t>
            </a:r>
            <a:endParaRPr lang="en-US" sz="2100" dirty="0" smtClean="0">
              <a:solidFill>
                <a:prstClr val="black"/>
              </a:solidFill>
              <a:latin typeface="Rod" pitchFamily="49" charset="-79"/>
              <a:cs typeface="Rod" pitchFamily="49" charset="-79"/>
            </a:endParaRPr>
          </a:p>
          <a:p>
            <a:pPr marL="0" indent="0">
              <a:buFontTx/>
              <a:buNone/>
            </a:pPr>
            <a:r>
              <a:rPr lang="en-US" sz="2100" dirty="0" smtClean="0">
                <a:solidFill>
                  <a:srgbClr val="0000FF"/>
                </a:solidFill>
                <a:latin typeface="Rod" pitchFamily="49" charset="-79"/>
                <a:cs typeface="Rod" pitchFamily="49" charset="-79"/>
              </a:rPr>
              <a:t>	  select</a:t>
            </a:r>
            <a:r>
              <a:rPr lang="en-US" sz="2100" dirty="0" smtClean="0">
                <a:solidFill>
                  <a:prstClr val="black"/>
                </a:solidFill>
                <a:latin typeface="Rod" pitchFamily="49" charset="-79"/>
                <a:cs typeface="Rod" pitchFamily="49" charset="-79"/>
              </a:rPr>
              <a:t> w;</a:t>
            </a:r>
            <a:endParaRPr lang="en-US" sz="2100" dirty="0">
              <a:solidFill>
                <a:prstClr val="black"/>
              </a:solidFill>
              <a:latin typeface="Rod" pitchFamily="49" charset="-79"/>
              <a:cs typeface="Rod" pitchFamily="49" charset="-79"/>
            </a:endParaRPr>
          </a:p>
        </p:txBody>
      </p:sp>
    </p:spTree>
    <p:extLst>
      <p:ext uri="{BB962C8B-B14F-4D97-AF65-F5344CB8AC3E}">
        <p14:creationId xmlns:p14="http://schemas.microsoft.com/office/powerpoint/2010/main" val="26462573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Magnetic Disk 5"/>
          <p:cNvSpPr/>
          <p:nvPr/>
        </p:nvSpPr>
        <p:spPr bwMode="auto">
          <a:xfrm>
            <a:off x="8526914" y="4881563"/>
            <a:ext cx="1726750" cy="1066800"/>
          </a:xfrm>
          <a:prstGeom prst="flowChartMagneticDisk">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lnSpc>
                <a:spcPct val="90000"/>
              </a:lnSpc>
              <a:spcBef>
                <a:spcPct val="0"/>
              </a:spcBef>
              <a:spcAft>
                <a:spcPct val="0"/>
              </a:spcAft>
            </a:pPr>
            <a:r>
              <a:rPr lang="en-US" sz="1800" dirty="0">
                <a:gradFill>
                  <a:gsLst>
                    <a:gs pos="0">
                      <a:srgbClr val="FFFFFF"/>
                    </a:gs>
                    <a:gs pos="100000">
                      <a:srgbClr val="FFFFFF"/>
                    </a:gs>
                  </a:gsLst>
                  <a:lin ang="5400000" scaled="0"/>
                </a:gradFill>
              </a:rPr>
              <a:t>DB</a:t>
            </a:r>
          </a:p>
        </p:txBody>
      </p:sp>
      <p:sp>
        <p:nvSpPr>
          <p:cNvPr id="5" name="Rectangle 4"/>
          <p:cNvSpPr/>
          <p:nvPr/>
        </p:nvSpPr>
        <p:spPr bwMode="auto">
          <a:xfrm>
            <a:off x="7104883" y="2214563"/>
            <a:ext cx="4367662" cy="22098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1893" tIns="60947" rIns="121893" bIns="60947" numCol="1" rtlCol="0" anchor="t" anchorCtr="0" compatLnSpc="1">
            <a:prstTxWarp prst="textNoShape">
              <a:avLst/>
            </a:prstTxWarp>
          </a:bodyPr>
          <a:lstStyle/>
          <a:p>
            <a:pPr algn="ctr" defTabSz="1218585" fontAlgn="base">
              <a:spcBef>
                <a:spcPct val="0"/>
              </a:spcBef>
              <a:spcAft>
                <a:spcPct val="0"/>
              </a:spcAft>
            </a:pPr>
            <a:r>
              <a:rPr lang="en-US" spc="-200" dirty="0" err="1">
                <a:gradFill>
                  <a:gsLst>
                    <a:gs pos="0">
                      <a:srgbClr val="FFFFFF"/>
                    </a:gs>
                    <a:gs pos="100000">
                      <a:srgbClr val="FFFFFF"/>
                    </a:gs>
                  </a:gsLst>
                  <a:lin ang="5400000" scaled="0"/>
                </a:gradFill>
              </a:rPr>
              <a:t>DataContext</a:t>
            </a:r>
            <a:endParaRPr lang="en-US" spc="-200" dirty="0">
              <a:gradFill>
                <a:gsLst>
                  <a:gs pos="0">
                    <a:srgbClr val="FFFFFF"/>
                  </a:gs>
                  <a:gs pos="100000">
                    <a:srgbClr val="FFFFFF"/>
                  </a:gs>
                </a:gsLst>
                <a:lin ang="5400000" scaled="0"/>
              </a:gradFill>
            </a:endParaRPr>
          </a:p>
        </p:txBody>
      </p:sp>
      <p:graphicFrame>
        <p:nvGraphicFramePr>
          <p:cNvPr id="13" name="Table 12"/>
          <p:cNvGraphicFramePr>
            <a:graphicFrameLocks noGrp="1"/>
          </p:cNvGraphicFramePr>
          <p:nvPr>
            <p:extLst>
              <p:ext uri="{D42A27DB-BD31-4B8C-83A1-F6EECF244321}">
                <p14:modId xmlns:p14="http://schemas.microsoft.com/office/powerpoint/2010/main" val="3674181640"/>
              </p:ext>
            </p:extLst>
          </p:nvPr>
        </p:nvGraphicFramePr>
        <p:xfrm>
          <a:off x="9407215" y="2824163"/>
          <a:ext cx="1963756" cy="1285240"/>
        </p:xfrm>
        <a:graphic>
          <a:graphicData uri="http://schemas.openxmlformats.org/drawingml/2006/table">
            <a:tbl>
              <a:tblPr firstRow="1" bandRow="1">
                <a:tableStyleId>{69CF1AB2-1976-4502-BF36-3FF5EA218861}</a:tableStyleId>
              </a:tblPr>
              <a:tblGrid>
                <a:gridCol w="981878"/>
                <a:gridCol w="981878"/>
              </a:tblGrid>
              <a:tr h="457200">
                <a:tc>
                  <a:txBody>
                    <a:bodyPr/>
                    <a:lstStyle/>
                    <a:p>
                      <a:r>
                        <a:rPr lang="en-US" sz="1200" b="1" dirty="0" smtClean="0">
                          <a:solidFill>
                            <a:schemeClr val="bg1"/>
                          </a:solidFill>
                        </a:rPr>
                        <a:t>Name</a:t>
                      </a:r>
                      <a:endParaRPr lang="en-US" sz="1200" b="1" dirty="0">
                        <a:solidFill>
                          <a:schemeClr val="bg1"/>
                        </a:solidFill>
                      </a:endParaRPr>
                    </a:p>
                  </a:txBody>
                  <a:tcPr marL="121888" marR="121888"/>
                </a:tc>
                <a:tc>
                  <a:txBody>
                    <a:bodyPr/>
                    <a:lstStyle/>
                    <a:p>
                      <a:r>
                        <a:rPr lang="en-US" sz="1200" b="0" dirty="0" smtClean="0"/>
                        <a:t>Little</a:t>
                      </a:r>
                      <a:r>
                        <a:rPr lang="en-US" sz="1200" b="0" baseline="0" dirty="0" smtClean="0"/>
                        <a:t> Penguin</a:t>
                      </a:r>
                      <a:endParaRPr lang="en-US" sz="1200" b="0" dirty="0"/>
                    </a:p>
                  </a:txBody>
                  <a:tcPr marL="121888" marR="121888"/>
                </a:tc>
              </a:tr>
              <a:tr h="457200">
                <a:tc>
                  <a:txBody>
                    <a:bodyPr/>
                    <a:lstStyle/>
                    <a:p>
                      <a:r>
                        <a:rPr lang="en-US" sz="1200" b="1" dirty="0" smtClean="0">
                          <a:solidFill>
                            <a:schemeClr val="bg1"/>
                          </a:solidFill>
                        </a:rPr>
                        <a:t>Varietal</a:t>
                      </a:r>
                      <a:endParaRPr lang="en-US" sz="1200" b="1" dirty="0">
                        <a:solidFill>
                          <a:schemeClr val="bg1"/>
                        </a:solidFill>
                      </a:endParaRPr>
                    </a:p>
                  </a:txBody>
                  <a:tcPr marL="121888" marR="121888"/>
                </a:tc>
                <a:tc>
                  <a:txBody>
                    <a:bodyPr/>
                    <a:lstStyle/>
                    <a:p>
                      <a:r>
                        <a:rPr lang="en-US" sz="1200" b="0" kern="1200" dirty="0" smtClean="0">
                          <a:solidFill>
                            <a:schemeClr val="dk1"/>
                          </a:solidFill>
                          <a:latin typeface="+mn-lt"/>
                          <a:ea typeface="+mn-ea"/>
                          <a:cs typeface="+mn-cs"/>
                        </a:rPr>
                        <a:t>Pinot Noir</a:t>
                      </a:r>
                      <a:endParaRPr lang="en-US" sz="1200" b="0" kern="1200" dirty="0">
                        <a:solidFill>
                          <a:schemeClr val="dk1"/>
                        </a:solidFill>
                        <a:latin typeface="+mn-lt"/>
                        <a:ea typeface="+mn-ea"/>
                        <a:cs typeface="+mn-cs"/>
                      </a:endParaRPr>
                    </a:p>
                  </a:txBody>
                  <a:tcPr marL="121888" marR="121888"/>
                </a:tc>
              </a:tr>
              <a:tr h="370840">
                <a:tc>
                  <a:txBody>
                    <a:bodyPr/>
                    <a:lstStyle/>
                    <a:p>
                      <a:r>
                        <a:rPr lang="en-US" sz="1100" b="1" dirty="0" err="1" smtClean="0">
                          <a:solidFill>
                            <a:schemeClr val="bg1"/>
                          </a:solidFill>
                        </a:rPr>
                        <a:t>AtHome</a:t>
                      </a:r>
                      <a:endParaRPr lang="en-US" sz="1100" b="1" dirty="0">
                        <a:solidFill>
                          <a:schemeClr val="bg1"/>
                        </a:solidFill>
                      </a:endParaRPr>
                    </a:p>
                  </a:txBody>
                  <a:tcPr marL="121888" marR="121888"/>
                </a:tc>
                <a:tc>
                  <a:txBody>
                    <a:bodyPr/>
                    <a:lstStyle/>
                    <a:p>
                      <a:r>
                        <a:rPr lang="en-US" sz="1200" dirty="0" smtClean="0">
                          <a:solidFill>
                            <a:srgbClr val="FF0000"/>
                          </a:solidFill>
                        </a:rPr>
                        <a:t>False</a:t>
                      </a:r>
                      <a:endParaRPr lang="en-US" sz="1200" dirty="0">
                        <a:solidFill>
                          <a:srgbClr val="FF0000"/>
                        </a:solidFill>
                      </a:endParaRPr>
                    </a:p>
                  </a:txBody>
                  <a:tcPr marL="121888" marR="121888"/>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748011576"/>
              </p:ext>
            </p:extLst>
          </p:nvPr>
        </p:nvGraphicFramePr>
        <p:xfrm>
          <a:off x="9409176" y="2825496"/>
          <a:ext cx="1963758" cy="1285240"/>
        </p:xfrm>
        <a:graphic>
          <a:graphicData uri="http://schemas.openxmlformats.org/drawingml/2006/table">
            <a:tbl>
              <a:tblPr firstRow="1" bandRow="1">
                <a:tableStyleId>{69CF1AB2-1976-4502-BF36-3FF5EA218861}</a:tableStyleId>
              </a:tblPr>
              <a:tblGrid>
                <a:gridCol w="981879"/>
                <a:gridCol w="981879"/>
              </a:tblGrid>
              <a:tr h="457200">
                <a:tc>
                  <a:txBody>
                    <a:bodyPr/>
                    <a:lstStyle/>
                    <a:p>
                      <a:r>
                        <a:rPr lang="en-US" sz="1200" b="1" dirty="0" smtClean="0">
                          <a:solidFill>
                            <a:schemeClr val="bg1"/>
                          </a:solidFill>
                        </a:rPr>
                        <a:t>Name</a:t>
                      </a:r>
                      <a:endParaRPr lang="en-US" sz="1200" b="1" dirty="0">
                        <a:solidFill>
                          <a:schemeClr val="bg1"/>
                        </a:solidFill>
                      </a:endParaRPr>
                    </a:p>
                  </a:txBody>
                  <a:tcPr marL="121888" marR="121888"/>
                </a:tc>
                <a:tc>
                  <a:txBody>
                    <a:bodyPr/>
                    <a:lstStyle/>
                    <a:p>
                      <a:r>
                        <a:rPr lang="en-US" sz="1200" b="0" dirty="0" smtClean="0"/>
                        <a:t>Little Penguin</a:t>
                      </a:r>
                      <a:endParaRPr lang="en-US" sz="1200" b="0" dirty="0"/>
                    </a:p>
                  </a:txBody>
                  <a:tcPr marL="121888" marR="121888"/>
                </a:tc>
              </a:tr>
              <a:tr h="457200">
                <a:tc>
                  <a:txBody>
                    <a:bodyPr/>
                    <a:lstStyle/>
                    <a:p>
                      <a:r>
                        <a:rPr lang="en-US" sz="1200" b="1" kern="1200" dirty="0" smtClean="0">
                          <a:solidFill>
                            <a:schemeClr val="bg1"/>
                          </a:solidFill>
                          <a:latin typeface="+mn-lt"/>
                          <a:ea typeface="+mn-ea"/>
                          <a:cs typeface="+mn-cs"/>
                        </a:rPr>
                        <a:t>Varietal</a:t>
                      </a:r>
                      <a:endParaRPr lang="en-US" sz="1200" b="1" kern="1200" dirty="0">
                        <a:solidFill>
                          <a:schemeClr val="bg1"/>
                        </a:solidFill>
                        <a:latin typeface="+mn-lt"/>
                        <a:ea typeface="+mn-ea"/>
                        <a:cs typeface="+mn-cs"/>
                      </a:endParaRPr>
                    </a:p>
                  </a:txBody>
                  <a:tcPr marL="121888" marR="121888"/>
                </a:tc>
                <a:tc>
                  <a:txBody>
                    <a:bodyPr/>
                    <a:lstStyle/>
                    <a:p>
                      <a:r>
                        <a:rPr lang="en-US" sz="1200" b="0" kern="1200" dirty="0" smtClean="0">
                          <a:solidFill>
                            <a:schemeClr val="dk1"/>
                          </a:solidFill>
                          <a:latin typeface="+mn-lt"/>
                          <a:ea typeface="+mn-ea"/>
                          <a:cs typeface="+mn-cs"/>
                        </a:rPr>
                        <a:t>Pinot Noir</a:t>
                      </a:r>
                      <a:endParaRPr lang="en-US" sz="1200" b="0" kern="1200" dirty="0">
                        <a:solidFill>
                          <a:schemeClr val="dk1"/>
                        </a:solidFill>
                        <a:latin typeface="+mn-lt"/>
                        <a:ea typeface="+mn-ea"/>
                        <a:cs typeface="+mn-cs"/>
                      </a:endParaRPr>
                    </a:p>
                  </a:txBody>
                  <a:tcPr marL="121888" marR="121888"/>
                </a:tc>
              </a:tr>
              <a:tr h="370840">
                <a:tc>
                  <a:txBody>
                    <a:bodyPr/>
                    <a:lstStyle/>
                    <a:p>
                      <a:r>
                        <a:rPr lang="en-US" sz="1100" b="1" dirty="0" err="1" smtClean="0">
                          <a:solidFill>
                            <a:schemeClr val="bg1"/>
                          </a:solidFill>
                        </a:rPr>
                        <a:t>AtHome</a:t>
                      </a:r>
                      <a:endParaRPr lang="en-US" sz="1100" b="1" dirty="0">
                        <a:solidFill>
                          <a:schemeClr val="bg1"/>
                        </a:solidFill>
                      </a:endParaRPr>
                    </a:p>
                  </a:txBody>
                  <a:tcPr marL="121888" marR="121888"/>
                </a:tc>
                <a:tc>
                  <a:txBody>
                    <a:bodyPr/>
                    <a:lstStyle/>
                    <a:p>
                      <a:r>
                        <a:rPr lang="en-US" sz="1200" dirty="0" smtClean="0"/>
                        <a:t>True</a:t>
                      </a:r>
                      <a:endParaRPr lang="en-US" sz="1200" dirty="0"/>
                    </a:p>
                  </a:txBody>
                  <a:tcPr marL="121888" marR="121888"/>
                </a:tc>
              </a:tr>
            </a:tbl>
          </a:graphicData>
        </a:graphic>
      </p:graphicFrame>
      <p:sp>
        <p:nvSpPr>
          <p:cNvPr id="2" name="Title 1"/>
          <p:cNvSpPr>
            <a:spLocks noGrp="1"/>
          </p:cNvSpPr>
          <p:nvPr>
            <p:ph type="title"/>
          </p:nvPr>
        </p:nvSpPr>
        <p:spPr/>
        <p:txBody>
          <a:bodyPr/>
          <a:lstStyle/>
          <a:p>
            <a:r>
              <a:rPr lang="en-US" smtClean="0">
                <a:latin typeface="+mn-lt"/>
              </a:rPr>
              <a:t>Inserts/Updates/Deletes</a:t>
            </a:r>
            <a:endParaRPr lang="en-US" dirty="0">
              <a:latin typeface="+mn-lt"/>
            </a:endParaRPr>
          </a:p>
        </p:txBody>
      </p:sp>
      <p:sp>
        <p:nvSpPr>
          <p:cNvPr id="3" name="Content Placeholder 2"/>
          <p:cNvSpPr>
            <a:spLocks noGrp="1"/>
          </p:cNvSpPr>
          <p:nvPr>
            <p:ph type="body" sz="quarter" idx="10"/>
          </p:nvPr>
        </p:nvSpPr>
        <p:spPr>
          <a:xfrm>
            <a:off x="519113" y="1447799"/>
            <a:ext cx="6314824" cy="3570208"/>
          </a:xfrm>
        </p:spPr>
        <p:txBody>
          <a:bodyPr/>
          <a:lstStyle/>
          <a:p>
            <a:r>
              <a:rPr lang="en-US" smtClean="0"/>
              <a:t>It’s all about the DataContext</a:t>
            </a:r>
          </a:p>
          <a:p>
            <a:pPr lvl="1"/>
            <a:r>
              <a:rPr lang="en-US" smtClean="0"/>
              <a:t>Changes made against </a:t>
            </a:r>
            <a:br>
              <a:rPr lang="en-US" smtClean="0"/>
            </a:br>
            <a:r>
              <a:rPr lang="en-US" smtClean="0"/>
              <a:t>the DataContext first</a:t>
            </a:r>
          </a:p>
          <a:p>
            <a:pPr lvl="1"/>
            <a:r>
              <a:rPr lang="en-US" smtClean="0"/>
              <a:t>Changes persisted </a:t>
            </a:r>
            <a:br>
              <a:rPr lang="en-US" smtClean="0"/>
            </a:br>
            <a:r>
              <a:rPr lang="en-US" smtClean="0"/>
              <a:t>by calling SubmitChanges()</a:t>
            </a:r>
          </a:p>
          <a:p>
            <a:r>
              <a:rPr lang="en-US" smtClean="0"/>
              <a:t>SubmitChanges</a:t>
            </a:r>
          </a:p>
          <a:p>
            <a:pPr lvl="1"/>
            <a:r>
              <a:rPr lang="en-US" smtClean="0"/>
              <a:t>LINQ to SQL determines change set and submits to DB</a:t>
            </a:r>
            <a:endParaRPr lang="en-US" dirty="0"/>
          </a:p>
        </p:txBody>
      </p:sp>
      <p:graphicFrame>
        <p:nvGraphicFramePr>
          <p:cNvPr id="15" name="Table 14"/>
          <p:cNvGraphicFramePr>
            <a:graphicFrameLocks noGrp="1"/>
          </p:cNvGraphicFramePr>
          <p:nvPr>
            <p:extLst>
              <p:ext uri="{D42A27DB-BD31-4B8C-83A1-F6EECF244321}">
                <p14:modId xmlns:p14="http://schemas.microsoft.com/office/powerpoint/2010/main" val="349401085"/>
              </p:ext>
            </p:extLst>
          </p:nvPr>
        </p:nvGraphicFramePr>
        <p:xfrm>
          <a:off x="9409176" y="2825496"/>
          <a:ext cx="1963756" cy="1285240"/>
        </p:xfrm>
        <a:graphic>
          <a:graphicData uri="http://schemas.openxmlformats.org/drawingml/2006/table">
            <a:tbl>
              <a:tblPr firstRow="1" bandRow="1">
                <a:tableStyleId>{69CF1AB2-1976-4502-BF36-3FF5EA218861}</a:tableStyleId>
              </a:tblPr>
              <a:tblGrid>
                <a:gridCol w="981878"/>
                <a:gridCol w="981878"/>
              </a:tblGrid>
              <a:tr h="457200">
                <a:tc>
                  <a:txBody>
                    <a:bodyPr/>
                    <a:lstStyle/>
                    <a:p>
                      <a:r>
                        <a:rPr lang="en-US" sz="1200" b="1" dirty="0" smtClean="0">
                          <a:solidFill>
                            <a:schemeClr val="accent5">
                              <a:lumMod val="10000"/>
                            </a:schemeClr>
                          </a:solidFill>
                        </a:rPr>
                        <a:t>Name</a:t>
                      </a:r>
                      <a:endParaRPr lang="en-US" sz="1200" b="1" dirty="0">
                        <a:solidFill>
                          <a:schemeClr val="accent5">
                            <a:lumMod val="10000"/>
                          </a:schemeClr>
                        </a:solidFill>
                      </a:endParaRPr>
                    </a:p>
                  </a:txBody>
                  <a:tcPr marL="121888" marR="121888"/>
                </a:tc>
                <a:tc>
                  <a:txBody>
                    <a:bodyPr/>
                    <a:lstStyle/>
                    <a:p>
                      <a:r>
                        <a:rPr lang="en-US" sz="1200" b="0" dirty="0" smtClean="0"/>
                        <a:t>Little</a:t>
                      </a:r>
                      <a:r>
                        <a:rPr lang="en-US" sz="1200" b="0" baseline="0" dirty="0" smtClean="0"/>
                        <a:t> Penguin</a:t>
                      </a:r>
                      <a:endParaRPr lang="en-US" sz="1200" b="0" dirty="0"/>
                    </a:p>
                  </a:txBody>
                  <a:tcPr marL="121888" marR="121888"/>
                </a:tc>
              </a:tr>
              <a:tr h="457200">
                <a:tc>
                  <a:txBody>
                    <a:bodyPr/>
                    <a:lstStyle/>
                    <a:p>
                      <a:r>
                        <a:rPr lang="en-US" sz="1200" b="1" dirty="0" smtClean="0">
                          <a:solidFill>
                            <a:schemeClr val="accent5">
                              <a:lumMod val="10000"/>
                            </a:schemeClr>
                          </a:solidFill>
                        </a:rPr>
                        <a:t>Varietal</a:t>
                      </a:r>
                      <a:endParaRPr lang="en-US" sz="1200" b="1" dirty="0">
                        <a:solidFill>
                          <a:schemeClr val="accent5">
                            <a:lumMod val="10000"/>
                          </a:schemeClr>
                        </a:solidFill>
                      </a:endParaRPr>
                    </a:p>
                  </a:txBody>
                  <a:tcPr marL="121888" marR="121888"/>
                </a:tc>
                <a:tc>
                  <a:txBody>
                    <a:bodyPr/>
                    <a:lstStyle/>
                    <a:p>
                      <a:r>
                        <a:rPr lang="en-US" sz="1200" dirty="0" smtClean="0"/>
                        <a:t>Pinot Noir</a:t>
                      </a:r>
                      <a:endParaRPr lang="en-US" sz="1200" dirty="0"/>
                    </a:p>
                  </a:txBody>
                  <a:tcPr marL="121888" marR="121888"/>
                </a:tc>
              </a:tr>
              <a:tr h="370840">
                <a:tc>
                  <a:txBody>
                    <a:bodyPr/>
                    <a:lstStyle/>
                    <a:p>
                      <a:r>
                        <a:rPr lang="en-US" sz="1100" b="1" dirty="0" err="1" smtClean="0">
                          <a:solidFill>
                            <a:schemeClr val="accent5">
                              <a:lumMod val="10000"/>
                            </a:schemeClr>
                          </a:solidFill>
                        </a:rPr>
                        <a:t>AtHome</a:t>
                      </a:r>
                      <a:endParaRPr lang="en-US" sz="1100" b="1" dirty="0">
                        <a:solidFill>
                          <a:schemeClr val="accent5">
                            <a:lumMod val="10000"/>
                          </a:schemeClr>
                        </a:solidFill>
                      </a:endParaRPr>
                    </a:p>
                  </a:txBody>
                  <a:tcPr marL="121888" marR="121888"/>
                </a:tc>
                <a:tc>
                  <a:txBody>
                    <a:bodyPr/>
                    <a:lstStyle/>
                    <a:p>
                      <a:r>
                        <a:rPr lang="en-US" sz="1200" dirty="0" smtClean="0"/>
                        <a:t>False</a:t>
                      </a:r>
                      <a:endParaRPr lang="en-US" sz="1200" dirty="0"/>
                    </a:p>
                  </a:txBody>
                  <a:tcPr marL="121888" marR="121888"/>
                </a:tc>
              </a:tr>
            </a:tbl>
          </a:graphicData>
        </a:graphic>
      </p:graphicFrame>
      <p:sp>
        <p:nvSpPr>
          <p:cNvPr id="4" name="Rectangle 3"/>
          <p:cNvSpPr/>
          <p:nvPr/>
        </p:nvSpPr>
        <p:spPr bwMode="auto">
          <a:xfrm>
            <a:off x="7104883" y="1452563"/>
            <a:ext cx="4367662" cy="38100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91440" numCol="1" rtlCol="0" anchor="ctr" anchorCtr="0" compatLnSpc="1">
            <a:prstTxWarp prst="textNoShape">
              <a:avLst/>
            </a:prstTxWarp>
          </a:bodyPr>
          <a:lstStyle/>
          <a:p>
            <a:pPr algn="ctr"/>
            <a:r>
              <a:rPr lang="en-US" dirty="0">
                <a:solidFill>
                  <a:schemeClr val="tx1"/>
                </a:solidFill>
              </a:rPr>
              <a:t>Your app code</a:t>
            </a:r>
          </a:p>
        </p:txBody>
      </p:sp>
      <p:sp>
        <p:nvSpPr>
          <p:cNvPr id="7" name="Down Arrow 6"/>
          <p:cNvSpPr/>
          <p:nvPr/>
        </p:nvSpPr>
        <p:spPr bwMode="auto">
          <a:xfrm>
            <a:off x="7815898" y="1833563"/>
            <a:ext cx="406294" cy="381000"/>
          </a:xfrm>
          <a:prstGeom prst="downArrow">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endParaRPr lang="en-US" dirty="0">
              <a:solidFill>
                <a:schemeClr val="tx1"/>
              </a:solidFill>
            </a:endParaRPr>
          </a:p>
        </p:txBody>
      </p:sp>
      <p:sp>
        <p:nvSpPr>
          <p:cNvPr id="8" name="Down Arrow 7"/>
          <p:cNvSpPr/>
          <p:nvPr/>
        </p:nvSpPr>
        <p:spPr bwMode="auto">
          <a:xfrm>
            <a:off x="8882423" y="4424363"/>
            <a:ext cx="406294" cy="457200"/>
          </a:xfrm>
          <a:prstGeom prst="downArrow">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endParaRPr lang="en-US" dirty="0">
              <a:solidFill>
                <a:schemeClr val="accent1"/>
              </a:solidFill>
            </a:endParaRPr>
          </a:p>
        </p:txBody>
      </p:sp>
      <p:sp>
        <p:nvSpPr>
          <p:cNvPr id="9" name="Down Arrow 8"/>
          <p:cNvSpPr/>
          <p:nvPr/>
        </p:nvSpPr>
        <p:spPr bwMode="auto">
          <a:xfrm rot="10800000">
            <a:off x="9441076" y="4424363"/>
            <a:ext cx="406294" cy="431800"/>
          </a:xfrm>
          <a:prstGeom prst="downArrow">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endParaRPr lang="en-US" dirty="0">
              <a:solidFill>
                <a:schemeClr val="accent1"/>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4074228022"/>
              </p:ext>
            </p:extLst>
          </p:nvPr>
        </p:nvGraphicFramePr>
        <p:xfrm>
          <a:off x="7206456" y="2824163"/>
          <a:ext cx="2031470" cy="1285240"/>
        </p:xfrm>
        <a:graphic>
          <a:graphicData uri="http://schemas.openxmlformats.org/drawingml/2006/table">
            <a:tbl>
              <a:tblPr firstRow="1" bandRow="1">
                <a:tableStyleId>{69CF1AB2-1976-4502-BF36-3FF5EA218861}</a:tableStyleId>
              </a:tblPr>
              <a:tblGrid>
                <a:gridCol w="1015735"/>
                <a:gridCol w="1015735"/>
              </a:tblGrid>
              <a:tr h="457200">
                <a:tc>
                  <a:txBody>
                    <a:bodyPr/>
                    <a:lstStyle/>
                    <a:p>
                      <a:r>
                        <a:rPr lang="en-US" sz="1200" b="1" dirty="0" smtClean="0">
                          <a:solidFill>
                            <a:schemeClr val="bg1"/>
                          </a:solidFill>
                        </a:rPr>
                        <a:t>Name</a:t>
                      </a:r>
                      <a:endParaRPr lang="en-US" sz="1200" b="1" dirty="0">
                        <a:solidFill>
                          <a:schemeClr val="bg1"/>
                        </a:solidFill>
                      </a:endParaRPr>
                    </a:p>
                  </a:txBody>
                  <a:tcPr marL="121888" marR="121888"/>
                </a:tc>
                <a:tc>
                  <a:txBody>
                    <a:bodyPr/>
                    <a:lstStyle/>
                    <a:p>
                      <a:r>
                        <a:rPr lang="en-US" sz="1200" b="0" dirty="0" smtClean="0">
                          <a:solidFill>
                            <a:schemeClr val="bg1"/>
                          </a:solidFill>
                        </a:rPr>
                        <a:t>Yellow Tail</a:t>
                      </a:r>
                      <a:endParaRPr lang="en-US" sz="1200" b="0" dirty="0">
                        <a:solidFill>
                          <a:schemeClr val="bg1"/>
                        </a:solidFill>
                      </a:endParaRPr>
                    </a:p>
                  </a:txBody>
                  <a:tcPr marL="121888" marR="121888"/>
                </a:tc>
              </a:tr>
              <a:tr h="457200">
                <a:tc>
                  <a:txBody>
                    <a:bodyPr/>
                    <a:lstStyle/>
                    <a:p>
                      <a:r>
                        <a:rPr lang="en-US" sz="1200" b="1" dirty="0" smtClean="0">
                          <a:solidFill>
                            <a:schemeClr val="bg1"/>
                          </a:solidFill>
                        </a:rPr>
                        <a:t>Varietal</a:t>
                      </a:r>
                      <a:endParaRPr lang="en-US" sz="1200" b="1" dirty="0">
                        <a:solidFill>
                          <a:schemeClr val="bg1"/>
                        </a:solidFill>
                      </a:endParaRPr>
                    </a:p>
                  </a:txBody>
                  <a:tcPr marL="121888" marR="121888"/>
                </a:tc>
                <a:tc>
                  <a:txBody>
                    <a:bodyPr/>
                    <a:lstStyle/>
                    <a:p>
                      <a:r>
                        <a:rPr lang="en-US" sz="1200" dirty="0" smtClean="0">
                          <a:solidFill>
                            <a:schemeClr val="bg1"/>
                          </a:solidFill>
                        </a:rPr>
                        <a:t>Pinot Noir</a:t>
                      </a:r>
                      <a:endParaRPr lang="en-US" sz="1200" dirty="0">
                        <a:solidFill>
                          <a:schemeClr val="bg1"/>
                        </a:solidFill>
                      </a:endParaRPr>
                    </a:p>
                  </a:txBody>
                  <a:tcPr marL="121888" marR="121888"/>
                </a:tc>
              </a:tr>
              <a:tr h="370840">
                <a:tc>
                  <a:txBody>
                    <a:bodyPr/>
                    <a:lstStyle/>
                    <a:p>
                      <a:r>
                        <a:rPr lang="en-US" sz="1100" b="1" dirty="0" err="1" smtClean="0">
                          <a:solidFill>
                            <a:schemeClr val="bg1"/>
                          </a:solidFill>
                        </a:rPr>
                        <a:t>AtHome</a:t>
                      </a:r>
                      <a:endParaRPr lang="en-US" sz="1100" b="1" dirty="0">
                        <a:solidFill>
                          <a:schemeClr val="bg1"/>
                        </a:solidFill>
                      </a:endParaRPr>
                    </a:p>
                  </a:txBody>
                  <a:tcPr marL="121888" marR="121888"/>
                </a:tc>
                <a:tc>
                  <a:txBody>
                    <a:bodyPr/>
                    <a:lstStyle/>
                    <a:p>
                      <a:r>
                        <a:rPr lang="en-US" sz="1200" dirty="0" smtClean="0">
                          <a:solidFill>
                            <a:schemeClr val="bg1"/>
                          </a:solidFill>
                        </a:rPr>
                        <a:t>True</a:t>
                      </a:r>
                      <a:endParaRPr lang="en-US" sz="1200" dirty="0">
                        <a:solidFill>
                          <a:schemeClr val="bg1"/>
                        </a:solidFill>
                      </a:endParaRPr>
                    </a:p>
                  </a:txBody>
                  <a:tcPr marL="121888" marR="121888"/>
                </a:tc>
              </a:tr>
            </a:tbl>
          </a:graphicData>
        </a:graphic>
      </p:graphicFrame>
      <p:sp>
        <p:nvSpPr>
          <p:cNvPr id="12" name="Down Arrow 11"/>
          <p:cNvSpPr/>
          <p:nvPr/>
        </p:nvSpPr>
        <p:spPr bwMode="auto">
          <a:xfrm>
            <a:off x="9085564" y="1833563"/>
            <a:ext cx="406294" cy="381000"/>
          </a:xfrm>
          <a:prstGeom prst="downArrow">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endParaRPr lang="en-US" dirty="0">
              <a:solidFill>
                <a:schemeClr val="tx1"/>
              </a:solidFill>
            </a:endParaRPr>
          </a:p>
        </p:txBody>
      </p:sp>
      <p:sp>
        <p:nvSpPr>
          <p:cNvPr id="14" name="Down Arrow 13"/>
          <p:cNvSpPr/>
          <p:nvPr/>
        </p:nvSpPr>
        <p:spPr bwMode="auto">
          <a:xfrm>
            <a:off x="10327021" y="1833563"/>
            <a:ext cx="406294" cy="381000"/>
          </a:xfrm>
          <a:prstGeom prst="downArrow">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endParaRPr lang="en-US" dirty="0">
              <a:solidFill>
                <a:schemeClr val="tx1"/>
              </a:solidFill>
            </a:endParaRPr>
          </a:p>
        </p:txBody>
      </p:sp>
    </p:spTree>
    <p:extLst>
      <p:ext uri="{BB962C8B-B14F-4D97-AF65-F5344CB8AC3E}">
        <p14:creationId xmlns:p14="http://schemas.microsoft.com/office/powerpoint/2010/main" val="372726571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0"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3500"/>
                            </p:stCondLst>
                            <p:childTnLst>
                              <p:par>
                                <p:cTn id="30" presetID="1"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31" presetClass="exit" presetSubtype="0" fill="hold" nodeType="afterEffect">
                                  <p:stCondLst>
                                    <p:cond delay="0"/>
                                  </p:stCondLst>
                                  <p:childTnLst>
                                    <p:anim calcmode="lin" valueType="num">
                                      <p:cBhvr>
                                        <p:cTn id="41" dur="1000"/>
                                        <p:tgtEl>
                                          <p:spTgt spid="11"/>
                                        </p:tgtEl>
                                        <p:attrNameLst>
                                          <p:attrName>ppt_w</p:attrName>
                                        </p:attrNameLst>
                                      </p:cBhvr>
                                      <p:tavLst>
                                        <p:tav tm="0">
                                          <p:val>
                                            <p:strVal val="ppt_w"/>
                                          </p:val>
                                        </p:tav>
                                        <p:tav tm="100000">
                                          <p:val>
                                            <p:fltVal val="0"/>
                                          </p:val>
                                        </p:tav>
                                      </p:tavLst>
                                    </p:anim>
                                    <p:anim calcmode="lin" valueType="num">
                                      <p:cBhvr>
                                        <p:cTn id="42" dur="1000"/>
                                        <p:tgtEl>
                                          <p:spTgt spid="11"/>
                                        </p:tgtEl>
                                        <p:attrNameLst>
                                          <p:attrName>ppt_h</p:attrName>
                                        </p:attrNameLst>
                                      </p:cBhvr>
                                      <p:tavLst>
                                        <p:tav tm="0">
                                          <p:val>
                                            <p:strVal val="ppt_h"/>
                                          </p:val>
                                        </p:tav>
                                        <p:tav tm="100000">
                                          <p:val>
                                            <p:fltVal val="0"/>
                                          </p:val>
                                        </p:tav>
                                      </p:tavLst>
                                    </p:anim>
                                    <p:anim calcmode="lin" valueType="num">
                                      <p:cBhvr>
                                        <p:cTn id="43" dur="1000"/>
                                        <p:tgtEl>
                                          <p:spTgt spid="11"/>
                                        </p:tgtEl>
                                        <p:attrNameLst>
                                          <p:attrName>style.rotation</p:attrName>
                                        </p:attrNameLst>
                                      </p:cBhvr>
                                      <p:tavLst>
                                        <p:tav tm="0">
                                          <p:val>
                                            <p:fltVal val="0"/>
                                          </p:val>
                                        </p:tav>
                                        <p:tav tm="100000">
                                          <p:val>
                                            <p:fltVal val="90"/>
                                          </p:val>
                                        </p:tav>
                                      </p:tavLst>
                                    </p:anim>
                                    <p:animEffect transition="out" filter="fade">
                                      <p:cBhvr>
                                        <p:cTn id="44" dur="1000"/>
                                        <p:tgtEl>
                                          <p:spTgt spid="11"/>
                                        </p:tgtEl>
                                      </p:cBhvr>
                                    </p:animEffect>
                                    <p:set>
                                      <p:cBhvr>
                                        <p:cTn id="45" dur="1" fill="hold">
                                          <p:stCondLst>
                                            <p:cond delay="999"/>
                                          </p:stCondLst>
                                        </p:cTn>
                                        <p:tgtEl>
                                          <p:spTgt spid="11"/>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47"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1000"/>
                                        <p:tgtEl>
                                          <p:spTgt spid="14"/>
                                        </p:tgtEl>
                                      </p:cBhvr>
                                    </p:animEffect>
                                    <p:anim calcmode="lin" valueType="num">
                                      <p:cBhvr>
                                        <p:cTn id="51" dur="1000" fill="hold"/>
                                        <p:tgtEl>
                                          <p:spTgt spid="14"/>
                                        </p:tgtEl>
                                        <p:attrNameLst>
                                          <p:attrName>ppt_x</p:attrName>
                                        </p:attrNameLst>
                                      </p:cBhvr>
                                      <p:tavLst>
                                        <p:tav tm="0">
                                          <p:val>
                                            <p:strVal val="#ppt_x"/>
                                          </p:val>
                                        </p:tav>
                                        <p:tav tm="100000">
                                          <p:val>
                                            <p:strVal val="#ppt_x"/>
                                          </p:val>
                                        </p:tav>
                                      </p:tavLst>
                                    </p:anim>
                                    <p:anim calcmode="lin" valueType="num">
                                      <p:cBhvr>
                                        <p:cTn id="52" dur="1000" fill="hold"/>
                                        <p:tgtEl>
                                          <p:spTgt spid="14"/>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0" presetClass="path" presetSubtype="0" accel="50000" decel="50000" fill="hold" nodeType="afterEffect">
                                  <p:stCondLst>
                                    <p:cond delay="0"/>
                                  </p:stCondLst>
                                  <p:childTnLst>
                                    <p:animMotion origin="layout" path="M 1.94444E-6 2.22222E-6 C -0.00608 0.01296 -0.00625 0.03217 -0.00834 0.04699 C -0.00886 0.05578 -0.00886 0.06342 -0.01111 0.07153 C -0.01163 0.08078 -0.01233 0.08866 -0.01389 0.09745 C -0.01459 0.10879 -0.01493 0.12129 -0.01754 0.13217 C -0.01858 0.14213 -0.02066 0.15185 -0.02223 0.1618 C -0.02327 0.16852 -0.02327 0.175 -0.025 0.18148 C -0.02639 0.19143 -0.02709 0.20162 -0.03143 0.20995 C -0.03403 0.22083 -0.0382 0.23194 -0.04341 0.24074 C -0.04479 0.24305 -0.04584 0.2456 -0.04723 0.24815 C -0.04809 0.24977 -0.05 0.25301 -0.05 0.25301 C -0.05122 0.25833 -0.05018 0.25532 -0.05278 0.26041 C -0.054 0.26296 -0.05643 0.26782 -0.05643 0.26782 C -0.05782 0.27824 -0.0592 0.28634 -0.0592 0.29745 " pathEditMode="relative" ptsTypes="fffffffffffffA">
                                      <p:cBhvr>
                                        <p:cTn id="55" dur="2000" fill="hold"/>
                                        <p:tgtEl>
                                          <p:spTgt spid="13"/>
                                        </p:tgtEl>
                                        <p:attrNameLst>
                                          <p:attrName>ppt_x</p:attrName>
                                          <p:attrName>ppt_y</p:attrName>
                                        </p:attrNameLst>
                                      </p:cBhvr>
                                    </p:animMotion>
                                  </p:childTnLst>
                                </p:cTn>
                              </p:par>
                              <p:par>
                                <p:cTn id="56" presetID="10" presetClass="entr" presetSubtype="0" fill="hold"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childTnLst>
                          </p:cTn>
                        </p:par>
                        <p:par>
                          <p:cTn id="59" fill="hold">
                            <p:stCondLst>
                              <p:cond delay="3000"/>
                            </p:stCondLst>
                            <p:childTnLst>
                              <p:par>
                                <p:cTn id="60" presetID="31" presetClass="exit" presetSubtype="0" fill="hold" nodeType="afterEffect">
                                  <p:stCondLst>
                                    <p:cond delay="0"/>
                                  </p:stCondLst>
                                  <p:childTnLst>
                                    <p:anim calcmode="lin" valueType="num">
                                      <p:cBhvr>
                                        <p:cTn id="61" dur="1000"/>
                                        <p:tgtEl>
                                          <p:spTgt spid="13"/>
                                        </p:tgtEl>
                                        <p:attrNameLst>
                                          <p:attrName>ppt_w</p:attrName>
                                        </p:attrNameLst>
                                      </p:cBhvr>
                                      <p:tavLst>
                                        <p:tav tm="0">
                                          <p:val>
                                            <p:strVal val="ppt_w"/>
                                          </p:val>
                                        </p:tav>
                                        <p:tav tm="100000">
                                          <p:val>
                                            <p:fltVal val="0"/>
                                          </p:val>
                                        </p:tav>
                                      </p:tavLst>
                                    </p:anim>
                                    <p:anim calcmode="lin" valueType="num">
                                      <p:cBhvr>
                                        <p:cTn id="62" dur="1000"/>
                                        <p:tgtEl>
                                          <p:spTgt spid="13"/>
                                        </p:tgtEl>
                                        <p:attrNameLst>
                                          <p:attrName>ppt_h</p:attrName>
                                        </p:attrNameLst>
                                      </p:cBhvr>
                                      <p:tavLst>
                                        <p:tav tm="0">
                                          <p:val>
                                            <p:strVal val="ppt_h"/>
                                          </p:val>
                                        </p:tav>
                                        <p:tav tm="100000">
                                          <p:val>
                                            <p:fltVal val="0"/>
                                          </p:val>
                                        </p:tav>
                                      </p:tavLst>
                                    </p:anim>
                                    <p:anim calcmode="lin" valueType="num">
                                      <p:cBhvr>
                                        <p:cTn id="63" dur="1000"/>
                                        <p:tgtEl>
                                          <p:spTgt spid="13"/>
                                        </p:tgtEl>
                                        <p:attrNameLst>
                                          <p:attrName>style.rotation</p:attrName>
                                        </p:attrNameLst>
                                      </p:cBhvr>
                                      <p:tavLst>
                                        <p:tav tm="0">
                                          <p:val>
                                            <p:fltVal val="0"/>
                                          </p:val>
                                        </p:tav>
                                        <p:tav tm="100000">
                                          <p:val>
                                            <p:fltVal val="90"/>
                                          </p:val>
                                        </p:tav>
                                      </p:tavLst>
                                    </p:anim>
                                    <p:animEffect transition="out" filter="fade">
                                      <p:cBhvr>
                                        <p:cTn id="64" dur="1000"/>
                                        <p:tgtEl>
                                          <p:spTgt spid="13"/>
                                        </p:tgtEl>
                                      </p:cBhvr>
                                    </p:animEffect>
                                    <p:set>
                                      <p:cBhvr>
                                        <p:cTn id="65" dur="1" fill="hold">
                                          <p:stCondLst>
                                            <p:cond delay="9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Inserts/Updates/Deletes</a:t>
            </a:r>
            <a:endParaRPr lang="en-US" dirty="0"/>
          </a:p>
        </p:txBody>
      </p:sp>
      <p:sp>
        <p:nvSpPr>
          <p:cNvPr id="7" name="Rectangle 6"/>
          <p:cNvSpPr/>
          <p:nvPr/>
        </p:nvSpPr>
        <p:spPr>
          <a:xfrm>
            <a:off x="507868" y="2360338"/>
            <a:ext cx="5688118" cy="3046966"/>
          </a:xfrm>
          <a:prstGeom prst="rect">
            <a:avLst/>
          </a:prstGeom>
        </p:spPr>
        <p:txBody>
          <a:bodyPr wrap="square" lIns="121899" tIns="60949" rIns="121899" bIns="60949">
            <a:spAutoFit/>
          </a:bodyPr>
          <a:lstStyle/>
          <a:p>
            <a:r>
              <a:rPr lang="en-US" sz="1900" dirty="0">
                <a:solidFill>
                  <a:srgbClr val="2B91AF"/>
                </a:solidFill>
                <a:latin typeface="Consolas"/>
              </a:rPr>
              <a:t>Wine</a:t>
            </a:r>
            <a:r>
              <a:rPr lang="en-US" sz="1900" dirty="0">
                <a:solidFill>
                  <a:prstClr val="black"/>
                </a:solidFill>
                <a:latin typeface="Consolas"/>
              </a:rPr>
              <a:t> </a:t>
            </a:r>
            <a:r>
              <a:rPr lang="en-US" sz="1900" dirty="0" err="1">
                <a:solidFill>
                  <a:prstClr val="black"/>
                </a:solidFill>
                <a:latin typeface="Consolas"/>
              </a:rPr>
              <a:t>newWine</a:t>
            </a:r>
            <a:r>
              <a:rPr lang="en-US" sz="1900" dirty="0">
                <a:solidFill>
                  <a:prstClr val="black"/>
                </a:solidFill>
                <a:latin typeface="Consolas"/>
              </a:rPr>
              <a:t> = </a:t>
            </a:r>
            <a:r>
              <a:rPr lang="en-US" sz="1900" dirty="0">
                <a:solidFill>
                  <a:srgbClr val="0000FF"/>
                </a:solidFill>
                <a:latin typeface="Consolas"/>
              </a:rPr>
              <a:t>new</a:t>
            </a:r>
            <a:r>
              <a:rPr lang="en-US" sz="1900" dirty="0">
                <a:solidFill>
                  <a:prstClr val="black"/>
                </a:solidFill>
                <a:latin typeface="Consolas"/>
              </a:rPr>
              <a:t> </a:t>
            </a:r>
            <a:r>
              <a:rPr lang="en-US" sz="1900" dirty="0">
                <a:solidFill>
                  <a:srgbClr val="2B91AF"/>
                </a:solidFill>
                <a:latin typeface="Consolas"/>
              </a:rPr>
              <a:t>Wine</a:t>
            </a:r>
            <a:endParaRPr lang="en-US" sz="1900" dirty="0">
              <a:solidFill>
                <a:prstClr val="black"/>
              </a:solidFill>
              <a:latin typeface="Consolas"/>
            </a:endParaRPr>
          </a:p>
          <a:p>
            <a:r>
              <a:rPr lang="en-US" sz="1900" dirty="0">
                <a:solidFill>
                  <a:prstClr val="black"/>
                </a:solidFill>
                <a:latin typeface="Consolas"/>
              </a:rPr>
              <a:t>{</a:t>
            </a:r>
          </a:p>
          <a:p>
            <a:pPr lvl="1"/>
            <a:r>
              <a:rPr lang="en-US" sz="1900" dirty="0" err="1">
                <a:solidFill>
                  <a:prstClr val="black"/>
                </a:solidFill>
                <a:latin typeface="Consolas"/>
              </a:rPr>
              <a:t>WineID</a:t>
            </a:r>
            <a:r>
              <a:rPr lang="en-US" sz="1900" dirty="0">
                <a:solidFill>
                  <a:prstClr val="black"/>
                </a:solidFill>
                <a:latin typeface="Consolas"/>
              </a:rPr>
              <a:t> = </a:t>
            </a:r>
            <a:r>
              <a:rPr lang="en-US" sz="1900" dirty="0">
                <a:solidFill>
                  <a:srgbClr val="A31515"/>
                </a:solidFill>
                <a:latin typeface="Consolas"/>
              </a:rPr>
              <a:t>“1768"</a:t>
            </a:r>
            <a:r>
              <a:rPr lang="en-US" sz="1900" dirty="0">
                <a:solidFill>
                  <a:prstClr val="black"/>
                </a:solidFill>
                <a:latin typeface="Consolas"/>
              </a:rPr>
              <a:t>,</a:t>
            </a:r>
          </a:p>
          <a:p>
            <a:pPr lvl="1"/>
            <a:r>
              <a:rPr lang="en-US" sz="1900" dirty="0">
                <a:solidFill>
                  <a:prstClr val="black"/>
                </a:solidFill>
                <a:latin typeface="Consolas"/>
              </a:rPr>
              <a:t>Name = </a:t>
            </a:r>
            <a:r>
              <a:rPr lang="en-US" sz="1900" dirty="0">
                <a:solidFill>
                  <a:srgbClr val="A31515"/>
                </a:solidFill>
                <a:latin typeface="Consolas"/>
              </a:rPr>
              <a:t>“Windows Phone Syrah"</a:t>
            </a:r>
            <a:r>
              <a:rPr lang="en-US" sz="1900" dirty="0">
                <a:solidFill>
                  <a:prstClr val="black"/>
                </a:solidFill>
                <a:latin typeface="Consolas"/>
              </a:rPr>
              <a:t>,</a:t>
            </a:r>
          </a:p>
          <a:p>
            <a:pPr lvl="1"/>
            <a:r>
              <a:rPr lang="en-US" sz="1900" dirty="0">
                <a:solidFill>
                  <a:prstClr val="black"/>
                </a:solidFill>
                <a:latin typeface="Consolas"/>
              </a:rPr>
              <a:t>Description = </a:t>
            </a:r>
            <a:r>
              <a:rPr lang="en-US" sz="1900" dirty="0">
                <a:solidFill>
                  <a:srgbClr val="A31515"/>
                </a:solidFill>
                <a:latin typeface="Consolas"/>
              </a:rPr>
              <a:t>“Bold and spicy"</a:t>
            </a:r>
            <a:endParaRPr lang="en-US" sz="1900" dirty="0">
              <a:solidFill>
                <a:prstClr val="black"/>
              </a:solidFill>
              <a:latin typeface="Consolas"/>
            </a:endParaRPr>
          </a:p>
          <a:p>
            <a:r>
              <a:rPr lang="en-US" sz="1900" dirty="0">
                <a:solidFill>
                  <a:prstClr val="black"/>
                </a:solidFill>
                <a:latin typeface="Consolas"/>
              </a:rPr>
              <a:t>};</a:t>
            </a:r>
          </a:p>
          <a:p>
            <a:endParaRPr lang="en-US" sz="1900" dirty="0">
              <a:solidFill>
                <a:prstClr val="black"/>
              </a:solidFill>
              <a:latin typeface="Consolas"/>
            </a:endParaRPr>
          </a:p>
          <a:p>
            <a:r>
              <a:rPr lang="en-US" sz="1900" dirty="0" err="1">
                <a:solidFill>
                  <a:prstClr val="black"/>
                </a:solidFill>
                <a:latin typeface="Consolas"/>
              </a:rPr>
              <a:t>db.Wines.InsertOnSubmit</a:t>
            </a:r>
            <a:r>
              <a:rPr lang="en-US" sz="1900" dirty="0">
                <a:solidFill>
                  <a:prstClr val="black"/>
                </a:solidFill>
                <a:latin typeface="Consolas"/>
              </a:rPr>
              <a:t>(</a:t>
            </a:r>
            <a:r>
              <a:rPr lang="en-US" sz="1900" dirty="0" err="1">
                <a:solidFill>
                  <a:prstClr val="black"/>
                </a:solidFill>
                <a:latin typeface="Consolas"/>
              </a:rPr>
              <a:t>newWine</a:t>
            </a:r>
            <a:r>
              <a:rPr lang="en-US" sz="1900" dirty="0">
                <a:solidFill>
                  <a:prstClr val="black"/>
                </a:solidFill>
                <a:latin typeface="Consolas"/>
              </a:rPr>
              <a:t>);</a:t>
            </a:r>
            <a:br>
              <a:rPr lang="en-US" sz="1900" dirty="0">
                <a:solidFill>
                  <a:prstClr val="black"/>
                </a:solidFill>
                <a:latin typeface="Consolas"/>
              </a:rPr>
            </a:br>
            <a:endParaRPr lang="en-US" sz="1900" dirty="0">
              <a:solidFill>
                <a:prstClr val="black"/>
              </a:solidFill>
              <a:latin typeface="Consolas"/>
            </a:endParaRPr>
          </a:p>
          <a:p>
            <a:r>
              <a:rPr lang="en-US" sz="1900" dirty="0" err="1">
                <a:solidFill>
                  <a:prstClr val="black"/>
                </a:solidFill>
                <a:latin typeface="Consolas"/>
              </a:rPr>
              <a:t>db.SubmitChanges</a:t>
            </a:r>
            <a:r>
              <a:rPr lang="en-US" sz="1900" dirty="0">
                <a:solidFill>
                  <a:prstClr val="black"/>
                </a:solidFill>
                <a:latin typeface="Consolas"/>
              </a:rPr>
              <a:t>();</a:t>
            </a:r>
          </a:p>
        </p:txBody>
      </p:sp>
      <p:sp>
        <p:nvSpPr>
          <p:cNvPr id="8" name="Rectangle 7"/>
          <p:cNvSpPr/>
          <p:nvPr/>
        </p:nvSpPr>
        <p:spPr>
          <a:xfrm>
            <a:off x="6094413" y="2360338"/>
            <a:ext cx="6094413" cy="2754578"/>
          </a:xfrm>
          <a:prstGeom prst="rect">
            <a:avLst/>
          </a:prstGeom>
        </p:spPr>
        <p:txBody>
          <a:bodyPr lIns="121899" tIns="60949" rIns="121899" bIns="60949">
            <a:spAutoFit/>
          </a:bodyPr>
          <a:lstStyle/>
          <a:p>
            <a:r>
              <a:rPr lang="en-US" sz="1900" dirty="0">
                <a:solidFill>
                  <a:srgbClr val="2B91AF"/>
                </a:solidFill>
                <a:latin typeface="Consolas"/>
              </a:rPr>
              <a:t>Wine</a:t>
            </a:r>
            <a:r>
              <a:rPr lang="en-US" sz="1900" dirty="0">
                <a:solidFill>
                  <a:prstClr val="black"/>
                </a:solidFill>
                <a:latin typeface="Consolas"/>
              </a:rPr>
              <a:t> </a:t>
            </a:r>
            <a:r>
              <a:rPr lang="en-US" sz="1900" dirty="0" err="1">
                <a:solidFill>
                  <a:prstClr val="black"/>
                </a:solidFill>
                <a:latin typeface="Consolas"/>
              </a:rPr>
              <a:t>wine</a:t>
            </a:r>
            <a:r>
              <a:rPr lang="en-US" sz="1900" dirty="0">
                <a:solidFill>
                  <a:prstClr val="black"/>
                </a:solidFill>
                <a:latin typeface="Consolas"/>
              </a:rPr>
              <a:t> = </a:t>
            </a:r>
          </a:p>
          <a:p>
            <a:pPr lvl="1"/>
            <a:r>
              <a:rPr lang="en-US" sz="1900" dirty="0">
                <a:solidFill>
                  <a:prstClr val="black"/>
                </a:solidFill>
                <a:latin typeface="Consolas"/>
              </a:rPr>
              <a:t>(</a:t>
            </a:r>
            <a:r>
              <a:rPr lang="en-US" sz="1900" dirty="0">
                <a:solidFill>
                  <a:srgbClr val="0000FF"/>
                </a:solidFill>
                <a:latin typeface="Consolas"/>
              </a:rPr>
              <a:t>from</a:t>
            </a:r>
            <a:r>
              <a:rPr lang="en-US" sz="1900" dirty="0">
                <a:solidFill>
                  <a:prstClr val="black"/>
                </a:solidFill>
                <a:latin typeface="Consolas"/>
              </a:rPr>
              <a:t> w </a:t>
            </a:r>
            <a:r>
              <a:rPr lang="en-US" sz="1900" dirty="0">
                <a:solidFill>
                  <a:srgbClr val="0000FF"/>
                </a:solidFill>
                <a:latin typeface="Consolas"/>
              </a:rPr>
              <a:t>in</a:t>
            </a:r>
            <a:r>
              <a:rPr lang="en-US" sz="1900" dirty="0">
                <a:solidFill>
                  <a:prstClr val="black"/>
                </a:solidFill>
                <a:latin typeface="Consolas"/>
              </a:rPr>
              <a:t> </a:t>
            </a:r>
            <a:r>
              <a:rPr lang="en-US" sz="1900" dirty="0" err="1">
                <a:solidFill>
                  <a:prstClr val="black"/>
                </a:solidFill>
                <a:latin typeface="Consolas"/>
              </a:rPr>
              <a:t>db.Wines</a:t>
            </a:r>
            <a:endParaRPr lang="en-US" sz="1900" dirty="0">
              <a:solidFill>
                <a:prstClr val="black"/>
              </a:solidFill>
              <a:latin typeface="Consolas"/>
            </a:endParaRPr>
          </a:p>
          <a:p>
            <a:pPr lvl="1"/>
            <a:r>
              <a:rPr lang="en-US" sz="1900" dirty="0">
                <a:solidFill>
                  <a:srgbClr val="0000FF"/>
                </a:solidFill>
                <a:latin typeface="Consolas"/>
              </a:rPr>
              <a:t> where</a:t>
            </a:r>
            <a:r>
              <a:rPr lang="en-US" sz="1900" dirty="0">
                <a:solidFill>
                  <a:prstClr val="black"/>
                </a:solidFill>
                <a:latin typeface="Consolas"/>
              </a:rPr>
              <a:t> </a:t>
            </a:r>
            <a:r>
              <a:rPr lang="en-US" sz="1900" dirty="0" err="1">
                <a:solidFill>
                  <a:prstClr val="black"/>
                </a:solidFill>
                <a:latin typeface="Consolas"/>
              </a:rPr>
              <a:t>w.WineID</a:t>
            </a:r>
            <a:r>
              <a:rPr lang="en-US" sz="1900" dirty="0">
                <a:solidFill>
                  <a:prstClr val="black"/>
                </a:solidFill>
                <a:latin typeface="Consolas"/>
              </a:rPr>
              <a:t> == </a:t>
            </a:r>
            <a:r>
              <a:rPr lang="en-US" sz="1900" dirty="0">
                <a:solidFill>
                  <a:srgbClr val="A31515"/>
                </a:solidFill>
                <a:latin typeface="Consolas"/>
              </a:rPr>
              <a:t>“1768"</a:t>
            </a:r>
            <a:endParaRPr lang="en-US" sz="1900" dirty="0">
              <a:solidFill>
                <a:prstClr val="black"/>
              </a:solidFill>
              <a:latin typeface="Consolas"/>
            </a:endParaRPr>
          </a:p>
          <a:p>
            <a:pPr lvl="1"/>
            <a:r>
              <a:rPr lang="en-US" sz="1900" dirty="0">
                <a:solidFill>
                  <a:prstClr val="black"/>
                </a:solidFill>
                <a:latin typeface="Consolas"/>
              </a:rPr>
              <a:t> </a:t>
            </a:r>
            <a:r>
              <a:rPr lang="en-US" sz="1900" dirty="0">
                <a:solidFill>
                  <a:srgbClr val="0000FF"/>
                </a:solidFill>
                <a:latin typeface="Consolas"/>
              </a:rPr>
              <a:t>select</a:t>
            </a:r>
            <a:r>
              <a:rPr lang="en-US" sz="1900" dirty="0">
                <a:solidFill>
                  <a:prstClr val="black"/>
                </a:solidFill>
                <a:latin typeface="Consolas"/>
              </a:rPr>
              <a:t> w).First();</a:t>
            </a:r>
          </a:p>
          <a:p>
            <a:endParaRPr lang="en-US" sz="1900" dirty="0">
              <a:solidFill>
                <a:prstClr val="black"/>
              </a:solidFill>
              <a:latin typeface="Consolas"/>
            </a:endParaRPr>
          </a:p>
          <a:p>
            <a:r>
              <a:rPr lang="en-US" sz="1900" dirty="0" err="1">
                <a:solidFill>
                  <a:prstClr val="black"/>
                </a:solidFill>
                <a:latin typeface="Consolas"/>
              </a:rPr>
              <a:t>wine.Description</a:t>
            </a:r>
            <a:r>
              <a:rPr lang="en-US" sz="1900" dirty="0">
                <a:solidFill>
                  <a:prstClr val="black"/>
                </a:solidFill>
                <a:latin typeface="Consolas"/>
              </a:rPr>
              <a:t> = </a:t>
            </a:r>
            <a:r>
              <a:rPr lang="en-US" sz="1900" dirty="0">
                <a:solidFill>
                  <a:srgbClr val="A31515"/>
                </a:solidFill>
                <a:latin typeface="Consolas"/>
              </a:rPr>
              <a:t>“Hints of plum and melon"</a:t>
            </a:r>
            <a:r>
              <a:rPr lang="en-US" sz="1900" dirty="0">
                <a:solidFill>
                  <a:prstClr val="black"/>
                </a:solidFill>
                <a:latin typeface="Consolas"/>
              </a:rPr>
              <a:t>;</a:t>
            </a:r>
          </a:p>
          <a:p>
            <a:endParaRPr lang="en-US" sz="1900" dirty="0">
              <a:solidFill>
                <a:prstClr val="black"/>
              </a:solidFill>
              <a:latin typeface="Consolas"/>
            </a:endParaRPr>
          </a:p>
          <a:p>
            <a:r>
              <a:rPr lang="en-US" sz="1900" dirty="0" err="1">
                <a:solidFill>
                  <a:prstClr val="black"/>
                </a:solidFill>
                <a:latin typeface="Consolas"/>
              </a:rPr>
              <a:t>db.SubmitChanges</a:t>
            </a:r>
            <a:r>
              <a:rPr lang="en-US" sz="1900" dirty="0">
                <a:solidFill>
                  <a:prstClr val="black"/>
                </a:solidFill>
                <a:latin typeface="Consolas"/>
              </a:rPr>
              <a:t>();</a:t>
            </a:r>
          </a:p>
        </p:txBody>
      </p:sp>
      <p:sp>
        <p:nvSpPr>
          <p:cNvPr id="9" name="Content Placeholder 4"/>
          <p:cNvSpPr txBox="1">
            <a:spLocks/>
          </p:cNvSpPr>
          <p:nvPr/>
        </p:nvSpPr>
        <p:spPr>
          <a:xfrm>
            <a:off x="507868" y="1452563"/>
            <a:ext cx="5486400" cy="515938"/>
          </a:xfrm>
          <a:prstGeom prst="rect">
            <a:avLst/>
          </a:prstGeom>
        </p:spPr>
        <p:txBody>
          <a:bodyPr vert="horz" wrap="square" lIns="0" tIns="0" rIns="0" bIns="0" rtlCol="0">
            <a:norm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dirty="0" smtClean="0">
                <a:solidFill>
                  <a:schemeClr val="tx2"/>
                </a:solidFill>
              </a:rPr>
              <a:t>Insert</a:t>
            </a:r>
            <a:endParaRPr lang="en-US" dirty="0">
              <a:solidFill>
                <a:schemeClr val="tx2"/>
              </a:solidFill>
            </a:endParaRPr>
          </a:p>
        </p:txBody>
      </p:sp>
      <p:sp>
        <p:nvSpPr>
          <p:cNvPr id="10" name="Content Placeholder 6"/>
          <p:cNvSpPr txBox="1">
            <a:spLocks/>
          </p:cNvSpPr>
          <p:nvPr/>
        </p:nvSpPr>
        <p:spPr>
          <a:xfrm>
            <a:off x="6093697" y="1446505"/>
            <a:ext cx="5486400" cy="515938"/>
          </a:xfrm>
          <a:prstGeom prst="rect">
            <a:avLst/>
          </a:prstGeom>
        </p:spPr>
        <p:txBody>
          <a:bodyPr vert="horz" wrap="square" lIns="0" tIns="0" rIns="0" bIns="0" rtlCol="0">
            <a:norm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dirty="0" smtClean="0">
                <a:solidFill>
                  <a:schemeClr val="tx2"/>
                </a:solidFill>
              </a:rPr>
              <a:t>Update</a:t>
            </a:r>
            <a:endParaRPr lang="en-US" dirty="0">
              <a:solidFill>
                <a:schemeClr val="tx2"/>
              </a:solidFill>
            </a:endParaRPr>
          </a:p>
        </p:txBody>
      </p:sp>
    </p:spTree>
    <p:extLst>
      <p:ext uri="{BB962C8B-B14F-4D97-AF65-F5344CB8AC3E}">
        <p14:creationId xmlns:p14="http://schemas.microsoft.com/office/powerpoint/2010/main" val="1116013925"/>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Inserts/Updates/Deletes</a:t>
            </a:r>
            <a:endParaRPr lang="en-US" dirty="0"/>
          </a:p>
        </p:txBody>
      </p:sp>
      <p:sp>
        <p:nvSpPr>
          <p:cNvPr id="11" name="Content Placeholder 2"/>
          <p:cNvSpPr txBox="1">
            <a:spLocks/>
          </p:cNvSpPr>
          <p:nvPr/>
        </p:nvSpPr>
        <p:spPr>
          <a:xfrm>
            <a:off x="528638" y="1452563"/>
            <a:ext cx="5486400" cy="515938"/>
          </a:xfrm>
          <a:prstGeom prst="rect">
            <a:avLst/>
          </a:prstGeom>
        </p:spPr>
        <p:txBody>
          <a:bodyPr vert="horz" wrap="square" lIns="0" tIns="0" rIns="0" bIns="0" rtlCol="0">
            <a:norm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mtClean="0">
                <a:solidFill>
                  <a:schemeClr val="tx2"/>
                </a:solidFill>
              </a:rPr>
              <a:t>Delete</a:t>
            </a:r>
            <a:endParaRPr lang="en-US" dirty="0">
              <a:solidFill>
                <a:schemeClr val="tx2"/>
              </a:solidFill>
            </a:endParaRPr>
          </a:p>
        </p:txBody>
      </p:sp>
      <p:sp>
        <p:nvSpPr>
          <p:cNvPr id="12" name="Rectangle 11"/>
          <p:cNvSpPr/>
          <p:nvPr/>
        </p:nvSpPr>
        <p:spPr>
          <a:xfrm>
            <a:off x="507868" y="2367709"/>
            <a:ext cx="7008574" cy="2754578"/>
          </a:xfrm>
          <a:prstGeom prst="rect">
            <a:avLst/>
          </a:prstGeom>
        </p:spPr>
        <p:txBody>
          <a:bodyPr wrap="square" lIns="121899" tIns="60949" rIns="121899" bIns="60949">
            <a:spAutoFit/>
          </a:bodyPr>
          <a:lstStyle/>
          <a:p>
            <a:r>
              <a:rPr lang="en-US" sz="1900" dirty="0" err="1">
                <a:solidFill>
                  <a:srgbClr val="0000FF"/>
                </a:solidFill>
                <a:latin typeface="Consolas"/>
              </a:rPr>
              <a:t>var</a:t>
            </a:r>
            <a:r>
              <a:rPr lang="en-US" sz="1900" dirty="0">
                <a:solidFill>
                  <a:prstClr val="black"/>
                </a:solidFill>
                <a:latin typeface="Consolas"/>
              </a:rPr>
              <a:t> </a:t>
            </a:r>
            <a:r>
              <a:rPr lang="en-US" sz="1900" dirty="0" err="1">
                <a:solidFill>
                  <a:prstClr val="black"/>
                </a:solidFill>
                <a:latin typeface="Consolas"/>
              </a:rPr>
              <a:t>vineyardsToDelete</a:t>
            </a:r>
            <a:r>
              <a:rPr lang="en-US" sz="1900" dirty="0">
                <a:solidFill>
                  <a:prstClr val="black"/>
                </a:solidFill>
                <a:latin typeface="Consolas"/>
              </a:rPr>
              <a:t> = </a:t>
            </a:r>
          </a:p>
          <a:p>
            <a:pPr lvl="1"/>
            <a:r>
              <a:rPr lang="en-US" sz="1900" dirty="0">
                <a:solidFill>
                  <a:srgbClr val="0000FF"/>
                </a:solidFill>
                <a:latin typeface="Consolas"/>
              </a:rPr>
              <a:t>from</a:t>
            </a:r>
            <a:r>
              <a:rPr lang="en-US" sz="1900" dirty="0">
                <a:solidFill>
                  <a:prstClr val="black"/>
                </a:solidFill>
                <a:latin typeface="Consolas"/>
              </a:rPr>
              <a:t> </a:t>
            </a:r>
            <a:r>
              <a:rPr lang="en-US" sz="1900" dirty="0">
                <a:solidFill>
                  <a:srgbClr val="2B91AF"/>
                </a:solidFill>
                <a:latin typeface="Consolas"/>
              </a:rPr>
              <a:t>Vineyards</a:t>
            </a:r>
            <a:r>
              <a:rPr lang="en-US" sz="1900" dirty="0">
                <a:solidFill>
                  <a:prstClr val="black"/>
                </a:solidFill>
                <a:latin typeface="Consolas"/>
              </a:rPr>
              <a:t> v </a:t>
            </a:r>
            <a:r>
              <a:rPr lang="en-US" sz="1900" dirty="0">
                <a:solidFill>
                  <a:srgbClr val="0000FF"/>
                </a:solidFill>
                <a:latin typeface="Consolas"/>
              </a:rPr>
              <a:t>in </a:t>
            </a:r>
            <a:r>
              <a:rPr lang="en-US" sz="1900" dirty="0" err="1">
                <a:solidFill>
                  <a:prstClr val="black"/>
                </a:solidFill>
                <a:latin typeface="Consolas"/>
              </a:rPr>
              <a:t>db.Vineyards</a:t>
            </a:r>
            <a:endParaRPr lang="en-US" sz="1900" dirty="0">
              <a:solidFill>
                <a:prstClr val="black"/>
              </a:solidFill>
              <a:latin typeface="Consolas"/>
            </a:endParaRPr>
          </a:p>
          <a:p>
            <a:pPr lvl="1"/>
            <a:r>
              <a:rPr lang="en-US" sz="1900" dirty="0">
                <a:solidFill>
                  <a:srgbClr val="0000FF"/>
                </a:solidFill>
                <a:latin typeface="Consolas"/>
              </a:rPr>
              <a:t>where</a:t>
            </a:r>
            <a:r>
              <a:rPr lang="en-US" sz="1900" dirty="0">
                <a:solidFill>
                  <a:prstClr val="black"/>
                </a:solidFill>
                <a:latin typeface="Consolas"/>
              </a:rPr>
              <a:t> </a:t>
            </a:r>
            <a:r>
              <a:rPr lang="en-US" sz="1900" dirty="0" err="1">
                <a:solidFill>
                  <a:prstClr val="black"/>
                </a:solidFill>
                <a:latin typeface="Consolas"/>
              </a:rPr>
              <a:t>v.Country</a:t>
            </a:r>
            <a:r>
              <a:rPr lang="en-US" sz="1900" dirty="0">
                <a:solidFill>
                  <a:prstClr val="black"/>
                </a:solidFill>
                <a:latin typeface="Consolas"/>
              </a:rPr>
              <a:t> == </a:t>
            </a:r>
            <a:r>
              <a:rPr lang="en-US" sz="1900" dirty="0">
                <a:solidFill>
                  <a:srgbClr val="A31515"/>
                </a:solidFill>
                <a:latin typeface="Consolas"/>
              </a:rPr>
              <a:t>“Australia”</a:t>
            </a:r>
          </a:p>
          <a:p>
            <a:pPr lvl="1"/>
            <a:r>
              <a:rPr lang="en-US" sz="1900" dirty="0">
                <a:solidFill>
                  <a:srgbClr val="0000FF"/>
                </a:solidFill>
                <a:latin typeface="Consolas"/>
              </a:rPr>
              <a:t>select</a:t>
            </a:r>
            <a:r>
              <a:rPr lang="en-US" sz="1900" dirty="0">
                <a:solidFill>
                  <a:prstClr val="black"/>
                </a:solidFill>
                <a:latin typeface="Consolas"/>
              </a:rPr>
              <a:t> v;</a:t>
            </a:r>
          </a:p>
          <a:p>
            <a:endParaRPr lang="en-US" sz="1900" dirty="0">
              <a:solidFill>
                <a:prstClr val="black"/>
              </a:solidFill>
              <a:latin typeface="Consolas"/>
            </a:endParaRPr>
          </a:p>
          <a:p>
            <a:r>
              <a:rPr lang="en-US" sz="1900" dirty="0" err="1">
                <a:solidFill>
                  <a:prstClr val="black"/>
                </a:solidFill>
                <a:latin typeface="Consolas"/>
              </a:rPr>
              <a:t>db.Vineyards.DeleteAllOnSubmit</a:t>
            </a:r>
            <a:endParaRPr lang="en-US" sz="1900" dirty="0">
              <a:solidFill>
                <a:prstClr val="black"/>
              </a:solidFill>
              <a:latin typeface="Consolas"/>
            </a:endParaRPr>
          </a:p>
          <a:p>
            <a:pPr lvl="1"/>
            <a:r>
              <a:rPr lang="en-US" sz="1900" dirty="0">
                <a:solidFill>
                  <a:prstClr val="black"/>
                </a:solidFill>
                <a:latin typeface="Consolas"/>
              </a:rPr>
              <a:t>(</a:t>
            </a:r>
            <a:r>
              <a:rPr lang="en-US" sz="1900" dirty="0" err="1">
                <a:solidFill>
                  <a:prstClr val="black"/>
                </a:solidFill>
                <a:latin typeface="Consolas"/>
              </a:rPr>
              <a:t>vineyardsToDelete</a:t>
            </a:r>
            <a:r>
              <a:rPr lang="en-US" sz="1900" dirty="0">
                <a:solidFill>
                  <a:prstClr val="black"/>
                </a:solidFill>
                <a:latin typeface="Consolas"/>
              </a:rPr>
              <a:t>);</a:t>
            </a:r>
          </a:p>
          <a:p>
            <a:r>
              <a:rPr lang="en-US" sz="1900" dirty="0">
                <a:solidFill>
                  <a:prstClr val="black"/>
                </a:solidFill>
                <a:latin typeface="Consolas"/>
              </a:rPr>
              <a:t>            </a:t>
            </a:r>
          </a:p>
          <a:p>
            <a:r>
              <a:rPr lang="en-US" sz="1900" dirty="0" err="1">
                <a:solidFill>
                  <a:prstClr val="black"/>
                </a:solidFill>
                <a:latin typeface="Consolas"/>
              </a:rPr>
              <a:t>db.SubmitChanges</a:t>
            </a:r>
            <a:r>
              <a:rPr lang="en-US" sz="1900" dirty="0">
                <a:solidFill>
                  <a:prstClr val="black"/>
                </a:solidFill>
                <a:latin typeface="Consolas"/>
              </a:rPr>
              <a:t>();</a:t>
            </a:r>
          </a:p>
        </p:txBody>
      </p:sp>
      <p:pic>
        <p:nvPicPr>
          <p:cNvPr id="13" name="Picture 2" descr="C:\Users\seanmck\AppData\Local\Microsoft\Windows\Temporary Internet Files\Content.IE5\8HUI7R0N\MC900434750[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40468" y="1890797"/>
            <a:ext cx="2070365" cy="1854201"/>
          </a:xfrm>
          <a:prstGeom prst="rect">
            <a:avLst/>
          </a:prstGeom>
          <a:noFill/>
          <a:extLst>
            <a:ext uri="{909E8E84-426E-40DD-AFC4-6F175D3DCCD1}">
              <a14:hiddenFill xmlns:a14="http://schemas.microsoft.com/office/drawing/2010/main">
                <a:solidFill>
                  <a:srgbClr val="FFFFFF"/>
                </a:solidFill>
              </a14:hiddenFill>
            </a:ext>
          </a:extLst>
        </p:spPr>
      </p:pic>
      <p:sp>
        <p:nvSpPr>
          <p:cNvPr id="14" name="Right Arrow 13"/>
          <p:cNvSpPr/>
          <p:nvPr/>
        </p:nvSpPr>
        <p:spPr bwMode="auto">
          <a:xfrm>
            <a:off x="6705850" y="2728997"/>
            <a:ext cx="2234618" cy="685800"/>
          </a:xfrm>
          <a:prstGeom prst="rightArrow">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endParaRPr lang="en-US" dirty="0">
              <a:solidFill>
                <a:schemeClr val="tx1"/>
              </a:solidFill>
            </a:endParaRPr>
          </a:p>
        </p:txBody>
      </p:sp>
      <p:sp>
        <p:nvSpPr>
          <p:cNvPr id="15" name="TextBox 14"/>
          <p:cNvSpPr txBox="1"/>
          <p:nvPr/>
        </p:nvSpPr>
        <p:spPr>
          <a:xfrm>
            <a:off x="6705850" y="4024398"/>
            <a:ext cx="4570809" cy="1805623"/>
          </a:xfrm>
          <a:prstGeom prst="rect">
            <a:avLst/>
          </a:prstGeom>
          <a:noFill/>
        </p:spPr>
        <p:txBody>
          <a:bodyPr wrap="square" lIns="0" tIns="0" rIns="0" bIns="0" rtlCol="0">
            <a:spAutoFit/>
          </a:bodyPr>
          <a:lstStyle/>
          <a:p>
            <a:r>
              <a:rPr lang="en-US" sz="2900" spc="-200" dirty="0">
                <a:solidFill>
                  <a:schemeClr val="tx2"/>
                </a:solidFill>
              </a:rPr>
              <a:t>Foreign key constraint will cause exception here if Wines associated with the Vineyards are not deleted first</a:t>
            </a:r>
          </a:p>
        </p:txBody>
      </p:sp>
    </p:spTree>
    <p:extLst>
      <p:ext uri="{BB962C8B-B14F-4D97-AF65-F5344CB8AC3E}">
        <p14:creationId xmlns:p14="http://schemas.microsoft.com/office/powerpoint/2010/main" val="1785523301"/>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Inserts/Updates/Deletes</a:t>
            </a:r>
            <a:endParaRPr lang="en-US" dirty="0"/>
          </a:p>
        </p:txBody>
      </p:sp>
      <p:sp>
        <p:nvSpPr>
          <p:cNvPr id="8" name="Rectangle 7"/>
          <p:cNvSpPr/>
          <p:nvPr/>
        </p:nvSpPr>
        <p:spPr>
          <a:xfrm>
            <a:off x="507868" y="1452563"/>
            <a:ext cx="11376237" cy="3339353"/>
          </a:xfrm>
          <a:prstGeom prst="rect">
            <a:avLst/>
          </a:prstGeom>
        </p:spPr>
        <p:txBody>
          <a:bodyPr wrap="square" lIns="121899" tIns="60949" rIns="121899" bIns="60949">
            <a:spAutoFit/>
          </a:bodyPr>
          <a:lstStyle/>
          <a:p>
            <a:r>
              <a:rPr lang="en-US" sz="1900" dirty="0" err="1">
                <a:solidFill>
                  <a:srgbClr val="0000FF"/>
                </a:solidFill>
                <a:latin typeface="Consolas"/>
              </a:rPr>
              <a:t>var</a:t>
            </a:r>
            <a:r>
              <a:rPr lang="en-US" sz="1900" dirty="0">
                <a:solidFill>
                  <a:prstClr val="black"/>
                </a:solidFill>
                <a:latin typeface="Consolas"/>
              </a:rPr>
              <a:t> </a:t>
            </a:r>
            <a:r>
              <a:rPr lang="en-US" sz="1900" dirty="0" err="1">
                <a:solidFill>
                  <a:prstClr val="black"/>
                </a:solidFill>
                <a:latin typeface="Consolas"/>
              </a:rPr>
              <a:t>vineyardsToDelete</a:t>
            </a:r>
            <a:r>
              <a:rPr lang="en-US" sz="1900" dirty="0">
                <a:solidFill>
                  <a:prstClr val="black"/>
                </a:solidFill>
                <a:latin typeface="Consolas"/>
              </a:rPr>
              <a:t> = 	</a:t>
            </a:r>
            <a:r>
              <a:rPr lang="en-US" sz="1900" dirty="0">
                <a:solidFill>
                  <a:srgbClr val="0000FF"/>
                </a:solidFill>
                <a:latin typeface="Consolas"/>
              </a:rPr>
              <a:t>from</a:t>
            </a:r>
            <a:r>
              <a:rPr lang="en-US" sz="1900" dirty="0">
                <a:solidFill>
                  <a:prstClr val="black"/>
                </a:solidFill>
                <a:latin typeface="Consolas"/>
              </a:rPr>
              <a:t> </a:t>
            </a:r>
            <a:r>
              <a:rPr lang="en-US" sz="1900" dirty="0">
                <a:solidFill>
                  <a:srgbClr val="2B91AF"/>
                </a:solidFill>
                <a:latin typeface="Consolas"/>
              </a:rPr>
              <a:t>Vineyards</a:t>
            </a:r>
            <a:r>
              <a:rPr lang="en-US" sz="1900" dirty="0">
                <a:solidFill>
                  <a:prstClr val="black"/>
                </a:solidFill>
                <a:latin typeface="Consolas"/>
              </a:rPr>
              <a:t> v </a:t>
            </a:r>
            <a:r>
              <a:rPr lang="en-US" sz="1900" dirty="0">
                <a:solidFill>
                  <a:srgbClr val="0000FF"/>
                </a:solidFill>
                <a:latin typeface="Consolas"/>
              </a:rPr>
              <a:t>in</a:t>
            </a:r>
            <a:r>
              <a:rPr lang="en-US" sz="1900" dirty="0">
                <a:solidFill>
                  <a:prstClr val="black"/>
                </a:solidFill>
                <a:latin typeface="Consolas"/>
              </a:rPr>
              <a:t> </a:t>
            </a:r>
            <a:r>
              <a:rPr lang="en-US" sz="1900" dirty="0" err="1">
                <a:solidFill>
                  <a:prstClr val="black"/>
                </a:solidFill>
                <a:latin typeface="Consolas"/>
              </a:rPr>
              <a:t>db.Vineyards</a:t>
            </a:r>
            <a:endParaRPr lang="en-US" sz="1900" dirty="0">
              <a:solidFill>
                <a:prstClr val="black"/>
              </a:solidFill>
              <a:latin typeface="Consolas"/>
            </a:endParaRPr>
          </a:p>
          <a:p>
            <a:r>
              <a:rPr lang="en-US" sz="1900" dirty="0">
                <a:solidFill>
                  <a:srgbClr val="0000FF"/>
                </a:solidFill>
                <a:latin typeface="Consolas"/>
              </a:rPr>
              <a:t>			where</a:t>
            </a:r>
            <a:r>
              <a:rPr lang="en-US" sz="1900" dirty="0">
                <a:solidFill>
                  <a:prstClr val="black"/>
                </a:solidFill>
                <a:latin typeface="Consolas"/>
              </a:rPr>
              <a:t> </a:t>
            </a:r>
            <a:r>
              <a:rPr lang="en-US" sz="1900" dirty="0" err="1">
                <a:solidFill>
                  <a:prstClr val="black"/>
                </a:solidFill>
                <a:latin typeface="Consolas"/>
              </a:rPr>
              <a:t>v.Country</a:t>
            </a:r>
            <a:r>
              <a:rPr lang="en-US" sz="1900" dirty="0">
                <a:solidFill>
                  <a:prstClr val="black"/>
                </a:solidFill>
                <a:latin typeface="Consolas"/>
              </a:rPr>
              <a:t> == </a:t>
            </a:r>
            <a:r>
              <a:rPr lang="en-US" sz="1900" dirty="0">
                <a:solidFill>
                  <a:srgbClr val="A31515"/>
                </a:solidFill>
                <a:latin typeface="Consolas"/>
              </a:rPr>
              <a:t>“Australia"</a:t>
            </a:r>
            <a:endParaRPr lang="en-US" sz="1900" dirty="0">
              <a:solidFill>
                <a:prstClr val="black"/>
              </a:solidFill>
              <a:latin typeface="Consolas"/>
            </a:endParaRPr>
          </a:p>
          <a:p>
            <a:r>
              <a:rPr lang="en-US" sz="1900" dirty="0">
                <a:solidFill>
                  <a:prstClr val="black"/>
                </a:solidFill>
                <a:latin typeface="Consolas"/>
              </a:rPr>
              <a:t>                            </a:t>
            </a:r>
            <a:r>
              <a:rPr lang="en-US" sz="1900" dirty="0">
                <a:solidFill>
                  <a:srgbClr val="0000FF"/>
                </a:solidFill>
                <a:latin typeface="Consolas"/>
              </a:rPr>
              <a:t>select</a:t>
            </a:r>
            <a:r>
              <a:rPr lang="en-US" sz="1900" dirty="0">
                <a:solidFill>
                  <a:prstClr val="black"/>
                </a:solidFill>
                <a:latin typeface="Consolas"/>
              </a:rPr>
              <a:t> v;</a:t>
            </a:r>
          </a:p>
          <a:p>
            <a:endParaRPr lang="en-US" sz="1900" dirty="0">
              <a:solidFill>
                <a:prstClr val="black"/>
              </a:solidFill>
              <a:latin typeface="Consolas"/>
            </a:endParaRPr>
          </a:p>
          <a:p>
            <a:r>
              <a:rPr lang="en-US" sz="1900" dirty="0" err="1">
                <a:solidFill>
                  <a:srgbClr val="0000FF"/>
                </a:solidFill>
                <a:latin typeface="Consolas"/>
              </a:rPr>
              <a:t>foreach</a:t>
            </a:r>
            <a:r>
              <a:rPr lang="en-US" sz="1900" dirty="0">
                <a:solidFill>
                  <a:prstClr val="black"/>
                </a:solidFill>
                <a:latin typeface="Consolas"/>
              </a:rPr>
              <a:t> (</a:t>
            </a:r>
            <a:r>
              <a:rPr lang="en-US" sz="1900" dirty="0">
                <a:solidFill>
                  <a:srgbClr val="2B91AF"/>
                </a:solidFill>
                <a:latin typeface="Consolas"/>
              </a:rPr>
              <a:t>Vineyards</a:t>
            </a:r>
            <a:r>
              <a:rPr lang="en-US" sz="1900" dirty="0">
                <a:solidFill>
                  <a:prstClr val="black"/>
                </a:solidFill>
                <a:latin typeface="Consolas"/>
              </a:rPr>
              <a:t> v </a:t>
            </a:r>
            <a:r>
              <a:rPr lang="en-US" sz="1900" dirty="0">
                <a:solidFill>
                  <a:srgbClr val="0000FF"/>
                </a:solidFill>
                <a:latin typeface="Consolas"/>
              </a:rPr>
              <a:t>in</a:t>
            </a:r>
            <a:r>
              <a:rPr lang="en-US" sz="1900" dirty="0">
                <a:solidFill>
                  <a:prstClr val="black"/>
                </a:solidFill>
                <a:latin typeface="Consolas"/>
              </a:rPr>
              <a:t> </a:t>
            </a:r>
            <a:r>
              <a:rPr lang="en-US" sz="1900" dirty="0" err="1">
                <a:solidFill>
                  <a:prstClr val="black"/>
                </a:solidFill>
                <a:latin typeface="Consolas"/>
              </a:rPr>
              <a:t>vineyardsToDelete</a:t>
            </a:r>
            <a:r>
              <a:rPr lang="en-US" sz="1900" dirty="0">
                <a:solidFill>
                  <a:prstClr val="black"/>
                </a:solidFill>
                <a:latin typeface="Consolas"/>
              </a:rPr>
              <a:t>)</a:t>
            </a:r>
          </a:p>
          <a:p>
            <a:r>
              <a:rPr lang="en-US" sz="1900" dirty="0">
                <a:solidFill>
                  <a:prstClr val="black"/>
                </a:solidFill>
                <a:latin typeface="Consolas"/>
              </a:rPr>
              <a:t>{</a:t>
            </a:r>
          </a:p>
          <a:p>
            <a:r>
              <a:rPr lang="en-US" sz="1900" dirty="0">
                <a:solidFill>
                  <a:prstClr val="black"/>
                </a:solidFill>
                <a:latin typeface="Consolas"/>
              </a:rPr>
              <a:t>     </a:t>
            </a:r>
            <a:r>
              <a:rPr lang="en-US" sz="1900" dirty="0" err="1">
                <a:solidFill>
                  <a:prstClr val="black"/>
                </a:solidFill>
                <a:latin typeface="Consolas"/>
              </a:rPr>
              <a:t>db.Wines.DeleteAllOnSubmit</a:t>
            </a:r>
            <a:r>
              <a:rPr lang="en-US" sz="1900" dirty="0">
                <a:solidFill>
                  <a:prstClr val="black"/>
                </a:solidFill>
                <a:latin typeface="Consolas"/>
              </a:rPr>
              <a:t>(</a:t>
            </a:r>
            <a:r>
              <a:rPr lang="en-US" sz="1900" dirty="0" err="1">
                <a:solidFill>
                  <a:prstClr val="black"/>
                </a:solidFill>
                <a:latin typeface="Consolas"/>
              </a:rPr>
              <a:t>v.Wines</a:t>
            </a:r>
            <a:r>
              <a:rPr lang="en-US" sz="1900" dirty="0">
                <a:solidFill>
                  <a:prstClr val="black"/>
                </a:solidFill>
                <a:latin typeface="Consolas"/>
              </a:rPr>
              <a:t>);</a:t>
            </a:r>
          </a:p>
          <a:p>
            <a:r>
              <a:rPr lang="en-US" sz="1900" dirty="0">
                <a:solidFill>
                  <a:prstClr val="black"/>
                </a:solidFill>
                <a:latin typeface="Consolas"/>
              </a:rPr>
              <a:t>}</a:t>
            </a:r>
          </a:p>
          <a:p>
            <a:endParaRPr lang="en-US" sz="1900" dirty="0">
              <a:solidFill>
                <a:prstClr val="black"/>
              </a:solidFill>
              <a:latin typeface="Consolas"/>
            </a:endParaRPr>
          </a:p>
          <a:p>
            <a:r>
              <a:rPr lang="en-US" sz="1900" dirty="0" err="1">
                <a:solidFill>
                  <a:prstClr val="black"/>
                </a:solidFill>
                <a:latin typeface="Consolas"/>
              </a:rPr>
              <a:t>db.Vineyards.DeleteAllOnSubmit</a:t>
            </a:r>
            <a:r>
              <a:rPr lang="en-US" sz="1900" dirty="0">
                <a:solidFill>
                  <a:prstClr val="black"/>
                </a:solidFill>
                <a:latin typeface="Consolas"/>
              </a:rPr>
              <a:t>(</a:t>
            </a:r>
            <a:r>
              <a:rPr lang="en-US" sz="1900" dirty="0" err="1">
                <a:solidFill>
                  <a:prstClr val="black"/>
                </a:solidFill>
                <a:latin typeface="Consolas"/>
              </a:rPr>
              <a:t>vineyardsToDelete</a:t>
            </a:r>
            <a:r>
              <a:rPr lang="en-US" sz="1900" dirty="0">
                <a:solidFill>
                  <a:prstClr val="black"/>
                </a:solidFill>
                <a:latin typeface="Consolas"/>
              </a:rPr>
              <a:t>);</a:t>
            </a:r>
          </a:p>
          <a:p>
            <a:r>
              <a:rPr lang="en-US" sz="1900" dirty="0" err="1">
                <a:solidFill>
                  <a:prstClr val="black"/>
                </a:solidFill>
                <a:latin typeface="Consolas"/>
              </a:rPr>
              <a:t>db.SubmitChanges</a:t>
            </a:r>
            <a:r>
              <a:rPr lang="en-US" sz="1900" dirty="0">
                <a:solidFill>
                  <a:prstClr val="black"/>
                </a:solidFill>
                <a:latin typeface="Consolas"/>
              </a:rPr>
              <a:t>();</a:t>
            </a:r>
          </a:p>
        </p:txBody>
      </p:sp>
    </p:spTree>
    <p:extLst>
      <p:ext uri="{BB962C8B-B14F-4D97-AF65-F5344CB8AC3E}">
        <p14:creationId xmlns:p14="http://schemas.microsoft.com/office/powerpoint/2010/main" val="1936232837"/>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During this Session </a:t>
            </a:r>
            <a:br>
              <a:rPr lang="en-US" dirty="0" smtClean="0"/>
            </a:br>
            <a:r>
              <a:rPr lang="en-US" dirty="0" smtClean="0">
                <a:gradFill>
                  <a:gsLst>
                    <a:gs pos="0">
                      <a:schemeClr val="accent1"/>
                    </a:gs>
                    <a:gs pos="100000">
                      <a:schemeClr val="accent1"/>
                    </a:gs>
                  </a:gsLst>
                  <a:lin ang="5400000" scaled="0"/>
                </a:gradFill>
              </a:rPr>
              <a:t>You</a:t>
            </a:r>
            <a:r>
              <a:rPr lang="en-US" dirty="0" smtClean="0">
                <a:gradFill flip="none" rotWithShape="1">
                  <a:gsLst>
                    <a:gs pos="0">
                      <a:schemeClr val="accent1"/>
                    </a:gs>
                    <a:gs pos="100000">
                      <a:schemeClr val="accent1"/>
                    </a:gs>
                  </a:gsLst>
                  <a:lin ang="5400000" scaled="0"/>
                  <a:tileRect/>
                </a:gradFill>
              </a:rPr>
              <a:t> </a:t>
            </a:r>
            <a:r>
              <a:rPr lang="en-US" dirty="0" smtClean="0"/>
              <a:t>have a Chance to </a:t>
            </a:r>
            <a:br>
              <a:rPr lang="en-US" dirty="0" smtClean="0"/>
            </a:br>
            <a:r>
              <a:rPr lang="en-US" dirty="0" smtClean="0"/>
              <a:t>Win a Windows Phone</a:t>
            </a:r>
            <a:endParaRPr lang="en-US" dirty="0"/>
          </a:p>
        </p:txBody>
      </p:sp>
      <p:sp>
        <p:nvSpPr>
          <p:cNvPr id="5" name="Text Placeholder 4"/>
          <p:cNvSpPr>
            <a:spLocks noGrp="1"/>
          </p:cNvSpPr>
          <p:nvPr>
            <p:ph type="body" sz="quarter" idx="10"/>
          </p:nvPr>
        </p:nvSpPr>
        <p:spPr/>
        <p:txBody>
          <a:bodyPr/>
          <a:lstStyle/>
          <a:p>
            <a:r>
              <a:rPr lang="en-US" dirty="0" smtClean="0"/>
              <a:t>announcement</a:t>
            </a:r>
            <a:endParaRPr lang="en-US"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82103">
            <a:off x="7957022" y="509237"/>
            <a:ext cx="2830323" cy="4954357"/>
          </a:xfrm>
          <a:prstGeom prst="rect">
            <a:avLst/>
          </a:prstGeom>
        </p:spPr>
      </p:pic>
    </p:spTree>
    <p:extLst>
      <p:ext uri="{BB962C8B-B14F-4D97-AF65-F5344CB8AC3E}">
        <p14:creationId xmlns:p14="http://schemas.microsoft.com/office/powerpoint/2010/main" val="2021701580"/>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1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41000">
                                          <p:cBhvr additive="base">
                                            <p:cTn id="7" dur="1000" fill="hold"/>
                                            <p:tgtEl>
                                              <p:spTgt spid="10"/>
                                            </p:tgtEl>
                                            <p:attrNameLst>
                                              <p:attrName>ppt_x</p:attrName>
                                            </p:attrNameLst>
                                          </p:cBhvr>
                                          <p:tavLst>
                                            <p:tav tm="0">
                                              <p:val>
                                                <p:strVal val="1+#ppt_w/2"/>
                                              </p:val>
                                            </p:tav>
                                            <p:tav tm="100000">
                                              <p:val>
                                                <p:strVal val="#ppt_x"/>
                                              </p:val>
                                            </p:tav>
                                          </p:tavLst>
                                        </p:anim>
                                        <p:anim calcmode="lin" valueType="num" p14:bounceEnd="41000">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Database Schema Upgrades</a:t>
            </a:r>
            <a:endParaRPr lang="en-US" dirty="0"/>
          </a:p>
        </p:txBody>
      </p:sp>
      <p:sp>
        <p:nvSpPr>
          <p:cNvPr id="3" name="Content Placeholder 2"/>
          <p:cNvSpPr>
            <a:spLocks noGrp="1"/>
          </p:cNvSpPr>
          <p:nvPr>
            <p:ph idx="1"/>
          </p:nvPr>
        </p:nvSpPr>
        <p:spPr>
          <a:xfrm>
            <a:off x="519112" y="1447799"/>
            <a:ext cx="11149013" cy="4949047"/>
          </a:xfrm>
        </p:spPr>
        <p:txBody>
          <a:bodyPr/>
          <a:lstStyle/>
          <a:p>
            <a:r>
              <a:rPr lang="en-US" dirty="0" err="1" smtClean="0"/>
              <a:t>DatabaseSchemaUpdater</a:t>
            </a:r>
            <a:r>
              <a:rPr lang="en-US" dirty="0" smtClean="0"/>
              <a:t> allows simple upgrades </a:t>
            </a:r>
            <a:br>
              <a:rPr lang="en-US" dirty="0" smtClean="0"/>
            </a:br>
            <a:r>
              <a:rPr lang="en-US" dirty="0" smtClean="0"/>
              <a:t>on your existing DB</a:t>
            </a:r>
          </a:p>
          <a:p>
            <a:r>
              <a:rPr lang="en-US" dirty="0" smtClean="0"/>
              <a:t>Supports adding</a:t>
            </a:r>
          </a:p>
          <a:p>
            <a:pPr lvl="1"/>
            <a:r>
              <a:rPr lang="en-US" dirty="0" smtClean="0"/>
              <a:t>Tables</a:t>
            </a:r>
          </a:p>
          <a:p>
            <a:pPr lvl="1"/>
            <a:r>
              <a:rPr lang="en-US" dirty="0" smtClean="0"/>
              <a:t>Columns</a:t>
            </a:r>
          </a:p>
          <a:p>
            <a:pPr lvl="1"/>
            <a:r>
              <a:rPr lang="en-US" dirty="0" smtClean="0"/>
              <a:t>Indices</a:t>
            </a:r>
          </a:p>
          <a:p>
            <a:pPr lvl="1"/>
            <a:r>
              <a:rPr lang="en-US" dirty="0" smtClean="0"/>
              <a:t>Associations/foreign keys</a:t>
            </a:r>
          </a:p>
          <a:p>
            <a:r>
              <a:rPr lang="en-US" dirty="0" err="1" smtClean="0"/>
              <a:t>DatabaseSchemaVersion</a:t>
            </a:r>
            <a:r>
              <a:rPr lang="en-US" dirty="0" smtClean="0"/>
              <a:t> available for tracking upgrades</a:t>
            </a:r>
          </a:p>
          <a:p>
            <a:r>
              <a:rPr lang="en-US" dirty="0" smtClean="0"/>
              <a:t>Schema updates are transactional</a:t>
            </a:r>
          </a:p>
          <a:p>
            <a:endParaRPr lang="en-US" dirty="0" smtClean="0"/>
          </a:p>
        </p:txBody>
      </p:sp>
    </p:spTree>
    <p:extLst>
      <p:ext uri="{BB962C8B-B14F-4D97-AF65-F5344CB8AC3E}">
        <p14:creationId xmlns:p14="http://schemas.microsoft.com/office/powerpoint/2010/main" val="1536979986"/>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Database Schema Upgrades</a:t>
            </a:r>
            <a:endParaRPr lang="en-US" dirty="0"/>
          </a:p>
        </p:txBody>
      </p:sp>
      <p:sp>
        <p:nvSpPr>
          <p:cNvPr id="2" name="Rectangle 1"/>
          <p:cNvSpPr/>
          <p:nvPr/>
        </p:nvSpPr>
        <p:spPr>
          <a:xfrm>
            <a:off x="528638" y="1447443"/>
            <a:ext cx="11129962" cy="3647152"/>
          </a:xfrm>
          <a:prstGeom prst="rect">
            <a:avLst/>
          </a:prstGeom>
        </p:spPr>
        <p:txBody>
          <a:bodyPr wrap="square">
            <a:spAutoFit/>
          </a:bodyPr>
          <a:lstStyle/>
          <a:p>
            <a:pPr fontAlgn="base">
              <a:spcBef>
                <a:spcPct val="0"/>
              </a:spcBef>
              <a:spcAft>
                <a:spcPct val="0"/>
              </a:spcAft>
            </a:pPr>
            <a:r>
              <a:rPr lang="en-US" sz="2100" dirty="0" err="1">
                <a:solidFill>
                  <a:srgbClr val="2B91AF"/>
                </a:solidFill>
                <a:latin typeface="Consolas" pitchFamily="49" charset="0"/>
                <a:cs typeface="Consolas" pitchFamily="49" charset="0"/>
              </a:rPr>
              <a:t>WineDataContext</a:t>
            </a:r>
            <a:r>
              <a:rPr lang="en-US" sz="2100" dirty="0">
                <a:solidFill>
                  <a:srgbClr val="000000"/>
                </a:solidFill>
                <a:latin typeface="Consolas" pitchFamily="49" charset="0"/>
                <a:cs typeface="Consolas" pitchFamily="49" charset="0"/>
              </a:rPr>
              <a:t> </a:t>
            </a:r>
            <a:r>
              <a:rPr lang="en-US" sz="2100" dirty="0" err="1">
                <a:solidFill>
                  <a:srgbClr val="000000"/>
                </a:solidFill>
                <a:latin typeface="Consolas" pitchFamily="49" charset="0"/>
                <a:cs typeface="Consolas" pitchFamily="49" charset="0"/>
              </a:rPr>
              <a:t>wineDC</a:t>
            </a:r>
            <a:r>
              <a:rPr lang="en-US" sz="2100" dirty="0">
                <a:solidFill>
                  <a:srgbClr val="000000"/>
                </a:solidFill>
                <a:latin typeface="Consolas" pitchFamily="49" charset="0"/>
                <a:cs typeface="Consolas" pitchFamily="49" charset="0"/>
              </a:rPr>
              <a:t> = </a:t>
            </a:r>
            <a:r>
              <a:rPr lang="en-US" sz="2100" dirty="0">
                <a:solidFill>
                  <a:srgbClr val="0000FF"/>
                </a:solidFill>
                <a:latin typeface="Consolas" pitchFamily="49" charset="0"/>
                <a:cs typeface="Consolas" pitchFamily="49" charset="0"/>
              </a:rPr>
              <a:t>new</a:t>
            </a:r>
            <a:r>
              <a:rPr lang="en-US" sz="2100" dirty="0">
                <a:solidFill>
                  <a:srgbClr val="000000"/>
                </a:solidFill>
                <a:latin typeface="Consolas" pitchFamily="49" charset="0"/>
                <a:cs typeface="Consolas" pitchFamily="49" charset="0"/>
              </a:rPr>
              <a:t> </a:t>
            </a:r>
            <a:r>
              <a:rPr lang="en-US" sz="2100" dirty="0" err="1">
                <a:solidFill>
                  <a:srgbClr val="2B91AF"/>
                </a:solidFill>
                <a:latin typeface="Consolas" pitchFamily="49" charset="0"/>
                <a:cs typeface="Consolas" pitchFamily="49" charset="0"/>
              </a:rPr>
              <a:t>WineDataContext</a:t>
            </a:r>
            <a:r>
              <a:rPr lang="en-US" sz="2100" dirty="0">
                <a:solidFill>
                  <a:srgbClr val="000000"/>
                </a:solidFill>
                <a:latin typeface="Consolas" pitchFamily="49" charset="0"/>
                <a:cs typeface="Consolas" pitchFamily="49" charset="0"/>
              </a:rPr>
              <a:t>(</a:t>
            </a:r>
            <a:r>
              <a:rPr lang="en-US" sz="2100" dirty="0" err="1">
                <a:solidFill>
                  <a:srgbClr val="2B91AF"/>
                </a:solidFill>
                <a:latin typeface="Consolas" pitchFamily="49" charset="0"/>
                <a:cs typeface="Consolas" pitchFamily="49" charset="0"/>
              </a:rPr>
              <a:t>App</a:t>
            </a:r>
            <a:r>
              <a:rPr lang="en-US" sz="2100" dirty="0" err="1">
                <a:solidFill>
                  <a:srgbClr val="000000"/>
                </a:solidFill>
                <a:latin typeface="Consolas" pitchFamily="49" charset="0"/>
                <a:cs typeface="Consolas" pitchFamily="49" charset="0"/>
              </a:rPr>
              <a:t>.WineDBConnectionString</a:t>
            </a:r>
            <a:r>
              <a:rPr lang="en-US" sz="2100" dirty="0">
                <a:solidFill>
                  <a:srgbClr val="000000"/>
                </a:solidFill>
                <a:latin typeface="Consolas" pitchFamily="49" charset="0"/>
                <a:cs typeface="Consolas" pitchFamily="49" charset="0"/>
              </a:rPr>
              <a:t>);</a:t>
            </a:r>
          </a:p>
          <a:p>
            <a:pPr fontAlgn="base">
              <a:spcBef>
                <a:spcPct val="0"/>
              </a:spcBef>
              <a:spcAft>
                <a:spcPct val="0"/>
              </a:spcAft>
            </a:pPr>
            <a:r>
              <a:rPr lang="en-US" sz="2100" dirty="0">
                <a:solidFill>
                  <a:srgbClr val="000000"/>
                </a:solidFill>
                <a:latin typeface="Consolas" pitchFamily="49" charset="0"/>
                <a:cs typeface="Consolas" pitchFamily="49" charset="0"/>
              </a:rPr>
              <a:t/>
            </a:r>
            <a:br>
              <a:rPr lang="en-US" sz="2100" dirty="0">
                <a:solidFill>
                  <a:srgbClr val="000000"/>
                </a:solidFill>
                <a:latin typeface="Consolas" pitchFamily="49" charset="0"/>
                <a:cs typeface="Consolas" pitchFamily="49" charset="0"/>
              </a:rPr>
            </a:br>
            <a:r>
              <a:rPr lang="en-US" sz="2100" dirty="0" err="1">
                <a:solidFill>
                  <a:srgbClr val="2B91AF"/>
                </a:solidFill>
                <a:latin typeface="Consolas" pitchFamily="49" charset="0"/>
                <a:cs typeface="Consolas" pitchFamily="49" charset="0"/>
              </a:rPr>
              <a:t>DatabaseSchemaUpdater</a:t>
            </a:r>
            <a:r>
              <a:rPr lang="en-US" sz="2100" dirty="0">
                <a:solidFill>
                  <a:srgbClr val="000000"/>
                </a:solidFill>
                <a:latin typeface="Consolas" pitchFamily="49" charset="0"/>
                <a:cs typeface="Consolas" pitchFamily="49" charset="0"/>
              </a:rPr>
              <a:t> </a:t>
            </a:r>
            <a:r>
              <a:rPr lang="en-US" sz="2100" dirty="0" err="1">
                <a:solidFill>
                  <a:srgbClr val="000000"/>
                </a:solidFill>
                <a:latin typeface="Consolas" pitchFamily="49" charset="0"/>
                <a:cs typeface="Consolas" pitchFamily="49" charset="0"/>
              </a:rPr>
              <a:t>dsu</a:t>
            </a:r>
            <a:r>
              <a:rPr lang="en-US" sz="2100" dirty="0">
                <a:solidFill>
                  <a:srgbClr val="000000"/>
                </a:solidFill>
                <a:latin typeface="Consolas" pitchFamily="49" charset="0"/>
                <a:cs typeface="Consolas" pitchFamily="49" charset="0"/>
              </a:rPr>
              <a:t> = </a:t>
            </a:r>
            <a:r>
              <a:rPr lang="en-US" sz="2100" dirty="0" err="1">
                <a:solidFill>
                  <a:srgbClr val="000000"/>
                </a:solidFill>
                <a:latin typeface="Consolas" pitchFamily="49" charset="0"/>
                <a:cs typeface="Consolas" pitchFamily="49" charset="0"/>
              </a:rPr>
              <a:t>wineDC.CreateDatabaseSchemaUpdater</a:t>
            </a:r>
            <a:r>
              <a:rPr lang="en-US" sz="2100" dirty="0">
                <a:solidFill>
                  <a:srgbClr val="000000"/>
                </a:solidFill>
                <a:latin typeface="Consolas" pitchFamily="49" charset="0"/>
                <a:cs typeface="Consolas" pitchFamily="49" charset="0"/>
              </a:rPr>
              <a:t>();</a:t>
            </a:r>
          </a:p>
          <a:p>
            <a:pPr fontAlgn="base">
              <a:spcBef>
                <a:spcPct val="0"/>
              </a:spcBef>
              <a:spcAft>
                <a:spcPct val="0"/>
              </a:spcAft>
            </a:pPr>
            <a:endParaRPr lang="en-US" sz="2100" dirty="0">
              <a:solidFill>
                <a:srgbClr val="000000"/>
              </a:solidFill>
              <a:latin typeface="Consolas" pitchFamily="49" charset="0"/>
              <a:cs typeface="Consolas" pitchFamily="49" charset="0"/>
            </a:endParaRPr>
          </a:p>
          <a:p>
            <a:pPr fontAlgn="base">
              <a:spcBef>
                <a:spcPct val="0"/>
              </a:spcBef>
              <a:spcAft>
                <a:spcPct val="0"/>
              </a:spcAft>
            </a:pPr>
            <a:r>
              <a:rPr lang="en-US" sz="2100" dirty="0">
                <a:solidFill>
                  <a:srgbClr val="0000FF"/>
                </a:solidFill>
                <a:latin typeface="Consolas" pitchFamily="49" charset="0"/>
                <a:cs typeface="Consolas" pitchFamily="49" charset="0"/>
              </a:rPr>
              <a:t>if</a:t>
            </a:r>
            <a:r>
              <a:rPr lang="en-US" sz="2100" dirty="0">
                <a:solidFill>
                  <a:srgbClr val="000000"/>
                </a:solidFill>
                <a:latin typeface="Consolas" pitchFamily="49" charset="0"/>
                <a:cs typeface="Consolas" pitchFamily="49" charset="0"/>
              </a:rPr>
              <a:t> (</a:t>
            </a:r>
            <a:r>
              <a:rPr lang="en-US" sz="2100" dirty="0" err="1">
                <a:solidFill>
                  <a:srgbClr val="000000"/>
                </a:solidFill>
                <a:latin typeface="Consolas" pitchFamily="49" charset="0"/>
                <a:cs typeface="Consolas" pitchFamily="49" charset="0"/>
              </a:rPr>
              <a:t>dsu.DatabaseSchemaVersion</a:t>
            </a:r>
            <a:r>
              <a:rPr lang="en-US" sz="2100" dirty="0">
                <a:solidFill>
                  <a:srgbClr val="000000"/>
                </a:solidFill>
                <a:latin typeface="Consolas" pitchFamily="49" charset="0"/>
                <a:cs typeface="Consolas" pitchFamily="49" charset="0"/>
              </a:rPr>
              <a:t> == 1)</a:t>
            </a:r>
          </a:p>
          <a:p>
            <a:pPr fontAlgn="base">
              <a:spcBef>
                <a:spcPct val="0"/>
              </a:spcBef>
              <a:spcAft>
                <a:spcPct val="0"/>
              </a:spcAft>
            </a:pPr>
            <a:r>
              <a:rPr lang="en-US" sz="2100" dirty="0">
                <a:solidFill>
                  <a:srgbClr val="000000"/>
                </a:solidFill>
                <a:latin typeface="Consolas" pitchFamily="49" charset="0"/>
                <a:cs typeface="Consolas" pitchFamily="49" charset="0"/>
              </a:rPr>
              <a:t>{</a:t>
            </a:r>
          </a:p>
          <a:p>
            <a:pPr lvl="1" fontAlgn="base">
              <a:spcBef>
                <a:spcPct val="0"/>
              </a:spcBef>
              <a:spcAft>
                <a:spcPct val="0"/>
              </a:spcAft>
            </a:pPr>
            <a:r>
              <a:rPr lang="en-US" sz="2100" dirty="0" err="1">
                <a:solidFill>
                  <a:srgbClr val="000000"/>
                </a:solidFill>
                <a:latin typeface="Consolas" pitchFamily="49" charset="0"/>
                <a:cs typeface="Consolas" pitchFamily="49" charset="0"/>
              </a:rPr>
              <a:t>dsu.AddColumn</a:t>
            </a:r>
            <a:r>
              <a:rPr lang="en-US" sz="2100" dirty="0">
                <a:solidFill>
                  <a:srgbClr val="000000"/>
                </a:solidFill>
                <a:latin typeface="Consolas" pitchFamily="49" charset="0"/>
                <a:cs typeface="Consolas" pitchFamily="49" charset="0"/>
              </a:rPr>
              <a:t>&lt;</a:t>
            </a:r>
            <a:r>
              <a:rPr lang="en-US" sz="2100" dirty="0">
                <a:solidFill>
                  <a:srgbClr val="2B91AF"/>
                </a:solidFill>
                <a:latin typeface="Consolas" pitchFamily="49" charset="0"/>
                <a:cs typeface="Consolas" pitchFamily="49" charset="0"/>
              </a:rPr>
              <a:t>Wine</a:t>
            </a:r>
            <a:r>
              <a:rPr lang="en-US" sz="2100" dirty="0">
                <a:solidFill>
                  <a:srgbClr val="000000"/>
                </a:solidFill>
                <a:latin typeface="Consolas" pitchFamily="49" charset="0"/>
                <a:cs typeface="Consolas" pitchFamily="49" charset="0"/>
              </a:rPr>
              <a:t>&gt;(</a:t>
            </a:r>
            <a:r>
              <a:rPr lang="en-US" sz="2100" dirty="0">
                <a:solidFill>
                  <a:srgbClr val="A31515"/>
                </a:solidFill>
                <a:latin typeface="Consolas" pitchFamily="49" charset="0"/>
                <a:cs typeface="Consolas" pitchFamily="49" charset="0"/>
              </a:rPr>
              <a:t>"</a:t>
            </a:r>
            <a:r>
              <a:rPr lang="en-US" sz="2100" dirty="0" err="1">
                <a:solidFill>
                  <a:srgbClr val="A31515"/>
                </a:solidFill>
                <a:latin typeface="Consolas" pitchFamily="49" charset="0"/>
                <a:cs typeface="Consolas" pitchFamily="49" charset="0"/>
              </a:rPr>
              <a:t>BottleType</a:t>
            </a:r>
            <a:r>
              <a:rPr lang="en-US" sz="2100" dirty="0">
                <a:solidFill>
                  <a:srgbClr val="A31515"/>
                </a:solidFill>
                <a:latin typeface="Consolas" pitchFamily="49" charset="0"/>
                <a:cs typeface="Consolas" pitchFamily="49" charset="0"/>
              </a:rPr>
              <a:t>"</a:t>
            </a:r>
            <a:r>
              <a:rPr lang="en-US" sz="2100" dirty="0">
                <a:solidFill>
                  <a:srgbClr val="000000"/>
                </a:solidFill>
                <a:latin typeface="Consolas" pitchFamily="49" charset="0"/>
                <a:cs typeface="Consolas" pitchFamily="49" charset="0"/>
              </a:rPr>
              <a:t>);</a:t>
            </a:r>
          </a:p>
          <a:p>
            <a:pPr lvl="1" fontAlgn="base">
              <a:spcBef>
                <a:spcPct val="0"/>
              </a:spcBef>
              <a:spcAft>
                <a:spcPct val="0"/>
              </a:spcAft>
            </a:pPr>
            <a:r>
              <a:rPr lang="en-US" sz="2100" dirty="0" err="1">
                <a:solidFill>
                  <a:srgbClr val="000000"/>
                </a:solidFill>
                <a:latin typeface="Consolas" pitchFamily="49" charset="0"/>
                <a:cs typeface="Consolas" pitchFamily="49" charset="0"/>
              </a:rPr>
              <a:t>dsu.DatabaseSchemaVersion</a:t>
            </a:r>
            <a:r>
              <a:rPr lang="en-US" sz="2100" dirty="0">
                <a:solidFill>
                  <a:srgbClr val="000000"/>
                </a:solidFill>
                <a:latin typeface="Consolas" pitchFamily="49" charset="0"/>
                <a:cs typeface="Consolas" pitchFamily="49" charset="0"/>
              </a:rPr>
              <a:t> = 2;</a:t>
            </a:r>
          </a:p>
          <a:p>
            <a:pPr lvl="1" fontAlgn="base">
              <a:spcBef>
                <a:spcPct val="0"/>
              </a:spcBef>
              <a:spcAft>
                <a:spcPct val="0"/>
              </a:spcAft>
            </a:pPr>
            <a:endParaRPr lang="en-US" sz="2100" dirty="0">
              <a:solidFill>
                <a:srgbClr val="000000"/>
              </a:solidFill>
              <a:latin typeface="Consolas" pitchFamily="49" charset="0"/>
              <a:cs typeface="Consolas" pitchFamily="49" charset="0"/>
            </a:endParaRPr>
          </a:p>
          <a:p>
            <a:pPr lvl="1" fontAlgn="base">
              <a:spcBef>
                <a:spcPct val="0"/>
              </a:spcBef>
              <a:spcAft>
                <a:spcPct val="0"/>
              </a:spcAft>
            </a:pPr>
            <a:r>
              <a:rPr lang="en-US" sz="2100" dirty="0" err="1">
                <a:solidFill>
                  <a:srgbClr val="000000"/>
                </a:solidFill>
                <a:latin typeface="Consolas" pitchFamily="49" charset="0"/>
                <a:cs typeface="Consolas" pitchFamily="49" charset="0"/>
              </a:rPr>
              <a:t>dsu.Execute</a:t>
            </a:r>
            <a:r>
              <a:rPr lang="en-US" sz="2100" dirty="0">
                <a:solidFill>
                  <a:srgbClr val="000000"/>
                </a:solidFill>
                <a:latin typeface="Consolas" pitchFamily="49" charset="0"/>
                <a:cs typeface="Consolas" pitchFamily="49" charset="0"/>
              </a:rPr>
              <a:t>();</a:t>
            </a:r>
          </a:p>
          <a:p>
            <a:pPr fontAlgn="base">
              <a:spcBef>
                <a:spcPct val="0"/>
              </a:spcBef>
              <a:spcAft>
                <a:spcPct val="0"/>
              </a:spcAft>
            </a:pPr>
            <a:r>
              <a:rPr lang="en-US" sz="2100" dirty="0">
                <a:solidFill>
                  <a:srgbClr val="000000"/>
                </a:solidFill>
                <a:latin typeface="Consolas" pitchFamily="49" charset="0"/>
                <a:cs typeface="Consolas" pitchFamily="49" charset="0"/>
              </a:rPr>
              <a:t>}         </a:t>
            </a:r>
          </a:p>
        </p:txBody>
      </p:sp>
    </p:spTree>
    <p:extLst>
      <p:ext uri="{BB962C8B-B14F-4D97-AF65-F5344CB8AC3E}">
        <p14:creationId xmlns:p14="http://schemas.microsoft.com/office/powerpoint/2010/main" val="117784793"/>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Performance and Best Practices</a:t>
            </a:r>
            <a:endParaRPr lang="en-US" dirty="0"/>
          </a:p>
        </p:txBody>
      </p:sp>
      <p:sp>
        <p:nvSpPr>
          <p:cNvPr id="3" name="Content Placeholder 2"/>
          <p:cNvSpPr>
            <a:spLocks noGrp="1"/>
          </p:cNvSpPr>
          <p:nvPr>
            <p:ph type="body" sz="quarter" idx="10"/>
          </p:nvPr>
        </p:nvSpPr>
        <p:spPr>
          <a:xfrm>
            <a:off x="519112" y="1447799"/>
            <a:ext cx="11149013" cy="4573560"/>
          </a:xfrm>
        </p:spPr>
        <p:txBody>
          <a:bodyPr/>
          <a:lstStyle/>
          <a:p>
            <a:r>
              <a:rPr lang="en-US" dirty="0" smtClean="0"/>
              <a:t>Think about the size of your change sets</a:t>
            </a:r>
          </a:p>
          <a:p>
            <a:pPr lvl="1"/>
            <a:r>
              <a:rPr lang="en-US" dirty="0" smtClean="0"/>
              <a:t>Lots of submits will impact performance but limit data loss</a:t>
            </a:r>
          </a:p>
          <a:p>
            <a:r>
              <a:rPr lang="en-US" dirty="0" smtClean="0"/>
              <a:t>Use background threads</a:t>
            </a:r>
          </a:p>
          <a:p>
            <a:pPr lvl="1"/>
            <a:r>
              <a:rPr lang="en-US" dirty="0"/>
              <a:t>Operations on UI thread impact </a:t>
            </a:r>
            <a:r>
              <a:rPr lang="en-US" dirty="0" smtClean="0"/>
              <a:t>app responsiveness</a:t>
            </a:r>
          </a:p>
          <a:p>
            <a:r>
              <a:rPr lang="en-US" dirty="0" smtClean="0"/>
              <a:t>Optimize read-only queries</a:t>
            </a:r>
          </a:p>
          <a:p>
            <a:pPr lvl="1"/>
            <a:r>
              <a:rPr lang="en-US" dirty="0" smtClean="0"/>
              <a:t>Set </a:t>
            </a:r>
            <a:r>
              <a:rPr lang="en-US" dirty="0" err="1" smtClean="0"/>
              <a:t>ObjectTrackingEnabled</a:t>
            </a:r>
            <a:r>
              <a:rPr lang="en-US" dirty="0" smtClean="0"/>
              <a:t> to minimize memory usage</a:t>
            </a:r>
          </a:p>
          <a:p>
            <a:endParaRPr lang="en-US" dirty="0" smtClean="0"/>
          </a:p>
          <a:p>
            <a:endParaRPr lang="en-US" dirty="0" smtClean="0"/>
          </a:p>
          <a:p>
            <a:endParaRPr lang="en-US" dirty="0"/>
          </a:p>
        </p:txBody>
      </p:sp>
    </p:spTree>
    <p:extLst>
      <p:ext uri="{BB962C8B-B14F-4D97-AF65-F5344CB8AC3E}">
        <p14:creationId xmlns:p14="http://schemas.microsoft.com/office/powerpoint/2010/main" val="223323041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Performance and Best Practices</a:t>
            </a:r>
            <a:endParaRPr lang="en-US" dirty="0"/>
          </a:p>
        </p:txBody>
      </p:sp>
      <p:sp>
        <p:nvSpPr>
          <p:cNvPr id="3" name="Content Placeholder 2"/>
          <p:cNvSpPr>
            <a:spLocks noGrp="1"/>
          </p:cNvSpPr>
          <p:nvPr>
            <p:ph type="body" sz="quarter" idx="10"/>
          </p:nvPr>
        </p:nvSpPr>
        <p:spPr>
          <a:xfrm>
            <a:off x="519112" y="1447799"/>
            <a:ext cx="11149013" cy="2880789"/>
          </a:xfrm>
        </p:spPr>
        <p:txBody>
          <a:bodyPr/>
          <a:lstStyle/>
          <a:p>
            <a:r>
              <a:rPr lang="en-US" dirty="0" smtClean="0"/>
              <a:t>Populate large reference data tables in advance</a:t>
            </a:r>
          </a:p>
          <a:p>
            <a:pPr lvl="1"/>
            <a:r>
              <a:rPr lang="en-US" dirty="0" smtClean="0"/>
              <a:t>Create a simple project to prepopulate data in emulator</a:t>
            </a:r>
          </a:p>
          <a:p>
            <a:pPr lvl="1"/>
            <a:r>
              <a:rPr lang="en-US" dirty="0" smtClean="0"/>
              <a:t>Pull out database file using Isolated Storage explorer</a:t>
            </a:r>
          </a:p>
          <a:p>
            <a:r>
              <a:rPr lang="en-US" dirty="0" smtClean="0"/>
              <a:t>Use the right tool for the job</a:t>
            </a:r>
          </a:p>
          <a:p>
            <a:pPr lvl="1"/>
            <a:r>
              <a:rPr lang="en-US" dirty="0" smtClean="0"/>
              <a:t>Database for large or complex data sets</a:t>
            </a:r>
          </a:p>
          <a:p>
            <a:pPr lvl="1"/>
            <a:r>
              <a:rPr lang="en-US" dirty="0" err="1" smtClean="0"/>
              <a:t>IsolatedStorageSettings</a:t>
            </a:r>
            <a:r>
              <a:rPr lang="en-US" dirty="0" smtClean="0"/>
              <a:t>/basic files for small</a:t>
            </a:r>
            <a:r>
              <a:rPr lang="en-US" dirty="0"/>
              <a:t> </a:t>
            </a:r>
            <a:r>
              <a:rPr lang="en-US" dirty="0" smtClean="0"/>
              <a:t>data</a:t>
            </a:r>
            <a:endParaRPr lang="en-US" dirty="0"/>
          </a:p>
        </p:txBody>
      </p:sp>
    </p:spTree>
    <p:extLst>
      <p:ext uri="{BB962C8B-B14F-4D97-AF65-F5344CB8AC3E}">
        <p14:creationId xmlns:p14="http://schemas.microsoft.com/office/powerpoint/2010/main" val="1362744388"/>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and Best Practices</a:t>
            </a:r>
            <a:endParaRPr lang="en-US" dirty="0"/>
          </a:p>
        </p:txBody>
      </p:sp>
      <p:sp>
        <p:nvSpPr>
          <p:cNvPr id="3" name="Text Placeholder 2"/>
          <p:cNvSpPr>
            <a:spLocks noGrp="1"/>
          </p:cNvSpPr>
          <p:nvPr>
            <p:ph type="body" sz="quarter" idx="10"/>
          </p:nvPr>
        </p:nvSpPr>
        <p:spPr>
          <a:xfrm>
            <a:off x="519112" y="1447799"/>
            <a:ext cx="11149013" cy="4068806"/>
          </a:xfrm>
        </p:spPr>
        <p:txBody>
          <a:bodyPr/>
          <a:lstStyle/>
          <a:p>
            <a:r>
              <a:rPr lang="en-US" dirty="0"/>
              <a:t>Use a version column on your entities</a:t>
            </a:r>
          </a:p>
          <a:p>
            <a:pPr lvl="1"/>
            <a:r>
              <a:rPr lang="en-US" dirty="0"/>
              <a:t>Up to 30x improvement in update </a:t>
            </a:r>
            <a:r>
              <a:rPr lang="en-US" dirty="0" smtClean="0"/>
              <a:t>performance	</a:t>
            </a:r>
          </a:p>
          <a:p>
            <a:r>
              <a:rPr lang="en-US" dirty="0"/>
              <a:t>Use secondary indices for properties which you query </a:t>
            </a:r>
            <a:r>
              <a:rPr lang="en-US" dirty="0" smtClean="0"/>
              <a:t>often</a:t>
            </a:r>
          </a:p>
          <a:p>
            <a:r>
              <a:rPr lang="en-US" dirty="0" smtClean="0"/>
              <a:t>Implement </a:t>
            </a:r>
            <a:r>
              <a:rPr lang="en-US" dirty="0" err="1" smtClean="0"/>
              <a:t>INotifyPropertyChanged</a:t>
            </a:r>
            <a:r>
              <a:rPr lang="en-US" dirty="0" smtClean="0"/>
              <a:t> for efficient change tracking</a:t>
            </a:r>
          </a:p>
          <a:p>
            <a:pPr lvl="1"/>
            <a:r>
              <a:rPr lang="en-US" dirty="0" smtClean="0"/>
              <a:t>Avoid creating object copies until needed</a:t>
            </a:r>
          </a:p>
          <a:p>
            <a:endParaRPr lang="en-US" dirty="0"/>
          </a:p>
          <a:p>
            <a:endParaRPr lang="en-US" dirty="0"/>
          </a:p>
        </p:txBody>
      </p:sp>
    </p:spTree>
    <p:extLst>
      <p:ext uri="{BB962C8B-B14F-4D97-AF65-F5344CB8AC3E}">
        <p14:creationId xmlns:p14="http://schemas.microsoft.com/office/powerpoint/2010/main" val="60631563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dirty="0" smtClean="0"/>
              <a:t>Best Practices</a:t>
            </a:r>
            <a:endParaRPr lang="en-US" dirty="0"/>
          </a:p>
        </p:txBody>
      </p:sp>
      <p:sp>
        <p:nvSpPr>
          <p:cNvPr id="3" name="Subtitle 2"/>
          <p:cNvSpPr>
            <a:spLocks noGrp="1"/>
          </p:cNvSpPr>
          <p:nvPr>
            <p:ph type="subTitle" idx="1"/>
          </p:nvPr>
        </p:nvSpPr>
        <p:spPr>
          <a:xfrm>
            <a:off x="836612" y="3667543"/>
            <a:ext cx="9323389" cy="776404"/>
          </a:xfrm>
        </p:spPr>
        <p:txBody>
          <a:bodyPr/>
          <a:lstStyle/>
          <a:p>
            <a:r>
              <a:rPr lang="en-US" sz="2000" dirty="0" err="1" smtClean="0"/>
              <a:t>INotifyPropertyChanging</a:t>
            </a:r>
            <a:endParaRPr lang="en-US" sz="2000" dirty="0" smtClean="0"/>
          </a:p>
          <a:p>
            <a:r>
              <a:rPr lang="en-US" sz="2000" dirty="0"/>
              <a:t>Secondary </a:t>
            </a:r>
            <a:r>
              <a:rPr lang="en-US" sz="2000" dirty="0" smtClean="0"/>
              <a:t>indexes</a:t>
            </a:r>
          </a:p>
          <a:p>
            <a:r>
              <a:rPr lang="en-US" sz="2000" dirty="0" smtClean="0"/>
              <a:t>Version column</a:t>
            </a:r>
            <a:endParaRPr lang="en-US" sz="2000" dirty="0"/>
          </a:p>
        </p:txBody>
      </p:sp>
    </p:spTree>
    <p:extLst>
      <p:ext uri="{BB962C8B-B14F-4D97-AF65-F5344CB8AC3E}">
        <p14:creationId xmlns:p14="http://schemas.microsoft.com/office/powerpoint/2010/main" val="281438885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3" name="Rectangle 2"/>
          <p:cNvSpPr/>
          <p:nvPr/>
        </p:nvSpPr>
        <p:spPr bwMode="auto">
          <a:xfrm>
            <a:off x="4" y="1910461"/>
            <a:ext cx="8837615" cy="137160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a:lnSpc>
                <a:spcPct val="90000"/>
              </a:lnSpc>
            </a:pPr>
            <a:r>
              <a:rPr lang="en-US" sz="6000" dirty="0" smtClean="0">
                <a:solidFill>
                  <a:schemeClr val="tx1">
                    <a:alpha val="99000"/>
                  </a:schemeClr>
                </a:solidFill>
              </a:rPr>
              <a:t>User Data</a:t>
            </a:r>
            <a:endParaRPr lang="en-US" sz="6000" dirty="0">
              <a:solidFill>
                <a:schemeClr val="tx1">
                  <a:alpha val="99000"/>
                </a:schemeClr>
              </a:solidFill>
            </a:endParaRPr>
          </a:p>
        </p:txBody>
      </p:sp>
    </p:spTree>
    <p:extLst>
      <p:ext uri="{BB962C8B-B14F-4D97-AF65-F5344CB8AC3E}">
        <p14:creationId xmlns:p14="http://schemas.microsoft.com/office/powerpoint/2010/main" val="168961043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New and updated APIs in “Mango”</a:t>
            </a:r>
            <a:endParaRPr lang="en-US" dirty="0"/>
          </a:p>
        </p:txBody>
      </p:sp>
      <p:sp>
        <p:nvSpPr>
          <p:cNvPr id="2" name="Text Placeholder 1"/>
          <p:cNvSpPr>
            <a:spLocks noGrp="1"/>
          </p:cNvSpPr>
          <p:nvPr>
            <p:ph idx="1"/>
          </p:nvPr>
        </p:nvSpPr>
        <p:spPr>
          <a:xfrm>
            <a:off x="519112" y="1447799"/>
            <a:ext cx="11149013" cy="3354765"/>
          </a:xfrm>
        </p:spPr>
        <p:txBody>
          <a:bodyPr/>
          <a:lstStyle/>
          <a:p>
            <a:r>
              <a:rPr lang="en-US" dirty="0" smtClean="0"/>
              <a:t>Chooser Tasks related to user data</a:t>
            </a:r>
          </a:p>
          <a:p>
            <a:pPr lvl="1"/>
            <a:r>
              <a:rPr lang="en-US" dirty="0" err="1" smtClean="0">
                <a:solidFill>
                  <a:schemeClr val="accent6">
                    <a:lumMod val="60000"/>
                    <a:lumOff val="40000"/>
                  </a:schemeClr>
                </a:solidFill>
              </a:rPr>
              <a:t>EmailAddressChooserTask</a:t>
            </a:r>
            <a:endParaRPr lang="en-US" dirty="0" smtClean="0">
              <a:solidFill>
                <a:schemeClr val="accent6">
                  <a:lumMod val="60000"/>
                  <a:lumOff val="40000"/>
                </a:schemeClr>
              </a:solidFill>
            </a:endParaRPr>
          </a:p>
          <a:p>
            <a:pPr lvl="1"/>
            <a:r>
              <a:rPr lang="en-US" dirty="0" err="1" smtClean="0">
                <a:solidFill>
                  <a:schemeClr val="accent6">
                    <a:lumMod val="60000"/>
                    <a:lumOff val="40000"/>
                  </a:schemeClr>
                </a:solidFill>
              </a:rPr>
              <a:t>PhoneNumberChooserTask</a:t>
            </a:r>
            <a:endParaRPr lang="en-US" dirty="0" smtClean="0">
              <a:solidFill>
                <a:schemeClr val="accent6">
                  <a:lumMod val="60000"/>
                  <a:lumOff val="40000"/>
                </a:schemeClr>
              </a:solidFill>
            </a:endParaRPr>
          </a:p>
          <a:p>
            <a:pPr lvl="1"/>
            <a:r>
              <a:rPr lang="en-US" dirty="0" err="1" smtClean="0"/>
              <a:t>AddressChooserTask</a:t>
            </a:r>
            <a:endParaRPr lang="en-US" dirty="0" smtClean="0"/>
          </a:p>
          <a:p>
            <a:r>
              <a:rPr lang="en-US" dirty="0" err="1" smtClean="0"/>
              <a:t>Microsoft.Phone.UserData</a:t>
            </a:r>
            <a:r>
              <a:rPr lang="en-US" dirty="0" smtClean="0"/>
              <a:t> for direct access</a:t>
            </a:r>
          </a:p>
          <a:p>
            <a:pPr lvl="1"/>
            <a:r>
              <a:rPr lang="en-US" dirty="0" smtClean="0"/>
              <a:t>Contacts</a:t>
            </a:r>
          </a:p>
          <a:p>
            <a:pPr lvl="1"/>
            <a:r>
              <a:rPr lang="en-US" dirty="0" smtClean="0"/>
              <a:t>Appointments</a:t>
            </a:r>
          </a:p>
        </p:txBody>
      </p:sp>
    </p:spTree>
    <p:extLst>
      <p:ext uri="{BB962C8B-B14F-4D97-AF65-F5344CB8AC3E}">
        <p14:creationId xmlns:p14="http://schemas.microsoft.com/office/powerpoint/2010/main" val="397858752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AddressChooserTask</a:t>
            </a:r>
            <a:endParaRPr lang="en-US" dirty="0"/>
          </a:p>
        </p:txBody>
      </p:sp>
      <p:sp>
        <p:nvSpPr>
          <p:cNvPr id="4" name="Rectangle 3"/>
          <p:cNvSpPr/>
          <p:nvPr/>
        </p:nvSpPr>
        <p:spPr>
          <a:xfrm>
            <a:off x="528638" y="1209246"/>
            <a:ext cx="11129962" cy="4801292"/>
          </a:xfrm>
          <a:prstGeom prst="rect">
            <a:avLst/>
          </a:prstGeom>
        </p:spPr>
        <p:txBody>
          <a:bodyPr wrap="square" lIns="121899" tIns="60949" rIns="121899" bIns="60949">
            <a:spAutoFit/>
          </a:bodyPr>
          <a:lstStyle/>
          <a:p>
            <a:r>
              <a:rPr lang="en-US" sz="1600" dirty="0">
                <a:solidFill>
                  <a:srgbClr val="0000FF"/>
                </a:solidFill>
                <a:latin typeface="Consolas"/>
              </a:rPr>
              <a:t>private</a:t>
            </a:r>
            <a:r>
              <a:rPr lang="en-US" sz="1600" dirty="0">
                <a:solidFill>
                  <a:prstClr val="black"/>
                </a:solidFill>
                <a:latin typeface="Consolas"/>
              </a:rPr>
              <a:t> </a:t>
            </a:r>
            <a:r>
              <a:rPr lang="en-US" sz="1600" dirty="0" err="1">
                <a:solidFill>
                  <a:srgbClr val="2B91AF"/>
                </a:solidFill>
                <a:latin typeface="Consolas"/>
              </a:rPr>
              <a:t>AddressChooserTask</a:t>
            </a:r>
            <a:r>
              <a:rPr lang="en-US" sz="1600" dirty="0">
                <a:solidFill>
                  <a:prstClr val="black"/>
                </a:solidFill>
                <a:latin typeface="Consolas"/>
              </a:rPr>
              <a:t> </a:t>
            </a:r>
            <a:r>
              <a:rPr lang="en-US" sz="1600" dirty="0" err="1">
                <a:solidFill>
                  <a:prstClr val="black"/>
                </a:solidFill>
                <a:latin typeface="Consolas"/>
              </a:rPr>
              <a:t>addressChooserTask</a:t>
            </a:r>
            <a:r>
              <a:rPr lang="en-US" sz="1600" dirty="0">
                <a:solidFill>
                  <a:prstClr val="black"/>
                </a:solidFill>
                <a:latin typeface="Consolas"/>
              </a:rPr>
              <a:t>;</a:t>
            </a:r>
          </a:p>
          <a:p>
            <a:endParaRPr lang="en-US" sz="1600" dirty="0">
              <a:solidFill>
                <a:prstClr val="black"/>
              </a:solidFill>
              <a:latin typeface="Consolas"/>
            </a:endParaRPr>
          </a:p>
          <a:p>
            <a:r>
              <a:rPr lang="en-US" sz="1600" dirty="0">
                <a:solidFill>
                  <a:srgbClr val="008000"/>
                </a:solidFill>
                <a:latin typeface="Consolas"/>
              </a:rPr>
              <a:t>// Constructor</a:t>
            </a:r>
            <a:endParaRPr lang="en-US" sz="1600" dirty="0">
              <a:solidFill>
                <a:prstClr val="black"/>
              </a:solidFill>
              <a:latin typeface="Consolas"/>
            </a:endParaRPr>
          </a:p>
          <a:p>
            <a:r>
              <a:rPr lang="en-US" sz="1600" dirty="0">
                <a:solidFill>
                  <a:srgbClr val="0000FF"/>
                </a:solidFill>
                <a:latin typeface="Consolas"/>
              </a:rPr>
              <a:t>public</a:t>
            </a:r>
            <a:r>
              <a:rPr lang="en-US" sz="1600" dirty="0">
                <a:solidFill>
                  <a:prstClr val="black"/>
                </a:solidFill>
                <a:latin typeface="Consolas"/>
              </a:rPr>
              <a:t> </a:t>
            </a:r>
            <a:r>
              <a:rPr lang="en-US" sz="1600" dirty="0" err="1">
                <a:solidFill>
                  <a:prstClr val="black"/>
                </a:solidFill>
                <a:latin typeface="Consolas"/>
              </a:rPr>
              <a:t>MainPage</a:t>
            </a:r>
            <a:r>
              <a:rPr lang="en-US" sz="1600" dirty="0">
                <a:solidFill>
                  <a:prstClr val="black"/>
                </a:solidFill>
                <a:latin typeface="Consolas"/>
              </a:rPr>
              <a:t>()</a:t>
            </a:r>
          </a:p>
          <a:p>
            <a:r>
              <a:rPr lang="en-US" sz="1600" dirty="0">
                <a:solidFill>
                  <a:prstClr val="black"/>
                </a:solidFill>
                <a:latin typeface="Consolas"/>
              </a:rPr>
              <a:t>{</a:t>
            </a:r>
          </a:p>
          <a:p>
            <a:r>
              <a:rPr lang="en-US" sz="1600" dirty="0">
                <a:solidFill>
                  <a:prstClr val="black"/>
                </a:solidFill>
                <a:latin typeface="Consolas"/>
              </a:rPr>
              <a:t>    </a:t>
            </a:r>
            <a:r>
              <a:rPr lang="en-US" sz="1600" dirty="0" err="1">
                <a:solidFill>
                  <a:srgbClr val="0000FF"/>
                </a:solidFill>
                <a:latin typeface="Consolas"/>
              </a:rPr>
              <a:t>this</a:t>
            </a:r>
            <a:r>
              <a:rPr lang="en-US" sz="1600" dirty="0" err="1">
                <a:solidFill>
                  <a:prstClr val="black"/>
                </a:solidFill>
                <a:latin typeface="Consolas"/>
              </a:rPr>
              <a:t>.addressChooserTask</a:t>
            </a:r>
            <a:r>
              <a:rPr lang="en-US" sz="1600" dirty="0">
                <a:solidFill>
                  <a:prstClr val="black"/>
                </a:solidFill>
                <a:latin typeface="Consolas"/>
              </a:rPr>
              <a:t> = </a:t>
            </a:r>
            <a:r>
              <a:rPr lang="en-US" sz="1600" dirty="0">
                <a:solidFill>
                  <a:srgbClr val="0000FF"/>
                </a:solidFill>
                <a:latin typeface="Consolas"/>
              </a:rPr>
              <a:t>new</a:t>
            </a:r>
            <a:r>
              <a:rPr lang="en-US" sz="1600" dirty="0">
                <a:solidFill>
                  <a:prstClr val="black"/>
                </a:solidFill>
                <a:latin typeface="Consolas"/>
              </a:rPr>
              <a:t> </a:t>
            </a:r>
            <a:r>
              <a:rPr lang="en-US" sz="1600" dirty="0" err="1">
                <a:solidFill>
                  <a:srgbClr val="2B91AF"/>
                </a:solidFill>
                <a:latin typeface="Consolas"/>
              </a:rPr>
              <a:t>AddressChooserTask</a:t>
            </a:r>
            <a:r>
              <a:rPr lang="en-US" sz="1600" dirty="0">
                <a:solidFill>
                  <a:prstClr val="black"/>
                </a:solidFill>
                <a:latin typeface="Consolas"/>
              </a:rPr>
              <a:t>();</a:t>
            </a:r>
          </a:p>
          <a:p>
            <a:r>
              <a:rPr lang="en-US" sz="1600" dirty="0">
                <a:solidFill>
                  <a:prstClr val="black"/>
                </a:solidFill>
                <a:latin typeface="Consolas"/>
              </a:rPr>
              <a:t>    </a:t>
            </a:r>
            <a:r>
              <a:rPr lang="en-US" sz="1600" dirty="0" err="1">
                <a:solidFill>
                  <a:srgbClr val="0000FF"/>
                </a:solidFill>
                <a:latin typeface="Consolas"/>
              </a:rPr>
              <a:t>this</a:t>
            </a:r>
            <a:r>
              <a:rPr lang="en-US" sz="1600" dirty="0" err="1">
                <a:solidFill>
                  <a:prstClr val="black"/>
                </a:solidFill>
                <a:latin typeface="Consolas"/>
              </a:rPr>
              <a:t>.addressChooserTask.Completed</a:t>
            </a:r>
            <a:r>
              <a:rPr lang="en-US" sz="1600" dirty="0">
                <a:solidFill>
                  <a:prstClr val="black"/>
                </a:solidFill>
                <a:latin typeface="Consolas"/>
              </a:rPr>
              <a:t> += </a:t>
            </a:r>
            <a:r>
              <a:rPr lang="en-US" sz="1600" dirty="0">
                <a:solidFill>
                  <a:srgbClr val="0000FF"/>
                </a:solidFill>
                <a:latin typeface="Consolas"/>
              </a:rPr>
              <a:t>new</a:t>
            </a:r>
            <a:r>
              <a:rPr lang="en-US" sz="1600" dirty="0">
                <a:solidFill>
                  <a:prstClr val="black"/>
                </a:solidFill>
                <a:latin typeface="Consolas"/>
              </a:rPr>
              <a:t>    </a:t>
            </a:r>
          </a:p>
          <a:p>
            <a:pPr lvl="2"/>
            <a:r>
              <a:rPr lang="en-US" sz="1600" dirty="0">
                <a:solidFill>
                  <a:prstClr val="black"/>
                </a:solidFill>
                <a:latin typeface="Consolas"/>
              </a:rPr>
              <a:t>       </a:t>
            </a:r>
            <a:r>
              <a:rPr lang="en-US" sz="1600" dirty="0" err="1">
                <a:solidFill>
                  <a:srgbClr val="2B91AF"/>
                </a:solidFill>
                <a:latin typeface="Consolas"/>
              </a:rPr>
              <a:t>EventHandler</a:t>
            </a:r>
            <a:r>
              <a:rPr lang="en-US" sz="1600" dirty="0">
                <a:solidFill>
                  <a:prstClr val="black"/>
                </a:solidFill>
                <a:latin typeface="Consolas"/>
              </a:rPr>
              <a:t>&lt;</a:t>
            </a:r>
            <a:r>
              <a:rPr lang="en-US" sz="1600" dirty="0" err="1">
                <a:solidFill>
                  <a:srgbClr val="2B91AF"/>
                </a:solidFill>
                <a:latin typeface="Consolas"/>
              </a:rPr>
              <a:t>AddressResult</a:t>
            </a:r>
            <a:r>
              <a:rPr lang="en-US" sz="1600" dirty="0">
                <a:solidFill>
                  <a:prstClr val="black"/>
                </a:solidFill>
                <a:latin typeface="Consolas"/>
              </a:rPr>
              <a:t>&gt;(</a:t>
            </a:r>
          </a:p>
          <a:p>
            <a:pPr lvl="2"/>
            <a:r>
              <a:rPr lang="en-US" sz="1600" dirty="0">
                <a:solidFill>
                  <a:prstClr val="black"/>
                </a:solidFill>
                <a:latin typeface="Consolas"/>
              </a:rPr>
              <a:t>                        </a:t>
            </a:r>
            <a:r>
              <a:rPr lang="en-US" sz="1600" dirty="0" err="1">
                <a:solidFill>
                  <a:prstClr val="black"/>
                </a:solidFill>
                <a:latin typeface="Consolas"/>
              </a:rPr>
              <a:t>addressChooserTask_Completed</a:t>
            </a:r>
            <a:r>
              <a:rPr lang="en-US" sz="1600" dirty="0">
                <a:solidFill>
                  <a:prstClr val="black"/>
                </a:solidFill>
                <a:latin typeface="Consolas"/>
              </a:rPr>
              <a:t>);</a:t>
            </a:r>
          </a:p>
          <a:p>
            <a:r>
              <a:rPr lang="en-US" sz="1600" dirty="0">
                <a:solidFill>
                  <a:prstClr val="black"/>
                </a:solidFill>
                <a:latin typeface="Consolas"/>
              </a:rPr>
              <a:t>}</a:t>
            </a:r>
          </a:p>
          <a:p>
            <a:endParaRPr lang="en-US" sz="1600" dirty="0">
              <a:solidFill>
                <a:prstClr val="black"/>
              </a:solidFill>
              <a:latin typeface="Consolas"/>
            </a:endParaRPr>
          </a:p>
          <a:p>
            <a:r>
              <a:rPr lang="en-US" sz="1600" dirty="0">
                <a:solidFill>
                  <a:srgbClr val="0000FF"/>
                </a:solidFill>
                <a:latin typeface="Consolas"/>
              </a:rPr>
              <a:t>private</a:t>
            </a:r>
            <a:r>
              <a:rPr lang="en-US" sz="1600" dirty="0">
                <a:solidFill>
                  <a:prstClr val="black"/>
                </a:solidFill>
                <a:latin typeface="Consolas"/>
              </a:rPr>
              <a:t> </a:t>
            </a:r>
            <a:r>
              <a:rPr lang="en-US" sz="1600" dirty="0">
                <a:solidFill>
                  <a:srgbClr val="0000FF"/>
                </a:solidFill>
                <a:latin typeface="Consolas"/>
              </a:rPr>
              <a:t>void</a:t>
            </a:r>
            <a:r>
              <a:rPr lang="en-US" sz="1600" dirty="0">
                <a:solidFill>
                  <a:prstClr val="black"/>
                </a:solidFill>
                <a:latin typeface="Consolas"/>
              </a:rPr>
              <a:t> </a:t>
            </a:r>
            <a:r>
              <a:rPr lang="en-US" sz="1600" dirty="0" err="1">
                <a:solidFill>
                  <a:prstClr val="black"/>
                </a:solidFill>
                <a:latin typeface="Consolas"/>
              </a:rPr>
              <a:t>addressChooserTask_Completed</a:t>
            </a:r>
            <a:r>
              <a:rPr lang="en-US" sz="1600" dirty="0">
                <a:solidFill>
                  <a:prstClr val="black"/>
                </a:solidFill>
                <a:latin typeface="Consolas"/>
              </a:rPr>
              <a:t>(</a:t>
            </a:r>
            <a:r>
              <a:rPr lang="en-US" sz="1600" dirty="0">
                <a:solidFill>
                  <a:srgbClr val="0000FF"/>
                </a:solidFill>
                <a:latin typeface="Consolas"/>
              </a:rPr>
              <a:t>object</a:t>
            </a:r>
            <a:r>
              <a:rPr lang="en-US" sz="1600" dirty="0">
                <a:solidFill>
                  <a:prstClr val="black"/>
                </a:solidFill>
                <a:latin typeface="Consolas"/>
              </a:rPr>
              <a:t> sender, </a:t>
            </a:r>
            <a:r>
              <a:rPr lang="en-US" sz="1600" dirty="0" err="1">
                <a:solidFill>
                  <a:srgbClr val="2B91AF"/>
                </a:solidFill>
                <a:latin typeface="Consolas"/>
              </a:rPr>
              <a:t>AddressResult</a:t>
            </a:r>
            <a:r>
              <a:rPr lang="en-US" sz="1600" dirty="0">
                <a:solidFill>
                  <a:prstClr val="black"/>
                </a:solidFill>
                <a:latin typeface="Consolas"/>
              </a:rPr>
              <a:t> e)</a:t>
            </a:r>
          </a:p>
          <a:p>
            <a:r>
              <a:rPr lang="en-US" sz="1600" dirty="0">
                <a:solidFill>
                  <a:prstClr val="black"/>
                </a:solidFill>
                <a:latin typeface="Consolas"/>
              </a:rPr>
              <a:t>{</a:t>
            </a:r>
          </a:p>
          <a:p>
            <a:r>
              <a:rPr lang="en-US" sz="1600" dirty="0">
                <a:solidFill>
                  <a:prstClr val="black"/>
                </a:solidFill>
                <a:latin typeface="Consolas"/>
              </a:rPr>
              <a:t>    </a:t>
            </a:r>
            <a:r>
              <a:rPr lang="en-US" sz="1600" dirty="0">
                <a:solidFill>
                  <a:srgbClr val="0000FF"/>
                </a:solidFill>
                <a:latin typeface="Consolas"/>
              </a:rPr>
              <a:t>if</a:t>
            </a:r>
            <a:r>
              <a:rPr lang="en-US" sz="1600" dirty="0">
                <a:solidFill>
                  <a:prstClr val="black"/>
                </a:solidFill>
                <a:latin typeface="Consolas"/>
              </a:rPr>
              <a:t> (</a:t>
            </a:r>
            <a:r>
              <a:rPr lang="en-US" sz="1600" dirty="0">
                <a:solidFill>
                  <a:srgbClr val="0000FF"/>
                </a:solidFill>
                <a:latin typeface="Consolas"/>
              </a:rPr>
              <a:t>null</a:t>
            </a:r>
            <a:r>
              <a:rPr lang="en-US" sz="1600" dirty="0">
                <a:solidFill>
                  <a:prstClr val="black"/>
                </a:solidFill>
                <a:latin typeface="Consolas"/>
              </a:rPr>
              <a:t> == </a:t>
            </a:r>
            <a:r>
              <a:rPr lang="en-US" sz="1600" dirty="0" err="1">
                <a:solidFill>
                  <a:prstClr val="black"/>
                </a:solidFill>
                <a:latin typeface="Consolas"/>
              </a:rPr>
              <a:t>e.Error</a:t>
            </a:r>
            <a:r>
              <a:rPr lang="en-US" sz="1600" dirty="0">
                <a:solidFill>
                  <a:prstClr val="black"/>
                </a:solidFill>
                <a:latin typeface="Consolas"/>
              </a:rPr>
              <a:t> &amp;&amp; </a:t>
            </a:r>
            <a:r>
              <a:rPr lang="en-US" sz="1600" dirty="0">
                <a:solidFill>
                  <a:srgbClr val="2B91AF"/>
                </a:solidFill>
                <a:latin typeface="Consolas"/>
              </a:rPr>
              <a:t>TaskResult</a:t>
            </a:r>
            <a:r>
              <a:rPr lang="en-US" sz="1600" dirty="0">
                <a:solidFill>
                  <a:prstClr val="black"/>
                </a:solidFill>
                <a:latin typeface="Consolas"/>
              </a:rPr>
              <a:t>.OK == </a:t>
            </a:r>
            <a:r>
              <a:rPr lang="en-US" sz="1600" dirty="0" err="1">
                <a:solidFill>
                  <a:prstClr val="black"/>
                </a:solidFill>
                <a:latin typeface="Consolas"/>
              </a:rPr>
              <a:t>e.TaskResult</a:t>
            </a:r>
            <a:r>
              <a:rPr lang="en-US" sz="1600" dirty="0">
                <a:solidFill>
                  <a:prstClr val="black"/>
                </a:solidFill>
                <a:latin typeface="Consolas"/>
              </a:rPr>
              <a:t>)</a:t>
            </a:r>
          </a:p>
          <a:p>
            <a:r>
              <a:rPr lang="en-US" sz="1600" dirty="0">
                <a:solidFill>
                  <a:prstClr val="black"/>
                </a:solidFill>
                <a:latin typeface="Consolas"/>
              </a:rPr>
              <a:t>    {</a:t>
            </a:r>
          </a:p>
          <a:p>
            <a:r>
              <a:rPr lang="en-US" sz="1600" dirty="0">
                <a:solidFill>
                  <a:prstClr val="black"/>
                </a:solidFill>
                <a:latin typeface="Consolas"/>
              </a:rPr>
              <a:t>	</a:t>
            </a:r>
            <a:r>
              <a:rPr lang="en-US" sz="1600" dirty="0">
                <a:solidFill>
                  <a:srgbClr val="FF0000"/>
                </a:solidFill>
                <a:latin typeface="Consolas"/>
              </a:rPr>
              <a:t>... = </a:t>
            </a:r>
            <a:r>
              <a:rPr lang="en-US" sz="1600" dirty="0" err="1">
                <a:solidFill>
                  <a:srgbClr val="FF0000"/>
                </a:solidFill>
                <a:latin typeface="Consolas"/>
              </a:rPr>
              <a:t>e.DisplayName</a:t>
            </a:r>
            <a:r>
              <a:rPr lang="en-US" sz="1600" dirty="0">
                <a:solidFill>
                  <a:srgbClr val="FF0000"/>
                </a:solidFill>
                <a:latin typeface="Consolas"/>
              </a:rPr>
              <a:t>;</a:t>
            </a:r>
            <a:endParaRPr lang="en-US" sz="1600" dirty="0">
              <a:solidFill>
                <a:prstClr val="black"/>
              </a:solidFill>
              <a:latin typeface="Consolas"/>
            </a:endParaRPr>
          </a:p>
          <a:p>
            <a:r>
              <a:rPr lang="en-US" sz="1600" dirty="0">
                <a:solidFill>
                  <a:prstClr val="black"/>
                </a:solidFill>
                <a:latin typeface="Consolas"/>
              </a:rPr>
              <a:t>	</a:t>
            </a:r>
            <a:r>
              <a:rPr lang="en-US" sz="1600" dirty="0">
                <a:solidFill>
                  <a:srgbClr val="FF0000"/>
                </a:solidFill>
                <a:latin typeface="Consolas"/>
              </a:rPr>
              <a:t>... = </a:t>
            </a:r>
            <a:r>
              <a:rPr lang="en-US" sz="1600" dirty="0" err="1">
                <a:solidFill>
                  <a:srgbClr val="FF0000"/>
                </a:solidFill>
                <a:latin typeface="Consolas"/>
              </a:rPr>
              <a:t>e.Address</a:t>
            </a:r>
            <a:r>
              <a:rPr lang="en-US" sz="1600" dirty="0">
                <a:solidFill>
                  <a:srgbClr val="FF0000"/>
                </a:solidFill>
                <a:latin typeface="Consolas"/>
              </a:rPr>
              <a:t>;</a:t>
            </a:r>
          </a:p>
          <a:p>
            <a:r>
              <a:rPr lang="en-US" sz="1600" dirty="0">
                <a:solidFill>
                  <a:prstClr val="black"/>
                </a:solidFill>
                <a:latin typeface="Consolas"/>
              </a:rPr>
              <a:t>    }</a:t>
            </a:r>
          </a:p>
          <a:p>
            <a:r>
              <a:rPr lang="en-US" sz="1600" dirty="0">
                <a:solidFill>
                  <a:prstClr val="black"/>
                </a:solidFill>
                <a:latin typeface="Consolas"/>
              </a:rPr>
              <a:t>}</a:t>
            </a:r>
          </a:p>
        </p:txBody>
      </p:sp>
    </p:spTree>
    <p:extLst>
      <p:ext uri="{BB962C8B-B14F-4D97-AF65-F5344CB8AC3E}">
        <p14:creationId xmlns:p14="http://schemas.microsoft.com/office/powerpoint/2010/main" val="16668900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Contacts and Appointments</a:t>
            </a:r>
            <a:endParaRPr lang="en-US" dirty="0"/>
          </a:p>
        </p:txBody>
      </p:sp>
      <p:sp>
        <p:nvSpPr>
          <p:cNvPr id="2" name="Text Placeholder 1"/>
          <p:cNvSpPr>
            <a:spLocks noGrp="1"/>
          </p:cNvSpPr>
          <p:nvPr>
            <p:ph idx="1"/>
          </p:nvPr>
        </p:nvSpPr>
        <p:spPr>
          <a:xfrm>
            <a:off x="519112" y="1447799"/>
            <a:ext cx="11149013" cy="1391150"/>
          </a:xfrm>
        </p:spPr>
        <p:txBody>
          <a:bodyPr/>
          <a:lstStyle/>
          <a:p>
            <a:r>
              <a:rPr lang="en-US" dirty="0" smtClean="0"/>
              <a:t>Important points</a:t>
            </a:r>
          </a:p>
          <a:p>
            <a:pPr lvl="1"/>
            <a:r>
              <a:rPr lang="en-US" dirty="0" smtClean="0"/>
              <a:t>Contacts and Appointments APIs are </a:t>
            </a:r>
            <a:r>
              <a:rPr lang="en-US" i="1" dirty="0" smtClean="0"/>
              <a:t>read only</a:t>
            </a:r>
          </a:p>
          <a:p>
            <a:pPr lvl="1"/>
            <a:r>
              <a:rPr lang="en-US" dirty="0" smtClean="0"/>
              <a:t>Third party social network data cannot be shared</a:t>
            </a:r>
          </a:p>
        </p:txBody>
      </p:sp>
    </p:spTree>
    <p:extLst>
      <p:ext uri="{BB962C8B-B14F-4D97-AF65-F5344CB8AC3E}">
        <p14:creationId xmlns:p14="http://schemas.microsoft.com/office/powerpoint/2010/main" val="1361995649"/>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latin typeface="+mn-lt"/>
              </a:rPr>
              <a:t>Session Outline</a:t>
            </a:r>
            <a:endParaRPr lang="en-US" dirty="0">
              <a:latin typeface="+mn-lt"/>
            </a:endParaRPr>
          </a:p>
        </p:txBody>
      </p:sp>
      <p:sp>
        <p:nvSpPr>
          <p:cNvPr id="8" name="Content Placeholder 5"/>
          <p:cNvSpPr>
            <a:spLocks noGrp="1"/>
          </p:cNvSpPr>
          <p:nvPr>
            <p:ph sz="half" idx="2"/>
          </p:nvPr>
        </p:nvSpPr>
        <p:spPr>
          <a:xfrm>
            <a:off x="507869" y="2133602"/>
            <a:ext cx="5484971" cy="2905411"/>
          </a:xfrm>
        </p:spPr>
        <p:txBody>
          <a:bodyPr/>
          <a:lstStyle/>
          <a:p>
            <a:pPr marL="396875" indent="-396875"/>
            <a:r>
              <a:rPr lang="en-US" sz="2400" smtClean="0"/>
              <a:t>Overview</a:t>
            </a:r>
          </a:p>
          <a:p>
            <a:pPr marL="804863" lvl="1" indent="-342900"/>
            <a:r>
              <a:rPr lang="en-US" smtClean="0"/>
              <a:t>Architecture</a:t>
            </a:r>
          </a:p>
          <a:p>
            <a:pPr marL="804863" lvl="1" indent="-342900"/>
            <a:r>
              <a:rPr lang="en-US" smtClean="0"/>
              <a:t>Code-first development</a:t>
            </a:r>
          </a:p>
          <a:p>
            <a:pPr marL="396875" indent="-396875"/>
            <a:r>
              <a:rPr lang="en-US" sz="2400" smtClean="0"/>
              <a:t>Implementation details</a:t>
            </a:r>
          </a:p>
          <a:p>
            <a:pPr marL="804863" lvl="1" indent="-342900"/>
            <a:r>
              <a:rPr lang="en-US" smtClean="0"/>
              <a:t>Queries</a:t>
            </a:r>
          </a:p>
          <a:p>
            <a:pPr marL="804863" lvl="1" indent="-342900"/>
            <a:r>
              <a:rPr lang="en-US" smtClean="0"/>
              <a:t>Inserts, updates, deletes…</a:t>
            </a:r>
          </a:p>
          <a:p>
            <a:pPr marL="804863" lvl="1" indent="-342900"/>
            <a:r>
              <a:rPr lang="en-US" smtClean="0"/>
              <a:t>Database schema upgrades</a:t>
            </a:r>
          </a:p>
          <a:p>
            <a:pPr marL="396875" indent="-396875"/>
            <a:r>
              <a:rPr lang="en-US" sz="2400" smtClean="0"/>
              <a:t>Performance and best practices</a:t>
            </a:r>
            <a:endParaRPr lang="en-US" sz="2400" dirty="0" smtClean="0"/>
          </a:p>
        </p:txBody>
      </p:sp>
      <p:sp>
        <p:nvSpPr>
          <p:cNvPr id="10" name="Content Placeholder 3"/>
          <p:cNvSpPr>
            <a:spLocks noGrp="1"/>
          </p:cNvSpPr>
          <p:nvPr>
            <p:ph sz="quarter" idx="4"/>
          </p:nvPr>
        </p:nvSpPr>
        <p:spPr>
          <a:xfrm>
            <a:off x="6181725" y="2133601"/>
            <a:ext cx="5486400" cy="2499146"/>
          </a:xfrm>
        </p:spPr>
        <p:txBody>
          <a:bodyPr/>
          <a:lstStyle/>
          <a:p>
            <a:pPr marL="396875" indent="-396875"/>
            <a:r>
              <a:rPr lang="en-US" sz="2400" smtClean="0"/>
              <a:t>Overview</a:t>
            </a:r>
          </a:p>
          <a:p>
            <a:pPr marL="804863" lvl="1" indent="-342900"/>
            <a:r>
              <a:rPr lang="en-US" smtClean="0"/>
              <a:t>End-user consent</a:t>
            </a:r>
          </a:p>
          <a:p>
            <a:pPr marL="804863" lvl="1" indent="-342900"/>
            <a:r>
              <a:rPr lang="en-US" smtClean="0"/>
              <a:t>Supported account types</a:t>
            </a:r>
          </a:p>
          <a:p>
            <a:pPr marL="396875" indent="-396875"/>
            <a:r>
              <a:rPr lang="en-US" sz="2400" smtClean="0"/>
              <a:t>Implementation details</a:t>
            </a:r>
          </a:p>
          <a:p>
            <a:pPr marL="804863" lvl="1" indent="-342900"/>
            <a:r>
              <a:rPr lang="en-US" smtClean="0"/>
              <a:t>Querying contacts</a:t>
            </a:r>
          </a:p>
          <a:p>
            <a:pPr marL="804863" lvl="1" indent="-342900"/>
            <a:r>
              <a:rPr lang="en-US" smtClean="0"/>
              <a:t>Querying appointments</a:t>
            </a:r>
          </a:p>
          <a:p>
            <a:pPr marL="396875" indent="-396875"/>
            <a:r>
              <a:rPr lang="en-US" sz="2400" smtClean="0"/>
              <a:t>Performance and best practices</a:t>
            </a:r>
            <a:endParaRPr lang="en-US" sz="2400" dirty="0"/>
          </a:p>
        </p:txBody>
      </p:sp>
      <p:sp>
        <p:nvSpPr>
          <p:cNvPr id="11" name="Rectangle 10"/>
          <p:cNvSpPr/>
          <p:nvPr/>
        </p:nvSpPr>
        <p:spPr bwMode="auto">
          <a:xfrm>
            <a:off x="0" y="1452563"/>
            <a:ext cx="5569528" cy="54864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182880" bIns="45718" numCol="1" rtlCol="0" anchor="ctr" anchorCtr="0" compatLnSpc="1">
            <a:prstTxWarp prst="textNoShape">
              <a:avLst/>
            </a:prstTxWarp>
          </a:bodyPr>
          <a:lstStyle/>
          <a:p>
            <a:r>
              <a:rPr lang="en-US" dirty="0"/>
              <a:t>LINQ to SQL</a:t>
            </a:r>
          </a:p>
        </p:txBody>
      </p:sp>
      <p:sp>
        <p:nvSpPr>
          <p:cNvPr id="12" name="Rectangle 11"/>
          <p:cNvSpPr/>
          <p:nvPr/>
        </p:nvSpPr>
        <p:spPr bwMode="auto">
          <a:xfrm>
            <a:off x="6094413" y="1452563"/>
            <a:ext cx="6094412" cy="54864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82880" tIns="45718" rIns="521208" bIns="45718" numCol="1" rtlCol="0" anchor="ctr" anchorCtr="0" compatLnSpc="1">
            <a:prstTxWarp prst="textNoShape">
              <a:avLst/>
            </a:prstTxWarp>
          </a:bodyPr>
          <a:lstStyle/>
          <a:p>
            <a:r>
              <a:rPr lang="en-US" dirty="0"/>
              <a:t>LINQ to User Data</a:t>
            </a:r>
          </a:p>
        </p:txBody>
      </p:sp>
    </p:spTree>
    <p:extLst>
      <p:ext uri="{BB962C8B-B14F-4D97-AF65-F5344CB8AC3E}">
        <p14:creationId xmlns:p14="http://schemas.microsoft.com/office/powerpoint/2010/main" val="21534904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animBg="1"/>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Contacts/Appointments Data Shared</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743210379"/>
              </p:ext>
            </p:extLst>
          </p:nvPr>
        </p:nvGraphicFramePr>
        <p:xfrm>
          <a:off x="595157" y="1484811"/>
          <a:ext cx="10998511" cy="5083684"/>
        </p:xfrm>
        <a:graphic>
          <a:graphicData uri="http://schemas.openxmlformats.org/drawingml/2006/table">
            <a:tbl>
              <a:tblPr firstRow="1" firstCol="1" bandRow="1">
                <a:tableStyleId>{5C22544A-7EE6-4342-B048-85BDC9FD1C3A}</a:tableStyleId>
              </a:tblPr>
              <a:tblGrid>
                <a:gridCol w="4173542"/>
                <a:gridCol w="1911345"/>
                <a:gridCol w="2275883"/>
                <a:gridCol w="2637741"/>
              </a:tblGrid>
              <a:tr h="931844">
                <a:tc>
                  <a:txBody>
                    <a:bodyPr/>
                    <a:lstStyle/>
                    <a:p>
                      <a:pPr marL="0" marR="0" algn="ctr">
                        <a:lnSpc>
                          <a:spcPct val="115000"/>
                        </a:lnSpc>
                        <a:spcBef>
                          <a:spcPts val="0"/>
                        </a:spcBef>
                        <a:spcAft>
                          <a:spcPts val="600"/>
                        </a:spcAft>
                      </a:pPr>
                      <a:r>
                        <a:rPr lang="en-US" sz="1800" dirty="0">
                          <a:effectLst/>
                          <a:latin typeface="+mn-lt"/>
                        </a:rPr>
                        <a:t> </a:t>
                      </a:r>
                      <a:endParaRPr lang="en-US" sz="1800" dirty="0">
                        <a:effectLst/>
                        <a:latin typeface="+mn-lt"/>
                        <a:ea typeface="Calibri"/>
                        <a:cs typeface="Times New Roman"/>
                      </a:endParaRPr>
                    </a:p>
                  </a:txBody>
                  <a:tcPr marL="91416" marR="91416" marT="0" marB="0" anchor="ctr">
                    <a:solidFill>
                      <a:srgbClr val="6BBD46"/>
                    </a:solidFill>
                  </a:tcPr>
                </a:tc>
                <a:tc>
                  <a:txBody>
                    <a:bodyPr/>
                    <a:lstStyle/>
                    <a:p>
                      <a:pPr marL="0" marR="0" algn="ctr">
                        <a:lnSpc>
                          <a:spcPct val="115000"/>
                        </a:lnSpc>
                        <a:spcBef>
                          <a:spcPts val="0"/>
                        </a:spcBef>
                        <a:spcAft>
                          <a:spcPts val="600"/>
                        </a:spcAft>
                      </a:pPr>
                      <a:r>
                        <a:rPr lang="en-US" sz="1800" dirty="0" smtClean="0">
                          <a:effectLst/>
                          <a:latin typeface="+mn-lt"/>
                        </a:rPr>
                        <a:t>Contact name</a:t>
                      </a:r>
                      <a:br>
                        <a:rPr lang="en-US" sz="1800" dirty="0" smtClean="0">
                          <a:effectLst/>
                          <a:latin typeface="+mn-lt"/>
                        </a:rPr>
                      </a:br>
                      <a:r>
                        <a:rPr lang="en-US" sz="1800" dirty="0" smtClean="0">
                          <a:effectLst/>
                          <a:latin typeface="+mn-lt"/>
                        </a:rPr>
                        <a:t>and </a:t>
                      </a:r>
                      <a:r>
                        <a:rPr lang="en-US" sz="1800" dirty="0">
                          <a:effectLst/>
                          <a:latin typeface="+mn-lt"/>
                        </a:rPr>
                        <a:t>p</a:t>
                      </a:r>
                      <a:r>
                        <a:rPr lang="en-US" sz="1800" dirty="0" smtClean="0">
                          <a:effectLst/>
                          <a:latin typeface="+mn-lt"/>
                        </a:rPr>
                        <a:t>icture</a:t>
                      </a:r>
                      <a:endParaRPr lang="en-US" sz="1800" dirty="0">
                        <a:effectLst/>
                        <a:latin typeface="+mn-lt"/>
                        <a:ea typeface="Calibri"/>
                        <a:cs typeface="Times New Roman"/>
                      </a:endParaRPr>
                    </a:p>
                  </a:txBody>
                  <a:tcPr marL="91416" marR="91416" marT="121920" marB="0" anchor="ctr">
                    <a:gradFill>
                      <a:gsLst>
                        <a:gs pos="0">
                          <a:srgbClr val="92D050"/>
                        </a:gs>
                        <a:gs pos="100000">
                          <a:srgbClr val="92D050"/>
                        </a:gs>
                      </a:gsLst>
                      <a:lin ang="16200000" scaled="0"/>
                    </a:gradFill>
                  </a:tcPr>
                </a:tc>
                <a:tc>
                  <a:txBody>
                    <a:bodyPr/>
                    <a:lstStyle/>
                    <a:p>
                      <a:pPr marL="0" marR="0" algn="ctr">
                        <a:lnSpc>
                          <a:spcPct val="115000"/>
                        </a:lnSpc>
                        <a:spcBef>
                          <a:spcPts val="0"/>
                        </a:spcBef>
                        <a:spcAft>
                          <a:spcPts val="600"/>
                        </a:spcAft>
                      </a:pPr>
                      <a:r>
                        <a:rPr lang="en-US" sz="1800" dirty="0">
                          <a:effectLst/>
                          <a:latin typeface="+mn-lt"/>
                        </a:rPr>
                        <a:t>Other contact data</a:t>
                      </a:r>
                      <a:endParaRPr lang="en-US" sz="1800" dirty="0">
                        <a:effectLst/>
                        <a:latin typeface="+mn-lt"/>
                        <a:ea typeface="Calibri"/>
                        <a:cs typeface="Times New Roman"/>
                      </a:endParaRPr>
                    </a:p>
                  </a:txBody>
                  <a:tcPr marL="91416" marR="91416" marT="121920" marB="118872" anchor="ctr">
                    <a:gradFill>
                      <a:gsLst>
                        <a:gs pos="0">
                          <a:srgbClr val="92D050"/>
                        </a:gs>
                        <a:gs pos="100000">
                          <a:srgbClr val="92D050"/>
                        </a:gs>
                      </a:gsLst>
                      <a:lin ang="16200000" scaled="0"/>
                    </a:gradFill>
                  </a:tcPr>
                </a:tc>
                <a:tc>
                  <a:txBody>
                    <a:bodyPr/>
                    <a:lstStyle/>
                    <a:p>
                      <a:pPr marL="0" marR="0" algn="ctr">
                        <a:lnSpc>
                          <a:spcPct val="115000"/>
                        </a:lnSpc>
                        <a:spcBef>
                          <a:spcPts val="0"/>
                        </a:spcBef>
                        <a:spcAft>
                          <a:spcPts val="600"/>
                        </a:spcAft>
                      </a:pPr>
                      <a:r>
                        <a:rPr lang="en-US" sz="1800" dirty="0" smtClean="0">
                          <a:effectLst/>
                          <a:latin typeface="+mn-lt"/>
                          <a:ea typeface="Calibri"/>
                          <a:cs typeface="Times New Roman"/>
                        </a:rPr>
                        <a:t>Appointments/events</a:t>
                      </a:r>
                      <a:endParaRPr lang="en-US" sz="1800" dirty="0">
                        <a:effectLst/>
                        <a:latin typeface="+mn-lt"/>
                        <a:ea typeface="Calibri"/>
                        <a:cs typeface="Times New Roman"/>
                      </a:endParaRPr>
                    </a:p>
                  </a:txBody>
                  <a:tcPr marL="91416" marR="91416" marT="121920" marB="118872" anchor="ctr">
                    <a:gradFill>
                      <a:gsLst>
                        <a:gs pos="0">
                          <a:srgbClr val="92D050"/>
                        </a:gs>
                        <a:gs pos="100000">
                          <a:srgbClr val="92D050"/>
                        </a:gs>
                      </a:gsLst>
                      <a:lin ang="16200000" scaled="0"/>
                    </a:gradFill>
                  </a:tcPr>
                </a:tc>
              </a:tr>
              <a:tr h="457631">
                <a:tc>
                  <a:txBody>
                    <a:bodyPr/>
                    <a:lstStyle/>
                    <a:p>
                      <a:pPr marL="0" marR="0" algn="ctr">
                        <a:lnSpc>
                          <a:spcPct val="115000"/>
                        </a:lnSpc>
                        <a:spcBef>
                          <a:spcPts val="0"/>
                        </a:spcBef>
                        <a:spcAft>
                          <a:spcPts val="600"/>
                        </a:spcAft>
                      </a:pPr>
                      <a:r>
                        <a:rPr lang="en-US" sz="1900" dirty="0" smtClean="0">
                          <a:effectLst/>
                          <a:latin typeface="+mn-lt"/>
                        </a:rPr>
                        <a:t>Windows Live Social</a:t>
                      </a:r>
                      <a:endParaRPr lang="en-US" sz="1900" dirty="0">
                        <a:effectLst/>
                        <a:latin typeface="+mn-lt"/>
                        <a:ea typeface="Calibri"/>
                        <a:cs typeface="Times New Roman"/>
                      </a:endParaRPr>
                    </a:p>
                  </a:txBody>
                  <a:tcPr marL="91416" marR="91416" marT="0" marB="0" anchor="ctr">
                    <a:solidFill>
                      <a:srgbClr val="4B8EDC"/>
                    </a:solidFill>
                  </a:tcPr>
                </a:tc>
                <a:tc>
                  <a:txBody>
                    <a:bodyPr/>
                    <a:lstStyle/>
                    <a:p>
                      <a:pPr marL="0" marR="0" algn="ctr">
                        <a:lnSpc>
                          <a:spcPct val="115000"/>
                        </a:lnSpc>
                        <a:spcBef>
                          <a:spcPts val="0"/>
                        </a:spcBef>
                        <a:spcAft>
                          <a:spcPts val="600"/>
                        </a:spcAft>
                      </a:pPr>
                      <a:r>
                        <a:rPr lang="en-US" sz="1900" dirty="0">
                          <a:solidFill>
                            <a:srgbClr val="008000"/>
                          </a:solidFill>
                          <a:effectLst/>
                          <a:latin typeface="+mn-lt"/>
                        </a:rPr>
                        <a:t>YES</a:t>
                      </a:r>
                      <a:endParaRPr lang="en-US" sz="1900" dirty="0">
                        <a:solidFill>
                          <a:srgbClr val="008000"/>
                        </a:solidFill>
                        <a:effectLst/>
                        <a:latin typeface="+mn-lt"/>
                        <a:ea typeface="Calibri"/>
                        <a:cs typeface="Times New Roman"/>
                      </a:endParaRPr>
                    </a:p>
                  </a:txBody>
                  <a:tcPr marL="91416" marR="91416" marT="0" marB="0" anchor="ctr">
                    <a:solidFill>
                      <a:schemeClr val="accent6">
                        <a:lumMod val="20000"/>
                        <a:lumOff val="80000"/>
                      </a:schemeClr>
                    </a:solidFill>
                  </a:tcPr>
                </a:tc>
                <a:tc>
                  <a:txBody>
                    <a:bodyPr/>
                    <a:lstStyle/>
                    <a:p>
                      <a:pPr marL="0" marR="0" algn="ctr">
                        <a:lnSpc>
                          <a:spcPct val="115000"/>
                        </a:lnSpc>
                        <a:spcBef>
                          <a:spcPts val="0"/>
                        </a:spcBef>
                        <a:spcAft>
                          <a:spcPts val="600"/>
                        </a:spcAft>
                      </a:pPr>
                      <a:r>
                        <a:rPr lang="en-US" sz="1900" dirty="0">
                          <a:solidFill>
                            <a:srgbClr val="008000"/>
                          </a:solidFill>
                          <a:effectLst/>
                          <a:latin typeface="+mn-lt"/>
                        </a:rPr>
                        <a:t>YES</a:t>
                      </a:r>
                      <a:endParaRPr lang="en-US" sz="1900" dirty="0">
                        <a:solidFill>
                          <a:srgbClr val="008000"/>
                        </a:solidFill>
                        <a:effectLst/>
                        <a:latin typeface="+mn-lt"/>
                        <a:ea typeface="Calibri"/>
                        <a:cs typeface="Times New Roman"/>
                      </a:endParaRPr>
                    </a:p>
                  </a:txBody>
                  <a:tcPr marL="91416" marR="91416" marT="0" marB="0" anchor="ctr">
                    <a:solidFill>
                      <a:schemeClr val="accent6">
                        <a:lumMod val="20000"/>
                        <a:lumOff val="80000"/>
                      </a:schemeClr>
                    </a:solidFill>
                  </a:tcPr>
                </a:tc>
                <a:tc>
                  <a:txBody>
                    <a:bodyPr/>
                    <a:lstStyle/>
                    <a:p>
                      <a:pPr marL="0" marR="0" algn="ctr">
                        <a:lnSpc>
                          <a:spcPct val="115000"/>
                        </a:lnSpc>
                        <a:spcBef>
                          <a:spcPts val="0"/>
                        </a:spcBef>
                        <a:spcAft>
                          <a:spcPts val="600"/>
                        </a:spcAft>
                      </a:pPr>
                      <a:r>
                        <a:rPr lang="en-US" sz="1900" dirty="0" smtClean="0">
                          <a:solidFill>
                            <a:srgbClr val="008000"/>
                          </a:solidFill>
                          <a:effectLst/>
                          <a:latin typeface="+mn-lt"/>
                          <a:ea typeface="Calibri"/>
                          <a:cs typeface="Times New Roman"/>
                        </a:rPr>
                        <a:t>YES</a:t>
                      </a:r>
                      <a:endParaRPr lang="en-US" sz="1900" dirty="0">
                        <a:solidFill>
                          <a:srgbClr val="008000"/>
                        </a:solidFill>
                        <a:effectLst/>
                        <a:latin typeface="+mn-lt"/>
                        <a:ea typeface="Calibri"/>
                        <a:cs typeface="Times New Roman"/>
                      </a:endParaRPr>
                    </a:p>
                  </a:txBody>
                  <a:tcPr marL="91416" marR="91416" marT="0" marB="0" anchor="ctr">
                    <a:solidFill>
                      <a:schemeClr val="accent6">
                        <a:lumMod val="20000"/>
                        <a:lumOff val="80000"/>
                      </a:schemeClr>
                    </a:solidFill>
                  </a:tcPr>
                </a:tc>
              </a:tr>
              <a:tr h="931844">
                <a:tc>
                  <a:txBody>
                    <a:bodyPr/>
                    <a:lstStyle/>
                    <a:p>
                      <a:pPr marL="0" marR="0" algn="ctr">
                        <a:lnSpc>
                          <a:spcPct val="115000"/>
                        </a:lnSpc>
                        <a:spcBef>
                          <a:spcPts val="0"/>
                        </a:spcBef>
                        <a:spcAft>
                          <a:spcPts val="600"/>
                        </a:spcAft>
                      </a:pPr>
                      <a:r>
                        <a:rPr lang="en-US" sz="1900" dirty="0">
                          <a:effectLst/>
                          <a:latin typeface="+mn-lt"/>
                        </a:rPr>
                        <a:t>Windows Live </a:t>
                      </a:r>
                      <a:r>
                        <a:rPr lang="en-US" sz="1900" dirty="0" smtClean="0">
                          <a:effectLst/>
                          <a:latin typeface="+mn-lt"/>
                        </a:rPr>
                        <a:t>Rolodex</a:t>
                      </a:r>
                      <a:br>
                        <a:rPr lang="en-US" sz="1900" dirty="0" smtClean="0">
                          <a:effectLst/>
                          <a:latin typeface="+mn-lt"/>
                        </a:rPr>
                      </a:br>
                      <a:r>
                        <a:rPr lang="en-US" sz="1900" b="0" dirty="0" smtClean="0">
                          <a:effectLst/>
                          <a:latin typeface="+mn-lt"/>
                        </a:rPr>
                        <a:t>(user </a:t>
                      </a:r>
                      <a:r>
                        <a:rPr lang="en-US" sz="1900" b="0" dirty="0">
                          <a:effectLst/>
                          <a:latin typeface="+mn-lt"/>
                        </a:rPr>
                        <a:t>created and SIM </a:t>
                      </a:r>
                      <a:r>
                        <a:rPr lang="en-US" sz="1900" b="0" dirty="0" smtClean="0">
                          <a:effectLst/>
                          <a:latin typeface="+mn-lt"/>
                        </a:rPr>
                        <a:t>import)</a:t>
                      </a:r>
                      <a:endParaRPr lang="en-US" sz="1900" b="0" dirty="0">
                        <a:effectLst/>
                        <a:latin typeface="+mn-lt"/>
                        <a:ea typeface="Calibri"/>
                        <a:cs typeface="Times New Roman"/>
                      </a:endParaRPr>
                    </a:p>
                  </a:txBody>
                  <a:tcPr marL="91416" marR="91416" marT="0" marB="0" anchor="ctr">
                    <a:solidFill>
                      <a:srgbClr val="4B8EDC"/>
                    </a:solidFill>
                  </a:tcPr>
                </a:tc>
                <a:tc>
                  <a:txBody>
                    <a:bodyPr/>
                    <a:lstStyle/>
                    <a:p>
                      <a:pPr marL="0" marR="0" algn="ctr">
                        <a:lnSpc>
                          <a:spcPct val="115000"/>
                        </a:lnSpc>
                        <a:spcBef>
                          <a:spcPts val="0"/>
                        </a:spcBef>
                        <a:spcAft>
                          <a:spcPts val="600"/>
                        </a:spcAft>
                      </a:pPr>
                      <a:r>
                        <a:rPr lang="en-US" sz="1900" dirty="0">
                          <a:solidFill>
                            <a:srgbClr val="008000"/>
                          </a:solidFill>
                          <a:effectLst/>
                          <a:latin typeface="+mn-lt"/>
                        </a:rPr>
                        <a:t>YES</a:t>
                      </a:r>
                      <a:endParaRPr lang="en-US" sz="1900" dirty="0">
                        <a:solidFill>
                          <a:srgbClr val="008000"/>
                        </a:solidFill>
                        <a:effectLst/>
                        <a:latin typeface="+mn-lt"/>
                        <a:ea typeface="Calibri"/>
                        <a:cs typeface="Times New Roman"/>
                      </a:endParaRPr>
                    </a:p>
                  </a:txBody>
                  <a:tcPr marL="91416" marR="91416" marT="0" marB="0" anchor="ctr">
                    <a:solidFill>
                      <a:schemeClr val="tx1"/>
                    </a:solidFill>
                  </a:tcPr>
                </a:tc>
                <a:tc>
                  <a:txBody>
                    <a:bodyPr/>
                    <a:lstStyle/>
                    <a:p>
                      <a:pPr marL="0" marR="0" algn="ctr">
                        <a:lnSpc>
                          <a:spcPct val="115000"/>
                        </a:lnSpc>
                        <a:spcBef>
                          <a:spcPts val="0"/>
                        </a:spcBef>
                        <a:spcAft>
                          <a:spcPts val="600"/>
                        </a:spcAft>
                      </a:pPr>
                      <a:r>
                        <a:rPr lang="en-US" sz="1900" dirty="0">
                          <a:solidFill>
                            <a:srgbClr val="008000"/>
                          </a:solidFill>
                          <a:effectLst/>
                          <a:latin typeface="+mn-lt"/>
                        </a:rPr>
                        <a:t>YES</a:t>
                      </a:r>
                      <a:endParaRPr lang="en-US" sz="1900" dirty="0">
                        <a:solidFill>
                          <a:srgbClr val="008000"/>
                        </a:solidFill>
                        <a:effectLst/>
                        <a:latin typeface="+mn-lt"/>
                        <a:ea typeface="Calibri"/>
                        <a:cs typeface="Times New Roman"/>
                      </a:endParaRPr>
                    </a:p>
                  </a:txBody>
                  <a:tcPr marL="91416" marR="91416" marT="0" marB="0" anchor="ctr">
                    <a:solidFill>
                      <a:schemeClr val="tx1"/>
                    </a:solidFill>
                  </a:tcPr>
                </a:tc>
                <a:tc>
                  <a:txBody>
                    <a:bodyPr/>
                    <a:lstStyle/>
                    <a:p>
                      <a:pPr marL="0" marR="0" algn="ctr">
                        <a:lnSpc>
                          <a:spcPct val="115000"/>
                        </a:lnSpc>
                        <a:spcBef>
                          <a:spcPts val="0"/>
                        </a:spcBef>
                        <a:spcAft>
                          <a:spcPts val="600"/>
                        </a:spcAft>
                      </a:pPr>
                      <a:r>
                        <a:rPr lang="en-US" sz="1900" dirty="0" smtClean="0">
                          <a:solidFill>
                            <a:srgbClr val="008000"/>
                          </a:solidFill>
                          <a:effectLst/>
                          <a:latin typeface="+mn-lt"/>
                          <a:ea typeface="Calibri"/>
                          <a:cs typeface="Times New Roman"/>
                        </a:rPr>
                        <a:t>n/a</a:t>
                      </a:r>
                      <a:endParaRPr lang="en-US" sz="1900" dirty="0">
                        <a:solidFill>
                          <a:srgbClr val="008000"/>
                        </a:solidFill>
                        <a:effectLst/>
                        <a:latin typeface="+mn-lt"/>
                        <a:ea typeface="Calibri"/>
                        <a:cs typeface="Times New Roman"/>
                      </a:endParaRPr>
                    </a:p>
                  </a:txBody>
                  <a:tcPr marL="91416" marR="91416" marT="0" marB="0" anchor="ctr">
                    <a:solidFill>
                      <a:schemeClr val="tx1"/>
                    </a:solidFill>
                  </a:tcPr>
                </a:tc>
              </a:tr>
              <a:tr h="931844">
                <a:tc>
                  <a:txBody>
                    <a:bodyPr/>
                    <a:lstStyle/>
                    <a:p>
                      <a:pPr marL="0" marR="0" algn="ctr">
                        <a:lnSpc>
                          <a:spcPct val="115000"/>
                        </a:lnSpc>
                        <a:spcBef>
                          <a:spcPts val="0"/>
                        </a:spcBef>
                        <a:spcAft>
                          <a:spcPts val="600"/>
                        </a:spcAft>
                      </a:pPr>
                      <a:r>
                        <a:rPr lang="en-US" sz="1900" dirty="0">
                          <a:effectLst/>
                          <a:latin typeface="+mn-lt"/>
                        </a:rPr>
                        <a:t>Exchange </a:t>
                      </a:r>
                      <a:r>
                        <a:rPr lang="en-US" sz="1900" dirty="0" smtClean="0">
                          <a:effectLst/>
                          <a:latin typeface="+mn-lt"/>
                        </a:rPr>
                        <a:t>accounts</a:t>
                      </a:r>
                      <a:br>
                        <a:rPr lang="en-US" sz="1900" dirty="0" smtClean="0">
                          <a:effectLst/>
                          <a:latin typeface="+mn-lt"/>
                        </a:rPr>
                      </a:br>
                      <a:r>
                        <a:rPr lang="en-US" sz="1900" b="0" dirty="0" smtClean="0">
                          <a:effectLst/>
                          <a:latin typeface="+mn-lt"/>
                        </a:rPr>
                        <a:t>(corporate plus Google, etc.)</a:t>
                      </a:r>
                      <a:endParaRPr lang="en-US" sz="1900" b="0" dirty="0">
                        <a:effectLst/>
                        <a:latin typeface="+mn-lt"/>
                        <a:ea typeface="Calibri"/>
                        <a:cs typeface="Times New Roman"/>
                      </a:endParaRPr>
                    </a:p>
                  </a:txBody>
                  <a:tcPr marL="91416" marR="91416" marT="0" marB="0" anchor="ctr">
                    <a:solidFill>
                      <a:srgbClr val="4B8EDC"/>
                    </a:solidFill>
                  </a:tcPr>
                </a:tc>
                <a:tc>
                  <a:txBody>
                    <a:bodyPr/>
                    <a:lstStyle/>
                    <a:p>
                      <a:pPr marL="0" marR="0" algn="ctr">
                        <a:lnSpc>
                          <a:spcPct val="115000"/>
                        </a:lnSpc>
                        <a:spcBef>
                          <a:spcPts val="0"/>
                        </a:spcBef>
                        <a:spcAft>
                          <a:spcPts val="600"/>
                        </a:spcAft>
                      </a:pPr>
                      <a:r>
                        <a:rPr lang="en-US" sz="1900" dirty="0" smtClean="0">
                          <a:solidFill>
                            <a:srgbClr val="008000"/>
                          </a:solidFill>
                          <a:effectLst/>
                          <a:latin typeface="+mn-lt"/>
                        </a:rPr>
                        <a:t>YES</a:t>
                      </a:r>
                      <a:endParaRPr lang="en-US" sz="1900" dirty="0">
                        <a:solidFill>
                          <a:srgbClr val="008000"/>
                        </a:solidFill>
                        <a:effectLst/>
                        <a:latin typeface="+mn-lt"/>
                        <a:ea typeface="Calibri"/>
                        <a:cs typeface="Times New Roman"/>
                      </a:endParaRPr>
                    </a:p>
                  </a:txBody>
                  <a:tcPr marL="91416" marR="91416" marT="0" marB="0" anchor="ctr">
                    <a:solidFill>
                      <a:schemeClr val="accent6">
                        <a:lumMod val="20000"/>
                        <a:lumOff val="80000"/>
                      </a:schemeClr>
                    </a:solidFill>
                  </a:tcPr>
                </a:tc>
                <a:tc>
                  <a:txBody>
                    <a:bodyPr/>
                    <a:lstStyle/>
                    <a:p>
                      <a:pPr marL="0" marR="0" algn="ctr">
                        <a:lnSpc>
                          <a:spcPct val="115000"/>
                        </a:lnSpc>
                        <a:spcBef>
                          <a:spcPts val="0"/>
                        </a:spcBef>
                        <a:spcAft>
                          <a:spcPts val="600"/>
                        </a:spcAft>
                      </a:pPr>
                      <a:r>
                        <a:rPr lang="en-US" sz="1900" dirty="0">
                          <a:solidFill>
                            <a:srgbClr val="008000"/>
                          </a:solidFill>
                          <a:effectLst/>
                          <a:latin typeface="+mn-lt"/>
                        </a:rPr>
                        <a:t>YES</a:t>
                      </a:r>
                      <a:endParaRPr lang="en-US" sz="1900" dirty="0">
                        <a:solidFill>
                          <a:srgbClr val="008000"/>
                        </a:solidFill>
                        <a:effectLst/>
                        <a:latin typeface="+mn-lt"/>
                        <a:ea typeface="Calibri"/>
                        <a:cs typeface="Times New Roman"/>
                      </a:endParaRPr>
                    </a:p>
                  </a:txBody>
                  <a:tcPr marL="91416" marR="91416" marT="0" marB="0" anchor="ctr">
                    <a:solidFill>
                      <a:schemeClr val="accent6">
                        <a:lumMod val="20000"/>
                        <a:lumOff val="80000"/>
                      </a:schemeClr>
                    </a:solidFill>
                  </a:tcPr>
                </a:tc>
                <a:tc>
                  <a:txBody>
                    <a:bodyPr/>
                    <a:lstStyle/>
                    <a:p>
                      <a:pPr marL="0" marR="0" algn="ctr">
                        <a:lnSpc>
                          <a:spcPct val="115000"/>
                        </a:lnSpc>
                        <a:spcBef>
                          <a:spcPts val="0"/>
                        </a:spcBef>
                        <a:spcAft>
                          <a:spcPts val="600"/>
                        </a:spcAft>
                      </a:pPr>
                      <a:r>
                        <a:rPr lang="en-US" sz="1900" dirty="0" smtClean="0">
                          <a:solidFill>
                            <a:srgbClr val="008000"/>
                          </a:solidFill>
                          <a:effectLst/>
                          <a:latin typeface="+mn-lt"/>
                          <a:ea typeface="Calibri"/>
                          <a:cs typeface="Times New Roman"/>
                        </a:rPr>
                        <a:t>YES</a:t>
                      </a:r>
                      <a:endParaRPr lang="en-US" sz="1900" dirty="0">
                        <a:solidFill>
                          <a:srgbClr val="008000"/>
                        </a:solidFill>
                        <a:effectLst/>
                        <a:latin typeface="+mn-lt"/>
                        <a:ea typeface="Calibri"/>
                        <a:cs typeface="Times New Roman"/>
                      </a:endParaRPr>
                    </a:p>
                  </a:txBody>
                  <a:tcPr marL="91416" marR="91416" marT="0" marB="0" anchor="ctr">
                    <a:solidFill>
                      <a:schemeClr val="accent6">
                        <a:lumMod val="20000"/>
                        <a:lumOff val="80000"/>
                      </a:schemeClr>
                    </a:solidFill>
                  </a:tcPr>
                </a:tc>
              </a:tr>
              <a:tr h="457631">
                <a:tc>
                  <a:txBody>
                    <a:bodyPr/>
                    <a:lstStyle/>
                    <a:p>
                      <a:pPr marL="0" marR="0" algn="ctr">
                        <a:lnSpc>
                          <a:spcPct val="115000"/>
                        </a:lnSpc>
                        <a:spcBef>
                          <a:spcPts val="0"/>
                        </a:spcBef>
                        <a:spcAft>
                          <a:spcPts val="600"/>
                        </a:spcAft>
                      </a:pPr>
                      <a:r>
                        <a:rPr lang="en-US" sz="1900" dirty="0" smtClean="0">
                          <a:effectLst/>
                          <a:latin typeface="+mn-lt"/>
                        </a:rPr>
                        <a:t>Operator</a:t>
                      </a:r>
                      <a:r>
                        <a:rPr lang="en-US" sz="1900" baseline="0" dirty="0" smtClean="0">
                          <a:effectLst/>
                          <a:latin typeface="+mn-lt"/>
                        </a:rPr>
                        <a:t> Address Books</a:t>
                      </a:r>
                      <a:endParaRPr lang="en-US" sz="1900" dirty="0">
                        <a:effectLst/>
                        <a:latin typeface="+mn-lt"/>
                        <a:ea typeface="Calibri"/>
                        <a:cs typeface="Times New Roman"/>
                      </a:endParaRPr>
                    </a:p>
                  </a:txBody>
                  <a:tcPr marL="91416" marR="91416" marT="0" marB="0" anchor="ctr">
                    <a:solidFill>
                      <a:srgbClr val="4B8EDC"/>
                    </a:solidFill>
                  </a:tcPr>
                </a:tc>
                <a:tc>
                  <a:txBody>
                    <a:bodyPr/>
                    <a:lstStyle/>
                    <a:p>
                      <a:pPr marL="0" marR="0" algn="ctr">
                        <a:lnSpc>
                          <a:spcPct val="115000"/>
                        </a:lnSpc>
                        <a:spcBef>
                          <a:spcPts val="0"/>
                        </a:spcBef>
                        <a:spcAft>
                          <a:spcPts val="600"/>
                        </a:spcAft>
                      </a:pPr>
                      <a:r>
                        <a:rPr lang="en-US" sz="1900" dirty="0">
                          <a:solidFill>
                            <a:srgbClr val="008000"/>
                          </a:solidFill>
                          <a:effectLst/>
                          <a:latin typeface="+mn-lt"/>
                        </a:rPr>
                        <a:t>YES</a:t>
                      </a:r>
                      <a:endParaRPr lang="en-US" sz="1900" dirty="0">
                        <a:solidFill>
                          <a:srgbClr val="008000"/>
                        </a:solidFill>
                        <a:effectLst/>
                        <a:latin typeface="+mn-lt"/>
                        <a:ea typeface="Calibri"/>
                        <a:cs typeface="Times New Roman"/>
                      </a:endParaRPr>
                    </a:p>
                  </a:txBody>
                  <a:tcPr marL="91416" marR="91416" marT="0" marB="0" anchor="ctr">
                    <a:solidFill>
                      <a:schemeClr val="tx1"/>
                    </a:solidFill>
                  </a:tcPr>
                </a:tc>
                <a:tc>
                  <a:txBody>
                    <a:bodyPr/>
                    <a:lstStyle/>
                    <a:p>
                      <a:pPr marL="0" marR="0" algn="ctr">
                        <a:lnSpc>
                          <a:spcPct val="115000"/>
                        </a:lnSpc>
                        <a:spcBef>
                          <a:spcPts val="0"/>
                        </a:spcBef>
                        <a:spcAft>
                          <a:spcPts val="600"/>
                        </a:spcAft>
                      </a:pPr>
                      <a:r>
                        <a:rPr lang="en-US" sz="1900" dirty="0">
                          <a:solidFill>
                            <a:srgbClr val="008000"/>
                          </a:solidFill>
                          <a:effectLst/>
                          <a:latin typeface="+mn-lt"/>
                        </a:rPr>
                        <a:t>YES</a:t>
                      </a:r>
                      <a:endParaRPr lang="en-US" sz="1900" dirty="0">
                        <a:solidFill>
                          <a:srgbClr val="008000"/>
                        </a:solidFill>
                        <a:effectLst/>
                        <a:latin typeface="+mn-lt"/>
                        <a:ea typeface="Calibri"/>
                        <a:cs typeface="Times New Roman"/>
                      </a:endParaRPr>
                    </a:p>
                  </a:txBody>
                  <a:tcPr marL="91416" marR="91416" marT="0" marB="0" anchor="ctr">
                    <a:solidFill>
                      <a:schemeClr val="tx1"/>
                    </a:solidFill>
                  </a:tcPr>
                </a:tc>
                <a:tc>
                  <a:txBody>
                    <a:bodyPr/>
                    <a:lstStyle/>
                    <a:p>
                      <a:pPr marL="0" marR="0" algn="ctr">
                        <a:lnSpc>
                          <a:spcPct val="115000"/>
                        </a:lnSpc>
                        <a:spcBef>
                          <a:spcPts val="0"/>
                        </a:spcBef>
                        <a:spcAft>
                          <a:spcPts val="600"/>
                        </a:spcAft>
                      </a:pPr>
                      <a:r>
                        <a:rPr lang="en-US" sz="1900" dirty="0" smtClean="0">
                          <a:solidFill>
                            <a:srgbClr val="008000"/>
                          </a:solidFill>
                          <a:effectLst/>
                          <a:latin typeface="+mn-lt"/>
                          <a:ea typeface="Calibri"/>
                          <a:cs typeface="Times New Roman"/>
                        </a:rPr>
                        <a:t>n/a</a:t>
                      </a:r>
                      <a:endParaRPr lang="en-US" sz="1900" dirty="0">
                        <a:solidFill>
                          <a:srgbClr val="008000"/>
                        </a:solidFill>
                        <a:effectLst/>
                        <a:latin typeface="+mn-lt"/>
                        <a:ea typeface="Calibri"/>
                        <a:cs typeface="Times New Roman"/>
                      </a:endParaRPr>
                    </a:p>
                  </a:txBody>
                  <a:tcPr marL="91416" marR="91416" marT="0" marB="0" anchor="ctr">
                    <a:solidFill>
                      <a:schemeClr val="tx1"/>
                    </a:solidFill>
                  </a:tcPr>
                </a:tc>
              </a:tr>
              <a:tr h="457631">
                <a:tc>
                  <a:txBody>
                    <a:bodyPr/>
                    <a:lstStyle/>
                    <a:p>
                      <a:pPr marL="0" marR="0" algn="ctr">
                        <a:lnSpc>
                          <a:spcPct val="115000"/>
                        </a:lnSpc>
                        <a:spcBef>
                          <a:spcPts val="0"/>
                        </a:spcBef>
                        <a:spcAft>
                          <a:spcPts val="600"/>
                        </a:spcAft>
                      </a:pPr>
                      <a:r>
                        <a:rPr lang="en-US" sz="1900" dirty="0">
                          <a:effectLst/>
                          <a:latin typeface="+mn-lt"/>
                        </a:rPr>
                        <a:t>Facebook</a:t>
                      </a:r>
                      <a:endParaRPr lang="en-US" sz="1900" dirty="0">
                        <a:effectLst/>
                        <a:latin typeface="+mn-lt"/>
                        <a:ea typeface="Calibri"/>
                        <a:cs typeface="Times New Roman"/>
                      </a:endParaRPr>
                    </a:p>
                  </a:txBody>
                  <a:tcPr marL="91416" marR="91416" marT="0" marB="0" anchor="ctr">
                    <a:solidFill>
                      <a:srgbClr val="4B8EDC"/>
                    </a:solidFill>
                  </a:tcPr>
                </a:tc>
                <a:tc>
                  <a:txBody>
                    <a:bodyPr/>
                    <a:lstStyle/>
                    <a:p>
                      <a:pPr marL="0" marR="0" algn="ctr">
                        <a:lnSpc>
                          <a:spcPct val="115000"/>
                        </a:lnSpc>
                        <a:spcBef>
                          <a:spcPts val="0"/>
                        </a:spcBef>
                        <a:spcAft>
                          <a:spcPts val="600"/>
                        </a:spcAft>
                      </a:pPr>
                      <a:r>
                        <a:rPr lang="en-US" sz="1900" dirty="0">
                          <a:solidFill>
                            <a:srgbClr val="008000"/>
                          </a:solidFill>
                          <a:effectLst/>
                          <a:latin typeface="+mn-lt"/>
                        </a:rPr>
                        <a:t>YES</a:t>
                      </a:r>
                      <a:endParaRPr lang="en-US" sz="1900" dirty="0">
                        <a:solidFill>
                          <a:srgbClr val="008000"/>
                        </a:solidFill>
                        <a:effectLst/>
                        <a:latin typeface="+mn-lt"/>
                        <a:ea typeface="Calibri"/>
                        <a:cs typeface="Times New Roman"/>
                      </a:endParaRPr>
                    </a:p>
                  </a:txBody>
                  <a:tcPr marL="91416" marR="91416" marT="0" marB="0" anchor="ctr">
                    <a:solidFill>
                      <a:schemeClr val="accent6">
                        <a:lumMod val="20000"/>
                        <a:lumOff val="80000"/>
                      </a:schemeClr>
                    </a:solidFill>
                  </a:tcPr>
                </a:tc>
                <a:tc>
                  <a:txBody>
                    <a:bodyPr/>
                    <a:lstStyle/>
                    <a:p>
                      <a:pPr marL="0" marR="0" algn="ctr">
                        <a:lnSpc>
                          <a:spcPct val="115000"/>
                        </a:lnSpc>
                        <a:spcBef>
                          <a:spcPts val="0"/>
                        </a:spcBef>
                        <a:spcAft>
                          <a:spcPts val="600"/>
                        </a:spcAft>
                      </a:pPr>
                      <a:r>
                        <a:rPr lang="en-US" sz="1900" dirty="0">
                          <a:solidFill>
                            <a:srgbClr val="FF0000"/>
                          </a:solidFill>
                          <a:effectLst/>
                          <a:latin typeface="+mn-lt"/>
                        </a:rPr>
                        <a:t>NO</a:t>
                      </a:r>
                      <a:endParaRPr lang="en-US" sz="1900" dirty="0">
                        <a:solidFill>
                          <a:srgbClr val="FF0000"/>
                        </a:solidFill>
                        <a:effectLst/>
                        <a:latin typeface="+mn-lt"/>
                        <a:ea typeface="Calibri"/>
                        <a:cs typeface="Times New Roman"/>
                      </a:endParaRPr>
                    </a:p>
                  </a:txBody>
                  <a:tcPr marL="91416" marR="91416" marT="0" marB="0" anchor="ctr">
                    <a:solidFill>
                      <a:schemeClr val="accent6">
                        <a:lumMod val="20000"/>
                        <a:lumOff val="80000"/>
                      </a:schemeClr>
                    </a:solidFill>
                  </a:tcPr>
                </a:tc>
                <a:tc>
                  <a:txBody>
                    <a:bodyPr/>
                    <a:lstStyle/>
                    <a:p>
                      <a:pPr marL="0" marR="0" algn="ctr">
                        <a:lnSpc>
                          <a:spcPct val="115000"/>
                        </a:lnSpc>
                        <a:spcBef>
                          <a:spcPts val="0"/>
                        </a:spcBef>
                        <a:spcAft>
                          <a:spcPts val="600"/>
                        </a:spcAft>
                      </a:pPr>
                      <a:r>
                        <a:rPr lang="en-US" sz="1900" dirty="0" smtClean="0">
                          <a:solidFill>
                            <a:srgbClr val="FF0000"/>
                          </a:solidFill>
                          <a:effectLst/>
                          <a:latin typeface="+mn-lt"/>
                        </a:rPr>
                        <a:t>NO</a:t>
                      </a:r>
                      <a:endParaRPr lang="en-US" sz="1900" dirty="0">
                        <a:solidFill>
                          <a:srgbClr val="FF0000"/>
                        </a:solidFill>
                        <a:effectLst/>
                        <a:latin typeface="+mn-lt"/>
                        <a:ea typeface="Calibri"/>
                        <a:cs typeface="Times New Roman"/>
                      </a:endParaRPr>
                    </a:p>
                  </a:txBody>
                  <a:tcPr marL="91416" marR="91416" marT="0" marB="0" anchor="ctr">
                    <a:solidFill>
                      <a:schemeClr val="accent6">
                        <a:lumMod val="20000"/>
                        <a:lumOff val="80000"/>
                      </a:schemeClr>
                    </a:solidFill>
                  </a:tcPr>
                </a:tc>
              </a:tr>
              <a:tr h="915259">
                <a:tc>
                  <a:txBody>
                    <a:bodyPr/>
                    <a:lstStyle/>
                    <a:p>
                      <a:pPr marL="0" marR="0" algn="ctr">
                        <a:lnSpc>
                          <a:spcPct val="115000"/>
                        </a:lnSpc>
                        <a:spcBef>
                          <a:spcPts val="0"/>
                        </a:spcBef>
                        <a:spcAft>
                          <a:spcPts val="600"/>
                        </a:spcAft>
                      </a:pPr>
                      <a:r>
                        <a:rPr lang="en-US" sz="1900" dirty="0" smtClean="0">
                          <a:effectLst/>
                          <a:latin typeface="+mn-lt"/>
                        </a:rPr>
                        <a:t>Other networks in the People Hub </a:t>
                      </a:r>
                      <a:r>
                        <a:rPr lang="en-US" sz="1900" b="0" dirty="0" smtClean="0">
                          <a:effectLst/>
                          <a:latin typeface="+mn-lt"/>
                        </a:rPr>
                        <a:t>(e.g., Twitter)</a:t>
                      </a:r>
                      <a:endParaRPr lang="en-US" sz="1900" b="0" dirty="0">
                        <a:effectLst/>
                        <a:latin typeface="+mn-lt"/>
                        <a:ea typeface="Calibri"/>
                        <a:cs typeface="Times New Roman"/>
                      </a:endParaRPr>
                    </a:p>
                  </a:txBody>
                  <a:tcPr marL="91416" marR="91416" marT="0" marB="0" anchor="ctr">
                    <a:solidFill>
                      <a:srgbClr val="4B8EDC"/>
                    </a:solidFill>
                  </a:tcPr>
                </a:tc>
                <a:tc>
                  <a:txBody>
                    <a:bodyPr/>
                    <a:lstStyle/>
                    <a:p>
                      <a:pPr marL="0" marR="0" algn="ctr">
                        <a:lnSpc>
                          <a:spcPct val="115000"/>
                        </a:lnSpc>
                        <a:spcBef>
                          <a:spcPts val="0"/>
                        </a:spcBef>
                        <a:spcAft>
                          <a:spcPts val="600"/>
                        </a:spcAft>
                      </a:pPr>
                      <a:r>
                        <a:rPr lang="en-US" sz="1900" dirty="0">
                          <a:solidFill>
                            <a:srgbClr val="FF0000"/>
                          </a:solidFill>
                          <a:effectLst/>
                          <a:latin typeface="+mn-lt"/>
                        </a:rPr>
                        <a:t>NO</a:t>
                      </a:r>
                      <a:endParaRPr lang="en-US" sz="1900" dirty="0">
                        <a:solidFill>
                          <a:srgbClr val="FF0000"/>
                        </a:solidFill>
                        <a:effectLst/>
                        <a:latin typeface="+mn-lt"/>
                        <a:ea typeface="Calibri"/>
                        <a:cs typeface="Times New Roman"/>
                      </a:endParaRPr>
                    </a:p>
                  </a:txBody>
                  <a:tcPr marL="91416" marR="91416" marT="0" marB="0" anchor="ctr">
                    <a:solidFill>
                      <a:schemeClr val="tx1"/>
                    </a:solidFill>
                  </a:tcPr>
                </a:tc>
                <a:tc>
                  <a:txBody>
                    <a:bodyPr/>
                    <a:lstStyle/>
                    <a:p>
                      <a:pPr marL="0" marR="0" algn="ctr">
                        <a:lnSpc>
                          <a:spcPct val="115000"/>
                        </a:lnSpc>
                        <a:spcBef>
                          <a:spcPts val="0"/>
                        </a:spcBef>
                        <a:spcAft>
                          <a:spcPts val="600"/>
                        </a:spcAft>
                      </a:pPr>
                      <a:r>
                        <a:rPr lang="en-US" sz="1900" dirty="0">
                          <a:solidFill>
                            <a:srgbClr val="FF0000"/>
                          </a:solidFill>
                          <a:effectLst/>
                          <a:latin typeface="+mn-lt"/>
                        </a:rPr>
                        <a:t>NO</a:t>
                      </a:r>
                      <a:endParaRPr lang="en-US" sz="1900" dirty="0">
                        <a:solidFill>
                          <a:srgbClr val="FF0000"/>
                        </a:solidFill>
                        <a:effectLst/>
                        <a:latin typeface="+mn-lt"/>
                        <a:ea typeface="Calibri"/>
                        <a:cs typeface="Times New Roman"/>
                      </a:endParaRPr>
                    </a:p>
                  </a:txBody>
                  <a:tcPr marL="91416" marR="91416" marT="0" marB="0" anchor="ctr">
                    <a:solidFill>
                      <a:schemeClr val="tx1"/>
                    </a:solidFill>
                  </a:tcPr>
                </a:tc>
                <a:tc>
                  <a:txBody>
                    <a:bodyPr/>
                    <a:lstStyle/>
                    <a:p>
                      <a:pPr marL="0" marR="0" algn="ctr">
                        <a:lnSpc>
                          <a:spcPct val="115000"/>
                        </a:lnSpc>
                        <a:spcBef>
                          <a:spcPts val="0"/>
                        </a:spcBef>
                        <a:spcAft>
                          <a:spcPts val="600"/>
                        </a:spcAft>
                      </a:pPr>
                      <a:r>
                        <a:rPr lang="en-US" sz="1900" dirty="0" smtClean="0">
                          <a:solidFill>
                            <a:srgbClr val="FF0000"/>
                          </a:solidFill>
                          <a:effectLst/>
                          <a:latin typeface="+mn-lt"/>
                        </a:rPr>
                        <a:t>NO</a:t>
                      </a:r>
                      <a:endParaRPr lang="en-US" sz="1900" dirty="0">
                        <a:solidFill>
                          <a:srgbClr val="FF0000"/>
                        </a:solidFill>
                        <a:effectLst/>
                        <a:latin typeface="+mn-lt"/>
                        <a:ea typeface="Calibri"/>
                        <a:cs typeface="Times New Roman"/>
                      </a:endParaRPr>
                    </a:p>
                  </a:txBody>
                  <a:tcPr marL="91416" marR="91416" marT="0" marB="0" anchor="ctr">
                    <a:solidFill>
                      <a:schemeClr val="tx1"/>
                    </a:solidFill>
                  </a:tcPr>
                </a:tc>
              </a:tr>
            </a:tbl>
          </a:graphicData>
        </a:graphic>
      </p:graphicFrame>
    </p:spTree>
    <p:extLst>
      <p:ext uri="{BB962C8B-B14F-4D97-AF65-F5344CB8AC3E}">
        <p14:creationId xmlns:p14="http://schemas.microsoft.com/office/powerpoint/2010/main" val="2097135830"/>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Contacts: Hello, World!</a:t>
            </a:r>
          </a:p>
        </p:txBody>
      </p:sp>
      <p:sp>
        <p:nvSpPr>
          <p:cNvPr id="6" name="Rectangle 5"/>
          <p:cNvSpPr/>
          <p:nvPr/>
        </p:nvSpPr>
        <p:spPr>
          <a:xfrm>
            <a:off x="507868" y="1451041"/>
            <a:ext cx="10868369" cy="3488135"/>
          </a:xfrm>
          <a:prstGeom prst="rect">
            <a:avLst/>
          </a:prstGeom>
        </p:spPr>
        <p:txBody>
          <a:bodyPr wrap="square" lIns="121899" tIns="60949" rIns="121899" bIns="60949">
            <a:spAutoFit/>
          </a:bodyPr>
          <a:lstStyle/>
          <a:p>
            <a:r>
              <a:rPr lang="en-US" sz="2100" dirty="0">
                <a:solidFill>
                  <a:srgbClr val="2B91AF"/>
                </a:solidFill>
                <a:latin typeface="Consolas"/>
              </a:rPr>
              <a:t>Contacts</a:t>
            </a:r>
            <a:r>
              <a:rPr lang="en-US" sz="2100" dirty="0">
                <a:solidFill>
                  <a:prstClr val="black"/>
                </a:solidFill>
                <a:latin typeface="Consolas"/>
              </a:rPr>
              <a:t> </a:t>
            </a:r>
            <a:r>
              <a:rPr lang="en-US" sz="2100" dirty="0" err="1">
                <a:solidFill>
                  <a:prstClr val="black"/>
                </a:solidFill>
                <a:latin typeface="Consolas"/>
              </a:rPr>
              <a:t>contacts</a:t>
            </a:r>
            <a:r>
              <a:rPr lang="en-US" sz="2100" dirty="0">
                <a:solidFill>
                  <a:prstClr val="black"/>
                </a:solidFill>
                <a:latin typeface="Consolas"/>
              </a:rPr>
              <a:t> = </a:t>
            </a:r>
            <a:r>
              <a:rPr lang="en-US" sz="2100" dirty="0">
                <a:solidFill>
                  <a:srgbClr val="0000FF"/>
                </a:solidFill>
                <a:latin typeface="Consolas"/>
              </a:rPr>
              <a:t>new</a:t>
            </a:r>
            <a:r>
              <a:rPr lang="en-US" sz="2100" dirty="0">
                <a:solidFill>
                  <a:prstClr val="black"/>
                </a:solidFill>
                <a:latin typeface="Consolas"/>
              </a:rPr>
              <a:t> </a:t>
            </a:r>
            <a:r>
              <a:rPr lang="en-US" sz="2100" dirty="0">
                <a:solidFill>
                  <a:srgbClr val="2B91AF"/>
                </a:solidFill>
                <a:latin typeface="Consolas"/>
              </a:rPr>
              <a:t>Contacts</a:t>
            </a:r>
            <a:r>
              <a:rPr lang="en-US" sz="2100" dirty="0">
                <a:solidFill>
                  <a:prstClr val="black"/>
                </a:solidFill>
                <a:latin typeface="Consolas"/>
              </a:rPr>
              <a:t>();</a:t>
            </a:r>
          </a:p>
          <a:p>
            <a:endParaRPr lang="en-US" sz="2100" dirty="0">
              <a:solidFill>
                <a:prstClr val="black"/>
              </a:solidFill>
              <a:latin typeface="Consolas"/>
            </a:endParaRPr>
          </a:p>
          <a:p>
            <a:r>
              <a:rPr lang="en-US" sz="2100" dirty="0" err="1">
                <a:solidFill>
                  <a:prstClr val="black"/>
                </a:solidFill>
                <a:latin typeface="Consolas"/>
              </a:rPr>
              <a:t>contacts.SearchCompleted</a:t>
            </a:r>
            <a:r>
              <a:rPr lang="en-US" sz="2100" dirty="0">
                <a:solidFill>
                  <a:prstClr val="black"/>
                </a:solidFill>
                <a:latin typeface="Consolas"/>
              </a:rPr>
              <a:t> += </a:t>
            </a:r>
            <a:r>
              <a:rPr lang="en-US" sz="2100" dirty="0">
                <a:solidFill>
                  <a:srgbClr val="0000FF"/>
                </a:solidFill>
                <a:latin typeface="Consolas"/>
              </a:rPr>
              <a:t>new</a:t>
            </a:r>
            <a:r>
              <a:rPr lang="en-US" sz="2100" dirty="0">
                <a:solidFill>
                  <a:prstClr val="black"/>
                </a:solidFill>
                <a:latin typeface="Consolas"/>
              </a:rPr>
              <a:t> </a:t>
            </a:r>
            <a:r>
              <a:rPr lang="en-US" sz="2100" dirty="0" err="1">
                <a:solidFill>
                  <a:srgbClr val="2B91AF"/>
                </a:solidFill>
                <a:latin typeface="Consolas"/>
              </a:rPr>
              <a:t>EventHandler</a:t>
            </a:r>
            <a:r>
              <a:rPr lang="en-US" sz="2100" dirty="0">
                <a:solidFill>
                  <a:prstClr val="black"/>
                </a:solidFill>
                <a:latin typeface="Consolas"/>
              </a:rPr>
              <a:t>&lt;</a:t>
            </a:r>
            <a:r>
              <a:rPr lang="en-US" sz="2100" dirty="0" err="1">
                <a:solidFill>
                  <a:srgbClr val="2B91AF"/>
                </a:solidFill>
                <a:latin typeface="Consolas"/>
              </a:rPr>
              <a:t>ContactsSearchEventArgs</a:t>
            </a:r>
            <a:r>
              <a:rPr lang="en-US" sz="2100" dirty="0">
                <a:solidFill>
                  <a:prstClr val="black"/>
                </a:solidFill>
                <a:latin typeface="Consolas"/>
              </a:rPr>
              <a:t>&gt;((sender, e) =&gt;</a:t>
            </a:r>
          </a:p>
          <a:p>
            <a:r>
              <a:rPr lang="en-US" sz="2100" dirty="0">
                <a:solidFill>
                  <a:prstClr val="black"/>
                </a:solidFill>
                <a:latin typeface="Consolas"/>
              </a:rPr>
              <a:t>            {</a:t>
            </a:r>
          </a:p>
          <a:p>
            <a:r>
              <a:rPr lang="en-US" sz="2100" dirty="0">
                <a:solidFill>
                  <a:prstClr val="black"/>
                </a:solidFill>
                <a:latin typeface="Consolas"/>
              </a:rPr>
              <a:t>                 </a:t>
            </a:r>
            <a:r>
              <a:rPr lang="en-US" sz="2100" dirty="0">
                <a:solidFill>
                  <a:srgbClr val="0000FF"/>
                </a:solidFill>
                <a:latin typeface="Consolas"/>
              </a:rPr>
              <a:t>...</a:t>
            </a:r>
            <a:r>
              <a:rPr lang="en-US" sz="2100" dirty="0">
                <a:solidFill>
                  <a:prstClr val="black"/>
                </a:solidFill>
                <a:latin typeface="Consolas"/>
              </a:rPr>
              <a:t> = </a:t>
            </a:r>
            <a:r>
              <a:rPr lang="en-US" sz="2100" dirty="0" err="1">
                <a:solidFill>
                  <a:prstClr val="black"/>
                </a:solidFill>
                <a:latin typeface="Consolas"/>
              </a:rPr>
              <a:t>e.Results</a:t>
            </a:r>
            <a:r>
              <a:rPr lang="en-US" sz="2100" dirty="0">
                <a:solidFill>
                  <a:prstClr val="black"/>
                </a:solidFill>
                <a:latin typeface="Consolas"/>
              </a:rPr>
              <a:t>;</a:t>
            </a:r>
          </a:p>
          <a:p>
            <a:r>
              <a:rPr lang="en-US" sz="2100" dirty="0">
                <a:solidFill>
                  <a:prstClr val="black"/>
                </a:solidFill>
                <a:latin typeface="Consolas"/>
              </a:rPr>
              <a:t>            });</a:t>
            </a:r>
          </a:p>
          <a:p>
            <a:endParaRPr lang="en-US" sz="2100" dirty="0">
              <a:solidFill>
                <a:prstClr val="black"/>
              </a:solidFill>
              <a:latin typeface="Consolas"/>
            </a:endParaRPr>
          </a:p>
          <a:p>
            <a:r>
              <a:rPr lang="en-US" sz="2100" dirty="0">
                <a:solidFill>
                  <a:srgbClr val="008000"/>
                </a:solidFill>
                <a:latin typeface="Consolas"/>
              </a:rPr>
              <a:t>// E.g. search for all contacts</a:t>
            </a:r>
            <a:endParaRPr lang="en-US" sz="2100" dirty="0">
              <a:solidFill>
                <a:prstClr val="black"/>
              </a:solidFill>
              <a:latin typeface="Consolas"/>
            </a:endParaRPr>
          </a:p>
          <a:p>
            <a:r>
              <a:rPr lang="en-US" sz="2100" dirty="0" err="1">
                <a:solidFill>
                  <a:prstClr val="black"/>
                </a:solidFill>
                <a:latin typeface="Consolas"/>
              </a:rPr>
              <a:t>contacts.SearchAsync</a:t>
            </a:r>
            <a:r>
              <a:rPr lang="en-US" sz="2100" dirty="0">
                <a:solidFill>
                  <a:prstClr val="black"/>
                </a:solidFill>
                <a:latin typeface="Consolas"/>
              </a:rPr>
              <a:t>(</a:t>
            </a:r>
            <a:r>
              <a:rPr lang="en-US" sz="2100" dirty="0" err="1">
                <a:solidFill>
                  <a:srgbClr val="0000FF"/>
                </a:solidFill>
                <a:latin typeface="Consolas"/>
              </a:rPr>
              <a:t>string</a:t>
            </a:r>
            <a:r>
              <a:rPr lang="en-US" sz="2100" dirty="0" err="1">
                <a:solidFill>
                  <a:prstClr val="black"/>
                </a:solidFill>
                <a:latin typeface="Consolas"/>
              </a:rPr>
              <a:t>.Empty</a:t>
            </a:r>
            <a:r>
              <a:rPr lang="en-US" sz="2100" dirty="0">
                <a:solidFill>
                  <a:prstClr val="black"/>
                </a:solidFill>
                <a:latin typeface="Consolas"/>
              </a:rPr>
              <a:t>, </a:t>
            </a:r>
            <a:r>
              <a:rPr lang="en-US" sz="2100" dirty="0" err="1">
                <a:solidFill>
                  <a:srgbClr val="2B91AF"/>
                </a:solidFill>
                <a:latin typeface="Consolas"/>
              </a:rPr>
              <a:t>FilterKind</a:t>
            </a:r>
            <a:r>
              <a:rPr lang="en-US" sz="2100" dirty="0" err="1">
                <a:solidFill>
                  <a:prstClr val="black"/>
                </a:solidFill>
                <a:latin typeface="Consolas"/>
              </a:rPr>
              <a:t>.None</a:t>
            </a:r>
            <a:r>
              <a:rPr lang="en-US" sz="2100" dirty="0">
                <a:solidFill>
                  <a:prstClr val="black"/>
                </a:solidFill>
                <a:latin typeface="Consolas"/>
              </a:rPr>
              <a:t>, </a:t>
            </a:r>
            <a:r>
              <a:rPr lang="en-US" sz="2100" dirty="0">
                <a:solidFill>
                  <a:srgbClr val="0000FF"/>
                </a:solidFill>
                <a:latin typeface="Consolas"/>
              </a:rPr>
              <a:t>null</a:t>
            </a:r>
            <a:r>
              <a:rPr lang="en-US" sz="2100" dirty="0">
                <a:solidFill>
                  <a:prstClr val="black"/>
                </a:solidFill>
                <a:latin typeface="Consolas"/>
              </a:rPr>
              <a:t>);</a:t>
            </a:r>
          </a:p>
        </p:txBody>
      </p:sp>
      <p:grpSp>
        <p:nvGrpSpPr>
          <p:cNvPr id="7" name="Group 6"/>
          <p:cNvGrpSpPr/>
          <p:nvPr/>
        </p:nvGrpSpPr>
        <p:grpSpPr>
          <a:xfrm>
            <a:off x="3973861" y="3898653"/>
            <a:ext cx="6132707" cy="1877690"/>
            <a:chOff x="2981172" y="3898623"/>
            <a:chExt cx="4600728" cy="1877688"/>
          </a:xfrm>
        </p:grpSpPr>
        <p:cxnSp>
          <p:nvCxnSpPr>
            <p:cNvPr id="8" name="Straight Arrow Connector 7"/>
            <p:cNvCxnSpPr/>
            <p:nvPr/>
          </p:nvCxnSpPr>
          <p:spPr>
            <a:xfrm flipV="1">
              <a:off x="3720354" y="4837932"/>
              <a:ext cx="114300" cy="314977"/>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981172" y="5191537"/>
              <a:ext cx="1284340" cy="584774"/>
            </a:xfrm>
            <a:prstGeom prst="rect">
              <a:avLst/>
            </a:prstGeom>
            <a:noFill/>
          </p:spPr>
          <p:txBody>
            <a:bodyPr wrap="none" lIns="0" tIns="0" rIns="0" bIns="0" rtlCol="0">
              <a:spAutoFit/>
            </a:bodyPr>
            <a:lstStyle/>
            <a:p>
              <a:r>
                <a:rPr lang="en-US" sz="1900" dirty="0">
                  <a:solidFill>
                    <a:srgbClr val="FF0000"/>
                  </a:solidFill>
                </a:rPr>
                <a:t>filter expression</a:t>
              </a:r>
            </a:p>
            <a:p>
              <a:r>
                <a:rPr lang="en-US" sz="1900" dirty="0">
                  <a:solidFill>
                    <a:srgbClr val="FF0000"/>
                  </a:solidFill>
                </a:rPr>
                <a:t>(not a regex)</a:t>
              </a:r>
            </a:p>
          </p:txBody>
        </p:sp>
        <p:cxnSp>
          <p:nvCxnSpPr>
            <p:cNvPr id="10" name="Straight Arrow Connector 9"/>
            <p:cNvCxnSpPr/>
            <p:nvPr/>
          </p:nvCxnSpPr>
          <p:spPr>
            <a:xfrm flipH="1" flipV="1">
              <a:off x="5495773" y="4824060"/>
              <a:ext cx="381000" cy="309489"/>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105401" y="5191537"/>
              <a:ext cx="2476499" cy="584774"/>
            </a:xfrm>
            <a:prstGeom prst="rect">
              <a:avLst/>
            </a:prstGeom>
            <a:noFill/>
          </p:spPr>
          <p:txBody>
            <a:bodyPr wrap="square" lIns="0" tIns="0" rIns="0" bIns="0" rtlCol="0">
              <a:spAutoFit/>
            </a:bodyPr>
            <a:lstStyle/>
            <a:p>
              <a:r>
                <a:rPr lang="en-US" sz="1900" dirty="0">
                  <a:solidFill>
                    <a:srgbClr val="FF0000"/>
                  </a:solidFill>
                </a:rPr>
                <a:t>Filter kind: name, email , phone or pinned to start)</a:t>
              </a:r>
            </a:p>
          </p:txBody>
        </p:sp>
        <p:cxnSp>
          <p:nvCxnSpPr>
            <p:cNvPr id="12" name="Straight Arrow Connector 11"/>
            <p:cNvCxnSpPr/>
            <p:nvPr/>
          </p:nvCxnSpPr>
          <p:spPr>
            <a:xfrm flipH="1">
              <a:off x="6603609" y="4048143"/>
              <a:ext cx="381000" cy="300110"/>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073902" y="3898623"/>
              <a:ext cx="396847" cy="292388"/>
            </a:xfrm>
            <a:prstGeom prst="rect">
              <a:avLst/>
            </a:prstGeom>
            <a:noFill/>
          </p:spPr>
          <p:txBody>
            <a:bodyPr wrap="none" lIns="0" tIns="0" rIns="0" bIns="0" rtlCol="0">
              <a:spAutoFit/>
            </a:bodyPr>
            <a:lstStyle/>
            <a:p>
              <a:r>
                <a:rPr lang="en-US" sz="1900" dirty="0">
                  <a:solidFill>
                    <a:srgbClr val="FF0000"/>
                  </a:solidFill>
                </a:rPr>
                <a:t>state</a:t>
              </a:r>
            </a:p>
          </p:txBody>
        </p:sp>
      </p:grpSp>
      <p:sp>
        <p:nvSpPr>
          <p:cNvPr id="14" name="Rectangle 13"/>
          <p:cNvSpPr/>
          <p:nvPr/>
        </p:nvSpPr>
        <p:spPr>
          <a:xfrm>
            <a:off x="601632" y="5758337"/>
            <a:ext cx="10813675" cy="779700"/>
          </a:xfrm>
          <a:prstGeom prst="rect">
            <a:avLst/>
          </a:prstGeom>
        </p:spPr>
        <p:txBody>
          <a:bodyPr wrap="square" lIns="121899" tIns="60949" rIns="121899" bIns="60949">
            <a:spAutoFit/>
          </a:bodyPr>
          <a:lstStyle/>
          <a:p>
            <a:r>
              <a:rPr lang="en-US" sz="2100" dirty="0">
                <a:solidFill>
                  <a:srgbClr val="008000"/>
                </a:solidFill>
                <a:latin typeface="Consolas"/>
              </a:rPr>
              <a:t>// E.g. search for all contacts with display name matching "</a:t>
            </a:r>
            <a:r>
              <a:rPr lang="en-US" sz="2100" dirty="0" err="1">
                <a:solidFill>
                  <a:srgbClr val="008000"/>
                </a:solidFill>
                <a:latin typeface="Consolas"/>
              </a:rPr>
              <a:t>ja</a:t>
            </a:r>
            <a:r>
              <a:rPr lang="en-US" sz="2100" dirty="0">
                <a:solidFill>
                  <a:srgbClr val="008000"/>
                </a:solidFill>
                <a:latin typeface="Consolas"/>
              </a:rPr>
              <a:t>"</a:t>
            </a:r>
            <a:endParaRPr lang="en-US" sz="2100" dirty="0">
              <a:solidFill>
                <a:prstClr val="black"/>
              </a:solidFill>
              <a:latin typeface="Consolas"/>
            </a:endParaRPr>
          </a:p>
          <a:p>
            <a:r>
              <a:rPr lang="en-US" sz="2100" dirty="0" err="1">
                <a:solidFill>
                  <a:prstClr val="black"/>
                </a:solidFill>
                <a:latin typeface="Consolas"/>
              </a:rPr>
              <a:t>contacts.SearchAsync</a:t>
            </a:r>
            <a:r>
              <a:rPr lang="en-US" sz="2100" dirty="0">
                <a:solidFill>
                  <a:prstClr val="black"/>
                </a:solidFill>
                <a:latin typeface="Consolas"/>
              </a:rPr>
              <a:t>(</a:t>
            </a:r>
            <a:r>
              <a:rPr lang="en-US" sz="2100" dirty="0">
                <a:solidFill>
                  <a:srgbClr val="A31515"/>
                </a:solidFill>
                <a:latin typeface="Consolas"/>
              </a:rPr>
              <a:t>"</a:t>
            </a:r>
            <a:r>
              <a:rPr lang="en-US" sz="2100" dirty="0" err="1">
                <a:solidFill>
                  <a:srgbClr val="A31515"/>
                </a:solidFill>
                <a:latin typeface="Consolas"/>
              </a:rPr>
              <a:t>ja</a:t>
            </a:r>
            <a:r>
              <a:rPr lang="en-US" sz="2100" dirty="0">
                <a:solidFill>
                  <a:srgbClr val="A31515"/>
                </a:solidFill>
                <a:latin typeface="Consolas"/>
              </a:rPr>
              <a:t>"</a:t>
            </a:r>
            <a:r>
              <a:rPr lang="en-US" sz="2100" dirty="0">
                <a:solidFill>
                  <a:prstClr val="black"/>
                </a:solidFill>
                <a:latin typeface="Consolas"/>
              </a:rPr>
              <a:t>, </a:t>
            </a:r>
            <a:r>
              <a:rPr lang="en-US" sz="2100" dirty="0" err="1">
                <a:solidFill>
                  <a:srgbClr val="2B91AF"/>
                </a:solidFill>
                <a:latin typeface="Consolas"/>
              </a:rPr>
              <a:t>FilterKind</a:t>
            </a:r>
            <a:r>
              <a:rPr lang="en-US" sz="2100" dirty="0" err="1">
                <a:solidFill>
                  <a:prstClr val="black"/>
                </a:solidFill>
                <a:latin typeface="Consolas"/>
              </a:rPr>
              <a:t>.DisplayName</a:t>
            </a:r>
            <a:r>
              <a:rPr lang="en-US" sz="2100" dirty="0">
                <a:solidFill>
                  <a:prstClr val="black"/>
                </a:solidFill>
                <a:latin typeface="Consolas"/>
              </a:rPr>
              <a:t>, </a:t>
            </a:r>
            <a:r>
              <a:rPr lang="en-US" sz="2100" dirty="0">
                <a:solidFill>
                  <a:srgbClr val="0000FF"/>
                </a:solidFill>
                <a:latin typeface="Consolas"/>
              </a:rPr>
              <a:t>null</a:t>
            </a:r>
            <a:r>
              <a:rPr lang="en-US" sz="2100" dirty="0">
                <a:solidFill>
                  <a:prstClr val="black"/>
                </a:solidFill>
                <a:latin typeface="Consolas"/>
              </a:rPr>
              <a:t>);</a:t>
            </a:r>
          </a:p>
        </p:txBody>
      </p:sp>
    </p:spTree>
    <p:extLst>
      <p:ext uri="{BB962C8B-B14F-4D97-AF65-F5344CB8AC3E}">
        <p14:creationId xmlns:p14="http://schemas.microsoft.com/office/powerpoint/2010/main" val="4011167638"/>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Appointments: Hello, World!</a:t>
            </a:r>
          </a:p>
        </p:txBody>
      </p:sp>
      <p:sp>
        <p:nvSpPr>
          <p:cNvPr id="15" name="Rectangle 14"/>
          <p:cNvSpPr/>
          <p:nvPr/>
        </p:nvSpPr>
        <p:spPr>
          <a:xfrm>
            <a:off x="507868" y="1452563"/>
            <a:ext cx="10868369" cy="4555093"/>
          </a:xfrm>
          <a:prstGeom prst="rect">
            <a:avLst/>
          </a:prstGeom>
        </p:spPr>
        <p:txBody>
          <a:bodyPr wrap="square" lIns="121899" tIns="60949" rIns="121899" bIns="60949">
            <a:spAutoFit/>
          </a:bodyPr>
          <a:lstStyle/>
          <a:p>
            <a:r>
              <a:rPr lang="en-US" dirty="0" smtClean="0">
                <a:solidFill>
                  <a:srgbClr val="2B91AF"/>
                </a:solidFill>
                <a:latin typeface="Consolas"/>
              </a:rPr>
              <a:t>Appointments</a:t>
            </a:r>
            <a:r>
              <a:rPr lang="en-US" dirty="0" smtClean="0">
                <a:solidFill>
                  <a:prstClr val="black"/>
                </a:solidFill>
                <a:latin typeface="Consolas"/>
              </a:rPr>
              <a:t> </a:t>
            </a:r>
            <a:r>
              <a:rPr lang="en-US" dirty="0" err="1">
                <a:solidFill>
                  <a:prstClr val="black"/>
                </a:solidFill>
                <a:latin typeface="Consolas"/>
              </a:rPr>
              <a:t>appointments</a:t>
            </a:r>
            <a:r>
              <a:rPr lang="en-US" dirty="0">
                <a:solidFill>
                  <a:prstClr val="black"/>
                </a:solidFill>
                <a:latin typeface="Consolas"/>
              </a:rPr>
              <a:t> = </a:t>
            </a:r>
            <a:r>
              <a:rPr lang="en-US" dirty="0">
                <a:solidFill>
                  <a:srgbClr val="0000FF"/>
                </a:solidFill>
                <a:latin typeface="Consolas"/>
              </a:rPr>
              <a:t>new</a:t>
            </a:r>
            <a:r>
              <a:rPr lang="en-US" dirty="0">
                <a:solidFill>
                  <a:prstClr val="black"/>
                </a:solidFill>
                <a:latin typeface="Consolas"/>
              </a:rPr>
              <a:t> </a:t>
            </a:r>
            <a:r>
              <a:rPr lang="en-US" dirty="0">
                <a:solidFill>
                  <a:srgbClr val="2B91AF"/>
                </a:solidFill>
                <a:latin typeface="Consolas"/>
              </a:rPr>
              <a:t>Appointments</a:t>
            </a:r>
            <a:r>
              <a:rPr lang="en-US" dirty="0" smtClean="0">
                <a:solidFill>
                  <a:prstClr val="black"/>
                </a:solidFill>
                <a:latin typeface="Consolas"/>
              </a:rPr>
              <a:t>();</a:t>
            </a:r>
            <a:endParaRPr lang="en-US" dirty="0">
              <a:solidFill>
                <a:prstClr val="black"/>
              </a:solidFill>
              <a:latin typeface="Consolas"/>
            </a:endParaRPr>
          </a:p>
          <a:p>
            <a:endParaRPr lang="en-US" dirty="0" smtClean="0">
              <a:solidFill>
                <a:prstClr val="black"/>
              </a:solidFill>
              <a:latin typeface="Consolas"/>
            </a:endParaRPr>
          </a:p>
          <a:p>
            <a:r>
              <a:rPr lang="en-US" dirty="0" err="1" smtClean="0">
                <a:solidFill>
                  <a:prstClr val="black"/>
                </a:solidFill>
                <a:latin typeface="Consolas"/>
              </a:rPr>
              <a:t>appointments.SearchCompleted</a:t>
            </a:r>
            <a:r>
              <a:rPr lang="en-US" dirty="0" smtClean="0">
                <a:solidFill>
                  <a:prstClr val="black"/>
                </a:solidFill>
                <a:latin typeface="Consolas"/>
              </a:rPr>
              <a:t> </a:t>
            </a:r>
            <a:r>
              <a:rPr lang="en-US" dirty="0">
                <a:solidFill>
                  <a:prstClr val="black"/>
                </a:solidFill>
                <a:latin typeface="Consolas"/>
              </a:rPr>
              <a:t>+= </a:t>
            </a:r>
            <a:r>
              <a:rPr lang="en-US" dirty="0">
                <a:solidFill>
                  <a:srgbClr val="0000FF"/>
                </a:solidFill>
                <a:latin typeface="Consolas"/>
              </a:rPr>
              <a:t>new</a:t>
            </a:r>
            <a:r>
              <a:rPr lang="en-US" dirty="0">
                <a:solidFill>
                  <a:prstClr val="black"/>
                </a:solidFill>
                <a:latin typeface="Consolas"/>
              </a:rPr>
              <a:t> </a:t>
            </a:r>
            <a:r>
              <a:rPr lang="en-US" dirty="0" err="1">
                <a:solidFill>
                  <a:srgbClr val="2B91AF"/>
                </a:solidFill>
                <a:latin typeface="Consolas"/>
              </a:rPr>
              <a:t>EventHandler</a:t>
            </a:r>
            <a:r>
              <a:rPr lang="en-US" dirty="0">
                <a:solidFill>
                  <a:prstClr val="black"/>
                </a:solidFill>
                <a:latin typeface="Consolas"/>
              </a:rPr>
              <a:t>&lt;</a:t>
            </a:r>
            <a:r>
              <a:rPr lang="en-US" dirty="0" err="1">
                <a:solidFill>
                  <a:srgbClr val="2B91AF"/>
                </a:solidFill>
                <a:latin typeface="Consolas"/>
              </a:rPr>
              <a:t>AppointmentsSearchEventArgs</a:t>
            </a:r>
            <a:r>
              <a:rPr lang="en-US" dirty="0">
                <a:solidFill>
                  <a:prstClr val="black"/>
                </a:solidFill>
                <a:latin typeface="Consolas"/>
              </a:rPr>
              <a:t>&gt;((sender, e) =&gt;</a:t>
            </a:r>
          </a:p>
          <a:p>
            <a:r>
              <a:rPr lang="en-US" dirty="0" smtClean="0">
                <a:solidFill>
                  <a:prstClr val="black"/>
                </a:solidFill>
                <a:latin typeface="Consolas"/>
              </a:rPr>
              <a:t>            {</a:t>
            </a:r>
            <a:endParaRPr lang="en-US" dirty="0">
              <a:solidFill>
                <a:prstClr val="black"/>
              </a:solidFill>
              <a:latin typeface="Consolas"/>
            </a:endParaRPr>
          </a:p>
          <a:p>
            <a:r>
              <a:rPr lang="en-US" dirty="0">
                <a:solidFill>
                  <a:prstClr val="black"/>
                </a:solidFill>
                <a:latin typeface="Consolas"/>
              </a:rPr>
              <a:t>               </a:t>
            </a:r>
            <a:r>
              <a:rPr lang="en-US" dirty="0">
                <a:solidFill>
                  <a:srgbClr val="0000FF"/>
                </a:solidFill>
                <a:latin typeface="Consolas"/>
              </a:rPr>
              <a:t>...</a:t>
            </a:r>
            <a:r>
              <a:rPr lang="en-US" dirty="0">
                <a:solidFill>
                  <a:prstClr val="black"/>
                </a:solidFill>
                <a:latin typeface="Consolas"/>
              </a:rPr>
              <a:t> = </a:t>
            </a:r>
            <a:r>
              <a:rPr lang="en-US" dirty="0" err="1">
                <a:solidFill>
                  <a:prstClr val="black"/>
                </a:solidFill>
                <a:latin typeface="Consolas"/>
              </a:rPr>
              <a:t>e.Results</a:t>
            </a:r>
            <a:r>
              <a:rPr lang="en-US" dirty="0">
                <a:solidFill>
                  <a:prstClr val="black"/>
                </a:solidFill>
                <a:latin typeface="Consolas"/>
              </a:rPr>
              <a:t>;</a:t>
            </a:r>
          </a:p>
          <a:p>
            <a:r>
              <a:rPr lang="en-US" dirty="0" smtClean="0">
                <a:solidFill>
                  <a:prstClr val="black"/>
                </a:solidFill>
                <a:latin typeface="Consolas"/>
              </a:rPr>
              <a:t>            });</a:t>
            </a:r>
          </a:p>
          <a:p>
            <a:endParaRPr lang="en-US" dirty="0">
              <a:solidFill>
                <a:prstClr val="black"/>
              </a:solidFill>
              <a:latin typeface="Consolas"/>
            </a:endParaRPr>
          </a:p>
          <a:p>
            <a:r>
              <a:rPr lang="en-US" dirty="0">
                <a:solidFill>
                  <a:srgbClr val="008000"/>
                </a:solidFill>
                <a:latin typeface="Consolas"/>
              </a:rPr>
              <a:t>// </a:t>
            </a:r>
            <a:r>
              <a:rPr lang="en-US" dirty="0" smtClean="0">
                <a:solidFill>
                  <a:srgbClr val="008000"/>
                </a:solidFill>
                <a:latin typeface="Consolas"/>
              </a:rPr>
              <a:t>E.g. get </a:t>
            </a:r>
            <a:r>
              <a:rPr lang="en-US" dirty="0">
                <a:solidFill>
                  <a:srgbClr val="008000"/>
                </a:solidFill>
                <a:latin typeface="Consolas"/>
              </a:rPr>
              <a:t>next appointment (up to 1 week away</a:t>
            </a:r>
            <a:r>
              <a:rPr lang="en-US" dirty="0" smtClean="0">
                <a:solidFill>
                  <a:srgbClr val="008000"/>
                </a:solidFill>
                <a:latin typeface="Consolas"/>
              </a:rPr>
              <a:t>)</a:t>
            </a:r>
            <a:endParaRPr lang="en-US" dirty="0" smtClean="0">
              <a:solidFill>
                <a:prstClr val="black"/>
              </a:solidFill>
              <a:latin typeface="Consolas"/>
            </a:endParaRPr>
          </a:p>
          <a:p>
            <a:r>
              <a:rPr lang="en-US" dirty="0" err="1" smtClean="0">
                <a:solidFill>
                  <a:prstClr val="black"/>
                </a:solidFill>
                <a:latin typeface="Consolas"/>
              </a:rPr>
              <a:t>appointments.SearchAsync</a:t>
            </a:r>
            <a:r>
              <a:rPr lang="en-US" dirty="0" smtClean="0">
                <a:solidFill>
                  <a:prstClr val="black"/>
                </a:solidFill>
                <a:latin typeface="Consolas"/>
              </a:rPr>
              <a:t>(</a:t>
            </a:r>
            <a:r>
              <a:rPr lang="en-US" dirty="0" err="1" smtClean="0">
                <a:solidFill>
                  <a:srgbClr val="2B91AF"/>
                </a:solidFill>
                <a:latin typeface="Consolas"/>
              </a:rPr>
              <a:t>DateTime</a:t>
            </a:r>
            <a:r>
              <a:rPr lang="en-US" dirty="0" err="1" smtClean="0">
                <a:solidFill>
                  <a:prstClr val="black"/>
                </a:solidFill>
                <a:latin typeface="Consolas"/>
              </a:rPr>
              <a:t>.Now</a:t>
            </a:r>
            <a:r>
              <a:rPr lang="en-US" dirty="0" smtClean="0">
                <a:solidFill>
                  <a:prstClr val="black"/>
                </a:solidFill>
                <a:latin typeface="Consolas"/>
              </a:rPr>
              <a:t>,</a:t>
            </a:r>
          </a:p>
          <a:p>
            <a:r>
              <a:rPr lang="en-US" dirty="0" smtClean="0">
                <a:solidFill>
                  <a:prstClr val="black"/>
                </a:solidFill>
                <a:latin typeface="Consolas"/>
              </a:rPr>
              <a:t>                         </a:t>
            </a:r>
            <a:r>
              <a:rPr lang="en-US" dirty="0" err="1" smtClean="0">
                <a:solidFill>
                  <a:srgbClr val="2B91AF"/>
                </a:solidFill>
                <a:latin typeface="Consolas"/>
              </a:rPr>
              <a:t>DateTime</a:t>
            </a:r>
            <a:r>
              <a:rPr lang="en-US" dirty="0" err="1" smtClean="0">
                <a:solidFill>
                  <a:prstClr val="black"/>
                </a:solidFill>
                <a:latin typeface="Consolas"/>
              </a:rPr>
              <a:t>.Now</a:t>
            </a:r>
            <a:r>
              <a:rPr lang="en-US" dirty="0" smtClean="0">
                <a:solidFill>
                  <a:prstClr val="black"/>
                </a:solidFill>
                <a:latin typeface="Consolas"/>
              </a:rPr>
              <a:t> </a:t>
            </a:r>
            <a:r>
              <a:rPr lang="en-US" dirty="0">
                <a:solidFill>
                  <a:prstClr val="black"/>
                </a:solidFill>
                <a:latin typeface="Consolas"/>
              </a:rPr>
              <a:t>+ </a:t>
            </a:r>
            <a:r>
              <a:rPr lang="en-US" dirty="0" err="1">
                <a:solidFill>
                  <a:srgbClr val="2B91AF"/>
                </a:solidFill>
                <a:latin typeface="Consolas"/>
              </a:rPr>
              <a:t>TimeSpan</a:t>
            </a:r>
            <a:r>
              <a:rPr lang="en-US" dirty="0" err="1">
                <a:solidFill>
                  <a:prstClr val="black"/>
                </a:solidFill>
                <a:latin typeface="Consolas"/>
              </a:rPr>
              <a:t>.FromDays</a:t>
            </a:r>
            <a:r>
              <a:rPr lang="en-US" dirty="0">
                <a:solidFill>
                  <a:prstClr val="black"/>
                </a:solidFill>
                <a:latin typeface="Consolas"/>
              </a:rPr>
              <a:t>(7</a:t>
            </a:r>
            <a:r>
              <a:rPr lang="en-US" dirty="0" smtClean="0">
                <a:solidFill>
                  <a:prstClr val="black"/>
                </a:solidFill>
                <a:latin typeface="Consolas"/>
              </a:rPr>
              <a:t>),</a:t>
            </a:r>
          </a:p>
          <a:p>
            <a:r>
              <a:rPr lang="en-US" dirty="0">
                <a:solidFill>
                  <a:prstClr val="black"/>
                </a:solidFill>
                <a:latin typeface="Consolas"/>
              </a:rPr>
              <a:t> </a:t>
            </a:r>
            <a:r>
              <a:rPr lang="en-US" dirty="0" smtClean="0">
                <a:solidFill>
                  <a:prstClr val="black"/>
                </a:solidFill>
                <a:latin typeface="Consolas"/>
              </a:rPr>
              <a:t>                        1</a:t>
            </a:r>
            <a:r>
              <a:rPr lang="en-US" dirty="0">
                <a:solidFill>
                  <a:prstClr val="black"/>
                </a:solidFill>
                <a:latin typeface="Consolas"/>
              </a:rPr>
              <a:t>, </a:t>
            </a:r>
            <a:r>
              <a:rPr lang="en-US" dirty="0">
                <a:solidFill>
                  <a:srgbClr val="0000FF"/>
                </a:solidFill>
                <a:latin typeface="Consolas"/>
              </a:rPr>
              <a:t>null</a:t>
            </a:r>
            <a:r>
              <a:rPr lang="en-US" dirty="0">
                <a:solidFill>
                  <a:prstClr val="black"/>
                </a:solidFill>
                <a:latin typeface="Consolas"/>
              </a:rPr>
              <a:t>);</a:t>
            </a:r>
            <a:endParaRPr lang="en-US" sz="3200" dirty="0">
              <a:latin typeface="Calibri"/>
              <a:ea typeface="Calibri"/>
            </a:endParaRPr>
          </a:p>
        </p:txBody>
      </p:sp>
      <p:grpSp>
        <p:nvGrpSpPr>
          <p:cNvPr id="16" name="Group 15"/>
          <p:cNvGrpSpPr/>
          <p:nvPr/>
        </p:nvGrpSpPr>
        <p:grpSpPr>
          <a:xfrm>
            <a:off x="1071994" y="4035597"/>
            <a:ext cx="9935745" cy="2390577"/>
            <a:chOff x="804204" y="4165366"/>
            <a:chExt cx="7453750" cy="2390571"/>
          </a:xfrm>
        </p:grpSpPr>
        <p:cxnSp>
          <p:nvCxnSpPr>
            <p:cNvPr id="17" name="Straight Arrow Connector 16"/>
            <p:cNvCxnSpPr/>
            <p:nvPr/>
          </p:nvCxnSpPr>
          <p:spPr>
            <a:xfrm flipH="1">
              <a:off x="5263662" y="4464338"/>
              <a:ext cx="989230" cy="646932"/>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337300" y="4165366"/>
              <a:ext cx="1920654" cy="369331"/>
            </a:xfrm>
            <a:prstGeom prst="rect">
              <a:avLst/>
            </a:prstGeom>
            <a:noFill/>
          </p:spPr>
          <p:txBody>
            <a:bodyPr wrap="none" lIns="0" tIns="0" rIns="0" bIns="0" rtlCol="0">
              <a:spAutoFit/>
            </a:bodyPr>
            <a:lstStyle/>
            <a:p>
              <a:r>
                <a:rPr lang="en-US" dirty="0" smtClean="0">
                  <a:solidFill>
                    <a:srgbClr val="FF0000"/>
                  </a:solidFill>
                </a:rPr>
                <a:t>start date and time</a:t>
              </a:r>
            </a:p>
          </p:txBody>
        </p:sp>
        <p:cxnSp>
          <p:nvCxnSpPr>
            <p:cNvPr id="19" name="Straight Arrow Connector 18"/>
            <p:cNvCxnSpPr/>
            <p:nvPr/>
          </p:nvCxnSpPr>
          <p:spPr>
            <a:xfrm flipV="1">
              <a:off x="3215042" y="5884725"/>
              <a:ext cx="332362" cy="263786"/>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804204" y="6101644"/>
              <a:ext cx="2620948" cy="369331"/>
            </a:xfrm>
            <a:prstGeom prst="rect">
              <a:avLst/>
            </a:prstGeom>
            <a:noFill/>
          </p:spPr>
          <p:txBody>
            <a:bodyPr wrap="square" lIns="0" tIns="0" rIns="0" bIns="0" rtlCol="0">
              <a:spAutoFit/>
            </a:bodyPr>
            <a:lstStyle/>
            <a:p>
              <a:r>
                <a:rPr lang="en-US" dirty="0" smtClean="0">
                  <a:solidFill>
                    <a:srgbClr val="FF0000"/>
                  </a:solidFill>
                </a:rPr>
                <a:t>Maximum items to return</a:t>
              </a:r>
            </a:p>
          </p:txBody>
        </p:sp>
        <p:cxnSp>
          <p:nvCxnSpPr>
            <p:cNvPr id="21" name="Straight Arrow Connector 20"/>
            <p:cNvCxnSpPr/>
            <p:nvPr/>
          </p:nvCxnSpPr>
          <p:spPr>
            <a:xfrm flipH="1" flipV="1">
              <a:off x="4352468" y="6044434"/>
              <a:ext cx="115416" cy="241874"/>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491335" y="6186606"/>
              <a:ext cx="500267" cy="369331"/>
            </a:xfrm>
            <a:prstGeom prst="rect">
              <a:avLst/>
            </a:prstGeom>
            <a:noFill/>
          </p:spPr>
          <p:txBody>
            <a:bodyPr wrap="none" lIns="0" tIns="0" rIns="0" bIns="0" rtlCol="0">
              <a:spAutoFit/>
            </a:bodyPr>
            <a:lstStyle/>
            <a:p>
              <a:r>
                <a:rPr lang="en-US" dirty="0" smtClean="0">
                  <a:solidFill>
                    <a:srgbClr val="FF0000"/>
                  </a:solidFill>
                </a:rPr>
                <a:t>state</a:t>
              </a:r>
            </a:p>
          </p:txBody>
        </p:sp>
      </p:grpSp>
      <p:cxnSp>
        <p:nvCxnSpPr>
          <p:cNvPr id="23" name="Straight Arrow Connector 22"/>
          <p:cNvCxnSpPr/>
          <p:nvPr/>
        </p:nvCxnSpPr>
        <p:spPr>
          <a:xfrm flipH="1" flipV="1">
            <a:off x="7573800" y="5626276"/>
            <a:ext cx="254039" cy="288393"/>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946549" y="5731258"/>
            <a:ext cx="2470118" cy="369332"/>
          </a:xfrm>
          <a:prstGeom prst="rect">
            <a:avLst/>
          </a:prstGeom>
          <a:noFill/>
        </p:spPr>
        <p:txBody>
          <a:bodyPr wrap="none" lIns="0" tIns="0" rIns="0" bIns="0" rtlCol="0">
            <a:spAutoFit/>
          </a:bodyPr>
          <a:lstStyle/>
          <a:p>
            <a:r>
              <a:rPr lang="en-US" dirty="0" smtClean="0">
                <a:solidFill>
                  <a:srgbClr val="FF0000"/>
                </a:solidFill>
              </a:rPr>
              <a:t>end date and time</a:t>
            </a:r>
          </a:p>
        </p:txBody>
      </p:sp>
    </p:spTree>
    <p:extLst>
      <p:ext uri="{BB962C8B-B14F-4D97-AF65-F5344CB8AC3E}">
        <p14:creationId xmlns:p14="http://schemas.microsoft.com/office/powerpoint/2010/main" val="719529452"/>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Performance and Best Practices</a:t>
            </a:r>
            <a:endParaRPr lang="en-US" dirty="0"/>
          </a:p>
        </p:txBody>
      </p:sp>
      <p:sp>
        <p:nvSpPr>
          <p:cNvPr id="2" name="Text Placeholder 1"/>
          <p:cNvSpPr>
            <a:spLocks noGrp="1"/>
          </p:cNvSpPr>
          <p:nvPr>
            <p:ph idx="1"/>
          </p:nvPr>
        </p:nvSpPr>
        <p:spPr/>
        <p:txBody>
          <a:bodyPr/>
          <a:lstStyle/>
          <a:p>
            <a:r>
              <a:rPr lang="en-US" smtClean="0"/>
              <a:t>Be responsible</a:t>
            </a:r>
          </a:p>
          <a:p>
            <a:pPr lvl="1"/>
            <a:r>
              <a:rPr lang="en-US" smtClean="0"/>
              <a:t>Your privacy policy should cover how you use the user’s contact information</a:t>
            </a:r>
          </a:p>
          <a:p>
            <a:r>
              <a:rPr lang="en-US" smtClean="0"/>
              <a:t>Keep out of the way</a:t>
            </a:r>
          </a:p>
          <a:p>
            <a:pPr lvl="1"/>
            <a:r>
              <a:rPr lang="en-US" smtClean="0"/>
              <a:t>Users have widely varying contact list sizes </a:t>
            </a:r>
          </a:p>
          <a:p>
            <a:pPr lvl="1"/>
            <a:r>
              <a:rPr lang="en-US" smtClean="0"/>
              <a:t>Your UI should handle delays gracefully </a:t>
            </a:r>
          </a:p>
          <a:p>
            <a:r>
              <a:rPr lang="en-US" smtClean="0"/>
              <a:t>Don’t let data get stale</a:t>
            </a:r>
          </a:p>
          <a:p>
            <a:pPr lvl="1"/>
            <a:r>
              <a:rPr lang="en-US" smtClean="0"/>
              <a:t>Data returned is a snapshot</a:t>
            </a:r>
          </a:p>
          <a:p>
            <a:pPr lvl="1"/>
            <a:r>
              <a:rPr lang="en-US" smtClean="0"/>
              <a:t>Refresh state when reasonable</a:t>
            </a:r>
            <a:endParaRPr lang="en-US" dirty="0"/>
          </a:p>
        </p:txBody>
      </p:sp>
    </p:spTree>
    <p:extLst>
      <p:ext uri="{BB962C8B-B14F-4D97-AF65-F5344CB8AC3E}">
        <p14:creationId xmlns:p14="http://schemas.microsoft.com/office/powerpoint/2010/main" val="1297821342"/>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Invite Friends for a Wine Tasting</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500234100"/>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528638" y="1452563"/>
            <a:ext cx="8308977" cy="3368234"/>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a:lnSpc>
                <a:spcPct val="90000"/>
              </a:lnSpc>
            </a:pPr>
            <a:r>
              <a:rPr lang="en-US" sz="6600" dirty="0" smtClean="0">
                <a:solidFill>
                  <a:schemeClr val="tx1">
                    <a:alpha val="99000"/>
                  </a:schemeClr>
                </a:solidFill>
              </a:rPr>
              <a:t>THANK YOU!</a:t>
            </a:r>
            <a:endParaRPr lang="en-US" sz="6600" dirty="0">
              <a:solidFill>
                <a:schemeClr val="tx1">
                  <a:alpha val="99000"/>
                </a:schemeClr>
              </a:solidFill>
            </a:endParaRPr>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3154" y="954775"/>
            <a:ext cx="2476303" cy="4759200"/>
          </a:xfrm>
          <a:prstGeom prst="rect">
            <a:avLst/>
          </a:prstGeom>
          <a:effectLst>
            <a:outerShdw blurRad="40005" dist="22860" dir="5400000" algn="t" rotWithShape="0">
              <a:prstClr val="black">
                <a:alpha val="35000"/>
              </a:prstClr>
            </a:outerShdw>
          </a:effectLst>
        </p:spPr>
      </p:pic>
      <p:pic>
        <p:nvPicPr>
          <p:cNvPr id="18" name="Picture 2" descr="H:\Design IN-OUT\#1307 Windows Phone 7 datasheets &amp; PPT\Correction\WP7_StartOfficeCalendar_US_Green_15-Sep-201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31371" y="1121406"/>
            <a:ext cx="2219868" cy="3699391"/>
          </a:xfrm>
          <a:prstGeom prst="rect">
            <a:avLst/>
          </a:prstGeom>
          <a:noFill/>
          <a:extLst>
            <a:ext uri="{909E8E84-426E-40DD-AFC4-6F175D3DCCD1}">
              <a14:hiddenFill xmlns:a14="http://schemas.microsoft.com/office/drawing/2010/main">
                <a:solidFill>
                  <a:srgbClr val="FFFFFF"/>
                </a:solidFill>
              </a14:hiddenFill>
            </a:ext>
          </a:extLst>
        </p:spPr>
      </p:pic>
      <p:sp>
        <p:nvSpPr>
          <p:cNvPr id="19" name="Subtitle 6"/>
          <p:cNvSpPr txBox="1">
            <a:spLocks/>
          </p:cNvSpPr>
          <p:nvPr/>
        </p:nvSpPr>
        <p:spPr>
          <a:xfrm>
            <a:off x="984250" y="5090703"/>
            <a:ext cx="6501104" cy="443198"/>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5"/>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Sean McKenna</a:t>
            </a:r>
            <a:br>
              <a:rPr lang="en-US" dirty="0" smtClean="0"/>
            </a:br>
            <a:r>
              <a:rPr lang="en-US" dirty="0" smtClean="0"/>
              <a:t>Sean.McKenna@microsoft.com</a:t>
            </a:r>
            <a:endParaRPr lang="en-US" dirty="0"/>
          </a:p>
        </p:txBody>
      </p:sp>
    </p:spTree>
    <p:extLst>
      <p:ext uri="{BB962C8B-B14F-4D97-AF65-F5344CB8AC3E}">
        <p14:creationId xmlns:p14="http://schemas.microsoft.com/office/powerpoint/2010/main" val="13982000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Win a Windows Phone Contest</a:t>
            </a:r>
          </a:p>
        </p:txBody>
      </p:sp>
      <p:grpSp>
        <p:nvGrpSpPr>
          <p:cNvPr id="14" name="Group 13"/>
          <p:cNvGrpSpPr/>
          <p:nvPr/>
        </p:nvGrpSpPr>
        <p:grpSpPr>
          <a:xfrm>
            <a:off x="8053389" y="1447801"/>
            <a:ext cx="3611880" cy="3219448"/>
            <a:chOff x="8053389" y="1447801"/>
            <a:chExt cx="3611880" cy="3219448"/>
          </a:xfrm>
        </p:grpSpPr>
        <p:sp>
          <p:nvSpPr>
            <p:cNvPr id="71" name="Rectangle 70"/>
            <p:cNvSpPr/>
            <p:nvPr/>
          </p:nvSpPr>
          <p:spPr bwMode="auto">
            <a:xfrm>
              <a:off x="8053389" y="1447801"/>
              <a:ext cx="3611880" cy="832584"/>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45718" rIns="91436" bIns="45718" numCol="1" rtlCol="0" anchor="ctr" anchorCtr="0" compatLnSpc="1">
              <a:prstTxWarp prst="textNoShape">
                <a:avLst/>
              </a:prstTxWarp>
            </a:bodyPr>
            <a:lstStyle/>
            <a:p>
              <a:pPr marL="0" lvl="1" indent="0" algn="ctr">
                <a:buNone/>
              </a:pPr>
              <a:r>
                <a:rPr lang="en-US" sz="2800" b="1" dirty="0" smtClean="0"/>
                <a:t>QUESTIONS? </a:t>
              </a:r>
              <a:endParaRPr lang="en-US" sz="2800" b="1" dirty="0"/>
            </a:p>
          </p:txBody>
        </p:sp>
        <p:sp>
          <p:nvSpPr>
            <p:cNvPr id="74" name="Rectangle 73"/>
            <p:cNvSpPr/>
            <p:nvPr/>
          </p:nvSpPr>
          <p:spPr bwMode="auto">
            <a:xfrm>
              <a:off x="8053389" y="2357478"/>
              <a:ext cx="3611880" cy="2309771"/>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91440" rIns="91436" bIns="45718" numCol="1" rtlCol="0" anchor="ctr" anchorCtr="0" compatLnSpc="1">
              <a:prstTxWarp prst="textNoShape">
                <a:avLst/>
              </a:prstTxWarp>
            </a:bodyPr>
            <a:lstStyle/>
            <a:p>
              <a:pPr marL="0" marR="0" lvl="0" indent="0" defTabSz="914363" eaLnBrk="1" fontAlgn="auto" latinLnBrk="0" hangingPunct="1">
                <a:lnSpc>
                  <a:spcPct val="90000"/>
                </a:lnSpc>
                <a:spcBef>
                  <a:spcPts val="0"/>
                </a:spcBef>
                <a:buClrTx/>
                <a:buSzTx/>
                <a:buFontTx/>
                <a:buNone/>
                <a:tabLst/>
                <a:defRPr/>
              </a:pPr>
              <a:r>
                <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Go to the</a:t>
              </a:r>
              <a:r>
                <a:rPr kumimoji="0" lang="en-US" sz="2200" b="0"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 </a:t>
              </a:r>
              <a:br>
                <a:rPr kumimoji="0" lang="en-US" sz="2200" b="0"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br>
              <a:r>
                <a:rPr kumimoji="0" lang="en-US" sz="2200" b="1"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WPC Information Counter </a:t>
              </a:r>
              <a:r>
                <a:rPr kumimoji="0" lang="en-US" sz="2200" b="0"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
              </a:r>
              <a:br>
                <a:rPr kumimoji="0" lang="en-US" sz="2200" b="0"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br>
              <a:r>
                <a:rPr kumimoji="0" lang="en-US" sz="2200" b="0"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at the TLC</a:t>
              </a: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grpSp>
      <p:sp>
        <p:nvSpPr>
          <p:cNvPr id="16" name="AutoShape 2" descr="https://mediabank.partners.extranet.microsoft.com/Assets/Active/M-Q/Microsoft_Office_365/Logos/Horizontal/online-rgb/_w/ofc365_h_rgb_png.jpeg"/>
          <p:cNvSpPr>
            <a:spLocks noChangeAspect="1" noChangeArrowheads="1"/>
          </p:cNvSpPr>
          <p:nvPr/>
        </p:nvSpPr>
        <p:spPr bwMode="auto">
          <a:xfrm>
            <a:off x="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AutoShape 4" descr="https://mediabank.partners.extranet.microsoft.com/Assets/Active/M-Q/Microsoft_Office_365/Logos/Horizontal/online-rgb/ofc365_h_rgb.pn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AutoShape 8" descr="https://mediabank.partners.extranet.microsoft.com/Assets/Active/R-T/SharePoint/Horizontal/online-rgb/ShrPt_h_rgb.png"/>
          <p:cNvSpPr>
            <a:spLocks noChangeAspect="1" noChangeArrowheads="1"/>
          </p:cNvSpPr>
          <p:nvPr/>
        </p:nvSpPr>
        <p:spPr bwMode="auto">
          <a:xfrm>
            <a:off x="215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12" name="Group 11"/>
          <p:cNvGrpSpPr/>
          <p:nvPr/>
        </p:nvGrpSpPr>
        <p:grpSpPr>
          <a:xfrm>
            <a:off x="508122" y="1447801"/>
            <a:ext cx="3623261" cy="4885039"/>
            <a:chOff x="508122" y="1447801"/>
            <a:chExt cx="3623261" cy="4885039"/>
          </a:xfrm>
        </p:grpSpPr>
        <p:sp>
          <p:nvSpPr>
            <p:cNvPr id="67" name="Rectangle 66"/>
            <p:cNvSpPr/>
            <p:nvPr/>
          </p:nvSpPr>
          <p:spPr bwMode="auto">
            <a:xfrm>
              <a:off x="519503" y="1447801"/>
              <a:ext cx="3611880" cy="832584"/>
            </a:xfrm>
            <a:prstGeom prst="rect">
              <a:avLst/>
            </a:prstGeom>
            <a:solidFill>
              <a:srgbClr val="4891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45718" rIns="91436" bIns="45718" numCol="1" rtlCol="0" anchor="ctr" anchorCtr="0" compatLnSpc="1">
              <a:prstTxWarp prst="textNoShape">
                <a:avLst/>
              </a:prstTxWarp>
            </a:bodyPr>
            <a:lstStyle/>
            <a:p>
              <a:pPr lvl="0" algn="ctr">
                <a:lnSpc>
                  <a:spcPct val="90000"/>
                </a:lnSpc>
                <a:defRPr/>
              </a:pPr>
              <a:r>
                <a:rPr lang="en-US" sz="2800" b="1" kern="0" noProof="0" dirty="0" smtClean="0">
                  <a:gradFill>
                    <a:gsLst>
                      <a:gs pos="0">
                        <a:srgbClr val="FFFFFF"/>
                      </a:gs>
                      <a:gs pos="100000">
                        <a:srgbClr val="FFFFFF"/>
                      </a:gs>
                    </a:gsLst>
                    <a:lin ang="5400000" scaled="0"/>
                  </a:gradFill>
                  <a:ea typeface="Segoe UI" pitchFamily="34" charset="0"/>
                  <a:cs typeface="Zegoe UI SemiLight" charset="0"/>
                </a:rPr>
                <a:t>HAT CONTEST*</a:t>
              </a:r>
              <a:endParaRPr kumimoji="0" lang="en-US" sz="2800" b="1" i="0" u="none" strike="noStrike" kern="0" cap="none" spc="0" normalizeH="0" baseline="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sp>
          <p:nvSpPr>
            <p:cNvPr id="69" name="Rectangle 68"/>
            <p:cNvSpPr/>
            <p:nvPr/>
          </p:nvSpPr>
          <p:spPr bwMode="auto">
            <a:xfrm>
              <a:off x="519113" y="2357941"/>
              <a:ext cx="3611880" cy="460563"/>
            </a:xfrm>
            <a:prstGeom prst="rect">
              <a:avLst/>
            </a:prstGeom>
            <a:gradFill>
              <a:gsLst>
                <a:gs pos="0">
                  <a:srgbClr val="4B8EDC">
                    <a:lumMod val="80000"/>
                  </a:srgbClr>
                </a:gs>
                <a:gs pos="100000">
                  <a:srgbClr val="4B8EDC">
                    <a:lumMod val="80000"/>
                  </a:srgbClr>
                </a:gs>
              </a:gsLst>
              <a:lin ang="16200000" scaled="0"/>
            </a:gra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0" tIns="45718" rIns="0" bIns="45718" numCol="1" rtlCol="0" anchor="ctr" anchorCtr="0" compatLnSpc="1">
              <a:prstTxWarp prst="textNoShape">
                <a:avLst/>
              </a:prstTxWarp>
            </a:bodyPr>
            <a:lstStyle/>
            <a:p>
              <a:pPr marL="460375" lvl="1" indent="0">
                <a:buNone/>
              </a:pPr>
              <a:r>
                <a:rPr lang="en-US" sz="2400" dirty="0"/>
                <a:t>How do you enter?</a:t>
              </a:r>
            </a:p>
          </p:txBody>
        </p:sp>
        <p:sp>
          <p:nvSpPr>
            <p:cNvPr id="8" name="TextBox 7"/>
            <p:cNvSpPr txBox="1"/>
            <p:nvPr/>
          </p:nvSpPr>
          <p:spPr>
            <a:xfrm>
              <a:off x="969962" y="2903298"/>
              <a:ext cx="3161031" cy="1329595"/>
            </a:xfrm>
            <a:prstGeom prst="rect">
              <a:avLst/>
            </a:prstGeom>
            <a:noFill/>
          </p:spPr>
          <p:txBody>
            <a:bodyPr wrap="square" lIns="0" tIns="0" rIns="0" bIns="0" rtlCol="0">
              <a:spAutoFit/>
            </a:bodyPr>
            <a:lstStyle/>
            <a:p>
              <a:pPr marL="290513" indent="-287338">
                <a:lnSpc>
                  <a:spcPct val="90000"/>
                </a:lnSpc>
                <a:spcBef>
                  <a:spcPct val="20000"/>
                </a:spcBef>
                <a:buSzPct val="90000"/>
                <a:buBlip>
                  <a:blip r:embed="rId3"/>
                </a:buBlip>
              </a:pPr>
              <a:r>
                <a:rPr lang="en-US" sz="1600" dirty="0">
                  <a:gradFill>
                    <a:gsLst>
                      <a:gs pos="0">
                        <a:schemeClr val="tx1"/>
                      </a:gs>
                      <a:gs pos="86000">
                        <a:schemeClr val="tx1"/>
                      </a:gs>
                    </a:gsLst>
                    <a:lin ang="5400000" scaled="0"/>
                  </a:gradFill>
                </a:rPr>
                <a:t>Enter by visiting the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Windows </a:t>
              </a:r>
              <a:r>
                <a:rPr lang="en-US" sz="1600" dirty="0">
                  <a:gradFill>
                    <a:gsLst>
                      <a:gs pos="0">
                        <a:schemeClr val="tx1"/>
                      </a:gs>
                      <a:gs pos="86000">
                        <a:schemeClr val="tx1"/>
                      </a:gs>
                    </a:gsLst>
                    <a:lin ang="5400000" scaled="0"/>
                  </a:gradFill>
                </a:rPr>
                <a:t>Phone booth, accepting a </a:t>
              </a:r>
              <a:r>
                <a:rPr lang="en-US" sz="1600" b="1" dirty="0">
                  <a:gradFill>
                    <a:gsLst>
                      <a:gs pos="0">
                        <a:schemeClr val="tx1"/>
                      </a:gs>
                      <a:gs pos="86000">
                        <a:schemeClr val="tx1"/>
                      </a:gs>
                    </a:gsLst>
                    <a:lin ang="5400000" scaled="0"/>
                  </a:gradFill>
                </a:rPr>
                <a:t>free </a:t>
              </a:r>
              <a:r>
                <a:rPr lang="en-US" sz="1600" b="1" dirty="0" smtClean="0">
                  <a:gradFill>
                    <a:gsLst>
                      <a:gs pos="0">
                        <a:schemeClr val="tx1"/>
                      </a:gs>
                      <a:gs pos="86000">
                        <a:schemeClr val="tx1"/>
                      </a:gs>
                    </a:gsLst>
                    <a:lin ang="5400000" scaled="0"/>
                  </a:gradFill>
                </a:rPr>
                <a:t/>
              </a:r>
              <a:br>
                <a:rPr lang="en-US" sz="1600" b="1" dirty="0" smtClean="0">
                  <a:gradFill>
                    <a:gsLst>
                      <a:gs pos="0">
                        <a:schemeClr val="tx1"/>
                      </a:gs>
                      <a:gs pos="86000">
                        <a:schemeClr val="tx1"/>
                      </a:gs>
                    </a:gsLst>
                    <a:lin ang="5400000" scaled="0"/>
                  </a:gradFill>
                </a:rPr>
              </a:br>
              <a:r>
                <a:rPr lang="en-US" sz="1600" b="1" dirty="0" smtClean="0">
                  <a:gradFill>
                    <a:gsLst>
                      <a:gs pos="0">
                        <a:schemeClr val="tx1"/>
                      </a:gs>
                      <a:gs pos="86000">
                        <a:schemeClr val="tx1"/>
                      </a:gs>
                    </a:gsLst>
                    <a:lin ang="5400000" scaled="0"/>
                  </a:gradFill>
                </a:rPr>
                <a:t>Windows </a:t>
              </a:r>
              <a:r>
                <a:rPr lang="en-US" sz="1600" b="1" dirty="0">
                  <a:gradFill>
                    <a:gsLst>
                      <a:gs pos="0">
                        <a:schemeClr val="tx1"/>
                      </a:gs>
                      <a:gs pos="86000">
                        <a:schemeClr val="tx1"/>
                      </a:gs>
                    </a:gsLst>
                    <a:lin ang="5400000" scaled="0"/>
                  </a:gradFill>
                </a:rPr>
                <a:t>Phone</a:t>
              </a:r>
              <a:r>
                <a:rPr lang="en-US" sz="1600" dirty="0">
                  <a:gradFill>
                    <a:gsLst>
                      <a:gs pos="0">
                        <a:schemeClr val="tx1"/>
                      </a:gs>
                      <a:gs pos="86000">
                        <a:schemeClr val="tx1"/>
                      </a:gs>
                    </a:gsLst>
                    <a:lin ang="5400000" scaled="0"/>
                  </a:gradFill>
                </a:rPr>
                <a:t> branded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hat</a:t>
              </a:r>
              <a:r>
                <a:rPr lang="en-US" sz="1600" dirty="0">
                  <a:gradFill>
                    <a:gsLst>
                      <a:gs pos="0">
                        <a:schemeClr val="tx1"/>
                      </a:gs>
                      <a:gs pos="86000">
                        <a:schemeClr val="tx1"/>
                      </a:gs>
                    </a:gsLst>
                    <a:lin ang="5400000" scaled="0"/>
                  </a:gradFill>
                </a:rPr>
                <a:t>, and </a:t>
              </a:r>
              <a:r>
                <a:rPr lang="en-US" sz="1600" b="1" dirty="0">
                  <a:gradFill>
                    <a:gsLst>
                      <a:gs pos="0">
                        <a:schemeClr val="tx1"/>
                      </a:gs>
                      <a:gs pos="86000">
                        <a:schemeClr val="tx1"/>
                      </a:gs>
                    </a:gsLst>
                    <a:lin ang="5400000" scaled="0"/>
                  </a:gradFill>
                </a:rPr>
                <a:t>wearing that hat </a:t>
              </a:r>
              <a:r>
                <a:rPr lang="en-US" sz="1600" dirty="0" smtClean="0">
                  <a:gradFill>
                    <a:gsLst>
                      <a:gs pos="0">
                        <a:schemeClr val="tx1"/>
                      </a:gs>
                      <a:gs pos="86000">
                        <a:schemeClr val="tx1"/>
                      </a:gs>
                    </a:gsLst>
                    <a:lin ang="5400000" scaled="0"/>
                  </a:gradFill>
                </a:rPr>
                <a:t>during the Event</a:t>
              </a:r>
              <a:endParaRPr lang="en-US" sz="1600" dirty="0">
                <a:gradFill>
                  <a:gsLst>
                    <a:gs pos="0">
                      <a:schemeClr val="tx1"/>
                    </a:gs>
                    <a:gs pos="86000">
                      <a:schemeClr val="tx1"/>
                    </a:gs>
                  </a:gsLst>
                  <a:lin ang="5400000" scaled="0"/>
                </a:gradFill>
              </a:endParaRPr>
            </a:p>
          </p:txBody>
        </p:sp>
        <p:sp>
          <p:nvSpPr>
            <p:cNvPr id="27" name="Rectangle 26"/>
            <p:cNvSpPr/>
            <p:nvPr/>
          </p:nvSpPr>
          <p:spPr bwMode="auto">
            <a:xfrm>
              <a:off x="508122" y="4423963"/>
              <a:ext cx="3611880" cy="457200"/>
            </a:xfrm>
            <a:prstGeom prst="rect">
              <a:avLst/>
            </a:prstGeom>
            <a:gradFill>
              <a:gsLst>
                <a:gs pos="0">
                  <a:srgbClr val="4B8EDC">
                    <a:lumMod val="80000"/>
                  </a:srgbClr>
                </a:gs>
                <a:gs pos="100000">
                  <a:srgbClr val="4B8EDC">
                    <a:lumMod val="80000"/>
                  </a:srgbClr>
                </a:gs>
              </a:gsLst>
              <a:lin ang="16200000" scaled="0"/>
            </a:gra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0" tIns="45718" rIns="0" bIns="45718" numCol="1" rtlCol="0" anchor="ctr" anchorCtr="0" compatLnSpc="1">
              <a:prstTxWarp prst="textNoShape">
                <a:avLst/>
              </a:prstTxWarp>
            </a:bodyPr>
            <a:lstStyle/>
            <a:p>
              <a:pPr marL="460375" lvl="1"/>
              <a:r>
                <a:rPr lang="en-US" sz="2400" dirty="0"/>
                <a:t>How am I selected?</a:t>
              </a:r>
            </a:p>
          </p:txBody>
        </p:sp>
        <p:sp>
          <p:nvSpPr>
            <p:cNvPr id="9" name="TextBox 8"/>
            <p:cNvSpPr txBox="1"/>
            <p:nvPr/>
          </p:nvSpPr>
          <p:spPr>
            <a:xfrm>
              <a:off x="969963" y="5003245"/>
              <a:ext cx="3161030" cy="1329595"/>
            </a:xfrm>
            <a:prstGeom prst="rect">
              <a:avLst/>
            </a:prstGeom>
            <a:noFill/>
          </p:spPr>
          <p:txBody>
            <a:bodyPr wrap="square" lIns="0" tIns="0" rIns="0" bIns="0" rtlCol="0">
              <a:spAutoFit/>
            </a:bodyPr>
            <a:lstStyle>
              <a:defPPr>
                <a:defRPr lang="en-US"/>
              </a:defPPr>
              <a:lvl1pPr marL="290513" indent="-287338">
                <a:lnSpc>
                  <a:spcPct val="90000"/>
                </a:lnSpc>
                <a:spcBef>
                  <a:spcPct val="20000"/>
                </a:spcBef>
                <a:buSzPct val="90000"/>
                <a:buBlip>
                  <a:blip r:embed="rId3"/>
                </a:buBlip>
                <a:defRPr>
                  <a:gradFill>
                    <a:gsLst>
                      <a:gs pos="0">
                        <a:schemeClr val="tx1"/>
                      </a:gs>
                      <a:gs pos="86000">
                        <a:schemeClr val="tx1"/>
                      </a:gs>
                    </a:gsLst>
                    <a:lin ang="5400000" scaled="0"/>
                  </a:gradFill>
                </a:defRPr>
              </a:lvl1pPr>
            </a:lstStyle>
            <a:p>
              <a:pPr marL="290513" lvl="1" indent="-287338">
                <a:lnSpc>
                  <a:spcPct val="90000"/>
                </a:lnSpc>
                <a:spcBef>
                  <a:spcPct val="20000"/>
                </a:spcBef>
                <a:buSzPct val="90000"/>
                <a:buBlip>
                  <a:blip r:embed="rId3"/>
                </a:buBlip>
              </a:pPr>
              <a:r>
                <a:rPr lang="en-US" sz="1600" dirty="0">
                  <a:gradFill>
                    <a:gsLst>
                      <a:gs pos="0">
                        <a:schemeClr val="tx1"/>
                      </a:gs>
                      <a:gs pos="86000">
                        <a:schemeClr val="tx1"/>
                      </a:gs>
                    </a:gsLst>
                    <a:lin ang="5400000" scaled="0"/>
                  </a:gradFill>
                </a:rPr>
                <a:t>Each day of the event,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a </a:t>
              </a:r>
              <a:r>
                <a:rPr lang="en-US" sz="1600" dirty="0">
                  <a:gradFill>
                    <a:gsLst>
                      <a:gs pos="0">
                        <a:schemeClr val="tx1"/>
                      </a:gs>
                      <a:gs pos="86000">
                        <a:schemeClr val="tx1"/>
                      </a:gs>
                    </a:gsLst>
                    <a:lin ang="5400000" scaled="0"/>
                  </a:gradFill>
                </a:rPr>
                <a:t>Windows Phone representative will </a:t>
              </a:r>
              <a:r>
                <a:rPr lang="en-US" sz="1600" b="1" dirty="0">
                  <a:gradFill>
                    <a:gsLst>
                      <a:gs pos="0">
                        <a:schemeClr val="tx1"/>
                      </a:gs>
                      <a:gs pos="86000">
                        <a:schemeClr val="tx1"/>
                      </a:gs>
                    </a:gsLst>
                    <a:lin ang="5400000" scaled="0"/>
                  </a:gradFill>
                </a:rPr>
                <a:t>randomly select</a:t>
              </a:r>
              <a:r>
                <a:rPr lang="en-US" sz="1600" dirty="0">
                  <a:gradFill>
                    <a:gsLst>
                      <a:gs pos="0">
                        <a:schemeClr val="tx1"/>
                      </a:gs>
                      <a:gs pos="86000">
                        <a:schemeClr val="tx1"/>
                      </a:gs>
                    </a:gsLst>
                    <a:lin ang="5400000" scaled="0"/>
                  </a:gradFill>
                </a:rPr>
                <a:t> up to 5 people who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are </a:t>
              </a:r>
              <a:r>
                <a:rPr lang="en-US" sz="1600" dirty="0">
                  <a:gradFill>
                    <a:gsLst>
                      <a:gs pos="0">
                        <a:schemeClr val="tx1"/>
                      </a:gs>
                      <a:gs pos="86000">
                        <a:schemeClr val="tx1"/>
                      </a:gs>
                    </a:gsLst>
                    <a:lin ang="5400000" scaled="0"/>
                  </a:gradFill>
                </a:rPr>
                <a:t>observed wearing their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b="1" dirty="0" smtClean="0">
                  <a:gradFill>
                    <a:gsLst>
                      <a:gs pos="0">
                        <a:schemeClr val="tx1"/>
                      </a:gs>
                      <a:gs pos="86000">
                        <a:schemeClr val="tx1"/>
                      </a:gs>
                    </a:gsLst>
                    <a:lin ang="5400000" scaled="0"/>
                  </a:gradFill>
                </a:rPr>
                <a:t>Windows </a:t>
              </a:r>
              <a:r>
                <a:rPr lang="en-US" sz="1600" b="1" dirty="0">
                  <a:gradFill>
                    <a:gsLst>
                      <a:gs pos="0">
                        <a:schemeClr val="tx1"/>
                      </a:gs>
                      <a:gs pos="86000">
                        <a:schemeClr val="tx1"/>
                      </a:gs>
                    </a:gsLst>
                    <a:lin ang="5400000" scaled="0"/>
                  </a:gradFill>
                </a:rPr>
                <a:t>Phone branded </a:t>
              </a:r>
              <a:r>
                <a:rPr lang="en-US" sz="1600" b="1" dirty="0" smtClean="0">
                  <a:gradFill>
                    <a:gsLst>
                      <a:gs pos="0">
                        <a:schemeClr val="tx1"/>
                      </a:gs>
                      <a:gs pos="86000">
                        <a:schemeClr val="tx1"/>
                      </a:gs>
                    </a:gsLst>
                    <a:lin ang="5400000" scaled="0"/>
                  </a:gradFill>
                </a:rPr>
                <a:t>hat</a:t>
              </a:r>
              <a:endParaRPr lang="en-US" sz="1600" dirty="0">
                <a:gradFill>
                  <a:gsLst>
                    <a:gs pos="0">
                      <a:schemeClr val="tx1"/>
                    </a:gs>
                    <a:gs pos="86000">
                      <a:schemeClr val="tx1"/>
                    </a:gs>
                  </a:gsLst>
                  <a:lin ang="5400000" scaled="0"/>
                </a:gradFill>
              </a:endParaRPr>
            </a:p>
          </p:txBody>
        </p:sp>
      </p:grpSp>
      <p:grpSp>
        <p:nvGrpSpPr>
          <p:cNvPr id="13" name="Group 12"/>
          <p:cNvGrpSpPr/>
          <p:nvPr/>
        </p:nvGrpSpPr>
        <p:grpSpPr>
          <a:xfrm>
            <a:off x="4217866" y="1447800"/>
            <a:ext cx="3751067" cy="5152787"/>
            <a:chOff x="4217866" y="1447800"/>
            <a:chExt cx="3751067" cy="5152787"/>
          </a:xfrm>
        </p:grpSpPr>
        <p:sp>
          <p:nvSpPr>
            <p:cNvPr id="82" name="Rectangle 81"/>
            <p:cNvSpPr/>
            <p:nvPr/>
          </p:nvSpPr>
          <p:spPr bwMode="auto">
            <a:xfrm>
              <a:off x="4217866" y="1447800"/>
              <a:ext cx="3749040" cy="829925"/>
            </a:xfrm>
            <a:prstGeom prst="rect">
              <a:avLst/>
            </a:prstGeom>
            <a:solidFill>
              <a:srgbClr val="FFB70F"/>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45718" rIns="91436" bIns="45718" numCol="1" rtlCol="0" anchor="ctr" anchorCtr="0" compatLnSpc="1">
              <a:prstTxWarp prst="textNoShape">
                <a:avLst/>
              </a:prstTxWarp>
            </a:bodyPr>
            <a:lstStyle/>
            <a:p>
              <a:pPr lvl="0" algn="ctr">
                <a:lnSpc>
                  <a:spcPct val="90000"/>
                </a:lnSpc>
                <a:defRPr/>
              </a:pPr>
              <a:r>
                <a:rPr lang="en-US" sz="2800" b="1" kern="0" dirty="0" smtClean="0">
                  <a:gradFill>
                    <a:gsLst>
                      <a:gs pos="0">
                        <a:srgbClr val="FFFFFF"/>
                      </a:gs>
                      <a:gs pos="100000">
                        <a:srgbClr val="FFFFFF"/>
                      </a:gs>
                    </a:gsLst>
                    <a:lin ang="5400000" scaled="0"/>
                  </a:gradFill>
                  <a:ea typeface="Segoe UI" pitchFamily="34" charset="0"/>
                  <a:cs typeface="Zegoe UI SemiLight" charset="0"/>
                </a:rPr>
                <a:t>SESSION CONTEST*</a:t>
              </a:r>
              <a:endParaRPr kumimoji="0" lang="en-US" sz="28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sp>
          <p:nvSpPr>
            <p:cNvPr id="84" name="Rectangle 83"/>
            <p:cNvSpPr/>
            <p:nvPr/>
          </p:nvSpPr>
          <p:spPr bwMode="auto">
            <a:xfrm>
              <a:off x="4219893" y="2356714"/>
              <a:ext cx="3749040" cy="4243873"/>
            </a:xfrm>
            <a:prstGeom prst="rect">
              <a:avLst/>
            </a:prstGeom>
            <a:solidFill>
              <a:srgbClr val="FFB70F"/>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vert270" wrap="square" lIns="91436" tIns="45718" rIns="91436" bIns="45718" numCol="1" rtlCol="0" anchor="ctr" anchorCtr="0" compatLnSpc="1">
              <a:prstTxWarp prst="textNoShape">
                <a:avLst/>
              </a:prstTxWarp>
            </a:bodyPr>
            <a:lstStyle/>
            <a:p>
              <a:pPr marL="0" marR="0" lvl="0" indent="0" algn="ctr" defTabSz="914363" eaLnBrk="1" fontAlgn="auto" latinLnBrk="0" hangingPunct="1">
                <a:lnSpc>
                  <a:spcPct val="90000"/>
                </a:lnSpc>
                <a:spcBef>
                  <a:spcPts val="0"/>
                </a:spcBef>
                <a:buClrTx/>
                <a:buSzTx/>
                <a:buFontTx/>
                <a:buNone/>
                <a:tabLst/>
                <a:defRPr/>
              </a:pPr>
              <a:endParaRPr kumimoji="0" lang="en-US" sz="28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sp>
          <p:nvSpPr>
            <p:cNvPr id="10" name="TextBox 9"/>
            <p:cNvSpPr txBox="1"/>
            <p:nvPr/>
          </p:nvSpPr>
          <p:spPr>
            <a:xfrm>
              <a:off x="4480173" y="2383466"/>
              <a:ext cx="3297608" cy="3323987"/>
            </a:xfrm>
            <a:prstGeom prst="rect">
              <a:avLst/>
            </a:prstGeom>
            <a:noFill/>
          </p:spPr>
          <p:txBody>
            <a:bodyPr wrap="square" lIns="0" tIns="0" rIns="0" bIns="0" rtlCol="0" anchor="ctr" anchorCtr="0">
              <a:spAutoFit/>
            </a:bodyPr>
            <a:lstStyle/>
            <a:p>
              <a:pPr marL="0" lvl="1"/>
              <a:r>
                <a:rPr lang="en-US" sz="2400" dirty="0"/>
                <a:t>During each </a:t>
              </a:r>
              <a:r>
                <a:rPr lang="en-US" sz="2400" dirty="0" smtClean="0"/>
                <a:t/>
              </a:r>
              <a:br>
                <a:rPr lang="en-US" sz="2400" dirty="0" smtClean="0"/>
              </a:br>
              <a:r>
                <a:rPr lang="en-US" sz="2400" dirty="0" smtClean="0"/>
                <a:t>Windows </a:t>
              </a:r>
              <a:r>
                <a:rPr lang="en-US" sz="2400" dirty="0"/>
                <a:t>Phone session the moderator will </a:t>
              </a:r>
              <a:r>
                <a:rPr lang="en-US" sz="2400" b="1" dirty="0" smtClean="0"/>
                <a:t>post a question</a:t>
              </a:r>
              <a:r>
                <a:rPr lang="en-US" sz="2400" dirty="0"/>
                <a:t>;</a:t>
              </a:r>
              <a:r>
                <a:rPr lang="en-US" sz="2400" dirty="0" smtClean="0"/>
                <a:t>  </a:t>
              </a:r>
              <a:r>
                <a:rPr lang="en-US" sz="2400" dirty="0"/>
                <a:t>t</a:t>
              </a:r>
              <a:r>
                <a:rPr lang="en-US" sz="2400" dirty="0" smtClean="0"/>
                <a:t>he </a:t>
              </a:r>
              <a:r>
                <a:rPr lang="en-US" sz="2400" dirty="0"/>
                <a:t>first person to correctly answer the </a:t>
              </a:r>
              <a:r>
                <a:rPr lang="en-US" sz="2400" dirty="0" smtClean="0"/>
                <a:t>question and is called </a:t>
              </a:r>
              <a:r>
                <a:rPr lang="en-US" sz="2400" dirty="0"/>
                <a:t>on by the moderator will </a:t>
              </a:r>
              <a:r>
                <a:rPr lang="en-US" sz="2400" dirty="0" smtClean="0"/>
                <a:t>potentially win</a:t>
              </a:r>
              <a:endParaRPr lang="en-US" sz="2400" dirty="0"/>
            </a:p>
          </p:txBody>
        </p:sp>
      </p:grpSp>
      <p:sp>
        <p:nvSpPr>
          <p:cNvPr id="31" name="Rectangle 30"/>
          <p:cNvSpPr/>
          <p:nvPr/>
        </p:nvSpPr>
        <p:spPr bwMode="auto">
          <a:xfrm>
            <a:off x="8053389" y="4771787"/>
            <a:ext cx="3614736" cy="1828800"/>
          </a:xfrm>
          <a:prstGeom prst="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182880" bIns="100584" numCol="1" rtlCol="0" anchor="ctr" anchorCtr="0" compatLnSpc="1">
            <a:prstTxWarp prst="textNoShape">
              <a:avLst/>
            </a:prstTxWarp>
          </a:bodyPr>
          <a:lstStyle/>
          <a:p>
            <a:pPr marL="119063" indent="-119063">
              <a:lnSpc>
                <a:spcPct val="90000"/>
              </a:lnSpc>
            </a:pPr>
            <a:r>
              <a:rPr lang="en-US" sz="1600" dirty="0" smtClean="0"/>
              <a:t>* Restrictions </a:t>
            </a:r>
            <a:r>
              <a:rPr lang="en-US" sz="1600" dirty="0"/>
              <a:t>apply please see contest rules for eligibility and restrictions. Contest rules are displayed in the </a:t>
            </a:r>
            <a:r>
              <a:rPr lang="en-US" sz="1600" b="1" dirty="0"/>
              <a:t>Technical  Learning Center </a:t>
            </a:r>
            <a:r>
              <a:rPr lang="en-US" sz="1600" dirty="0"/>
              <a:t>at the </a:t>
            </a:r>
            <a:r>
              <a:rPr lang="en-US" sz="1600" dirty="0" smtClean="0"/>
              <a:t/>
            </a:r>
            <a:br>
              <a:rPr lang="en-US" sz="1600" dirty="0" smtClean="0"/>
            </a:br>
            <a:r>
              <a:rPr lang="en-US" sz="1600" dirty="0" smtClean="0"/>
              <a:t>WPH </a:t>
            </a:r>
            <a:r>
              <a:rPr lang="en-US" sz="1600"/>
              <a:t>info </a:t>
            </a:r>
            <a:r>
              <a:rPr lang="en-US" sz="1600" smtClean="0"/>
              <a:t>counter</a:t>
            </a:r>
            <a:endParaRPr lang="en-US" sz="1600" dirty="0"/>
          </a:p>
        </p:txBody>
      </p:sp>
    </p:spTree>
    <p:extLst>
      <p:ext uri="{BB962C8B-B14F-4D97-AF65-F5344CB8AC3E}">
        <p14:creationId xmlns:p14="http://schemas.microsoft.com/office/powerpoint/2010/main" val="303243662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7" presetClass="entr" presetSubtype="0" fill="hold" nodeType="afterEffect">
                                  <p:stCondLst>
                                    <p:cond delay="5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7" presetClass="entr" presetSubtype="0" fill="hold" grpId="0" nodeType="afterEffect">
                                  <p:stCondLst>
                                    <p:cond delay="20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anim calcmode="lin" valueType="num">
                                      <p:cBhvr>
                                        <p:cTn id="26" dur="500" fill="hold"/>
                                        <p:tgtEl>
                                          <p:spTgt spid="31"/>
                                        </p:tgtEl>
                                        <p:attrNameLst>
                                          <p:attrName>ppt_x</p:attrName>
                                        </p:attrNameLst>
                                      </p:cBhvr>
                                      <p:tavLst>
                                        <p:tav tm="0">
                                          <p:val>
                                            <p:strVal val="#ppt_x"/>
                                          </p:val>
                                        </p:tav>
                                        <p:tav tm="100000">
                                          <p:val>
                                            <p:strVal val="#ppt_x"/>
                                          </p:val>
                                        </p:tav>
                                      </p:tavLst>
                                    </p:anim>
                                    <p:anim calcmode="lin" valueType="num">
                                      <p:cBhvr>
                                        <p:cTn id="27"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052596"/>
          </a:xfrm>
        </p:spPr>
        <p:txBody>
          <a:bodyPr/>
          <a:lstStyle/>
          <a:p>
            <a:r>
              <a:rPr lang="en-US" dirty="0" smtClean="0"/>
              <a:t>Windows</a:t>
            </a:r>
            <a:r>
              <a:rPr lang="en-US" dirty="0"/>
              <a:t> </a:t>
            </a:r>
            <a:r>
              <a:rPr lang="en-US" dirty="0" smtClean="0"/>
              <a:t>Phone Resources</a:t>
            </a:r>
            <a:br>
              <a:rPr lang="en-US" dirty="0" smtClean="0"/>
            </a:br>
            <a:r>
              <a:rPr lang="en-US" sz="3200" smtClean="0">
                <a:gradFill>
                  <a:gsLst>
                    <a:gs pos="0">
                      <a:schemeClr val="accent1"/>
                    </a:gs>
                    <a:gs pos="86000">
                      <a:schemeClr val="accent1"/>
                    </a:gs>
                  </a:gsLst>
                  <a:lin ang="5400000" scaled="0"/>
                </a:gradFill>
              </a:rPr>
              <a:t>Questions? Demos</a:t>
            </a:r>
            <a:r>
              <a:rPr lang="en-US" sz="3200" dirty="0" smtClean="0">
                <a:gradFill>
                  <a:gsLst>
                    <a:gs pos="0">
                      <a:schemeClr val="accent1"/>
                    </a:gs>
                    <a:gs pos="86000">
                      <a:schemeClr val="accent1"/>
                    </a:gs>
                  </a:gsLst>
                  <a:lin ang="5400000" scaled="0"/>
                </a:gradFill>
              </a:rPr>
              <a:t>? The </a:t>
            </a:r>
            <a:r>
              <a:rPr lang="en-US" sz="3200" dirty="0">
                <a:gradFill>
                  <a:gsLst>
                    <a:gs pos="0">
                      <a:schemeClr val="accent1"/>
                    </a:gs>
                    <a:gs pos="86000">
                      <a:schemeClr val="accent1"/>
                    </a:gs>
                  </a:gsLst>
                  <a:lin ang="5400000" scaled="0"/>
                </a:gradFill>
              </a:rPr>
              <a:t>latest phones? </a:t>
            </a:r>
            <a:endParaRPr lang="en-US" dirty="0">
              <a:gradFill>
                <a:gsLst>
                  <a:gs pos="0">
                    <a:schemeClr val="accent1"/>
                  </a:gs>
                  <a:gs pos="86000">
                    <a:schemeClr val="accent1"/>
                  </a:gs>
                </a:gsLst>
                <a:lin ang="5400000" scaled="0"/>
              </a:gradFill>
            </a:endParaRPr>
          </a:p>
        </p:txBody>
      </p:sp>
      <p:sp>
        <p:nvSpPr>
          <p:cNvPr id="18" name="Rectangle 17"/>
          <p:cNvSpPr/>
          <p:nvPr/>
        </p:nvSpPr>
        <p:spPr bwMode="auto">
          <a:xfrm>
            <a:off x="1143388" y="1774824"/>
            <a:ext cx="7223760" cy="1354263"/>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0" rIns="274320" bIns="0" numCol="1" rtlCol="0" anchor="ctr" anchorCtr="0" compatLnSpc="1">
            <a:prstTxWarp prst="textNoShape">
              <a:avLst/>
            </a:prstTxWarp>
          </a:bodyPr>
          <a:lstStyle/>
          <a:p>
            <a:r>
              <a:rPr lang="en-US" sz="2400" dirty="0"/>
              <a:t>Visit the </a:t>
            </a:r>
            <a:r>
              <a:rPr lang="en-US" sz="2400" dirty="0" smtClean="0"/>
              <a:t/>
            </a:r>
            <a:br>
              <a:rPr lang="en-US" sz="2400" dirty="0" smtClean="0"/>
            </a:br>
            <a:r>
              <a:rPr lang="en-US" sz="2400" b="1" dirty="0" smtClean="0"/>
              <a:t>Windows </a:t>
            </a:r>
            <a:r>
              <a:rPr lang="en-US" sz="2400" b="1" dirty="0"/>
              <a:t>Phone Technical Learning Center</a:t>
            </a:r>
            <a:r>
              <a:rPr lang="en-US" sz="2400" dirty="0"/>
              <a:t> for demos </a:t>
            </a:r>
            <a:r>
              <a:rPr lang="en-US" sz="2400" dirty="0" smtClean="0"/>
              <a:t>and more</a:t>
            </a:r>
            <a:r>
              <a:rPr lang="en-US" sz="2400" dirty="0"/>
              <a:t>…</a:t>
            </a:r>
          </a:p>
        </p:txBody>
      </p:sp>
      <p:sp>
        <p:nvSpPr>
          <p:cNvPr id="19" name="Rectangle 18"/>
          <p:cNvSpPr/>
          <p:nvPr/>
        </p:nvSpPr>
        <p:spPr bwMode="auto">
          <a:xfrm>
            <a:off x="1143388" y="3214701"/>
            <a:ext cx="3657600" cy="1828800"/>
          </a:xfrm>
          <a:prstGeom prst="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182880" bIns="100584" numCol="1" rtlCol="0" anchor="ctr" anchorCtr="0" compatLnSpc="1">
            <a:prstTxWarp prst="textNoShape">
              <a:avLst/>
            </a:prstTxWarp>
          </a:bodyPr>
          <a:lstStyle/>
          <a:p>
            <a:r>
              <a:rPr lang="en-US" sz="2400" b="1" dirty="0"/>
              <a:t>Business IT r</a:t>
            </a:r>
            <a:r>
              <a:rPr lang="en-US" sz="2400" b="1" dirty="0" smtClean="0"/>
              <a:t>esources</a:t>
            </a:r>
          </a:p>
          <a:p>
            <a:endParaRPr lang="en-US" sz="1600" dirty="0"/>
          </a:p>
          <a:p>
            <a:pPr marL="0" lvl="1">
              <a:lnSpc>
                <a:spcPct val="90000"/>
              </a:lnSpc>
              <a:buNone/>
            </a:pPr>
            <a:r>
              <a:rPr lang="en-US" sz="2100" dirty="0"/>
              <a:t>blogs.technet.com/b</a:t>
            </a:r>
            <a:r>
              <a:rPr lang="en-US" sz="2100" dirty="0" smtClean="0"/>
              <a:t>/</a:t>
            </a:r>
            <a:br>
              <a:rPr lang="en-US" sz="2100" dirty="0" smtClean="0"/>
            </a:br>
            <a:r>
              <a:rPr lang="en-US" sz="2100" dirty="0" smtClean="0"/>
              <a:t>windows_phone_4_it_pros</a:t>
            </a:r>
            <a:endParaRPr lang="en-US" sz="2100" dirty="0"/>
          </a:p>
        </p:txBody>
      </p:sp>
      <p:sp>
        <p:nvSpPr>
          <p:cNvPr id="20" name="Rectangle 19"/>
          <p:cNvSpPr/>
          <p:nvPr/>
        </p:nvSpPr>
        <p:spPr bwMode="auto">
          <a:xfrm>
            <a:off x="4892428" y="3214701"/>
            <a:ext cx="3474720" cy="182880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r>
              <a:rPr lang="en-US" sz="2400" b="1" dirty="0"/>
              <a:t>Developer r</a:t>
            </a:r>
            <a:r>
              <a:rPr lang="en-US" sz="2400" b="1" dirty="0" smtClean="0"/>
              <a:t>esources</a:t>
            </a:r>
          </a:p>
          <a:p>
            <a:endParaRPr lang="en-US" sz="2400" dirty="0"/>
          </a:p>
          <a:p>
            <a:r>
              <a:rPr lang="en-US" sz="2400" dirty="0" smtClean="0"/>
              <a:t>create.msdn.com </a:t>
            </a:r>
            <a:endParaRPr lang="en-US" sz="2400" dirty="0"/>
          </a:p>
        </p:txBody>
      </p:sp>
      <p:sp>
        <p:nvSpPr>
          <p:cNvPr id="21" name="Rectangle 20"/>
          <p:cNvSpPr/>
          <p:nvPr/>
        </p:nvSpPr>
        <p:spPr bwMode="auto">
          <a:xfrm>
            <a:off x="1143388" y="5129114"/>
            <a:ext cx="7223760" cy="1371600"/>
          </a:xfrm>
          <a:prstGeom prst="rect">
            <a:avLst/>
          </a:prstGeom>
          <a:solidFill>
            <a:srgbClr val="F6AE1E"/>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none" lIns="274320" tIns="274320" rIns="274320" bIns="274320" numCol="1" rtlCol="0" anchor="ctr" anchorCtr="0" compatLnSpc="1">
            <a:prstTxWarp prst="textNoShape">
              <a:avLst/>
            </a:prstTxWarp>
          </a:bodyPr>
          <a:lstStyle/>
          <a:p>
            <a:pPr>
              <a:lnSpc>
                <a:spcPct val="90000"/>
              </a:lnSpc>
            </a:pPr>
            <a:r>
              <a:rPr lang="en-US" sz="2400" b="1" dirty="0"/>
              <a:t>Experience Windows Phone 7 on-line </a:t>
            </a:r>
            <a:r>
              <a:rPr lang="en-US" sz="2400" b="1" dirty="0" smtClean="0"/>
              <a:t/>
            </a:r>
            <a:br>
              <a:rPr lang="en-US" sz="2400" b="1" dirty="0" smtClean="0"/>
            </a:br>
            <a:r>
              <a:rPr lang="en-US" sz="2400" b="1" dirty="0" smtClean="0"/>
              <a:t>and </a:t>
            </a:r>
            <a:r>
              <a:rPr lang="en-US" sz="2400" b="1" dirty="0"/>
              <a:t>get a backstage </a:t>
            </a:r>
            <a:r>
              <a:rPr lang="en-US" sz="2400" b="1" dirty="0" smtClean="0"/>
              <a:t>pass</a:t>
            </a:r>
          </a:p>
          <a:p>
            <a:pPr>
              <a:lnSpc>
                <a:spcPct val="90000"/>
              </a:lnSpc>
            </a:pPr>
            <a:endParaRPr lang="en-US" sz="1600" b="1" dirty="0"/>
          </a:p>
          <a:p>
            <a:pPr defTabSz="914099" fontAlgn="base">
              <a:lnSpc>
                <a:spcPct val="80000"/>
              </a:lnSpc>
              <a:spcBef>
                <a:spcPts val="300"/>
              </a:spcBef>
              <a:spcAft>
                <a:spcPct val="0"/>
              </a:spcAft>
              <a:defRPr/>
            </a:pPr>
            <a:r>
              <a:rPr lang="en-US" sz="2400" dirty="0" smtClean="0"/>
              <a:t>www.windowsphone.com</a:t>
            </a:r>
            <a:endParaRPr lang="en-US" sz="2400" dirty="0"/>
          </a:p>
        </p:txBody>
      </p:sp>
      <p:pic>
        <p:nvPicPr>
          <p:cNvPr id="22"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03154" y="1757488"/>
            <a:ext cx="2476303" cy="4759200"/>
          </a:xfrm>
          <a:prstGeom prst="rect">
            <a:avLst/>
          </a:prstGeom>
          <a:effectLst>
            <a:outerShdw blurRad="40005" dist="22860" dir="5400000" algn="t" rotWithShape="0">
              <a:prstClr val="black">
                <a:alpha val="35000"/>
              </a:prstClr>
            </a:outerShdw>
          </a:effectLst>
        </p:spPr>
      </p:pic>
      <p:pic>
        <p:nvPicPr>
          <p:cNvPr id="23" name="Picture 2" descr="H:\Design IN-OUT\#1307 Windows Phone 7 datasheets &amp; PPT\Correction\WP7_StartOfficeCalendar_US_Green_15-Sep-20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31371" y="1924119"/>
            <a:ext cx="2219868" cy="3699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5638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ppt_x</p:attrName>
                                        </p:attrNameLst>
                                      </p:cBhvr>
                                      <p:tavLst>
                                        <p:tav tm="0">
                                          <p:val>
                                            <p:strVal val="#ppt_x"/>
                                          </p:val>
                                        </p:tav>
                                        <p:tav tm="100000">
                                          <p:val>
                                            <p:strVal val="#ppt_x"/>
                                          </p:val>
                                        </p:tav>
                                      </p:tavLst>
                                    </p:anim>
                                    <p:anim calcmode="lin" valueType="num">
                                      <p:cBhvr>
                                        <p:cTn id="15" dur="5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strVal val="#ppt_x"/>
                                          </p:val>
                                        </p:tav>
                                        <p:tav tm="100000">
                                          <p:val>
                                            <p:strVal val="#ppt_x"/>
                                          </p:val>
                                        </p:tav>
                                      </p:tavLst>
                                    </p:anim>
                                    <p:anim calcmode="lin" valueType="num">
                                      <p:cBhvr>
                                        <p:cTn id="27"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4" y="1910461"/>
            <a:ext cx="8837615" cy="137160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a:lnSpc>
                <a:spcPct val="90000"/>
              </a:lnSpc>
            </a:pPr>
            <a:r>
              <a:rPr lang="en-US" sz="6000" dirty="0" smtClean="0">
                <a:solidFill>
                  <a:schemeClr val="tx1">
                    <a:alpha val="99000"/>
                  </a:schemeClr>
                </a:solidFill>
              </a:rPr>
              <a:t>Q&amp;A</a:t>
            </a:r>
            <a:endParaRPr lang="en-US" sz="6000" dirty="0">
              <a:solidFill>
                <a:schemeClr val="tx1">
                  <a:alpha val="99000"/>
                </a:schemeClr>
              </a:solidFill>
            </a:endParaRPr>
          </a:p>
        </p:txBody>
      </p:sp>
    </p:spTree>
    <p:extLst>
      <p:ext uri="{BB962C8B-B14F-4D97-AF65-F5344CB8AC3E}">
        <p14:creationId xmlns:p14="http://schemas.microsoft.com/office/powerpoint/2010/main" val="267448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8904800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LINQ to Everything</a:t>
            </a:r>
            <a:endParaRPr lang="en-US" dirty="0"/>
          </a:p>
        </p:txBody>
      </p:sp>
      <p:sp>
        <p:nvSpPr>
          <p:cNvPr id="4" name="Rectangle 3"/>
          <p:cNvSpPr/>
          <p:nvPr/>
        </p:nvSpPr>
        <p:spPr bwMode="auto">
          <a:xfrm>
            <a:off x="1168096" y="1895475"/>
            <a:ext cx="10259404" cy="60960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0" tIns="45718" rIns="457200" bIns="45718" numCol="1" rtlCol="0" anchor="ctr" anchorCtr="0" compatLnSpc="1">
            <a:prstTxWarp prst="textNoShape">
              <a:avLst/>
            </a:prstTxWarp>
          </a:bodyPr>
          <a:lstStyle/>
          <a:p>
            <a:pPr algn="ctr"/>
            <a:r>
              <a:rPr lang="en-US" dirty="0"/>
              <a:t>LINQ</a:t>
            </a:r>
          </a:p>
        </p:txBody>
      </p:sp>
      <p:sp>
        <p:nvSpPr>
          <p:cNvPr id="5" name="Rectangle 4"/>
          <p:cNvSpPr/>
          <p:nvPr/>
        </p:nvSpPr>
        <p:spPr bwMode="auto">
          <a:xfrm>
            <a:off x="1168096" y="3648075"/>
            <a:ext cx="1828800" cy="68580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0" tIns="45718" rIns="457200" bIns="45718" numCol="1" rtlCol="0" anchor="ctr" anchorCtr="0" compatLnSpc="1">
            <a:prstTxWarp prst="textNoShape">
              <a:avLst/>
            </a:prstTxWarp>
          </a:bodyPr>
          <a:lstStyle/>
          <a:p>
            <a:pPr algn="ctr"/>
            <a:r>
              <a:rPr lang="en-US" sz="1800" dirty="0"/>
              <a:t>Objects</a:t>
            </a:r>
          </a:p>
        </p:txBody>
      </p:sp>
      <p:sp>
        <p:nvSpPr>
          <p:cNvPr id="6" name="Rectangle 5"/>
          <p:cNvSpPr/>
          <p:nvPr/>
        </p:nvSpPr>
        <p:spPr bwMode="auto">
          <a:xfrm>
            <a:off x="3275747" y="3648075"/>
            <a:ext cx="1828800" cy="68580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0" tIns="45718" rIns="457200" bIns="45718" numCol="1" rtlCol="0" anchor="ctr" anchorCtr="0" compatLnSpc="1">
            <a:prstTxWarp prst="textNoShape">
              <a:avLst/>
            </a:prstTxWarp>
          </a:bodyPr>
          <a:lstStyle/>
          <a:p>
            <a:pPr algn="ctr"/>
            <a:r>
              <a:rPr lang="en-US" sz="1800" dirty="0"/>
              <a:t>XML</a:t>
            </a:r>
          </a:p>
        </p:txBody>
      </p:sp>
      <p:sp>
        <p:nvSpPr>
          <p:cNvPr id="7" name="Rectangle 6"/>
          <p:cNvSpPr/>
          <p:nvPr/>
        </p:nvSpPr>
        <p:spPr bwMode="auto">
          <a:xfrm>
            <a:off x="5383398" y="3648075"/>
            <a:ext cx="1828800" cy="68580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0" tIns="45718" rIns="457200" bIns="45718" numCol="1" rtlCol="0" anchor="ctr" anchorCtr="0" compatLnSpc="1">
            <a:prstTxWarp prst="textNoShape">
              <a:avLst/>
            </a:prstTxWarp>
          </a:bodyPr>
          <a:lstStyle/>
          <a:p>
            <a:pPr algn="ctr"/>
            <a:r>
              <a:rPr lang="en-US" sz="1800" dirty="0"/>
              <a:t>SQL</a:t>
            </a:r>
          </a:p>
        </p:txBody>
      </p:sp>
      <p:sp>
        <p:nvSpPr>
          <p:cNvPr id="8" name="Rectangle 7"/>
          <p:cNvSpPr/>
          <p:nvPr/>
        </p:nvSpPr>
        <p:spPr bwMode="auto">
          <a:xfrm>
            <a:off x="7491049" y="3648075"/>
            <a:ext cx="1828800" cy="68580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0" tIns="45718" rIns="457200" bIns="45718" numCol="1" rtlCol="0" anchor="ctr" anchorCtr="0" compatLnSpc="1">
            <a:prstTxWarp prst="textNoShape">
              <a:avLst/>
            </a:prstTxWarp>
          </a:bodyPr>
          <a:lstStyle/>
          <a:p>
            <a:pPr algn="ctr"/>
            <a:r>
              <a:rPr lang="en-US" sz="1800" dirty="0"/>
              <a:t>User Data</a:t>
            </a:r>
          </a:p>
        </p:txBody>
      </p:sp>
      <p:cxnSp>
        <p:nvCxnSpPr>
          <p:cNvPr id="10" name="Straight Arrow Connector 9"/>
          <p:cNvCxnSpPr>
            <a:stCxn id="4" idx="2"/>
            <a:endCxn id="5" idx="0"/>
          </p:cNvCxnSpPr>
          <p:nvPr/>
        </p:nvCxnSpPr>
        <p:spPr>
          <a:xfrm flipH="1">
            <a:off x="2082496" y="2505075"/>
            <a:ext cx="4215302" cy="1143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4" idx="2"/>
            <a:endCxn id="6" idx="0"/>
          </p:cNvCxnSpPr>
          <p:nvPr/>
        </p:nvCxnSpPr>
        <p:spPr>
          <a:xfrm flipH="1">
            <a:off x="4190147" y="2505075"/>
            <a:ext cx="2107651" cy="1143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4" idx="2"/>
            <a:endCxn id="7" idx="0"/>
          </p:cNvCxnSpPr>
          <p:nvPr/>
        </p:nvCxnSpPr>
        <p:spPr>
          <a:xfrm>
            <a:off x="6297798" y="2505075"/>
            <a:ext cx="0" cy="1143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4" idx="2"/>
            <a:endCxn id="8" idx="0"/>
          </p:cNvCxnSpPr>
          <p:nvPr/>
        </p:nvCxnSpPr>
        <p:spPr>
          <a:xfrm>
            <a:off x="6297798" y="2505075"/>
            <a:ext cx="2107651" cy="1143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2689636" y="4865197"/>
            <a:ext cx="1117309" cy="1477328"/>
          </a:xfrm>
          <a:prstGeom prst="rect">
            <a:avLst/>
          </a:prstGeom>
          <a:noFill/>
        </p:spPr>
        <p:txBody>
          <a:bodyPr wrap="square" lIns="0" tIns="0" rIns="0" bIns="0" rtlCol="0">
            <a:spAutoFit/>
          </a:bodyPr>
          <a:lstStyle/>
          <a:p>
            <a:r>
              <a:rPr lang="en-US" sz="9600" dirty="0">
                <a:gradFill>
                  <a:gsLst>
                    <a:gs pos="0">
                      <a:schemeClr val="tx1"/>
                    </a:gs>
                    <a:gs pos="86000">
                      <a:schemeClr val="tx1"/>
                    </a:gs>
                  </a:gsLst>
                  <a:lin ang="5400000" scaled="0"/>
                </a:gradFill>
              </a:rPr>
              <a:t>7</a:t>
            </a:r>
          </a:p>
        </p:txBody>
      </p:sp>
      <p:sp>
        <p:nvSpPr>
          <p:cNvPr id="9" name="Right Arrow 8"/>
          <p:cNvSpPr/>
          <p:nvPr/>
        </p:nvSpPr>
        <p:spPr bwMode="auto">
          <a:xfrm>
            <a:off x="3699196" y="5260961"/>
            <a:ext cx="2437765" cy="685800"/>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2900" dirty="0">
              <a:gradFill>
                <a:gsLst>
                  <a:gs pos="0">
                    <a:srgbClr val="FFFFFF"/>
                  </a:gs>
                  <a:gs pos="100000">
                    <a:srgbClr val="FFFFFF"/>
                  </a:gs>
                </a:gsLst>
                <a:lin ang="5400000" scaled="0"/>
              </a:gradFill>
            </a:endParaRPr>
          </a:p>
        </p:txBody>
      </p:sp>
      <p:sp>
        <p:nvSpPr>
          <p:cNvPr id="14" name="TextBox 13"/>
          <p:cNvSpPr txBox="1"/>
          <p:nvPr/>
        </p:nvSpPr>
        <p:spPr>
          <a:xfrm>
            <a:off x="6467616" y="4865197"/>
            <a:ext cx="4122604" cy="1477328"/>
          </a:xfrm>
          <a:prstGeom prst="rect">
            <a:avLst/>
          </a:prstGeom>
          <a:noFill/>
        </p:spPr>
        <p:txBody>
          <a:bodyPr wrap="square" lIns="0" tIns="0" rIns="0" bIns="0" rtlCol="0">
            <a:spAutoFit/>
          </a:bodyPr>
          <a:lstStyle/>
          <a:p>
            <a:r>
              <a:rPr lang="en-US" sz="9600" dirty="0">
                <a:gradFill>
                  <a:gsLst>
                    <a:gs pos="0">
                      <a:schemeClr val="tx1"/>
                    </a:gs>
                    <a:gs pos="86000">
                      <a:schemeClr val="tx1"/>
                    </a:gs>
                  </a:gsLst>
                  <a:lin ang="5400000" scaled="0"/>
                </a:gradFill>
              </a:rPr>
              <a:t>Mango</a:t>
            </a:r>
          </a:p>
        </p:txBody>
      </p:sp>
      <p:sp>
        <p:nvSpPr>
          <p:cNvPr id="15" name="Rectangle 14"/>
          <p:cNvSpPr/>
          <p:nvPr/>
        </p:nvSpPr>
        <p:spPr bwMode="auto">
          <a:xfrm>
            <a:off x="9598700" y="3648075"/>
            <a:ext cx="1828800" cy="68580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457200" tIns="45718" rIns="457200" bIns="45718" numCol="1" rtlCol="0" anchor="ctr" anchorCtr="0" compatLnSpc="1">
            <a:prstTxWarp prst="textNoShape">
              <a:avLst/>
            </a:prstTxWarp>
          </a:bodyPr>
          <a:lstStyle/>
          <a:p>
            <a:pPr algn="ctr"/>
            <a:r>
              <a:rPr lang="en-US" sz="1800" dirty="0" err="1"/>
              <a:t>OData</a:t>
            </a:r>
            <a:endParaRPr lang="en-US" sz="1800" dirty="0"/>
          </a:p>
        </p:txBody>
      </p:sp>
      <p:cxnSp>
        <p:nvCxnSpPr>
          <p:cNvPr id="19" name="Straight Arrow Connector 18"/>
          <p:cNvCxnSpPr>
            <a:stCxn id="4" idx="2"/>
            <a:endCxn id="15" idx="0"/>
          </p:cNvCxnSpPr>
          <p:nvPr/>
        </p:nvCxnSpPr>
        <p:spPr>
          <a:xfrm>
            <a:off x="6297798" y="2505075"/>
            <a:ext cx="4215302" cy="1143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258328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53" presetClass="entr" presetSubtype="16" fill="hold"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childTnLst>
                                </p:cTn>
                              </p:par>
                            </p:childTnLst>
                          </p:cTn>
                        </p:par>
                        <p:par>
                          <p:cTn id="52" fill="hold">
                            <p:stCondLst>
                              <p:cond delay="1500"/>
                            </p:stCondLst>
                            <p:childTnLst>
                              <p:par>
                                <p:cTn id="53" presetID="53" presetClass="entr" presetSubtype="16"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Effect transition="in" filter="fade">
                                      <p:cBhvr>
                                        <p:cTn id="57" dur="500"/>
                                        <p:tgtEl>
                                          <p:spTgt spid="13"/>
                                        </p:tgtEl>
                                      </p:cBhvr>
                                    </p:animEffect>
                                  </p:childTnLst>
                                </p:cTn>
                              </p:par>
                            </p:childTnLst>
                          </p:cTn>
                        </p:par>
                        <p:par>
                          <p:cTn id="58" fill="hold">
                            <p:stCondLst>
                              <p:cond delay="2000"/>
                            </p:stCondLst>
                            <p:childTnLst>
                              <p:par>
                                <p:cTn id="59" presetID="10" presetClass="entr" presetSubtype="0"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500"/>
                                        <p:tgtEl>
                                          <p:spTgt spid="8"/>
                                        </p:tgtEl>
                                      </p:cBhvr>
                                    </p:animEffect>
                                  </p:childTnLst>
                                </p:cTn>
                              </p:par>
                            </p:childTnLst>
                          </p:cTn>
                        </p:par>
                        <p:par>
                          <p:cTn id="62" fill="hold">
                            <p:stCondLst>
                              <p:cond delay="2500"/>
                            </p:stCondLst>
                            <p:childTnLst>
                              <p:par>
                                <p:cTn id="63" presetID="53" presetClass="entr" presetSubtype="16"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p:cTn id="65" dur="500" fill="hold"/>
                                        <p:tgtEl>
                                          <p:spTgt spid="19"/>
                                        </p:tgtEl>
                                        <p:attrNameLst>
                                          <p:attrName>ppt_w</p:attrName>
                                        </p:attrNameLst>
                                      </p:cBhvr>
                                      <p:tavLst>
                                        <p:tav tm="0">
                                          <p:val>
                                            <p:fltVal val="0"/>
                                          </p:val>
                                        </p:tav>
                                        <p:tav tm="100000">
                                          <p:val>
                                            <p:strVal val="#ppt_w"/>
                                          </p:val>
                                        </p:tav>
                                      </p:tavLst>
                                    </p:anim>
                                    <p:anim calcmode="lin" valueType="num">
                                      <p:cBhvr>
                                        <p:cTn id="66" dur="500" fill="hold"/>
                                        <p:tgtEl>
                                          <p:spTgt spid="19"/>
                                        </p:tgtEl>
                                        <p:attrNameLst>
                                          <p:attrName>ppt_h</p:attrName>
                                        </p:attrNameLst>
                                      </p:cBhvr>
                                      <p:tavLst>
                                        <p:tav tm="0">
                                          <p:val>
                                            <p:fltVal val="0"/>
                                          </p:val>
                                        </p:tav>
                                        <p:tav tm="100000">
                                          <p:val>
                                            <p:strVal val="#ppt_h"/>
                                          </p:val>
                                        </p:tav>
                                      </p:tavLst>
                                    </p:anim>
                                    <p:animEffect transition="in" filter="fade">
                                      <p:cBhvr>
                                        <p:cTn id="67" dur="500"/>
                                        <p:tgtEl>
                                          <p:spTgt spid="19"/>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3" grpId="0"/>
      <p:bldP spid="9" grpId="0" animBg="1"/>
      <p:bldP spid="14" grpId="0"/>
      <p:bldP spid="1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alpha val="99000"/>
                  </a:schemeClr>
                </a:solidFill>
              </a:rPr>
              <a:t>Resources</a:t>
            </a:r>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p>
        </p:txBody>
      </p:sp>
      <p:sp>
        <p:nvSpPr>
          <p:cNvPr id="26" name="Rectangle 25"/>
          <p:cNvSpPr/>
          <p:nvPr/>
        </p:nvSpPr>
        <p:spPr bwMode="white">
          <a:xfrm>
            <a:off x="507867" y="6291910"/>
            <a:ext cx="5307218" cy="369332"/>
          </a:xfrm>
          <a:prstGeom prst="rect">
            <a:avLst/>
          </a:prstGeom>
        </p:spPr>
        <p:txBody>
          <a:bodyPr wrap="square">
            <a:spAutoFit/>
          </a:bodyPr>
          <a:lstStyle/>
          <a:p>
            <a:pPr lvl="0"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lvl="0"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chemeClr val="tx1"/>
                    </a:gs>
                    <a:gs pos="86000">
                      <a:schemeClr val="tx1"/>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hlinkClick r:id="rId12"/>
              </a:rPr>
              <a:t>http://northamerica.msteched.com</a:t>
            </a:r>
            <a:endParaRPr lang="en-US" sz="1600" dirty="0"/>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chemeClr val="bg1">
                    <a:lumMod val="65000"/>
                    <a:lumOff val="35000"/>
                    <a:alpha val="99000"/>
                  </a:schemeClr>
                </a:solidFill>
              </a:rPr>
              <a:t>Connect. Share. Discuss.</a:t>
            </a:r>
            <a:endParaRPr lang="en-US" sz="1600" dirty="0" smtClean="0">
              <a:solidFill>
                <a:schemeClr val="bg1">
                  <a:lumMod val="65000"/>
                  <a:lumOff val="35000"/>
                  <a:alpha val="99000"/>
                </a:schemeClr>
              </a:solidFill>
            </a:endParaRPr>
          </a:p>
        </p:txBody>
      </p:sp>
      <p:pic>
        <p:nvPicPr>
          <p:cNvPr id="3" name="Picture 2"/>
          <p:cNvPicPr>
            <a:picLocks noChangeAspect="1"/>
          </p:cNvPicPr>
          <p:nvPr/>
        </p:nvPicPr>
        <p:blipFill>
          <a:blip r:embed="rId13" cstate="print">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3271744629"/>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lvl="0"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chemeClr val="tx1"/>
                    </a:gs>
                    <a:gs pos="86000">
                      <a:schemeClr val="tx1"/>
                    </a:gs>
                  </a:gsLst>
                  <a:lin ang="5400000" scaled="0"/>
                </a:gradFill>
                <a:latin typeface="Segoe" pitchFamily="34" charset="0"/>
              </a:rPr>
              <a:t>Complete an evaluation on </a:t>
            </a:r>
            <a:r>
              <a:rPr lang="en-US" sz="3200" dirty="0" err="1" smtClean="0">
                <a:gradFill>
                  <a:gsLst>
                    <a:gs pos="0">
                      <a:schemeClr val="tx1"/>
                    </a:gs>
                    <a:gs pos="86000">
                      <a:schemeClr val="tx1"/>
                    </a:gs>
                  </a:gsLst>
                  <a:lin ang="5400000" scaled="0"/>
                </a:gradFill>
                <a:latin typeface="Segoe" pitchFamily="34" charset="0"/>
              </a:rPr>
              <a:t>CommNet</a:t>
            </a:r>
            <a:r>
              <a:rPr lang="en-US" sz="3200" dirty="0" smtClean="0">
                <a:gradFill>
                  <a:gsLst>
                    <a:gs pos="0">
                      <a:schemeClr val="tx1"/>
                    </a:gs>
                    <a:gs pos="86000">
                      <a:schemeClr val="tx1"/>
                    </a:gs>
                  </a:gsLst>
                  <a:lin ang="5400000" scaled="0"/>
                </a:gradFill>
                <a:latin typeface="Segoe" pitchFamily="34" charset="0"/>
              </a:rPr>
              <a:t> and </a:t>
            </a:r>
            <a:br>
              <a:rPr lang="en-US" sz="3200" dirty="0" smtClean="0">
                <a:gradFill>
                  <a:gsLst>
                    <a:gs pos="0">
                      <a:schemeClr val="tx1"/>
                    </a:gs>
                    <a:gs pos="86000">
                      <a:schemeClr val="tx1"/>
                    </a:gs>
                  </a:gsLst>
                  <a:lin ang="5400000" scaled="0"/>
                </a:gradFill>
                <a:latin typeface="Segoe" pitchFamily="34" charset="0"/>
              </a:rPr>
            </a:br>
            <a:r>
              <a:rPr lang="en-US" sz="3200" dirty="0" smtClean="0">
                <a:gradFill>
                  <a:gsLst>
                    <a:gs pos="0">
                      <a:schemeClr val="tx1"/>
                    </a:gs>
                    <a:gs pos="86000">
                      <a:schemeClr val="tx1"/>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4083108"/>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6" y="3051283"/>
            <a:ext cx="4491655" cy="755435"/>
          </a:xfrm>
          <a:prstGeom prst="rect">
            <a:avLst/>
          </a:prstGeom>
          <a:noFill/>
          <a:ln>
            <a:noFill/>
          </a:ln>
        </p:spPr>
      </p:pic>
      <p:sp>
        <p:nvSpPr>
          <p:cNvPr id="5" name="Text Box 3"/>
          <p:cNvSpPr txBox="1">
            <a:spLocks noChangeArrowheads="1"/>
          </p:cNvSpPr>
          <p:nvPr/>
        </p:nvSpPr>
        <p:spPr bwMode="blackWhite">
          <a:xfrm>
            <a:off x="507868" y="6083574"/>
            <a:ext cx="11173090" cy="415484"/>
          </a:xfrm>
          <a:prstGeom prst="rect">
            <a:avLst/>
          </a:prstGeom>
          <a:noFill/>
          <a:ln w="12700">
            <a:noFill/>
            <a:miter lim="800000"/>
            <a:headEnd type="none" w="sm" len="sm"/>
            <a:tailEnd type="none" w="sm" len="sm"/>
          </a:ln>
          <a:effectLst/>
        </p:spPr>
        <p:txBody>
          <a:bodyPr vert="horz" wrap="square" lIns="91421" tIns="45711" rIns="91421" bIns="45711" numCol="1" anchor="t" anchorCtr="0" compatLnSpc="1">
            <a:prstTxWarp prst="textNoShape">
              <a:avLst/>
            </a:prstTxWarp>
            <a:spAutoFit/>
          </a:bodyPr>
          <a:lstStyle/>
          <a:p>
            <a:pPr algn="ctr" defTabSz="914061" eaLnBrk="0" hangingPunct="0"/>
            <a:r>
              <a:rPr lang="en-US" sz="700" dirty="0">
                <a:gradFill>
                  <a:gsLst>
                    <a:gs pos="0">
                      <a:schemeClr val="tx1"/>
                    </a:gs>
                    <a:gs pos="100000">
                      <a:schemeClr val="tx1"/>
                    </a:gs>
                  </a:gsLst>
                  <a:lin ang="5400000" scaled="0"/>
                </a:gradFill>
                <a:latin typeface="Segoe UI" pitchFamily="34" charset="0"/>
                <a:cs typeface="Arial" charset="0"/>
              </a:rPr>
              <a:t>© 2011 Microsoft Corporation. All rights reserved. Microsoft, Windows, Windows Vista and other product names are or may be registered trademarks and/or trademarks in the U.S. and/or other countries.</a:t>
            </a:r>
          </a:p>
          <a:p>
            <a:pPr algn="ctr" defTabSz="914061"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br>
              <a:rPr lang="en-US" sz="700" dirty="0">
                <a:gradFill>
                  <a:gsLst>
                    <a:gs pos="0">
                      <a:schemeClr val="tx1"/>
                    </a:gs>
                    <a:gs pos="100000">
                      <a:schemeClr val="tx1"/>
                    </a:gs>
                  </a:gsLst>
                  <a:lin ang="5400000" scaled="0"/>
                </a:gradFill>
                <a:latin typeface="Segoe UI" pitchFamily="34" charset="0"/>
                <a:cs typeface="Arial" charset="0"/>
              </a:rPr>
            </a:br>
            <a:r>
              <a:rPr lang="en-US" sz="700" dirty="0">
                <a:gradFill>
                  <a:gsLst>
                    <a:gs pos="0">
                      <a:schemeClr val="tx1"/>
                    </a:gs>
                    <a:gs pos="100000">
                      <a:schemeClr val="tx1"/>
                    </a:gs>
                  </a:gsLst>
                  <a:lin ang="5400000" scaled="0"/>
                </a:gradFill>
                <a:latin typeface="Segoe UI" pitchFamily="34" charset="0"/>
                <a:cs typeface="Arial" charset="0"/>
              </a:rPr>
              <a:t>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96723837"/>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054337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Complex Schema</a:t>
            </a:r>
            <a:endParaRPr lang="en-US" dirty="0"/>
          </a:p>
        </p:txBody>
      </p:sp>
      <p:sp>
        <p:nvSpPr>
          <p:cNvPr id="4" name="Content Placeholder 3"/>
          <p:cNvSpPr>
            <a:spLocks noGrp="1"/>
          </p:cNvSpPr>
          <p:nvPr>
            <p:ph idx="1"/>
          </p:nvPr>
        </p:nvSpPr>
        <p:spPr>
          <a:xfrm>
            <a:off x="519112" y="1447799"/>
            <a:ext cx="5388393" cy="2850011"/>
          </a:xfrm>
        </p:spPr>
        <p:txBody>
          <a:bodyPr/>
          <a:lstStyle/>
          <a:p>
            <a:r>
              <a:rPr lang="en-US" smtClean="0"/>
              <a:t>Numerous relationships and constraints</a:t>
            </a:r>
          </a:p>
          <a:p>
            <a:r>
              <a:rPr lang="en-US" smtClean="0"/>
              <a:t>Example: shopping list</a:t>
            </a:r>
          </a:p>
          <a:p>
            <a:pPr lvl="1"/>
            <a:r>
              <a:rPr lang="en-US" smtClean="0"/>
              <a:t>Seven tables</a:t>
            </a:r>
          </a:p>
          <a:p>
            <a:pPr lvl="1"/>
            <a:r>
              <a:rPr lang="en-US" smtClean="0"/>
              <a:t>Hundreds of records</a:t>
            </a:r>
          </a:p>
          <a:p>
            <a:pPr lvl="1"/>
            <a:r>
              <a:rPr lang="en-US" smtClean="0"/>
              <a:t>Five foreign keys</a:t>
            </a:r>
            <a:endParaRPr lang="en-US" dirty="0" smtClean="0"/>
          </a:p>
        </p:txBody>
      </p:sp>
      <p:sp>
        <p:nvSpPr>
          <p:cNvPr id="7" name="Rectangle 2"/>
          <p:cNvSpPr>
            <a:spLocks noChangeArrowheads="1"/>
          </p:cNvSpPr>
          <p:nvPr/>
        </p:nvSpPr>
        <p:spPr bwMode="auto">
          <a:xfrm>
            <a:off x="1" y="-246222"/>
            <a:ext cx="24624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899" tIns="60949" rIns="121899" bIns="60949"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421726066"/>
              </p:ext>
            </p:extLst>
          </p:nvPr>
        </p:nvGraphicFramePr>
        <p:xfrm>
          <a:off x="6531819" y="1485900"/>
          <a:ext cx="5098351" cy="3886200"/>
        </p:xfrm>
        <a:graphic>
          <a:graphicData uri="http://schemas.openxmlformats.org/presentationml/2006/ole">
            <mc:AlternateContent xmlns:mc="http://schemas.openxmlformats.org/markup-compatibility/2006">
              <mc:Choice xmlns:v="urn:schemas-microsoft-com:vml" Requires="v">
                <p:oleObj spid="_x0000_s1130" name="Visio" r:id="rId4" imgW="5362139" imgH="5452894" progId="Visio.Drawing.11">
                  <p:embed/>
                </p:oleObj>
              </mc:Choice>
              <mc:Fallback>
                <p:oleObj name="Visio" r:id="rId4" imgW="5362139" imgH="5452894"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31819" y="1485900"/>
                        <a:ext cx="5098351" cy="3886200"/>
                      </a:xfrm>
                      <a:prstGeom prst="rect">
                        <a:avLst/>
                      </a:prstGeom>
                      <a:noFill/>
                    </p:spPr>
                  </p:pic>
                </p:oleObj>
              </mc:Fallback>
            </mc:AlternateContent>
          </a:graphicData>
        </a:graphic>
      </p:graphicFrame>
      <p:pic>
        <p:nvPicPr>
          <p:cNvPr id="1027" name="Picture 3" descr="D:\SevenAppHA\private\AppPlatform\HeroApps\ShoppingList\ShoppingListPhone\icon.shopping.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71504" y="-12"/>
            <a:ext cx="1116140" cy="1116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48273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Reference Data</a:t>
            </a:r>
            <a:endParaRPr lang="en-US" dirty="0"/>
          </a:p>
        </p:txBody>
      </p:sp>
      <p:sp>
        <p:nvSpPr>
          <p:cNvPr id="6" name="Text Placeholder 5"/>
          <p:cNvSpPr>
            <a:spLocks noGrp="1"/>
          </p:cNvSpPr>
          <p:nvPr>
            <p:ph idx="1"/>
          </p:nvPr>
        </p:nvSpPr>
        <p:spPr>
          <a:xfrm>
            <a:off x="519112" y="1447799"/>
            <a:ext cx="5575301" cy="2376035"/>
          </a:xfrm>
        </p:spPr>
        <p:txBody>
          <a:bodyPr/>
          <a:lstStyle/>
          <a:p>
            <a:r>
              <a:rPr lang="en-US" smtClean="0"/>
              <a:t>Huge amounts of static reference data</a:t>
            </a:r>
          </a:p>
          <a:p>
            <a:r>
              <a:rPr lang="en-US" smtClean="0"/>
              <a:t>Example: dictionary app</a:t>
            </a:r>
          </a:p>
          <a:p>
            <a:pPr lvl="1"/>
            <a:r>
              <a:rPr lang="en-US" smtClean="0"/>
              <a:t>Three tables</a:t>
            </a:r>
          </a:p>
          <a:p>
            <a:pPr lvl="1"/>
            <a:r>
              <a:rPr lang="en-US" smtClean="0"/>
              <a:t>One table with 500k rows</a:t>
            </a:r>
            <a:endParaRPr lang="en-US" dirty="0" smtClean="0"/>
          </a:p>
        </p:txBody>
      </p:sp>
      <p:sp>
        <p:nvSpPr>
          <p:cNvPr id="8" name="Rectangle 2"/>
          <p:cNvSpPr>
            <a:spLocks noChangeArrowheads="1"/>
          </p:cNvSpPr>
          <p:nvPr/>
        </p:nvSpPr>
        <p:spPr bwMode="auto">
          <a:xfrm>
            <a:off x="1" y="-246222"/>
            <a:ext cx="24624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899" tIns="60949" rIns="121899" bIns="60949" numCol="1" anchor="ctr" anchorCtr="0" compatLnSpc="1">
            <a:prstTxWarp prst="textNoShape">
              <a:avLst/>
            </a:prstTxWarp>
            <a:spAutoFit/>
          </a:bodyPr>
          <a:lstStyle/>
          <a:p>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val="333438545"/>
              </p:ext>
            </p:extLst>
          </p:nvPr>
        </p:nvGraphicFramePr>
        <p:xfrm>
          <a:off x="7512065" y="1497459"/>
          <a:ext cx="4046465" cy="2800351"/>
        </p:xfrm>
        <a:graphic>
          <a:graphicData uri="http://schemas.openxmlformats.org/presentationml/2006/ole">
            <mc:AlternateContent xmlns:mc="http://schemas.openxmlformats.org/markup-compatibility/2006">
              <mc:Choice xmlns:v="urn:schemas-microsoft-com:vml" Requires="v">
                <p:oleObj spid="_x0000_s2158" name="Visio" r:id="rId4" imgW="3340464" imgH="2816428" progId="Visio.Drawing.11">
                  <p:embed/>
                </p:oleObj>
              </mc:Choice>
              <mc:Fallback>
                <p:oleObj name="Visio" r:id="rId4" imgW="3340464" imgH="2816428"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12065" y="1497459"/>
                        <a:ext cx="4046465" cy="2800351"/>
                      </a:xfrm>
                      <a:prstGeom prst="rect">
                        <a:avLst/>
                      </a:prstGeom>
                      <a:noFill/>
                      <a:extLst/>
                    </p:spPr>
                  </p:pic>
                </p:oleObj>
              </mc:Fallback>
            </mc:AlternateContent>
          </a:graphicData>
        </a:graphic>
      </p:graphicFrame>
      <p:pic>
        <p:nvPicPr>
          <p:cNvPr id="10" name="Picture 4" descr="http://2.bp.blogspot.com/_fFMNa51hTCE/S6pVCDQp0RI/AAAAAAAAAFY/BOYNc7gb1yY/s1600/dictionary.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646" r="5710"/>
          <a:stretch/>
        </p:blipFill>
        <p:spPr bwMode="auto">
          <a:xfrm>
            <a:off x="10914945" y="-1"/>
            <a:ext cx="1273880" cy="1115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271106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Web Service Cache</a:t>
            </a:r>
            <a:endParaRPr lang="en-US" dirty="0"/>
          </a:p>
        </p:txBody>
      </p:sp>
      <p:sp>
        <p:nvSpPr>
          <p:cNvPr id="2" name="Text Placeholder 1"/>
          <p:cNvSpPr>
            <a:spLocks noGrp="1"/>
          </p:cNvSpPr>
          <p:nvPr>
            <p:ph idx="1"/>
          </p:nvPr>
        </p:nvSpPr>
        <p:spPr/>
        <p:txBody>
          <a:bodyPr/>
          <a:lstStyle/>
          <a:p>
            <a:r>
              <a:rPr lang="en-US" smtClean="0"/>
              <a:t>Fetch reference data from cloud</a:t>
            </a:r>
          </a:p>
          <a:p>
            <a:r>
              <a:rPr lang="en-US" smtClean="0"/>
              <a:t>Cache locally</a:t>
            </a:r>
          </a:p>
          <a:p>
            <a:r>
              <a:rPr lang="en-US" smtClean="0"/>
              <a:t>Combine with user-specific data</a:t>
            </a:r>
            <a:endParaRPr lang="en-US" dirty="0" smtClean="0"/>
          </a:p>
        </p:txBody>
      </p:sp>
      <p:sp>
        <p:nvSpPr>
          <p:cNvPr id="6" name="Rectangle 5"/>
          <p:cNvSpPr/>
          <p:nvPr/>
        </p:nvSpPr>
        <p:spPr bwMode="auto">
          <a:xfrm>
            <a:off x="7714271" y="3044760"/>
            <a:ext cx="3859795" cy="33528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1893" tIns="60947" rIns="121893" bIns="60947" numCol="1" rtlCol="0" anchor="b" anchorCtr="0" compatLnSpc="1">
            <a:prstTxWarp prst="textNoShape">
              <a:avLst/>
            </a:prstTxWarp>
          </a:bodyPr>
          <a:lstStyle/>
          <a:p>
            <a:pPr algn="r" defTabSz="1218585" fontAlgn="base">
              <a:spcBef>
                <a:spcPct val="0"/>
              </a:spcBef>
              <a:spcAft>
                <a:spcPct val="0"/>
              </a:spcAft>
            </a:pPr>
            <a:r>
              <a:rPr lang="en-US" sz="2900" dirty="0">
                <a:solidFill>
                  <a:schemeClr val="bg1"/>
                </a:solidFill>
              </a:rPr>
              <a:t>Windows Phone</a:t>
            </a:r>
          </a:p>
        </p:txBody>
      </p:sp>
      <p:sp>
        <p:nvSpPr>
          <p:cNvPr id="7" name="Can 6"/>
          <p:cNvSpPr/>
          <p:nvPr/>
        </p:nvSpPr>
        <p:spPr bwMode="auto">
          <a:xfrm>
            <a:off x="9960791" y="4149660"/>
            <a:ext cx="1168096" cy="1143000"/>
          </a:xfrm>
          <a:prstGeom prst="can">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lnSpc>
                <a:spcPct val="90000"/>
              </a:lnSpc>
              <a:spcBef>
                <a:spcPct val="0"/>
              </a:spcBef>
              <a:spcAft>
                <a:spcPct val="0"/>
              </a:spcAft>
            </a:pPr>
            <a:r>
              <a:rPr lang="en-US" sz="2100" dirty="0" smtClean="0">
                <a:gradFill>
                  <a:gsLst>
                    <a:gs pos="0">
                      <a:srgbClr val="FFFFFF"/>
                    </a:gs>
                    <a:gs pos="100000">
                      <a:srgbClr val="FFFFFF"/>
                    </a:gs>
                  </a:gsLst>
                  <a:lin ang="5400000" scaled="0"/>
                </a:gradFill>
              </a:rPr>
              <a:t>Service cache</a:t>
            </a:r>
            <a:endParaRPr lang="en-US" sz="2100" dirty="0">
              <a:gradFill>
                <a:gsLst>
                  <a:gs pos="0">
                    <a:srgbClr val="FFFFFF"/>
                  </a:gs>
                  <a:gs pos="100000">
                    <a:srgbClr val="FFFFFF"/>
                  </a:gs>
                </a:gsLst>
                <a:lin ang="5400000" scaled="0"/>
              </a:gradFill>
            </a:endParaRPr>
          </a:p>
        </p:txBody>
      </p:sp>
      <p:sp>
        <p:nvSpPr>
          <p:cNvPr id="9" name="Can 8"/>
          <p:cNvSpPr/>
          <p:nvPr/>
        </p:nvSpPr>
        <p:spPr bwMode="auto">
          <a:xfrm>
            <a:off x="8210528" y="4149660"/>
            <a:ext cx="1168096" cy="1143000"/>
          </a:xfrm>
          <a:prstGeom prst="can">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lnSpc>
                <a:spcPct val="90000"/>
              </a:lnSpc>
              <a:spcBef>
                <a:spcPct val="0"/>
              </a:spcBef>
              <a:spcAft>
                <a:spcPct val="0"/>
              </a:spcAft>
            </a:pPr>
            <a:r>
              <a:rPr lang="en-US" sz="2100" dirty="0" smtClean="0">
                <a:gradFill>
                  <a:gsLst>
                    <a:gs pos="0">
                      <a:srgbClr val="FFFFFF"/>
                    </a:gs>
                    <a:gs pos="100000">
                      <a:srgbClr val="FFFFFF"/>
                    </a:gs>
                  </a:gsLst>
                  <a:lin ang="5400000" scaled="0"/>
                </a:gradFill>
              </a:rPr>
              <a:t>User data</a:t>
            </a:r>
            <a:endParaRPr lang="en-US" sz="2100" dirty="0">
              <a:gradFill>
                <a:gsLst>
                  <a:gs pos="0">
                    <a:srgbClr val="FFFFFF"/>
                  </a:gs>
                  <a:gs pos="100000">
                    <a:srgbClr val="FFFFFF"/>
                  </a:gs>
                </a:gsLst>
                <a:lin ang="5400000" scaled="0"/>
              </a:gradFill>
            </a:endParaRPr>
          </a:p>
        </p:txBody>
      </p:sp>
      <p:sp>
        <p:nvSpPr>
          <p:cNvPr id="10" name="Down Arrow 9"/>
          <p:cNvSpPr/>
          <p:nvPr/>
        </p:nvSpPr>
        <p:spPr bwMode="auto">
          <a:xfrm>
            <a:off x="10240118" y="2693772"/>
            <a:ext cx="609441" cy="1361344"/>
          </a:xfrm>
          <a:prstGeom prst="down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2900" dirty="0">
              <a:gradFill>
                <a:gsLst>
                  <a:gs pos="0">
                    <a:srgbClr val="FFFFFF"/>
                  </a:gs>
                  <a:gs pos="100000">
                    <a:srgbClr val="FFFFFF"/>
                  </a:gs>
                </a:gsLst>
                <a:lin ang="5400000" scaled="0"/>
              </a:gradFill>
            </a:endParaRPr>
          </a:p>
        </p:txBody>
      </p:sp>
      <p:sp>
        <p:nvSpPr>
          <p:cNvPr id="11" name="Left-Right Arrow 10"/>
          <p:cNvSpPr/>
          <p:nvPr/>
        </p:nvSpPr>
        <p:spPr bwMode="auto">
          <a:xfrm>
            <a:off x="9378628" y="4559644"/>
            <a:ext cx="582167" cy="350987"/>
          </a:xfrm>
          <a:prstGeom prst="lef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2900" dirty="0">
              <a:gradFill>
                <a:gsLst>
                  <a:gs pos="0">
                    <a:srgbClr val="FFFFFF"/>
                  </a:gs>
                  <a:gs pos="100000">
                    <a:srgbClr val="FFFFFF"/>
                  </a:gs>
                </a:gsLst>
                <a:lin ang="5400000" scaled="0"/>
              </a:gradFill>
            </a:endParaRPr>
          </a:p>
        </p:txBody>
      </p:sp>
      <p:sp>
        <p:nvSpPr>
          <p:cNvPr id="13" name="Down Arrow 12"/>
          <p:cNvSpPr/>
          <p:nvPr/>
        </p:nvSpPr>
        <p:spPr bwMode="auto">
          <a:xfrm>
            <a:off x="8466343" y="2693772"/>
            <a:ext cx="609441" cy="1361343"/>
          </a:xfrm>
          <a:prstGeom prst="down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2900" dirty="0">
              <a:gradFill>
                <a:gsLst>
                  <a:gs pos="0">
                    <a:srgbClr val="FFFFFF"/>
                  </a:gs>
                  <a:gs pos="100000">
                    <a:srgbClr val="FFFFFF"/>
                  </a:gs>
                </a:gsLst>
                <a:lin ang="5400000" scaled="0"/>
              </a:gradFill>
            </a:endParaRPr>
          </a:p>
        </p:txBody>
      </p:sp>
      <p:pic>
        <p:nvPicPr>
          <p:cNvPr id="3" name="Picture 2" descr="\\server3\InternalBin\Resource DVD\DVD_ART36\DVD_Art_08-10-2010\Artwork_Imagery\brand photos\office brand - no_exp\office anywhere\talking cell phone mobile outside office building male suit.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667" r="16667"/>
          <a:stretch/>
        </p:blipFill>
        <p:spPr bwMode="auto">
          <a:xfrm>
            <a:off x="8115184" y="1452563"/>
            <a:ext cx="1300515" cy="130051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15" name="Group 14"/>
          <p:cNvGrpSpPr/>
          <p:nvPr/>
        </p:nvGrpSpPr>
        <p:grpSpPr>
          <a:xfrm>
            <a:off x="9191810" y="652647"/>
            <a:ext cx="2286000" cy="2286000"/>
            <a:chOff x="9270450" y="-125973"/>
            <a:chExt cx="2286000" cy="2286000"/>
          </a:xfrm>
        </p:grpSpPr>
        <p:pic>
          <p:nvPicPr>
            <p:cNvPr id="3075" name="Picture 3" descr="\\server3\InternalBin\Resource DVD\DVD_ART36\DVD_Art_08-10-2010\Artwork_Imagery\icons - illustrations\internet clouds web\cloud 4.png"/>
            <p:cNvPicPr>
              <a:picLocks noChangeAspect="1" noChangeArrowheads="1"/>
            </p:cNvPicPr>
            <p:nvPr/>
          </p:nvPicPr>
          <p:blipFill rotWithShape="1">
            <a:blip r:embed="rId4">
              <a:extLst>
                <a:ext uri="{28A0092B-C50C-407E-A947-70E740481C1C}">
                  <a14:useLocalDpi xmlns:a14="http://schemas.microsoft.com/office/drawing/2010/main" val="0"/>
                </a:ext>
              </a:extLst>
            </a:blip>
            <a:srcRect l="6412" r="6412"/>
            <a:stretch/>
          </p:blipFill>
          <p:spPr bwMode="auto">
            <a:xfrm>
              <a:off x="9270450" y="-125973"/>
              <a:ext cx="2286000" cy="22860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0152658" y="933430"/>
              <a:ext cx="976229" cy="664797"/>
            </a:xfrm>
            <a:prstGeom prst="rect">
              <a:avLst/>
            </a:prstGeom>
            <a:noFill/>
          </p:spPr>
          <p:txBody>
            <a:bodyPr wrap="none" lIns="0" tIns="0" rIns="0" bIns="0" rtlCol="0">
              <a:spAutoFit/>
            </a:bodyPr>
            <a:lstStyle/>
            <a:p>
              <a:pPr algn="ctr">
                <a:lnSpc>
                  <a:spcPct val="90000"/>
                </a:lnSpc>
              </a:pPr>
              <a:r>
                <a:rPr lang="en-US" dirty="0" smtClean="0">
                  <a:solidFill>
                    <a:schemeClr val="bg1"/>
                  </a:solidFill>
                </a:rPr>
                <a:t>Cloud</a:t>
              </a:r>
              <a:br>
                <a:rPr lang="en-US" dirty="0" smtClean="0">
                  <a:solidFill>
                    <a:schemeClr val="bg1"/>
                  </a:solidFill>
                </a:rPr>
              </a:br>
              <a:r>
                <a:rPr lang="en-US" dirty="0" smtClean="0">
                  <a:solidFill>
                    <a:schemeClr val="bg1"/>
                  </a:solidFill>
                </a:rPr>
                <a:t>service</a:t>
              </a:r>
            </a:p>
          </p:txBody>
        </p:sp>
      </p:grpSp>
    </p:spTree>
    <p:extLst>
      <p:ext uri="{BB962C8B-B14F-4D97-AF65-F5344CB8AC3E}">
        <p14:creationId xmlns:p14="http://schemas.microsoft.com/office/powerpoint/2010/main" val="384718056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6586" y="1996347"/>
            <a:ext cx="901764" cy="54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r>
              <a:rPr lang="en-US" smtClean="0"/>
              <a:t>User Data</a:t>
            </a:r>
            <a:endParaRPr lang="en-US" dirty="0"/>
          </a:p>
        </p:txBody>
      </p:sp>
      <p:sp>
        <p:nvSpPr>
          <p:cNvPr id="2" name="Text Placeholder 1"/>
          <p:cNvSpPr>
            <a:spLocks noGrp="1"/>
          </p:cNvSpPr>
          <p:nvPr>
            <p:ph idx="1"/>
          </p:nvPr>
        </p:nvSpPr>
        <p:spPr/>
        <p:txBody>
          <a:bodyPr/>
          <a:lstStyle/>
          <a:p>
            <a:r>
              <a:rPr lang="en-US" smtClean="0"/>
              <a:t>Filter contacts</a:t>
            </a:r>
          </a:p>
          <a:p>
            <a:pPr lvl="1"/>
            <a:r>
              <a:rPr lang="en-US" smtClean="0"/>
              <a:t>Birthdays in the next month</a:t>
            </a:r>
          </a:p>
          <a:p>
            <a:r>
              <a:rPr lang="en-US" smtClean="0"/>
              <a:t>Query all appointments</a:t>
            </a:r>
          </a:p>
          <a:p>
            <a:pPr lvl="1"/>
            <a:r>
              <a:rPr lang="en-US" smtClean="0"/>
              <a:t>Find an available time </a:t>
            </a:r>
            <a:br>
              <a:rPr lang="en-US" smtClean="0"/>
            </a:br>
            <a:r>
              <a:rPr lang="en-US" smtClean="0"/>
              <a:t>for a meeting</a:t>
            </a:r>
            <a:endParaRPr lang="en-US" dirty="0" smtClean="0"/>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33373" y="1667707"/>
            <a:ext cx="960576" cy="1200151"/>
          </a:xfrm>
          <a:prstGeom prst="rect">
            <a:avLst/>
          </a:prstGeom>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89162" y="3271967"/>
            <a:ext cx="2195223" cy="2760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Left Arrow 8"/>
          <p:cNvSpPr/>
          <p:nvPr/>
        </p:nvSpPr>
        <p:spPr bwMode="auto">
          <a:xfrm>
            <a:off x="10074613" y="4634194"/>
            <a:ext cx="1429302" cy="229001"/>
          </a:xfrm>
          <a:prstGeom prst="lef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2900" dirty="0">
              <a:gradFill>
                <a:gsLst>
                  <a:gs pos="0">
                    <a:srgbClr val="FFFFFF"/>
                  </a:gs>
                  <a:gs pos="100000">
                    <a:srgbClr val="FFFFFF"/>
                  </a:gs>
                </a:gsLst>
                <a:lin ang="5400000" scaled="0"/>
              </a:gradFill>
            </a:endParaRPr>
          </a:p>
        </p:txBody>
      </p:sp>
      <p:sp>
        <p:nvSpPr>
          <p:cNvPr id="10" name="Rectangle 9"/>
          <p:cNvSpPr/>
          <p:nvPr/>
        </p:nvSpPr>
        <p:spPr bwMode="auto">
          <a:xfrm>
            <a:off x="8145977" y="5345604"/>
            <a:ext cx="1828324" cy="249355"/>
          </a:xfrm>
          <a:prstGeom prst="rect">
            <a:avLst/>
          </a:prstGeom>
          <a:solidFill>
            <a:srgbClr val="00B0F0">
              <a:alpha val="50196"/>
            </a:srgbClr>
          </a:solidFill>
          <a:ln w="12700">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121893" tIns="60947" rIns="121893" bIns="60947" numCol="1" rtlCol="0" anchor="ctr" anchorCtr="0" compatLnSpc="1">
            <a:prstTxWarp prst="textNoShape">
              <a:avLst/>
            </a:prstTxWarp>
          </a:bodyPr>
          <a:lstStyle/>
          <a:p>
            <a:pPr algn="ctr" defTabSz="1218585" fontAlgn="base">
              <a:spcBef>
                <a:spcPct val="0"/>
              </a:spcBef>
              <a:spcAft>
                <a:spcPct val="0"/>
              </a:spcAft>
            </a:pPr>
            <a:endParaRPr lang="en-US" sz="2900" dirty="0">
              <a:gradFill>
                <a:gsLst>
                  <a:gs pos="0">
                    <a:srgbClr val="FFFFFF"/>
                  </a:gs>
                  <a:gs pos="100000">
                    <a:srgbClr val="FFFFFF"/>
                  </a:gs>
                </a:gsLst>
                <a:lin ang="5400000" scaled="0"/>
              </a:gradFill>
            </a:endParaRPr>
          </a:p>
        </p:txBody>
      </p:sp>
      <p:grpSp>
        <p:nvGrpSpPr>
          <p:cNvPr id="12" name="Group 11"/>
          <p:cNvGrpSpPr/>
          <p:nvPr/>
        </p:nvGrpSpPr>
        <p:grpSpPr>
          <a:xfrm>
            <a:off x="7789160" y="1594560"/>
            <a:ext cx="1625177" cy="1230489"/>
            <a:chOff x="6406445" y="1594555"/>
            <a:chExt cx="1219200" cy="1230489"/>
          </a:xfrm>
        </p:grpSpPr>
        <p:sp>
          <p:nvSpPr>
            <p:cNvPr id="7" name="Flowchart: Manual Operation 6"/>
            <p:cNvSpPr/>
            <p:nvPr/>
          </p:nvSpPr>
          <p:spPr bwMode="auto">
            <a:xfrm rot="16200000">
              <a:off x="6400800" y="1600200"/>
              <a:ext cx="1230489" cy="1219200"/>
            </a:xfrm>
            <a:prstGeom prst="flowChartManualOperation">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1218585" fontAlgn="base">
                <a:spcBef>
                  <a:spcPct val="0"/>
                </a:spcBef>
                <a:spcAft>
                  <a:spcPct val="0"/>
                </a:spcAft>
              </a:pPr>
              <a:endParaRPr lang="en-US" sz="2700" dirty="0">
                <a:gradFill>
                  <a:gsLst>
                    <a:gs pos="0">
                      <a:srgbClr val="FFFFFF"/>
                    </a:gs>
                    <a:gs pos="100000">
                      <a:srgbClr val="FFFFFF"/>
                    </a:gs>
                  </a:gsLst>
                  <a:lin ang="5400000" scaled="0"/>
                </a:gradFill>
              </a:endParaRPr>
            </a:p>
          </p:txBody>
        </p:sp>
        <p:sp>
          <p:nvSpPr>
            <p:cNvPr id="11" name="TextBox 10"/>
            <p:cNvSpPr txBox="1"/>
            <p:nvPr/>
          </p:nvSpPr>
          <p:spPr>
            <a:xfrm>
              <a:off x="6708555" y="1978436"/>
              <a:ext cx="615553" cy="451405"/>
            </a:xfrm>
            <a:prstGeom prst="rect">
              <a:avLst/>
            </a:prstGeom>
            <a:noFill/>
          </p:spPr>
          <p:txBody>
            <a:bodyPr wrap="none" lIns="0" tIns="0" rIns="0" bIns="0" rtlCol="0">
              <a:spAutoFit/>
            </a:bodyPr>
            <a:lstStyle/>
            <a:p>
              <a:r>
                <a:rPr lang="en-US" sz="2900" dirty="0"/>
                <a:t>Filter</a:t>
              </a:r>
            </a:p>
          </p:txBody>
        </p:sp>
      </p:grpSp>
    </p:spTree>
    <p:extLst>
      <p:ext uri="{BB962C8B-B14F-4D97-AF65-F5344CB8AC3E}">
        <p14:creationId xmlns:p14="http://schemas.microsoft.com/office/powerpoint/2010/main" val="5901992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1000"/>
                            </p:stCondLst>
                            <p:childTnLst>
                              <p:par>
                                <p:cTn id="21" presetID="42" presetClass="path" presetSubtype="0" accel="50000" decel="50000" fill="hold" nodeType="afterEffect">
                                  <p:stCondLst>
                                    <p:cond delay="0"/>
                                  </p:stCondLst>
                                  <p:childTnLst>
                                    <p:animMotion origin="layout" path="M 0.00069 -2.22222E-6 L 0.16007 -2.22222E-6 " pathEditMode="relative" rAng="0" ptsTypes="AA">
                                      <p:cBhvr>
                                        <p:cTn id="22" dur="2000" fill="hold"/>
                                        <p:tgtEl>
                                          <p:spTgt spid="8"/>
                                        </p:tgtEl>
                                        <p:attrNameLst>
                                          <p:attrName>ppt_x</p:attrName>
                                          <p:attrName>ppt_y</p:attrName>
                                        </p:attrNameLst>
                                      </p:cBhvr>
                                      <p:rCtr x="7969" y="0"/>
                                    </p:animMotion>
                                  </p:childTnLst>
                                </p:cTn>
                              </p:par>
                              <p:par>
                                <p:cTn id="23" presetID="6" presetClass="emph" presetSubtype="0" fill="hold" nodeType="withEffect">
                                  <p:stCondLst>
                                    <p:cond delay="0"/>
                                  </p:stCondLst>
                                  <p:childTnLst>
                                    <p:animScale>
                                      <p:cBhvr>
                                        <p:cTn id="24" dur="2000" fill="hold"/>
                                        <p:tgtEl>
                                          <p:spTgt spid="8"/>
                                        </p:tgtEl>
                                      </p:cBhvr>
                                      <p:by x="50000" y="50000"/>
                                    </p:animScale>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4099"/>
                                        </p:tgtEl>
                                        <p:attrNameLst>
                                          <p:attrName>style.visibility</p:attrName>
                                        </p:attrNameLst>
                                      </p:cBhvr>
                                      <p:to>
                                        <p:strVal val="visible"/>
                                      </p:to>
                                    </p:set>
                                    <p:anim calcmode="lin" valueType="num">
                                      <p:cBhvr>
                                        <p:cTn id="28" dur="10" fill="hold"/>
                                        <p:tgtEl>
                                          <p:spTgt spid="4099"/>
                                        </p:tgtEl>
                                        <p:attrNameLst>
                                          <p:attrName>ppt_w</p:attrName>
                                        </p:attrNameLst>
                                      </p:cBhvr>
                                      <p:tavLst>
                                        <p:tav tm="0">
                                          <p:val>
                                            <p:fltVal val="0"/>
                                          </p:val>
                                        </p:tav>
                                        <p:tav tm="100000">
                                          <p:val>
                                            <p:strVal val="#ppt_w"/>
                                          </p:val>
                                        </p:tav>
                                      </p:tavLst>
                                    </p:anim>
                                    <p:anim calcmode="lin" valueType="num">
                                      <p:cBhvr>
                                        <p:cTn id="29" dur="10" fill="hold"/>
                                        <p:tgtEl>
                                          <p:spTgt spid="4099"/>
                                        </p:tgtEl>
                                        <p:attrNameLst>
                                          <p:attrName>ppt_h</p:attrName>
                                        </p:attrNameLst>
                                      </p:cBhvr>
                                      <p:tavLst>
                                        <p:tav tm="0">
                                          <p:val>
                                            <p:fltVal val="0"/>
                                          </p:val>
                                        </p:tav>
                                        <p:tav tm="100000">
                                          <p:val>
                                            <p:strVal val="#ppt_h"/>
                                          </p:val>
                                        </p:tav>
                                      </p:tavLst>
                                    </p:anim>
                                    <p:animEffect transition="in" filter="fade">
                                      <p:cBhvr>
                                        <p:cTn id="30" dur="10"/>
                                        <p:tgtEl>
                                          <p:spTgt spid="4099"/>
                                        </p:tgtEl>
                                      </p:cBhvr>
                                    </p:animEffect>
                                  </p:childTnLst>
                                </p:cTn>
                              </p:par>
                            </p:childTnLst>
                          </p:cTn>
                        </p:par>
                        <p:par>
                          <p:cTn id="31" fill="hold">
                            <p:stCondLst>
                              <p:cond delay="3010"/>
                            </p:stCondLst>
                            <p:childTnLst>
                              <p:par>
                                <p:cTn id="32" presetID="42" presetClass="path" presetSubtype="0" accel="50000" decel="50000" fill="hold" nodeType="afterEffect">
                                  <p:stCondLst>
                                    <p:cond delay="0"/>
                                  </p:stCondLst>
                                  <p:childTnLst>
                                    <p:animMotion origin="layout" path="M 0.07402 -0.00903 L 0.19834 -0.00903 " pathEditMode="fixed" rAng="0" ptsTypes="AA">
                                      <p:cBhvr>
                                        <p:cTn id="33" dur="2000" fill="hold"/>
                                        <p:tgtEl>
                                          <p:spTgt spid="4099"/>
                                        </p:tgtEl>
                                        <p:attrNameLst>
                                          <p:attrName>ppt_x</p:attrName>
                                          <p:attrName>ppt_y</p:attrName>
                                        </p:attrNameLst>
                                      </p:cBhvr>
                                      <p:rCtr x="6215" y="0"/>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
                                            <p:txEl>
                                              <p:pRg st="2" end="2"/>
                                            </p:txEl>
                                          </p:spTgt>
                                        </p:tgtEl>
                                        <p:attrNameLst>
                                          <p:attrName>style.visibility</p:attrName>
                                        </p:attrNameLst>
                                      </p:cBhvr>
                                      <p:to>
                                        <p:strVal val="visible"/>
                                      </p:to>
                                    </p:set>
                                    <p:animEffect transition="in" filter="fade">
                                      <p:cBhvr>
                                        <p:cTn id="38" dur="500"/>
                                        <p:tgtEl>
                                          <p:spTgt spid="2">
                                            <p:txEl>
                                              <p:pRg st="2" end="2"/>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
                                            <p:txEl>
                                              <p:pRg st="3" end="3"/>
                                            </p:txEl>
                                          </p:spTgt>
                                        </p:tgtEl>
                                        <p:attrNameLst>
                                          <p:attrName>style.visibility</p:attrName>
                                        </p:attrNameLst>
                                      </p:cBhvr>
                                      <p:to>
                                        <p:strVal val="visible"/>
                                      </p:to>
                                    </p:set>
                                    <p:animEffect transition="in" filter="fade">
                                      <p:cBhvr>
                                        <p:cTn id="41" dur="500"/>
                                        <p:tgtEl>
                                          <p:spTgt spid="2">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4101"/>
                                        </p:tgtEl>
                                        <p:attrNameLst>
                                          <p:attrName>style.visibility</p:attrName>
                                        </p:attrNameLst>
                                      </p:cBhvr>
                                      <p:to>
                                        <p:strVal val="visible"/>
                                      </p:to>
                                    </p:set>
                                    <p:animEffect transition="in" filter="fade">
                                      <p:cBhvr>
                                        <p:cTn id="46" dur="500"/>
                                        <p:tgtEl>
                                          <p:spTgt spid="4101"/>
                                        </p:tgtEl>
                                      </p:cBhvr>
                                    </p:animEffect>
                                  </p:childTnLst>
                                </p:cTn>
                              </p:par>
                            </p:childTnLst>
                          </p:cTn>
                        </p:par>
                        <p:par>
                          <p:cTn id="47" fill="hold">
                            <p:stCondLst>
                              <p:cond delay="500"/>
                            </p:stCondLst>
                            <p:childTnLst>
                              <p:par>
                                <p:cTn id="48" presetID="2" presetClass="entr" presetSubtype="2" fill="hold" grpId="3"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1+#ppt_w/2"/>
                                          </p:val>
                                        </p:tav>
                                        <p:tav tm="100000">
                                          <p:val>
                                            <p:strVal val="#ppt_x"/>
                                          </p:val>
                                        </p:tav>
                                      </p:tavLst>
                                    </p:anim>
                                    <p:anim calcmode="lin" valueType="num">
                                      <p:cBhvr additive="base">
                                        <p:cTn id="51" dur="500" fill="hold"/>
                                        <p:tgtEl>
                                          <p:spTgt spid="9"/>
                                        </p:tgtEl>
                                        <p:attrNameLst>
                                          <p:attrName>ppt_y</p:attrName>
                                        </p:attrNameLst>
                                      </p:cBhvr>
                                      <p:tavLst>
                                        <p:tav tm="0">
                                          <p:val>
                                            <p:strVal val="#ppt_y"/>
                                          </p:val>
                                        </p:tav>
                                        <p:tav tm="100000">
                                          <p:val>
                                            <p:strVal val="#ppt_y"/>
                                          </p:val>
                                        </p:tav>
                                      </p:tavLst>
                                    </p:anim>
                                  </p:childTnLst>
                                </p:cTn>
                              </p:par>
                            </p:childTnLst>
                          </p:cTn>
                        </p:par>
                        <p:par>
                          <p:cTn id="52" fill="hold">
                            <p:stCondLst>
                              <p:cond delay="1000"/>
                            </p:stCondLst>
                            <p:childTnLst>
                              <p:par>
                                <p:cTn id="53" presetID="42" presetClass="path" presetSubtype="0" accel="50000" decel="50000" fill="hold" grpId="0" nodeType="afterEffect">
                                  <p:stCondLst>
                                    <p:cond delay="0"/>
                                  </p:stCondLst>
                                  <p:childTnLst>
                                    <p:animMotion origin="layout" path="M -2.77778E-6 -2.96296E-6 L -2.77778E-6 0.15023 " pathEditMode="relative" rAng="0" ptsTypes="AA">
                                      <p:cBhvr>
                                        <p:cTn id="54" dur="2000" fill="hold"/>
                                        <p:tgtEl>
                                          <p:spTgt spid="9"/>
                                        </p:tgtEl>
                                        <p:attrNameLst>
                                          <p:attrName>ppt_x</p:attrName>
                                          <p:attrName>ppt_y</p:attrName>
                                        </p:attrNameLst>
                                      </p:cBhvr>
                                      <p:rCtr x="0" y="7500"/>
                                    </p:animMotion>
                                  </p:childTnLst>
                                </p:cTn>
                              </p:par>
                            </p:childTnLst>
                          </p:cTn>
                        </p:par>
                        <p:par>
                          <p:cTn id="55" fill="hold">
                            <p:stCondLst>
                              <p:cond delay="3000"/>
                            </p:stCondLst>
                            <p:childTnLst>
                              <p:par>
                                <p:cTn id="56" presetID="42" presetClass="path" presetSubtype="0" accel="50000" decel="50000" fill="hold" grpId="1" nodeType="afterEffect">
                                  <p:stCondLst>
                                    <p:cond delay="0"/>
                                  </p:stCondLst>
                                  <p:childTnLst>
                                    <p:animMotion origin="layout" path="M -2.77778E-6 -2.96296E-6 L -2.77778E-6 0.15023 " pathEditMode="relative" rAng="0" ptsTypes="AA">
                                      <p:cBhvr>
                                        <p:cTn id="57" dur="2000" spd="-100000" fill="hold"/>
                                        <p:tgtEl>
                                          <p:spTgt spid="9"/>
                                        </p:tgtEl>
                                        <p:attrNameLst>
                                          <p:attrName>ppt_x</p:attrName>
                                          <p:attrName>ppt_y</p:attrName>
                                        </p:attrNameLst>
                                      </p:cBhvr>
                                      <p:rCtr x="0" y="7500"/>
                                    </p:animMotion>
                                  </p:childTnLst>
                                </p:cTn>
                              </p:par>
                            </p:childTnLst>
                          </p:cTn>
                        </p:par>
                        <p:par>
                          <p:cTn id="58" fill="hold">
                            <p:stCondLst>
                              <p:cond delay="5000"/>
                            </p:stCondLst>
                            <p:childTnLst>
                              <p:par>
                                <p:cTn id="59" presetID="42" presetClass="path" presetSubtype="0" accel="50000" decel="50000" fill="hold" grpId="2" nodeType="afterEffect">
                                  <p:stCondLst>
                                    <p:cond delay="0"/>
                                  </p:stCondLst>
                                  <p:childTnLst>
                                    <p:animMotion origin="layout" path="M -2.77778E-6 -2.96296E-6 L -2.77778E-6 0.1169 " pathEditMode="relative" rAng="0" ptsTypes="AA">
                                      <p:cBhvr>
                                        <p:cTn id="60" dur="2000" fill="hold"/>
                                        <p:tgtEl>
                                          <p:spTgt spid="9"/>
                                        </p:tgtEl>
                                        <p:attrNameLst>
                                          <p:attrName>ppt_x</p:attrName>
                                          <p:attrName>ppt_y</p:attrName>
                                        </p:attrNameLst>
                                      </p:cBhvr>
                                      <p:rCtr x="0" y="5833"/>
                                    </p:animMotion>
                                  </p:childTnLst>
                                </p:cTn>
                              </p:par>
                            </p:childTnLst>
                          </p:cTn>
                        </p:par>
                        <p:par>
                          <p:cTn id="61" fill="hold">
                            <p:stCondLst>
                              <p:cond delay="7000"/>
                            </p:stCondLst>
                            <p:childTnLst>
                              <p:par>
                                <p:cTn id="62" presetID="22" presetClass="entr" presetSubtype="1"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wipe(up)">
                                      <p:cBhvr>
                                        <p:cTn id="6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9" grpId="0" animBg="1"/>
      <p:bldP spid="9" grpId="1" animBg="1"/>
      <p:bldP spid="9" grpId="2" animBg="1"/>
      <p:bldP spid="9" grpId="3"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p:txBody>
          <a:bodyPr/>
          <a:lstStyle/>
          <a:p>
            <a:r>
              <a:rPr lang="en-US" smtClean="0"/>
              <a:t>Mobile Wine Cellar</a:t>
            </a:r>
            <a:endParaRPr lang="en-US" dirty="0"/>
          </a:p>
        </p:txBody>
      </p:sp>
      <p:sp>
        <p:nvSpPr>
          <p:cNvPr id="3" name="Subtitle 2"/>
          <p:cNvSpPr>
            <a:spLocks noGrp="1"/>
          </p:cNvSpPr>
          <p:nvPr>
            <p:ph type="subTitle" idx="1"/>
          </p:nvPr>
        </p:nvSpPr>
        <p:spPr>
          <a:xfrm>
            <a:off x="836612" y="3667543"/>
            <a:ext cx="9323389" cy="776404"/>
          </a:xfrm>
        </p:spPr>
        <p:txBody>
          <a:bodyPr/>
          <a:lstStyle/>
          <a:p>
            <a:r>
              <a:rPr lang="en-US" sz="2000" dirty="0" smtClean="0"/>
              <a:t>Manage your wine collection on the go </a:t>
            </a:r>
          </a:p>
          <a:p>
            <a:r>
              <a:rPr lang="en-US" sz="2000" dirty="0" smtClean="0"/>
              <a:t>Fetches reference data from wine.com </a:t>
            </a:r>
            <a:r>
              <a:rPr lang="en-US" sz="2000" dirty="0" err="1" smtClean="0"/>
              <a:t>Odata</a:t>
            </a:r>
            <a:r>
              <a:rPr lang="en-US" sz="2000" dirty="0" smtClean="0"/>
              <a:t> service</a:t>
            </a:r>
          </a:p>
          <a:p>
            <a:r>
              <a:rPr lang="en-US" sz="2000" dirty="0"/>
              <a:t>S</a:t>
            </a:r>
            <a:r>
              <a:rPr lang="en-US" sz="2000" dirty="0" smtClean="0"/>
              <a:t>tores user information in local database </a:t>
            </a:r>
          </a:p>
          <a:p>
            <a:r>
              <a:rPr lang="en-US" sz="2000" dirty="0" smtClean="0"/>
              <a:t>Queries contacts and appointments for planning wine tasting</a:t>
            </a:r>
            <a:endParaRPr lang="en-US" sz="2000" dirty="0"/>
          </a:p>
        </p:txBody>
      </p:sp>
    </p:spTree>
    <p:extLst>
      <p:ext uri="{BB962C8B-B14F-4D97-AF65-F5344CB8AC3E}">
        <p14:creationId xmlns:p14="http://schemas.microsoft.com/office/powerpoint/2010/main" val="141665040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themeOverride>
</file>

<file path=ppt/theme/themeOverride2.xml><?xml version="1.0" encoding="utf-8"?>
<a:themeOverride xmlns:a="http://schemas.openxmlformats.org/drawingml/2006/main">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themeOverride>
</file>

<file path=ppt/theme/themeOverride3.xml><?xml version="1.0" encoding="utf-8"?>
<a:themeOverride xmlns:a="http://schemas.openxmlformats.org/drawingml/2006/main">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themeOverride>
</file>

<file path=ppt/theme/themeOverride4.xml><?xml version="1.0" encoding="utf-8"?>
<a:themeOverride xmlns:a="http://schemas.openxmlformats.org/drawingml/2006/main">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themeOverride>
</file>

<file path=ppt/theme/themeOverride5.xml><?xml version="1.0" encoding="utf-8"?>
<a:themeOverride xmlns:a="http://schemas.openxmlformats.org/drawingml/2006/main">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themeOverride>
</file>

<file path=ppt/theme/themeOverride6.xml><?xml version="1.0" encoding="utf-8"?>
<a:themeOverride xmlns:a="http://schemas.openxmlformats.org/drawingml/2006/main">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themeOverride>
</file>

<file path=ppt/theme/themeOverride7.xml><?xml version="1.0" encoding="utf-8"?>
<a:themeOverride xmlns:a="http://schemas.openxmlformats.org/drawingml/2006/main">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themeOverride>
</file>

<file path=ppt/theme/themeOverride8.xml><?xml version="1.0" encoding="utf-8"?>
<a:themeOverride xmlns:a="http://schemas.openxmlformats.org/drawingml/2006/main">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CFC9A56175F604A995488530F4B6216" ma:contentTypeVersion="0" ma:contentTypeDescription="Create a new document." ma:contentTypeScope="" ma:versionID="1e8e2db2db9a84a75eb4f9ea466e600e">
  <xsd:schema xmlns:xsd="http://www.w3.org/2001/XMLSchema" xmlns:xs="http://www.w3.org/2001/XMLSchema" xmlns:p="http://schemas.microsoft.com/office/2006/metadata/properties" xmlns:ns2="230e9df3-be65-4c73-a93b-d1236ebd677e" targetNamespace="http://schemas.microsoft.com/office/2006/metadata/properties" ma:root="true" ma:fieldsID="41d34b1a1093ae26ebf2623dc80500f5" ns2:_="">
    <xsd:import namespace="230e9df3-be65-4c73-a93b-d1236ebd677e"/>
    <xsd:element name="properties">
      <xsd:complexType>
        <xsd:sequence>
          <xsd:element name="documentManagement">
            <xsd:complexType>
              <xsd:all>
                <xsd:element ref="ns2:TaxKeywordTaxHTFiel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KeywordTaxHTField" ma:index="8"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TaxCatchAll" ma:index="9" nillable="true" ma:displayName="Taxonomy Catch All Column" ma:hidden="true" ma:list="{9a412824-b5eb-4e92-8111-8e9bb6b7d8df}" ma:internalName="TaxCatchAll" ma:showField="CatchAllData" ma:web="494061a0-0ed0-4ec4-aeaa-0b44d5823bdf">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9a412824-b5eb-4e92-8111-8e9bb6b7d8df}" ma:internalName="TaxCatchAllLabel" ma:readOnly="true" ma:showField="CatchAllDataLabel" ma:web="494061a0-0ed0-4ec4-aeaa-0b44d5823bd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230e9df3-be65-4c73-a93b-d1236ebd677e"/>
    <TaxKeywordTaxHTField xmlns="230e9df3-be65-4c73-a93b-d1236ebd677e">
      <Terms xmlns="http://schemas.microsoft.com/office/infopath/2007/PartnerControls"/>
    </TaxKeywordTaxHTField>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AD10AE-5D51-478C-8192-8941181789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3B537C5-D7E5-4E33-A625-6E8CC1CF388B}">
  <ds:schemaRefs>
    <ds:schemaRef ds:uri="http://schemas.microsoft.com/office/infopath/2007/PartnerControls"/>
    <ds:schemaRef ds:uri="http://purl.org/dc/elements/1.1/"/>
    <ds:schemaRef ds:uri="http://www.w3.org/XML/1998/namespace"/>
    <ds:schemaRef ds:uri="http://schemas.microsoft.com/office/2006/documentManagement/types"/>
    <ds:schemaRef ds:uri="http://purl.org/dc/terms/"/>
    <ds:schemaRef ds:uri="230e9df3-be65-4c73-a93b-d1236ebd677e"/>
    <ds:schemaRef ds:uri="http://schemas.microsoft.com/office/2006/metadata/propertie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AB9B337D-0AAC-4969-A380-01EEAB3239D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6268</TotalTime>
  <Words>2552</Words>
  <Application>Microsoft Office PowerPoint</Application>
  <PresentationFormat>Custom</PresentationFormat>
  <Paragraphs>499</Paragraphs>
  <Slides>43</Slides>
  <Notes>35</Notes>
  <HiddenSlides>0</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43</vt:i4>
      </vt:variant>
    </vt:vector>
  </HeadingPairs>
  <TitlesOfParts>
    <vt:vector size="57" baseType="lpstr">
      <vt:lpstr>Arial</vt:lpstr>
      <vt:lpstr>Courier New</vt:lpstr>
      <vt:lpstr>Segoe Condensed</vt:lpstr>
      <vt:lpstr>Wingdings</vt:lpstr>
      <vt:lpstr>Consolas</vt:lpstr>
      <vt:lpstr>Times New Roman</vt:lpstr>
      <vt:lpstr>Segoe</vt:lpstr>
      <vt:lpstr>Calibri</vt:lpstr>
      <vt:lpstr>Rod</vt:lpstr>
      <vt:lpstr>Zegoe UI SemiLight</vt:lpstr>
      <vt:lpstr>Segoe UI</vt:lpstr>
      <vt:lpstr>TENA11_BreakoutSession_Template_16x9_Final_05132011</vt:lpstr>
      <vt:lpstr>White with Consolas font for code slides</vt:lpstr>
      <vt:lpstr>Visio</vt:lpstr>
      <vt:lpstr>New Windows Phone  Data Access Features</vt:lpstr>
      <vt:lpstr>During this Session  You have a Chance to  Win a Windows Phone</vt:lpstr>
      <vt:lpstr>Session Outline</vt:lpstr>
      <vt:lpstr>LINQ to Everything</vt:lpstr>
      <vt:lpstr>Complex Schema</vt:lpstr>
      <vt:lpstr>Reference Data</vt:lpstr>
      <vt:lpstr>Web Service Cache</vt:lpstr>
      <vt:lpstr>User Data</vt:lpstr>
      <vt:lpstr>Mobile Wine Cellar</vt:lpstr>
      <vt:lpstr>PowerPoint Presentation</vt:lpstr>
      <vt:lpstr>Local Data Storage: Overview </vt:lpstr>
      <vt:lpstr>Architecture</vt:lpstr>
      <vt:lpstr>Objects, Objects, Objects…</vt:lpstr>
      <vt:lpstr>Database Creation: Example</vt:lpstr>
      <vt:lpstr>Queries: Examples</vt:lpstr>
      <vt:lpstr>Inserts/Updates/Deletes</vt:lpstr>
      <vt:lpstr>Inserts/Updates/Deletes</vt:lpstr>
      <vt:lpstr>Inserts/Updates/Deletes</vt:lpstr>
      <vt:lpstr>Inserts/Updates/Deletes</vt:lpstr>
      <vt:lpstr>Database Schema Upgrades</vt:lpstr>
      <vt:lpstr>Database Schema Upgrades</vt:lpstr>
      <vt:lpstr>Performance and Best Practices</vt:lpstr>
      <vt:lpstr>Performance and Best Practices</vt:lpstr>
      <vt:lpstr>Performance and Best Practices</vt:lpstr>
      <vt:lpstr>Best Practices</vt:lpstr>
      <vt:lpstr>PowerPoint Presentation</vt:lpstr>
      <vt:lpstr>New and updated APIs in “Mango”</vt:lpstr>
      <vt:lpstr>AddressChooserTask</vt:lpstr>
      <vt:lpstr>Contacts and Appointments</vt:lpstr>
      <vt:lpstr>Contacts/Appointments Data Shared</vt:lpstr>
      <vt:lpstr>Contacts: Hello, World!</vt:lpstr>
      <vt:lpstr>Appointments: Hello, World!</vt:lpstr>
      <vt:lpstr>Performance and Best Practices</vt:lpstr>
      <vt:lpstr>Invite Friends for a Wine Tasting</vt:lpstr>
      <vt:lpstr>PowerPoint Presentation</vt:lpstr>
      <vt:lpstr>Win a Windows Phone Contest</vt:lpstr>
      <vt:lpstr>Windows Phone Resources Questions? Demos? The latest phones? </vt:lpstr>
      <vt:lpstr>PowerPoint Presentation</vt:lpstr>
      <vt:lpstr>PowerPoint Presentation</vt:lpstr>
      <vt:lpstr>Resources</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WPH304: New Windows Phone Data Access Features</dc:title>
  <dc:subject>Microsoft TechEd North America </dc:subject>
  <dc:creator>Sean McKenna</dc:creator>
  <dc:description>Template Design: Jordan Cayabyab
Formatter: Sylvia Tedjo, Silver Fox Productions
Event Date: May 16-19, 2011
Event Location: Atlanta
Audience Type: Developers, IT Pros</dc:description>
  <cp:lastModifiedBy>Shows</cp:lastModifiedBy>
  <cp:revision>140</cp:revision>
  <dcterms:created xsi:type="dcterms:W3CDTF">2006-08-16T00:00:00Z</dcterms:created>
  <dcterms:modified xsi:type="dcterms:W3CDTF">2011-05-18T22:55:55Z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tadataExtractionStatus">
    <vt:lpwstr>Metadata ExtractedSuccessfully</vt:lpwstr>
  </property>
  <property fmtid="{D5CDD505-2E9C-101B-9397-08002B2CF9AE}" pid="3" name="ContentTypeId">
    <vt:lpwstr>0x0101004CFC9A56175F604A995488530F4B6216</vt:lpwstr>
  </property>
  <property fmtid="{D5CDD505-2E9C-101B-9397-08002B2CF9AE}" pid="4" name="Products">
    <vt:lpwstr/>
  </property>
  <property fmtid="{D5CDD505-2E9C-101B-9397-08002B2CF9AE}" pid="5" name="Solution">
    <vt:lpwstr/>
  </property>
  <property fmtid="{D5CDD505-2E9C-101B-9397-08002B2CF9AE}" pid="6" name="OrganizationalCustomerSegment">
    <vt:lpwstr/>
  </property>
  <property fmtid="{D5CDD505-2E9C-101B-9397-08002B2CF9AE}" pid="7" name="ProductArea">
    <vt:lpwstr/>
  </property>
  <property fmtid="{D5CDD505-2E9C-101B-9397-08002B2CF9AE}" pid="8" name="USBMOLanguage">
    <vt:lpwstr/>
  </property>
  <property fmtid="{D5CDD505-2E9C-101B-9397-08002B2CF9AE}" pid="9" name="IndividualCustomerSegment">
    <vt:lpwstr/>
  </property>
  <property fmtid="{D5CDD505-2E9C-101B-9397-08002B2CF9AE}" pid="10" name="Locale">
    <vt:lpwstr/>
  </property>
  <property fmtid="{D5CDD505-2E9C-101B-9397-08002B2CF9AE}" pid="11" name="ElementType">
    <vt:lpwstr>6;#Other|675b6a5d-2ecd-48a3-8c10-33b51e64d58c</vt:lpwstr>
  </property>
  <property fmtid="{D5CDD505-2E9C-101B-9397-08002B2CF9AE}" pid="12" name="AssetType">
    <vt:lpwstr>59;#PPTX|3c2243da-72e9-4852-893e-968034205e3f</vt:lpwstr>
  </property>
  <property fmtid="{D5CDD505-2E9C-101B-9397-08002B2CF9AE}" pid="13" name="TaxKeyword">
    <vt:lpwstr/>
  </property>
</Properties>
</file>