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6"/>
  </p:notesMasterIdLst>
  <p:handoutMasterIdLst>
    <p:handoutMasterId r:id="rId37"/>
  </p:handoutMasterIdLst>
  <p:sldIdLst>
    <p:sldId id="319" r:id="rId6"/>
    <p:sldId id="336" r:id="rId7"/>
    <p:sldId id="363" r:id="rId8"/>
    <p:sldId id="338" r:id="rId9"/>
    <p:sldId id="339" r:id="rId10"/>
    <p:sldId id="340" r:id="rId11"/>
    <p:sldId id="341" r:id="rId12"/>
    <p:sldId id="342" r:id="rId13"/>
    <p:sldId id="343" r:id="rId14"/>
    <p:sldId id="344" r:id="rId15"/>
    <p:sldId id="345" r:id="rId16"/>
    <p:sldId id="365" r:id="rId17"/>
    <p:sldId id="347" r:id="rId18"/>
    <p:sldId id="348" r:id="rId19"/>
    <p:sldId id="349" r:id="rId20"/>
    <p:sldId id="350" r:id="rId21"/>
    <p:sldId id="351" r:id="rId22"/>
    <p:sldId id="352" r:id="rId23"/>
    <p:sldId id="353" r:id="rId24"/>
    <p:sldId id="354" r:id="rId25"/>
    <p:sldId id="355" r:id="rId26"/>
    <p:sldId id="356" r:id="rId27"/>
    <p:sldId id="357" r:id="rId28"/>
    <p:sldId id="364" r:id="rId29"/>
    <p:sldId id="362" r:id="rId30"/>
    <p:sldId id="361" r:id="rId31"/>
    <p:sldId id="329" r:id="rId32"/>
    <p:sldId id="330" r:id="rId33"/>
    <p:sldId id="334" r:id="rId34"/>
    <p:sldId id="271"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0296CA"/>
    <a:srgbClr val="03C2F1"/>
    <a:srgbClr val="FFFFFF"/>
    <a:srgbClr val="000000"/>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77404" autoAdjust="0"/>
  </p:normalViewPr>
  <p:slideViewPr>
    <p:cSldViewPr snapToGrid="0">
      <p:cViewPr varScale="1">
        <p:scale>
          <a:sx n="69" d="100"/>
          <a:sy n="69" d="100"/>
        </p:scale>
        <p:origin x="-114" y="-52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96" d="100"/>
          <a:sy n="96" d="100"/>
        </p:scale>
        <p:origin x="-355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Interactivity" TargetMode="External"/><Relationship Id="rId13" Type="http://schemas.openxmlformats.org/officeDocument/2006/relationships/hyperlink" Target="http://en.wikipedia.org/wiki/OpenGL" TargetMode="External"/><Relationship Id="rId3" Type="http://schemas.openxmlformats.org/officeDocument/2006/relationships/hyperlink" Target="http://en.wikipedia.org/wiki/Retained_mode" TargetMode="External"/><Relationship Id="rId7" Type="http://schemas.openxmlformats.org/officeDocument/2006/relationships/hyperlink" Target="http://en.wikipedia.org/wiki/Animation" TargetMode="External"/><Relationship Id="rId12" Type="http://schemas.openxmlformats.org/officeDocument/2006/relationships/hyperlink" Target="http://en.wikipedia.org/wiki/Immediate_mod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Computer_graphics" TargetMode="External"/><Relationship Id="rId11" Type="http://schemas.openxmlformats.org/officeDocument/2006/relationships/hyperlink" Target="http://en.wikipedia.org/wiki/Occlusion_culling" TargetMode="External"/><Relationship Id="rId5" Type="http://schemas.openxmlformats.org/officeDocument/2006/relationships/hyperlink" Target="http://en.wikipedia.org/wiki/Multimedia" TargetMode="External"/><Relationship Id="rId10" Type="http://schemas.openxmlformats.org/officeDocument/2006/relationships/hyperlink" Target="http://en.wikipedia.org/wiki/Double_buffering" TargetMode="External"/><Relationship Id="rId4" Type="http://schemas.openxmlformats.org/officeDocument/2006/relationships/hyperlink" Target="http://en.wikipedia.org/wiki/Windows_Presentation_Foundation" TargetMode="External"/><Relationship Id="rId9" Type="http://schemas.openxmlformats.org/officeDocument/2006/relationships/hyperlink" Target="http://en.wikipedia.org/wiki/Wikipedia:Citation_neede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0CFE6A2B-3CE3-4F93-96A7-772020350704}"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 is the base class in XNA Framework.</a:t>
            </a:r>
            <a:r>
              <a:rPr lang="en-US" baseline="0" dirty="0" smtClean="0"/>
              <a:t>  It provides your typical “game loop” functionality </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C06B3358-1704-4455-9F3E-6C6EF6FEC962}"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405572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err="1" smtClean="0"/>
              <a:t>Elapse</a:t>
            </a:r>
            <a:r>
              <a:rPr lang="en-US" baseline="0" dirty="0" err="1" smtClean="0"/>
              <a:t>dTime</a:t>
            </a:r>
            <a:r>
              <a:rPr lang="en-US" baseline="0" dirty="0" smtClean="0"/>
              <a:t> – amount of time since last frame.  </a:t>
            </a:r>
            <a:r>
              <a:rPr lang="en-US" baseline="0" dirty="0" err="1" smtClean="0"/>
              <a:t>TotalTime</a:t>
            </a:r>
            <a:r>
              <a:rPr lang="en-US" baseline="0" dirty="0" smtClean="0"/>
              <a:t> is time since game has been running</a:t>
            </a:r>
          </a:p>
          <a:p>
            <a:r>
              <a:rPr lang="en-US" baseline="0" dirty="0" smtClean="0"/>
              <a:t>Can create multiple </a:t>
            </a:r>
            <a:r>
              <a:rPr lang="en-US" baseline="0" dirty="0" err="1" smtClean="0"/>
              <a:t>GameTimer</a:t>
            </a:r>
            <a:r>
              <a:rPr lang="en-US" baseline="0" dirty="0" smtClean="0"/>
              <a:t> instances. So you could have part of your game run at different frequencies or stopped.  </a:t>
            </a:r>
          </a:p>
          <a:p>
            <a:r>
              <a:rPr lang="en-US" baseline="0" dirty="0" err="1" smtClean="0"/>
              <a:t>FrameAction</a:t>
            </a:r>
            <a:r>
              <a:rPr lang="en-US" baseline="0" dirty="0" smtClean="0"/>
              <a:t>.  Within </a:t>
            </a:r>
            <a:r>
              <a:rPr lang="en-US" baseline="0" dirty="0" err="1" smtClean="0"/>
              <a:t>Frameaction</a:t>
            </a:r>
            <a:r>
              <a:rPr lang="en-US" baseline="0" dirty="0" smtClean="0"/>
              <a:t> you can call “</a:t>
            </a:r>
            <a:r>
              <a:rPr lang="en-US" baseline="0" dirty="0" err="1" smtClean="0"/>
              <a:t>SupressFrame</a:t>
            </a:r>
            <a:r>
              <a:rPr lang="en-US" baseline="0" dirty="0" smtClean="0"/>
              <a:t>” when game is paused to safe battery by not calling update or draw.</a:t>
            </a:r>
            <a:endParaRPr lang="en-US" dirty="0"/>
          </a:p>
        </p:txBody>
      </p:sp>
      <p:sp>
        <p:nvSpPr>
          <p:cNvPr id="5" name="Date Placeholder 4"/>
          <p:cNvSpPr>
            <a:spLocks noGrp="1"/>
          </p:cNvSpPr>
          <p:nvPr>
            <p:ph type="dt" idx="10"/>
          </p:nvPr>
        </p:nvSpPr>
        <p:spPr/>
        <p:txBody>
          <a:bodyPr/>
          <a:lstStyle/>
          <a:p>
            <a:fld id="{BF7C2B07-12F2-489C-871B-441359D61340}"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12</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Code Walkthrough #2</a:t>
            </a:r>
            <a:endParaRPr lang="en-US" dirty="0"/>
          </a:p>
        </p:txBody>
      </p:sp>
      <p:sp>
        <p:nvSpPr>
          <p:cNvPr id="8" name="Date Placeholder 7"/>
          <p:cNvSpPr>
            <a:spLocks noGrp="1"/>
          </p:cNvSpPr>
          <p:nvPr>
            <p:ph type="dt" idx="10"/>
          </p:nvPr>
        </p:nvSpPr>
        <p:spPr/>
        <p:txBody>
          <a:bodyPr/>
          <a:lstStyle/>
          <a:p>
            <a:fld id="{58F877F2-AB45-41AB-8D5D-9093D0A83307}"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great.  I have a big switch from Silverlight to XNA page.  We have shown how you can have a Silverlight page and then navigate to a XNA page. Then go back to Silverlight page.  </a:t>
            </a:r>
          </a:p>
          <a:p>
            <a:r>
              <a:rPr lang="en-US" dirty="0" smtClean="0"/>
              <a:t>What about drawing Silverlight on top of XNA?</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2B0B0187-EFF0-47CF-BB07-3519E54B7AF9}"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808230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a new type</a:t>
            </a:r>
            <a:r>
              <a:rPr lang="en-US" baseline="0" dirty="0" smtClean="0"/>
              <a:t> to allow drawing Silverlight over XNA called the </a:t>
            </a:r>
            <a:r>
              <a:rPr lang="en-US" baseline="0" dirty="0" err="1" smtClean="0"/>
              <a:t>UIElementRenderer</a:t>
            </a:r>
            <a:r>
              <a:rPr lang="en-US" baseline="0" dirty="0" smtClean="0"/>
              <a:t>.  Hand over a set of controls and ask </a:t>
            </a:r>
            <a:r>
              <a:rPr lang="en-US" baseline="0" dirty="0" err="1" smtClean="0"/>
              <a:t>UIElementRender</a:t>
            </a:r>
            <a:r>
              <a:rPr lang="en-US" baseline="0" dirty="0" smtClean="0"/>
              <a:t> to draw the Silverlight UI to screen.  The Silverlight UI is rendered to textures that can be drawn.</a:t>
            </a:r>
          </a:p>
          <a:p>
            <a:endParaRPr lang="en-US" baseline="0" dirty="0" smtClean="0"/>
          </a:p>
          <a:p>
            <a:r>
              <a:rPr lang="en-US" baseline="0" dirty="0" smtClean="0"/>
              <a:t>When you throw that big switch to render XNA, Silverlight is still active.  Fortunately it isn’t doing anything because it is event based but it is there.  So you can add controls into a Silverlight page, hand them off to </a:t>
            </a:r>
            <a:r>
              <a:rPr lang="en-US" baseline="0" dirty="0" err="1" smtClean="0"/>
              <a:t>UIElementRender</a:t>
            </a:r>
            <a:r>
              <a:rPr lang="en-US" baseline="0" dirty="0" smtClean="0"/>
              <a:t> and blend the XNA and Silverlight pages to render on screen.</a:t>
            </a:r>
          </a:p>
          <a:p>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B2CD9545-EB77-47CF-988D-323011C0B17D}"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53433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a:t>
            </a:r>
            <a:r>
              <a:rPr lang="en-US" dirty="0" err="1" smtClean="0"/>
              <a:t>UIElementRender</a:t>
            </a:r>
            <a:r>
              <a:rPr lang="en-US" dirty="0" smtClean="0"/>
              <a:t> to grab</a:t>
            </a:r>
            <a:r>
              <a:rPr lang="en-US" baseline="0" dirty="0" smtClean="0"/>
              <a:t> a string from the cloud and use </a:t>
            </a:r>
            <a:r>
              <a:rPr lang="en-US" baseline="0" dirty="0" err="1" smtClean="0"/>
              <a:t>Sivlerlights</a:t>
            </a:r>
            <a:r>
              <a:rPr lang="en-US" baseline="0" dirty="0" smtClean="0"/>
              <a:t> rich text capabilities and then save it to a texture and save it as needed.   </a:t>
            </a:r>
          </a:p>
          <a:p>
            <a:r>
              <a:rPr lang="en-US" baseline="0" dirty="0" smtClean="0"/>
              <a:t>Create images in background as well as use it to handle page transitions.</a:t>
            </a:r>
          </a:p>
          <a:p>
            <a:endParaRPr lang="en-US" baseline="0" dirty="0" smtClean="0"/>
          </a:p>
          <a:p>
            <a:r>
              <a:rPr lang="en-US" baseline="0" dirty="0" smtClean="0"/>
              <a:t>You can also render frame and draw entire page </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EEFCC4C6-B7E2-49E0-8B79-2DCD69CF572D}"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97945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Demo 3</a:t>
            </a:r>
          </a:p>
          <a:p>
            <a:r>
              <a:rPr lang="en-US" dirty="0" smtClean="0"/>
              <a:t>Render SL page right on top of XNA.  SL</a:t>
            </a:r>
            <a:r>
              <a:rPr lang="en-US" baseline="0" dirty="0" smtClean="0"/>
              <a:t> page is transparent background so the tea pot shows through.  </a:t>
            </a:r>
          </a:p>
          <a:p>
            <a:r>
              <a:rPr lang="en-US" baseline="0" dirty="0" smtClean="0"/>
              <a:t>You can render everything---controls, storyboards, hit testing, all comes through.  Fire animations.</a:t>
            </a:r>
          </a:p>
          <a:p>
            <a:r>
              <a:rPr lang="en-US" baseline="0" dirty="0" smtClean="0"/>
              <a:t>Remember previously how I mentioned that you can have multiple timers?  You can also have </a:t>
            </a:r>
            <a:r>
              <a:rPr lang="en-US" baseline="0" dirty="0" err="1" smtClean="0"/>
              <a:t>multiplle</a:t>
            </a:r>
            <a:r>
              <a:rPr lang="en-US" baseline="0" dirty="0" smtClean="0"/>
              <a:t> hooks into the </a:t>
            </a:r>
            <a:r>
              <a:rPr lang="en-US" baseline="0" dirty="0" err="1" smtClean="0"/>
              <a:t>Timer.Draw</a:t>
            </a:r>
            <a:r>
              <a:rPr lang="en-US" baseline="0" dirty="0" smtClean="0"/>
              <a:t> method.  </a:t>
            </a:r>
            <a:r>
              <a:rPr lang="en-US" baseline="0" dirty="0" err="1" smtClean="0"/>
              <a:t>UIElementRenderhelper</a:t>
            </a:r>
            <a:r>
              <a:rPr lang="en-US" baseline="0" dirty="0" smtClean="0"/>
              <a:t> hooks Draw and handles the control drawing separately, keeping the XNA page more clean.</a:t>
            </a:r>
          </a:p>
          <a:p>
            <a:endParaRPr lang="en-US" dirty="0"/>
          </a:p>
        </p:txBody>
      </p:sp>
      <p:sp>
        <p:nvSpPr>
          <p:cNvPr id="8" name="Date Placeholder 7"/>
          <p:cNvSpPr>
            <a:spLocks noGrp="1"/>
          </p:cNvSpPr>
          <p:nvPr>
            <p:ph type="dt" idx="10"/>
          </p:nvPr>
        </p:nvSpPr>
        <p:spPr/>
        <p:txBody>
          <a:bodyPr/>
          <a:lstStyle/>
          <a:p>
            <a:fld id="{B2647897-89FA-4DE2-BA6E-53A4A9A50F7F}"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both </a:t>
            </a:r>
            <a:r>
              <a:rPr lang="en-US" dirty="0" err="1" smtClean="0"/>
              <a:t>TouchPanel</a:t>
            </a:r>
            <a:r>
              <a:rPr lang="en-US" dirty="0" smtClean="0"/>
              <a:t> and SL inputs together but</a:t>
            </a:r>
            <a:r>
              <a:rPr lang="en-US" baseline="0" dirty="0" smtClean="0"/>
              <a:t> requires coordination.  If SL handles input, XNA </a:t>
            </a:r>
            <a:r>
              <a:rPr lang="en-US" baseline="0" dirty="0" err="1" smtClean="0"/>
              <a:t>TouchPanel</a:t>
            </a:r>
            <a:r>
              <a:rPr lang="en-US" baseline="0" dirty="0" smtClean="0"/>
              <a:t> doesn’t know about it.  Recommend using one input technology or the other.</a:t>
            </a:r>
          </a:p>
          <a:p>
            <a:r>
              <a:rPr lang="en-US" baseline="0" dirty="0" smtClean="0"/>
              <a:t>GO TO Tea Pot code and show Manipulations.</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74BA053A-73D1-4440-96ED-1B0960902BB1}"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77913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talk about advanced cases</a:t>
            </a:r>
            <a:r>
              <a:rPr lang="en-US" baseline="0" dirty="0" smtClean="0"/>
              <a:t> using both XNA shared rendering and UI element render.  One thing you can do is turn on XNA rendering and leave it on for entire application.  Allows creation of some nice immersive experiences.  </a:t>
            </a:r>
          </a:p>
          <a:p>
            <a:endParaRPr lang="en-US" baseline="0" dirty="0" smtClean="0"/>
          </a:p>
          <a:p>
            <a:r>
              <a:rPr lang="en-US" baseline="0" dirty="0" smtClean="0"/>
              <a:t>One item to note from the teapot demo, the entire SL screen was slapped over top of the XNA rendering creating fill cost, resulting in a lot of clear pixels getting rendered for the entire screen, wasting CPU cycles and battery. Can use multiple </a:t>
            </a:r>
            <a:r>
              <a:rPr lang="en-US" baseline="0" dirty="0" err="1" smtClean="0"/>
              <a:t>UIElementRenderer</a:t>
            </a:r>
            <a:r>
              <a:rPr lang="en-US" baseline="0" dirty="0" smtClean="0"/>
              <a:t> controls for different areas of the screen to have a HUD at top and bottom to reduce fill cost.</a:t>
            </a:r>
          </a:p>
          <a:p>
            <a:endParaRPr lang="en-US" baseline="0" dirty="0" smtClean="0"/>
          </a:p>
          <a:p>
            <a:r>
              <a:rPr lang="en-US" baseline="0" dirty="0" err="1" smtClean="0"/>
              <a:t>UIRenderer</a:t>
            </a:r>
            <a:r>
              <a:rPr lang="en-US" baseline="0" dirty="0" smtClean="0"/>
              <a:t> allows placing a textbox into XNA apps, which is much easier to work with.</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F019E8E0-E156-43EE-85A3-78F085AE51EC}"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76388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Demo 4</a:t>
            </a:r>
          </a:p>
          <a:p>
            <a:r>
              <a:rPr lang="en-US" dirty="0" smtClean="0"/>
              <a:t>Instead of running</a:t>
            </a:r>
            <a:r>
              <a:rPr lang="en-US" baseline="0" dirty="0" smtClean="0"/>
              <a:t> through all of the code, I’ll just run this application.  Tank rendered by XNA and a page authored in Silverlight.  Notice that when I click “edit” I navigate to a new page and also animate the camera through the navigation to give a very nice, fluid experience for the user.</a:t>
            </a:r>
          </a:p>
          <a:p>
            <a:endParaRPr lang="en-US" baseline="0" dirty="0" smtClean="0"/>
          </a:p>
          <a:p>
            <a:r>
              <a:rPr lang="en-US" baseline="0" dirty="0" smtClean="0"/>
              <a:t>Go through UX and navigate around, turning settings on and off.  </a:t>
            </a:r>
          </a:p>
          <a:p>
            <a:endParaRPr lang="en-US" baseline="0" dirty="0" smtClean="0"/>
          </a:p>
          <a:p>
            <a:r>
              <a:rPr lang="en-US" baseline="0" dirty="0" err="1" smtClean="0"/>
              <a:t>TextBox</a:t>
            </a:r>
            <a:r>
              <a:rPr lang="en-US" baseline="0" dirty="0" smtClean="0"/>
              <a:t> last.  As we added language support, it makes it much easier for game </a:t>
            </a:r>
            <a:r>
              <a:rPr lang="en-US" baseline="0" dirty="0" err="1" smtClean="0"/>
              <a:t>devs</a:t>
            </a:r>
            <a:r>
              <a:rPr lang="en-US" baseline="0" dirty="0" smtClean="0"/>
              <a:t> to show input over the game in the right language instead of building their own input mechanisms or using the input task that navigates away from the UI.</a:t>
            </a:r>
          </a:p>
          <a:p>
            <a:endParaRPr lang="en-US" baseline="0" dirty="0" smtClean="0"/>
          </a:p>
          <a:p>
            <a:r>
              <a:rPr lang="en-US" baseline="0" dirty="0" smtClean="0"/>
              <a:t>Now let’s jump into some code.</a:t>
            </a:r>
          </a:p>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err="1" smtClean="0"/>
              <a:t>Mainpage.xaml.cs</a:t>
            </a:r>
            <a:r>
              <a:rPr lang="en-US" baseline="0" dirty="0" smtClean="0"/>
              <a:t>  Not nearly as much code in on navigate, etc.  Base Page base class “hides” messy XNA code so you can code in Silverlight.  Navigate to </a:t>
            </a:r>
            <a:r>
              <a:rPr lang="en-US" baseline="0" dirty="0" err="1" smtClean="0"/>
              <a:t>BasePage</a:t>
            </a:r>
            <a:r>
              <a:rPr lang="en-US" baseline="0" dirty="0" smtClean="0"/>
              <a:t> class. </a:t>
            </a:r>
            <a:r>
              <a:rPr lang="en-US" dirty="0" smtClean="0"/>
              <a:t>.  </a:t>
            </a:r>
            <a:endParaRPr lang="en-US" baseline="0" dirty="0" smtClean="0"/>
          </a:p>
          <a:p>
            <a:endParaRPr lang="en-US"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Look at </a:t>
            </a:r>
            <a:r>
              <a:rPr lang="en-US" dirty="0" err="1" smtClean="0"/>
              <a:t>OnDraw</a:t>
            </a:r>
            <a:r>
              <a:rPr lang="en-US" dirty="0" smtClean="0"/>
              <a:t> method.  </a:t>
            </a:r>
            <a:r>
              <a:rPr lang="en-US" dirty="0" err="1" smtClean="0"/>
              <a:t>Renderer.Current.Draw</a:t>
            </a:r>
            <a:r>
              <a:rPr lang="en-US" baseline="0" dirty="0" smtClean="0"/>
              <a:t>.  Singleton that handles the code and state for the tank. </a:t>
            </a:r>
            <a:r>
              <a:rPr lang="en-US" dirty="0" smtClean="0"/>
              <a:t>Next go to how you can easily you can add a new page like </a:t>
            </a:r>
            <a:r>
              <a:rPr lang="en-US" dirty="0" err="1" smtClean="0"/>
              <a:t>LIghtPage.xaml</a:t>
            </a:r>
            <a:r>
              <a:rPr lang="en-US" dirty="0" smtClean="0"/>
              <a:t>.</a:t>
            </a:r>
            <a:r>
              <a:rPr lang="en-US" baseline="0" dirty="0" smtClean="0"/>
              <a:t>  Go to </a:t>
            </a:r>
            <a:r>
              <a:rPr lang="en-US" sz="900" kern="1200" dirty="0" err="1" smtClean="0">
                <a:solidFill>
                  <a:schemeClr val="tx1"/>
                </a:solidFill>
                <a:latin typeface="Segoe UI" pitchFamily="34" charset="0"/>
                <a:ea typeface="+mn-ea"/>
                <a:cs typeface="+mn-cs"/>
              </a:rPr>
              <a:t>OnNavigatedTo</a:t>
            </a:r>
            <a:r>
              <a:rPr lang="en-US" sz="900" kern="1200" baseline="0" dirty="0" smtClean="0">
                <a:solidFill>
                  <a:schemeClr val="tx1"/>
                </a:solidFill>
                <a:latin typeface="Segoe UI" pitchFamily="34" charset="0"/>
                <a:ea typeface="+mn-ea"/>
                <a:cs typeface="+mn-cs"/>
              </a:rPr>
              <a:t> method.  Notice the </a:t>
            </a:r>
            <a:r>
              <a:rPr lang="en-US" sz="900" kern="1200" baseline="0" dirty="0" err="1" smtClean="0">
                <a:solidFill>
                  <a:schemeClr val="tx1"/>
                </a:solidFill>
                <a:latin typeface="Segoe UI" pitchFamily="34" charset="0"/>
                <a:ea typeface="+mn-ea"/>
                <a:cs typeface="+mn-cs"/>
              </a:rPr>
              <a:t>AnimateCameraPosition</a:t>
            </a:r>
            <a:r>
              <a:rPr lang="en-US" sz="900" kern="1200" baseline="0" dirty="0" smtClean="0">
                <a:solidFill>
                  <a:schemeClr val="tx1"/>
                </a:solidFill>
                <a:latin typeface="Segoe UI" pitchFamily="34" charset="0"/>
                <a:ea typeface="+mn-ea"/>
                <a:cs typeface="+mn-cs"/>
              </a:rPr>
              <a:t> item.  Navigate to the implementation.  It uses Silverlight and a Storyboard to animate from one position to another.  Walk through storyboard creation and call Begin.  This would be a BUNCH of repetitive code to write in XNA the “old way”.  </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baseline="0" dirty="0" smtClean="0">
              <a:solidFill>
                <a:schemeClr val="tx1"/>
              </a:solidFill>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578D8E2E-1BF2-4339-A539-3EFD9DCD13E6}"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Who</a:t>
            </a:r>
            <a:r>
              <a:rPr lang="en-US" baseline="0" dirty="0" smtClean="0"/>
              <a:t> is a SL </a:t>
            </a:r>
            <a:r>
              <a:rPr lang="en-US" baseline="0" dirty="0" err="1" smtClean="0"/>
              <a:t>dev</a:t>
            </a:r>
            <a:r>
              <a:rPr lang="en-US" baseline="0" dirty="0" smtClean="0"/>
              <a:t>?  Who is an XNA Dev? Up on </a:t>
            </a:r>
            <a:r>
              <a:rPr lang="en-US" baseline="0" dirty="0" err="1" smtClean="0"/>
              <a:t>AppHub</a:t>
            </a:r>
            <a:r>
              <a:rPr lang="en-US" baseline="0" dirty="0" smtClean="0"/>
              <a:t> there is a “When to use SL?” and When to use XNA?”  Why not both?  Announced at Mix.</a:t>
            </a:r>
          </a:p>
          <a:p>
            <a:endParaRPr lang="en-US" dirty="0"/>
          </a:p>
        </p:txBody>
      </p:sp>
      <p:sp>
        <p:nvSpPr>
          <p:cNvPr id="8" name="Date Placeholder 7"/>
          <p:cNvSpPr>
            <a:spLocks noGrp="1"/>
          </p:cNvSpPr>
          <p:nvPr>
            <p:ph type="dt" idx="10"/>
          </p:nvPr>
        </p:nvSpPr>
        <p:spPr/>
        <p:txBody>
          <a:bodyPr/>
          <a:lstStyle/>
          <a:p>
            <a:fld id="{C3353F9F-2E0D-4D7D-BE37-9E2FA7D420A9}"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cases that you may be wondering about in your head</a:t>
            </a:r>
            <a:r>
              <a:rPr lang="en-US" baseline="0" dirty="0" smtClean="0"/>
              <a:t> as you think about this?  </a:t>
            </a:r>
            <a:r>
              <a:rPr lang="en-US" baseline="0" dirty="0" err="1" smtClean="0"/>
              <a:t>MediaElement</a:t>
            </a:r>
            <a:r>
              <a:rPr lang="en-US" baseline="0" dirty="0" smtClean="0"/>
              <a:t> is essentially a Canvas surface that plays video.  Camera capture preview is a new feature in Mango that allows you to capture video.  Let’s test these out.  </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91BC11B3-88A1-4E46-9F6B-E5EEDFA81A75}"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96278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Demo 5.  Ability to add video to an XNA</a:t>
            </a:r>
            <a:r>
              <a:rPr lang="en-US" baseline="0" dirty="0" smtClean="0"/>
              <a:t> game.  Alpha bend video into game.  Same with the second one.  Give more of an idea of what I am doing.  You can put the video on complex geometry.</a:t>
            </a:r>
          </a:p>
          <a:p>
            <a:endParaRPr lang="en-US" baseline="0" dirty="0" smtClean="0"/>
          </a:p>
          <a:p>
            <a:r>
              <a:rPr lang="en-US" baseline="0" dirty="0" smtClean="0"/>
              <a:t>Demo 6. Camera capture preview.  New in Mango, ability to get raw camera frame data for bar scanners (boring) or something exciting when compiled with sensors---augmented reality.  Witch over to the remote camera after I switch to the camera.  Show the MIX model in homage to the announcements.  See the audience.  </a:t>
            </a:r>
            <a:endParaRPr lang="en-US" dirty="0"/>
          </a:p>
        </p:txBody>
      </p:sp>
      <p:sp>
        <p:nvSpPr>
          <p:cNvPr id="8" name="Date Placeholder 7"/>
          <p:cNvSpPr>
            <a:spLocks noGrp="1"/>
          </p:cNvSpPr>
          <p:nvPr>
            <p:ph type="dt" idx="10"/>
          </p:nvPr>
        </p:nvSpPr>
        <p:spPr/>
        <p:txBody>
          <a:bodyPr/>
          <a:lstStyle/>
          <a:p>
            <a:fld id="{4E8B39FE-8753-4490-96EE-D55FEC42E813}"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name of the new extension</a:t>
            </a:r>
            <a:r>
              <a:rPr lang="en-US" baseline="0" dirty="0" smtClean="0"/>
              <a:t> method used to enable Silverlight and XNA Graphics?</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smtClean="0"/>
          </a:p>
          <a:p>
            <a:r>
              <a:rPr lang="en-US" sz="900" dirty="0" err="1" smtClean="0"/>
              <a:t>SetSharingMode</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48C1A337-0DBD-4B62-A6F4-5FA99599EC29}"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08947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CACE830E-1038-45F0-8C74-626C26E1A297}" type="datetime1">
              <a:rPr lang="en-US" smtClean="0"/>
              <a:t>5/17/2011</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25</a:t>
            </a:fld>
            <a:endParaRPr lang="en-US" dirty="0"/>
          </a:p>
        </p:txBody>
      </p:sp>
      <p:sp>
        <p:nvSpPr>
          <p:cNvPr id="7" name="Header Placeholder 6"/>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C93E2BB4-ABD7-4848-A70F-BE15EB5AB236}" type="datetime1">
              <a:rPr lang="en-US" smtClean="0"/>
              <a:t>5/17/2011</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26</a:t>
            </a:fld>
            <a:endParaRPr lang="en-US" dirty="0"/>
          </a:p>
        </p:txBody>
      </p:sp>
      <p:sp>
        <p:nvSpPr>
          <p:cNvPr id="7" name="Header Placeholder 6"/>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DF7DC5BA-1794-49AE-9711-A40E41FE2D11}"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0FF3DDB5-E160-4E37-B34E-B88EE73F919E}"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8" name="Date Placeholder 7"/>
          <p:cNvSpPr>
            <a:spLocks noGrp="1"/>
          </p:cNvSpPr>
          <p:nvPr>
            <p:ph type="dt" idx="10"/>
          </p:nvPr>
        </p:nvSpPr>
        <p:spPr/>
        <p:txBody>
          <a:bodyPr/>
          <a:lstStyle/>
          <a:p>
            <a:fld id="{B6B5EDB7-AB8A-487F-8CB6-080F2861416A}"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8CB35B9F-7FBA-4C91-A6AB-708323E0F355}"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1" dirty="0" smtClean="0"/>
          </a:p>
          <a:p>
            <a:r>
              <a:rPr lang="en-US" dirty="0" smtClean="0"/>
              <a:t>Silverlight provides a </a:t>
            </a:r>
            <a:r>
              <a:rPr lang="en-US" dirty="0" smtClean="0">
                <a:hlinkClick r:id="rId3" action="ppaction://hlinkfile" tooltip="Retained mode"/>
              </a:rPr>
              <a:t>retained mode</a:t>
            </a:r>
            <a:r>
              <a:rPr lang="en-US" dirty="0" smtClean="0"/>
              <a:t> graphics system similar to </a:t>
            </a:r>
            <a:r>
              <a:rPr lang="en-US" dirty="0" smtClean="0">
                <a:hlinkClick r:id="rId4" action="ppaction://hlinkfile" tooltip="Windows Presentation Foundation"/>
              </a:rPr>
              <a:t>Windows Presentation Foundation</a:t>
            </a:r>
            <a:r>
              <a:rPr lang="en-US" dirty="0" smtClean="0"/>
              <a:t>, and integrates </a:t>
            </a:r>
            <a:r>
              <a:rPr lang="en-US" dirty="0" smtClean="0">
                <a:hlinkClick r:id="rId5" action="ppaction://hlinkfile" tooltip="Multimedia"/>
              </a:rPr>
              <a:t>multimedia</a:t>
            </a:r>
            <a:r>
              <a:rPr lang="en-US" dirty="0" smtClean="0"/>
              <a:t>, </a:t>
            </a:r>
            <a:r>
              <a:rPr lang="en-US" dirty="0" smtClean="0">
                <a:hlinkClick r:id="rId6" action="ppaction://hlinkfile" tooltip="Computer graphics"/>
              </a:rPr>
              <a:t>graphics</a:t>
            </a:r>
            <a:r>
              <a:rPr lang="en-US" dirty="0" smtClean="0"/>
              <a:t>, </a:t>
            </a:r>
            <a:r>
              <a:rPr lang="en-US" dirty="0" smtClean="0">
                <a:hlinkClick r:id="rId7" action="ppaction://hlinkfile" tooltip="Animation"/>
              </a:rPr>
              <a:t>animations</a:t>
            </a:r>
            <a:r>
              <a:rPr lang="en-US" dirty="0" smtClean="0"/>
              <a:t> and </a:t>
            </a:r>
            <a:r>
              <a:rPr lang="en-US" dirty="0" smtClean="0">
                <a:hlinkClick r:id="rId8" action="ppaction://hlinkfile" tooltip="Interactivity"/>
              </a:rPr>
              <a:t>interactivity</a:t>
            </a:r>
            <a:r>
              <a:rPr lang="en-US" dirty="0" smtClean="0"/>
              <a:t> into a single runtime environment.</a:t>
            </a:r>
          </a:p>
          <a:p>
            <a:endParaRPr lang="en-US" dirty="0" smtClean="0"/>
          </a:p>
          <a:p>
            <a:r>
              <a:rPr lang="en-US" dirty="0" smtClean="0"/>
              <a:t>By using a "retained mode" approach, client calls do not directly cause actual rendering, but instead update an internal model (typically a list of objects) which is maintained within the library's data space. This allows the library to optimize when actual rendering takes place along with the processing of related objects.</a:t>
            </a:r>
            <a:r>
              <a:rPr lang="en-US" baseline="30000" dirty="0" smtClean="0">
                <a:effectLst/>
              </a:rPr>
              <a:t>[</a:t>
            </a:r>
            <a:r>
              <a:rPr lang="en-US" i="1" baseline="30000" dirty="0" smtClean="0">
                <a:effectLst/>
                <a:hlinkClick r:id="rId9" action="ppaction://hlinkfile" tooltip="Wikipedia:Citation needed"/>
              </a:rPr>
              <a:t>citation needed</a:t>
            </a:r>
            <a:r>
              <a:rPr lang="en-US" baseline="30000" dirty="0" smtClean="0">
                <a:effectLst/>
              </a:rPr>
              <a:t>]</a:t>
            </a:r>
            <a:endParaRPr lang="en-US" dirty="0" smtClean="0"/>
          </a:p>
          <a:p>
            <a:r>
              <a:rPr lang="en-US" dirty="0" smtClean="0"/>
              <a:t>Some techniques to optimize rendering include:</a:t>
            </a:r>
            <a:r>
              <a:rPr lang="en-US" baseline="30000" dirty="0" smtClean="0">
                <a:effectLst/>
              </a:rPr>
              <a:t>[</a:t>
            </a:r>
            <a:r>
              <a:rPr lang="en-US" i="1" baseline="30000" dirty="0" smtClean="0">
                <a:effectLst/>
                <a:hlinkClick r:id="rId9" action="ppaction://hlinkfile" tooltip="Wikipedia:Citation needed"/>
              </a:rPr>
              <a:t>citation needed</a:t>
            </a:r>
            <a:r>
              <a:rPr lang="en-US" baseline="30000" dirty="0" smtClean="0">
                <a:effectLst/>
              </a:rPr>
              <a:t>]</a:t>
            </a:r>
            <a:endParaRPr lang="en-US" dirty="0" smtClean="0"/>
          </a:p>
          <a:p>
            <a:r>
              <a:rPr lang="en-US" dirty="0" smtClean="0"/>
              <a:t>managing </a:t>
            </a:r>
            <a:r>
              <a:rPr lang="en-US" dirty="0" smtClean="0">
                <a:hlinkClick r:id="rId10" action="ppaction://hlinkfile" tooltip="Double buffering"/>
              </a:rPr>
              <a:t>double buffering</a:t>
            </a:r>
            <a:endParaRPr lang="en-US" dirty="0" smtClean="0"/>
          </a:p>
          <a:p>
            <a:r>
              <a:rPr lang="en-US" dirty="0" smtClean="0"/>
              <a:t>performing </a:t>
            </a:r>
            <a:r>
              <a:rPr lang="en-US" dirty="0" smtClean="0">
                <a:hlinkClick r:id="rId11" action="ppaction://hlinkfile" tooltip="Occlusion culling"/>
              </a:rPr>
              <a:t>occlusion culling</a:t>
            </a:r>
            <a:endParaRPr lang="en-US" dirty="0" smtClean="0"/>
          </a:p>
          <a:p>
            <a:r>
              <a:rPr lang="en-US" dirty="0" smtClean="0"/>
              <a:t>only transferring data that has changed from one frame to the next from the application to the library</a:t>
            </a:r>
          </a:p>
          <a:p>
            <a:r>
              <a:rPr lang="en-US" dirty="0" smtClean="0">
                <a:hlinkClick r:id="rId12" action="ppaction://hlinkfile" tooltip="Immediate mode"/>
              </a:rPr>
              <a:t>Immediate mode</a:t>
            </a:r>
            <a:r>
              <a:rPr lang="en-US" dirty="0" smtClean="0"/>
              <a:t> is an alternative approach; the two styles can coexist in the same library and are not necessarily exclusionary in practice. For example, </a:t>
            </a:r>
            <a:r>
              <a:rPr lang="en-US" dirty="0" smtClean="0">
                <a:hlinkClick r:id="rId13" action="ppaction://hlinkfile" tooltip="OpenGL"/>
              </a:rPr>
              <a:t>OpenGL</a:t>
            </a:r>
            <a:r>
              <a:rPr lang="en-US" dirty="0" smtClean="0"/>
              <a:t> has immediate mode functions that can use previously defined server side objects (textures, vertex and index buffers, </a:t>
            </a:r>
            <a:r>
              <a:rPr lang="en-US" dirty="0" err="1" smtClean="0"/>
              <a:t>shaders</a:t>
            </a:r>
            <a:r>
              <a:rPr lang="en-US" dirty="0" smtClean="0"/>
              <a:t>, etc.) without resending unchanged data.</a:t>
            </a:r>
            <a:r>
              <a:rPr lang="en-US" baseline="30000" dirty="0" smtClean="0">
                <a:effectLst/>
              </a:rPr>
              <a:t>[</a:t>
            </a:r>
            <a:r>
              <a:rPr lang="en-US" i="1" baseline="30000" dirty="0" smtClean="0">
                <a:effectLst/>
                <a:hlinkClick r:id="rId9" action="ppaction://hlinkfile" tooltip="Wikipedia:Citation needed"/>
              </a:rPr>
              <a:t>citation needed</a:t>
            </a:r>
            <a:endParaRPr lang="en-US" dirty="0" smtClean="0"/>
          </a:p>
          <a:p>
            <a:endParaRPr lang="en-US" dirty="0" smtClean="0"/>
          </a:p>
          <a:p>
            <a:r>
              <a:rPr lang="en-US" dirty="0" smtClean="0"/>
              <a:t>Today,</a:t>
            </a:r>
            <a:r>
              <a:rPr lang="en-US" baseline="0" dirty="0" smtClean="0"/>
              <a:t> if using browser or maps control, must use Silverlight.   (Can use tile server to re-create maps control in XNA F)</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21D5A2A6-973C-4DAF-9469-A01F921E8386}"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3518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baseline="0" dirty="0" smtClean="0"/>
              <a:t>have non-graphical </a:t>
            </a:r>
            <a:r>
              <a:rPr lang="en-US" baseline="0" dirty="0" err="1" smtClean="0"/>
              <a:t>interop</a:t>
            </a:r>
            <a:r>
              <a:rPr lang="en-US" baseline="0" dirty="0" smtClean="0"/>
              <a:t> today in WP7.</a:t>
            </a:r>
          </a:p>
          <a:p>
            <a:r>
              <a:rPr lang="en-US" baseline="0" dirty="0" smtClean="0"/>
              <a:t>Can use XNA touch / gesture services in Silverlight</a:t>
            </a:r>
          </a:p>
          <a:p>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7A4B6D7C-C14E-4297-8D2A-AD4801579DB4}"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7601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the </a:t>
            </a:r>
            <a:r>
              <a:rPr lang="en-US" dirty="0" err="1" smtClean="0"/>
              <a:t>GameStateManagement</a:t>
            </a:r>
            <a:r>
              <a:rPr lang="en-US" dirty="0" smtClean="0"/>
              <a:t> sample that provides</a:t>
            </a:r>
            <a:r>
              <a:rPr lang="en-US" baseline="0" dirty="0" smtClean="0"/>
              <a:t> some nice infrastructure and pages to build out a high quality apps but it doesn’t look Metro---requires </a:t>
            </a:r>
            <a:r>
              <a:rPr lang="en-US" baseline="0" dirty="0" err="1" smtClean="0"/>
              <a:t>skinnnig</a:t>
            </a:r>
            <a:r>
              <a:rPr lang="en-US" baseline="0" dirty="0" smtClean="0"/>
              <a:t> and work.</a:t>
            </a:r>
          </a:p>
          <a:p>
            <a:endParaRPr lang="en-US" baseline="0" dirty="0" smtClean="0"/>
          </a:p>
          <a:p>
            <a:r>
              <a:rPr lang="en-US" baseline="0" dirty="0" smtClean="0"/>
              <a:t>Can’t integrate social networks with out browser integration.</a:t>
            </a:r>
          </a:p>
          <a:p>
            <a:endParaRPr lang="en-US" baseline="0" dirty="0" smtClean="0"/>
          </a:p>
          <a:p>
            <a:r>
              <a:rPr lang="en-US" baseline="0" dirty="0" smtClean="0"/>
              <a:t>XNA Framework font rendering requires pre-declaration of every </a:t>
            </a:r>
            <a:r>
              <a:rPr lang="en-US" baseline="0" dirty="0" err="1" smtClean="0"/>
              <a:t>typefont</a:t>
            </a:r>
            <a:r>
              <a:rPr lang="en-US" baseline="0" dirty="0" smtClean="0"/>
              <a:t>, style, etc. ahead of time.  For far-east character sets, this can get prohibitive in terms of packaging, etc.   </a:t>
            </a:r>
          </a:p>
          <a:p>
            <a:endParaRPr lang="en-US" baseline="0" dirty="0" smtClean="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923C1ED8-5B9B-41B4-A102-0FC84EF5DA19}"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18031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aseline="0" dirty="0" smtClean="0"/>
              <a:t>Can’t get access to the texturing and effects in XNA.  No access to hardware </a:t>
            </a:r>
            <a:r>
              <a:rPr lang="en-US" baseline="0" dirty="0" err="1" smtClean="0"/>
              <a:t>scaler</a:t>
            </a:r>
            <a:r>
              <a:rPr lang="en-US" baseline="0" dirty="0" smtClean="0"/>
              <a:t>.</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9C218E83-7BF1-41F9-BF72-41318780BA31}"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06310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only use XNA </a:t>
            </a:r>
            <a:r>
              <a:rPr lang="en-US" dirty="0" smtClean="0"/>
              <a:t>graphic</a:t>
            </a:r>
            <a:r>
              <a:rPr lang="en-US" baseline="0" dirty="0" smtClean="0"/>
              <a:t> </a:t>
            </a:r>
            <a:r>
              <a:rPr lang="en-US" baseline="0" dirty="0" smtClean="0"/>
              <a:t>APIs with </a:t>
            </a:r>
            <a:r>
              <a:rPr lang="en-US" baseline="0" dirty="0" err="1" smtClean="0"/>
              <a:t>SetSharingMode</a:t>
            </a:r>
            <a:r>
              <a:rPr lang="en-US" baseline="0" dirty="0" smtClean="0"/>
              <a:t> enabled</a:t>
            </a:r>
            <a:r>
              <a:rPr lang="en-US" baseline="0" dirty="0" smtClean="0"/>
              <a:t>.</a:t>
            </a:r>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22BA0B1E-E0BE-48D0-B58A-BF8CCEEC622B}"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50217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a new type called</a:t>
            </a:r>
            <a:r>
              <a:rPr lang="en-US" baseline="0" dirty="0" smtClean="0"/>
              <a:t> </a:t>
            </a:r>
            <a:r>
              <a:rPr lang="en-US" baseline="0" dirty="0" err="1" smtClean="0"/>
              <a:t>SharedGraphicsDeviceManager</a:t>
            </a:r>
            <a:r>
              <a:rPr lang="en-US" baseline="0" dirty="0" smtClean="0"/>
              <a:t>.  Wraps XNA </a:t>
            </a:r>
            <a:r>
              <a:rPr lang="en-US" baseline="0" dirty="0" err="1" smtClean="0"/>
              <a:t>GraphicsDeviceManager</a:t>
            </a:r>
            <a:r>
              <a:rPr lang="en-US" baseline="0" dirty="0" smtClean="0"/>
              <a:t> in XNA today.  Set up back buffer, orientation, present interval, etc.  Ensures clean hand-off between Silverlight and XNA.</a:t>
            </a:r>
          </a:p>
          <a:p>
            <a:endParaRPr lang="en-US" baseline="0" dirty="0" smtClean="0"/>
          </a:p>
          <a:p>
            <a:r>
              <a:rPr lang="en-US" dirty="0" smtClean="0"/>
              <a:t>Resource management is important to understand in this shared</a:t>
            </a:r>
            <a:r>
              <a:rPr lang="en-US" baseline="0" dirty="0" smtClean="0"/>
              <a:t> graphics mode.</a:t>
            </a:r>
          </a:p>
          <a:p>
            <a:r>
              <a:rPr lang="en-US" baseline="0" dirty="0" smtClean="0"/>
              <a:t>When flipping the switch from SL to XNA, Silverlight “retained mode” models are evicted when switching to XNA.</a:t>
            </a:r>
          </a:p>
          <a:p>
            <a:r>
              <a:rPr lang="en-US" baseline="0" dirty="0" smtClean="0"/>
              <a:t>On the flip-side, XNA resources are not evicted when quickly flipping to a menu screen on pause.  This is because there can be a long load time to load content, models, textures, etc. in XNA so it wouldn’t be nice to evict the XNA resources and then have to reload all of that content.</a:t>
            </a:r>
            <a:endParaRPr lang="en-US" dirty="0"/>
          </a:p>
        </p:txBody>
      </p:sp>
      <p:sp>
        <p:nvSpPr>
          <p:cNvPr id="4" name="Header Placeholder 3"/>
          <p:cNvSpPr>
            <a:spLocks noGrp="1"/>
          </p:cNvSpPr>
          <p:nvPr>
            <p:ph type="hdr" sz="quarter" idx="10"/>
          </p:nvPr>
        </p:nvSpPr>
        <p:spPr/>
        <p:txBody>
          <a:bodyPr/>
          <a:lstStyle/>
          <a:p>
            <a:r>
              <a:rPr lang="en-US" smtClean="0"/>
              <a:t>TechEd 2011</a:t>
            </a:r>
            <a:endParaRPr lang="en-US" dirty="0"/>
          </a:p>
        </p:txBody>
      </p:sp>
      <p:sp>
        <p:nvSpPr>
          <p:cNvPr id="5" name="Date Placeholder 4"/>
          <p:cNvSpPr>
            <a:spLocks noGrp="1"/>
          </p:cNvSpPr>
          <p:nvPr>
            <p:ph type="dt" idx="11"/>
          </p:nvPr>
        </p:nvSpPr>
        <p:spPr/>
        <p:txBody>
          <a:bodyPr/>
          <a:lstStyle/>
          <a:p>
            <a:fld id="{7ADA3318-637D-443C-B473-98EFE6FE46C8}" type="datetime1">
              <a:rPr lang="en-US" smtClean="0"/>
              <a:t>5/17/2011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95119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Demo 1 </a:t>
            </a:r>
            <a:r>
              <a:rPr lang="en-US" baseline="0" dirty="0" smtClean="0"/>
              <a:t>– don’t walk through the hidden </a:t>
            </a:r>
            <a:r>
              <a:rPr lang="en-US" baseline="0" dirty="0" err="1" smtClean="0"/>
              <a:t>coe</a:t>
            </a:r>
            <a:r>
              <a:rPr lang="en-US" baseline="0" dirty="0" smtClean="0"/>
              <a:t>.  </a:t>
            </a:r>
            <a:endParaRPr lang="en-US"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Open Main Page.  Ugly</a:t>
            </a:r>
            <a:r>
              <a:rPr lang="en-US" baseline="0" dirty="0" smtClean="0"/>
              <a:t> button.  Click through.  </a:t>
            </a:r>
            <a:r>
              <a:rPr lang="en-US" baseline="0" dirty="0" err="1" smtClean="0"/>
              <a:t>GamePage.xaml</a:t>
            </a:r>
            <a:r>
              <a:rPr lang="en-US" baseline="0" dirty="0" smtClean="0"/>
              <a:t>.  No </a:t>
            </a:r>
            <a:r>
              <a:rPr lang="en-US" baseline="0" dirty="0" err="1" smtClean="0"/>
              <a:t>xaml</a:t>
            </a:r>
            <a:r>
              <a:rPr lang="en-US" baseline="0" dirty="0" smtClean="0"/>
              <a:t>.   Go to code-behind.  Let’s do a walkthrough.  </a:t>
            </a:r>
            <a:r>
              <a:rPr lang="en-US" baseline="0" dirty="0" err="1" smtClean="0"/>
              <a:t>OnNavigatedTo</a:t>
            </a:r>
            <a:r>
              <a:rPr lang="en-US" baseline="0" dirty="0" smtClean="0"/>
              <a:t>.  </a:t>
            </a:r>
            <a:r>
              <a:rPr lang="en-US" baseline="0" dirty="0" err="1" smtClean="0"/>
              <a:t>SharedGraphicsDeviceManager.Current</a:t>
            </a:r>
            <a:r>
              <a:rPr lang="en-US" baseline="0" dirty="0" smtClean="0"/>
              <a:t> available anywhere in the app.  How does that work?  </a:t>
            </a:r>
            <a:r>
              <a:rPr lang="en-US" baseline="0" dirty="0" err="1" smtClean="0"/>
              <a:t>App.Xaml</a:t>
            </a:r>
            <a:r>
              <a:rPr lang="en-US" baseline="0" dirty="0" smtClean="0"/>
              <a:t>.  </a:t>
            </a:r>
            <a:r>
              <a:rPr lang="en-US" baseline="0" dirty="0" err="1" smtClean="0"/>
              <a:t>SharedGraphicsDeviceManager</a:t>
            </a:r>
            <a:r>
              <a:rPr lang="en-US" baseline="0" dirty="0" smtClean="0"/>
              <a:t> is declared as an </a:t>
            </a:r>
            <a:r>
              <a:rPr lang="en-US" baseline="0" dirty="0" err="1" smtClean="0"/>
              <a:t>ApplicationLifetimeObject</a:t>
            </a:r>
            <a:r>
              <a:rPr lang="en-US" baseline="0" dirty="0" smtClean="0"/>
              <a:t>. </a:t>
            </a:r>
            <a:r>
              <a:rPr lang="en-US" b="1" baseline="0" dirty="0" smtClean="0"/>
              <a:t> NOTE: To ADD XNA to an existing application, add </a:t>
            </a:r>
            <a:r>
              <a:rPr lang="en-US" sz="900" kern="1200" dirty="0" smtClean="0">
                <a:solidFill>
                  <a:schemeClr val="tx1"/>
                </a:solidFill>
                <a:latin typeface="Segoe UI" pitchFamily="34" charset="0"/>
                <a:ea typeface="+mn-ea"/>
                <a:cs typeface="+mn-cs"/>
              </a:rPr>
              <a:t>&lt;</a:t>
            </a:r>
            <a:r>
              <a:rPr lang="en-US" sz="900" kern="1200" dirty="0" err="1" smtClean="0">
                <a:solidFill>
                  <a:schemeClr val="tx1"/>
                </a:solidFill>
                <a:latin typeface="Segoe UI" pitchFamily="34" charset="0"/>
                <a:ea typeface="+mn-ea"/>
                <a:cs typeface="+mn-cs"/>
              </a:rPr>
              <a:t>xna:SharedGraphicsDeviceManager</a:t>
            </a:r>
            <a:r>
              <a:rPr lang="en-US" sz="900" kern="1200" dirty="0" smtClean="0">
                <a:solidFill>
                  <a:schemeClr val="tx1"/>
                </a:solidFill>
                <a:latin typeface="Segoe UI" pitchFamily="34" charset="0"/>
                <a:ea typeface="+mn-ea"/>
                <a:cs typeface="+mn-cs"/>
              </a:rPr>
              <a:t> /&gt; </a:t>
            </a:r>
            <a:r>
              <a:rPr lang="en-US" b="1" dirty="0" smtClean="0"/>
              <a:t> </a:t>
            </a:r>
            <a:r>
              <a:rPr lang="en-US" b="0" dirty="0" smtClean="0"/>
              <a:t>to </a:t>
            </a:r>
            <a:r>
              <a:rPr lang="en-US" b="0" dirty="0" err="1" smtClean="0"/>
              <a:t>App.xaml</a:t>
            </a:r>
            <a:r>
              <a:rPr lang="en-US" b="0" baseline="0" dirty="0" smtClean="0"/>
              <a:t> </a:t>
            </a:r>
            <a:r>
              <a:rPr lang="en-US" b="0" baseline="0" dirty="0" err="1" smtClean="0"/>
              <a:t>ApplicationLifetimeObject’s</a:t>
            </a:r>
            <a:r>
              <a:rPr lang="en-US" b="0" baseline="0" dirty="0" smtClean="0"/>
              <a:t> collection as well as other instantiation code in template.</a:t>
            </a:r>
          </a:p>
          <a:p>
            <a:pPr marL="0" marR="0" indent="0" algn="l" defTabSz="914363" rtl="0" eaLnBrk="1" fontAlgn="auto" latinLnBrk="0" hangingPunct="1">
              <a:lnSpc>
                <a:spcPct val="90000"/>
              </a:lnSpc>
              <a:spcBef>
                <a:spcPts val="0"/>
              </a:spcBef>
              <a:spcAft>
                <a:spcPts val="333"/>
              </a:spcAft>
              <a:buClrTx/>
              <a:buSzTx/>
              <a:buFontTx/>
              <a:buNone/>
              <a:tabLst/>
              <a:defRPr/>
            </a:pPr>
            <a:endParaRPr lang="en-US" b="0"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b="0" baseline="0" dirty="0" smtClean="0"/>
              <a:t>Run Sample.  Go back to code.  What is firing </a:t>
            </a:r>
            <a:r>
              <a:rPr lang="en-US" b="0" baseline="0" dirty="0" err="1" smtClean="0"/>
              <a:t>OnUpdate</a:t>
            </a:r>
            <a:r>
              <a:rPr lang="en-US" b="0" baseline="0" dirty="0" smtClean="0"/>
              <a:t> and </a:t>
            </a:r>
            <a:r>
              <a:rPr lang="en-US" b="0" baseline="0" dirty="0" err="1" smtClean="0"/>
              <a:t>OnDraw</a:t>
            </a:r>
            <a:r>
              <a:rPr lang="en-US" b="0" baseline="0" dirty="0" smtClean="0"/>
              <a:t>…….?  Switch to slides.</a:t>
            </a:r>
            <a:endParaRPr lang="en-US" b="0" dirty="0"/>
          </a:p>
        </p:txBody>
      </p:sp>
      <p:sp>
        <p:nvSpPr>
          <p:cNvPr id="8" name="Date Placeholder 7"/>
          <p:cNvSpPr>
            <a:spLocks noGrp="1"/>
          </p:cNvSpPr>
          <p:nvPr>
            <p:ph type="dt" idx="10"/>
          </p:nvPr>
        </p:nvSpPr>
        <p:spPr/>
        <p:txBody>
          <a:bodyPr/>
          <a:lstStyle/>
          <a:p>
            <a:fld id="{28CE624D-F8B6-4F1E-A5BB-9839CC8A73E1}"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create.msdn.com/"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microsoft.com/downloads/en/details.aspx?displaylang=en&amp;FamilyID=ca23285f-bab8-47fa-b364-11553e076a9a"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msdn.microsoft.com/en-us/library/ff402535(VS.92).aspx" TargetMode="External"/><Relationship Id="rId5" Type="http://schemas.openxmlformats.org/officeDocument/2006/relationships/hyperlink" Target="http://msdn.microsoft.com/en-us/library/ff637515(VS.92).aspx" TargetMode="External"/><Relationship Id="rId4" Type="http://schemas.openxmlformats.org/officeDocument/2006/relationships/hyperlink" Target="http://create.msdn.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9.png"/><Relationship Id="rId5" Type="http://schemas.openxmlformats.org/officeDocument/2006/relationships/hyperlink" Target="http://www.microsoft.com/learning" TargetMode="External"/><Relationship Id="rId10" Type="http://schemas.openxmlformats.org/officeDocument/2006/relationships/image" Target="../media/image18.emf"/><Relationship Id="rId4" Type="http://schemas.openxmlformats.org/officeDocument/2006/relationships/image" Target="../media/image15.png"/><Relationship Id="rId9" Type="http://schemas.openxmlformats.org/officeDocument/2006/relationships/image" Target="../media/image17.png"/><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XNA Shared Rendering</a:t>
            </a:r>
            <a:endParaRPr lang="en-US" dirty="0"/>
          </a:p>
        </p:txBody>
      </p:sp>
      <p:sp>
        <p:nvSpPr>
          <p:cNvPr id="3" name="Subtitle 2"/>
          <p:cNvSpPr>
            <a:spLocks noGrp="1"/>
          </p:cNvSpPr>
          <p:nvPr>
            <p:ph type="subTitle" idx="1"/>
          </p:nvPr>
        </p:nvSpPr>
        <p:spPr/>
        <p:txBody>
          <a:bodyPr/>
          <a:lstStyle/>
          <a:p>
            <a:r>
              <a:rPr lang="en-US" smtClean="0"/>
              <a:t>Rob Cameron</a:t>
            </a:r>
          </a:p>
          <a:p>
            <a:r>
              <a:rPr lang="en-US" smtClean="0"/>
              <a:t>Architect Evangelist</a:t>
            </a:r>
          </a:p>
          <a:p>
            <a:r>
              <a:rPr lang="en-US" smtClean="0"/>
              <a:t>DPE</a:t>
            </a:r>
            <a:endParaRPr lang="en-US" dirty="0"/>
          </a:p>
        </p:txBody>
      </p:sp>
    </p:spTree>
    <p:extLst>
      <p:ext uri="{BB962C8B-B14F-4D97-AF65-F5344CB8AC3E}">
        <p14:creationId xmlns:p14="http://schemas.microsoft.com/office/powerpoint/2010/main" val="22493956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About “Game”?</a:t>
            </a:r>
            <a:endParaRPr lang="en-US" dirty="0"/>
          </a:p>
        </p:txBody>
      </p:sp>
      <p:sp>
        <p:nvSpPr>
          <p:cNvPr id="4" name="Rectangle 3"/>
          <p:cNvSpPr/>
          <p:nvPr/>
        </p:nvSpPr>
        <p:spPr bwMode="auto">
          <a:xfrm>
            <a:off x="-2" y="1447800"/>
            <a:ext cx="1133856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err="1">
                <a:solidFill>
                  <a:schemeClr val="tx1">
                    <a:alpha val="99000"/>
                  </a:schemeClr>
                </a:solidFill>
              </a:rPr>
              <a:t>Microsoft.Xna.Framework.Game</a:t>
            </a:r>
            <a:endParaRPr lang="en-US" sz="3200" dirty="0">
              <a:solidFill>
                <a:schemeClr val="tx1">
                  <a:alpha val="99000"/>
                </a:schemeClr>
              </a:solidFill>
            </a:endParaRPr>
          </a:p>
        </p:txBody>
      </p:sp>
      <p:sp>
        <p:nvSpPr>
          <p:cNvPr id="7" name="Content Placeholder 7"/>
          <p:cNvSpPr txBox="1">
            <a:spLocks/>
          </p:cNvSpPr>
          <p:nvPr/>
        </p:nvSpPr>
        <p:spPr>
          <a:xfrm>
            <a:off x="519113" y="2090516"/>
            <a:ext cx="10819446" cy="180972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XNA cross-platform application abstraction</a:t>
            </a:r>
          </a:p>
          <a:p>
            <a:pPr marL="403225" indent="-403225"/>
            <a:r>
              <a:rPr lang="en-US" sz="2800" dirty="0"/>
              <a:t>Game “Heartbeat” methods</a:t>
            </a:r>
          </a:p>
          <a:p>
            <a:pPr marL="403225" indent="-403225"/>
            <a:r>
              <a:rPr lang="en-US" sz="2800" dirty="0"/>
              <a:t>Application lifetime events</a:t>
            </a:r>
          </a:p>
          <a:p>
            <a:pPr marL="403225" indent="-403225"/>
            <a:r>
              <a:rPr lang="en-US" sz="2800" dirty="0" err="1"/>
              <a:t>ContentManager</a:t>
            </a:r>
            <a:endParaRPr lang="en-US" sz="2800" dirty="0"/>
          </a:p>
        </p:txBody>
      </p:sp>
      <p:sp>
        <p:nvSpPr>
          <p:cNvPr id="8" name="Rectangle 7"/>
          <p:cNvSpPr/>
          <p:nvPr/>
        </p:nvSpPr>
        <p:spPr bwMode="auto">
          <a:xfrm>
            <a:off x="-2" y="4069080"/>
            <a:ext cx="1133856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err="1">
                <a:solidFill>
                  <a:schemeClr val="tx1">
                    <a:alpha val="99000"/>
                  </a:schemeClr>
                </a:solidFill>
              </a:rPr>
              <a:t>System.Windows.Application</a:t>
            </a:r>
            <a:r>
              <a:rPr lang="en-US" sz="3200" dirty="0">
                <a:solidFill>
                  <a:schemeClr val="tx1">
                    <a:alpha val="99000"/>
                  </a:schemeClr>
                </a:solidFill>
              </a:rPr>
              <a:t> does many of these already</a:t>
            </a:r>
          </a:p>
        </p:txBody>
      </p:sp>
      <p:sp>
        <p:nvSpPr>
          <p:cNvPr id="9" name="Rectangle 8"/>
          <p:cNvSpPr/>
          <p:nvPr/>
        </p:nvSpPr>
        <p:spPr bwMode="auto">
          <a:xfrm>
            <a:off x="-2" y="4887946"/>
            <a:ext cx="1133856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New </a:t>
            </a:r>
            <a:r>
              <a:rPr lang="en-US" sz="3200" dirty="0" err="1">
                <a:solidFill>
                  <a:schemeClr val="tx1">
                    <a:alpha val="99000"/>
                  </a:schemeClr>
                </a:solidFill>
              </a:rPr>
              <a:t>GameTimer</a:t>
            </a:r>
            <a:r>
              <a:rPr lang="en-US" sz="3200" dirty="0">
                <a:solidFill>
                  <a:schemeClr val="tx1">
                    <a:alpha val="99000"/>
                  </a:schemeClr>
                </a:solidFill>
              </a:rPr>
              <a:t> type for Update/Draw events</a:t>
            </a:r>
          </a:p>
        </p:txBody>
      </p:sp>
    </p:spTree>
    <p:extLst>
      <p:ext uri="{BB962C8B-B14F-4D97-AF65-F5344CB8AC3E}">
        <p14:creationId xmlns:p14="http://schemas.microsoft.com/office/powerpoint/2010/main" val="670830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2589291"/>
            <a:ext cx="12188825" cy="4268709"/>
          </a:xfrm>
          <a:prstGeom prst="rect">
            <a:avLst/>
          </a:prstGeom>
          <a:gradFill>
            <a:gsLst>
              <a:gs pos="0">
                <a:srgbClr val="FFFFFF">
                  <a:alpha val="50000"/>
                </a:srgbClr>
              </a:gs>
              <a:gs pos="100000">
                <a:srgbClr val="FFFFFF">
                  <a:alpha val="0"/>
                </a:srgb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err="1" smtClean="0"/>
              <a:t>Microsoft.Xna.Framework.GameTimer</a:t>
            </a:r>
            <a:endParaRPr lang="en-US" dirty="0"/>
          </a:p>
        </p:txBody>
      </p:sp>
      <p:sp>
        <p:nvSpPr>
          <p:cNvPr id="4" name="Text Placeholder 5"/>
          <p:cNvSpPr txBox="1">
            <a:spLocks/>
          </p:cNvSpPr>
          <p:nvPr/>
        </p:nvSpPr>
        <p:spPr>
          <a:xfrm>
            <a:off x="6780509" y="1905000"/>
            <a:ext cx="4887616" cy="2028248"/>
          </a:xfrm>
          <a:prstGeom prst="rect">
            <a:avLst/>
          </a:prstGeom>
        </p:spPr>
        <p:txBody>
          <a:bodyPr vert="horz" wrap="square" lIns="0" tIns="0" rIns="0" bIns="0" rtlCol="0">
            <a:spAutoFit/>
          </a:bodyPr>
          <a:lstStyle>
            <a:lvl1pPr indent="0">
              <a:lnSpc>
                <a:spcPct val="90000"/>
              </a:lnSpc>
              <a:spcBef>
                <a:spcPct val="20000"/>
              </a:spcBef>
              <a:buFont typeface="Arial" pitchFamily="34" charset="0"/>
              <a:buNone/>
              <a:defRPr sz="1400" b="0">
                <a:gradFill>
                  <a:gsLst>
                    <a:gs pos="5000">
                      <a:srgbClr val="0049DA"/>
                    </a:gs>
                    <a:gs pos="15000">
                      <a:srgbClr val="0049DA"/>
                    </a:gs>
                  </a:gsLst>
                  <a:lin ang="5400000" scaled="0"/>
                </a:gradFill>
                <a:latin typeface="Consolas"/>
              </a:defRPr>
            </a:lvl1pPr>
            <a:lvl2pPr marL="384954" indent="-7937">
              <a:lnSpc>
                <a:spcPct val="90000"/>
              </a:lnSpc>
              <a:spcBef>
                <a:spcPct val="20000"/>
              </a:spcBef>
              <a:buFont typeface="Arial" pitchFamily="34" charset="0"/>
              <a:buNone/>
              <a:defRPr sz="2800" b="0">
                <a:gradFill>
                  <a:gsLst>
                    <a:gs pos="0">
                      <a:srgbClr val="000000"/>
                    </a:gs>
                    <a:gs pos="86000">
                      <a:srgbClr val="000000"/>
                    </a:gs>
                  </a:gsLst>
                  <a:lin ang="5400000" scaled="0"/>
                </a:gradFill>
                <a:latin typeface="Consolas" pitchFamily="49" charset="0"/>
                <a:cs typeface="Consolas" pitchFamily="49" charset="0"/>
              </a:defRPr>
            </a:lvl2pPr>
            <a:lvl3pPr marL="761970" indent="-7937">
              <a:lnSpc>
                <a:spcPct val="90000"/>
              </a:lnSpc>
              <a:spcBef>
                <a:spcPct val="20000"/>
              </a:spcBef>
              <a:buFont typeface="Arial" pitchFamily="34" charset="0"/>
              <a:buNone/>
              <a:defRPr sz="2400" b="0">
                <a:gradFill>
                  <a:gsLst>
                    <a:gs pos="0">
                      <a:srgbClr val="000000"/>
                    </a:gs>
                    <a:gs pos="86000">
                      <a:srgbClr val="000000"/>
                    </a:gs>
                  </a:gsLst>
                  <a:lin ang="5400000" scaled="0"/>
                </a:gradFill>
                <a:latin typeface="Consolas" pitchFamily="49" charset="0"/>
                <a:cs typeface="Consolas" pitchFamily="49" charset="0"/>
              </a:defRPr>
            </a:lvl3pPr>
            <a:lvl4pPr marL="1094009" indent="7937">
              <a:lnSpc>
                <a:spcPct val="90000"/>
              </a:lnSpc>
              <a:spcBef>
                <a:spcPct val="20000"/>
              </a:spcBef>
              <a:buFont typeface="Arial" pitchFamily="34" charset="0"/>
              <a:buNone/>
              <a:defRPr sz="2400" b="0">
                <a:gradFill>
                  <a:gsLst>
                    <a:gs pos="0">
                      <a:srgbClr val="000000"/>
                    </a:gs>
                    <a:gs pos="86000">
                      <a:srgbClr val="000000"/>
                    </a:gs>
                  </a:gsLst>
                  <a:lin ang="5400000" scaled="0"/>
                </a:gradFill>
                <a:latin typeface="Consolas" pitchFamily="49" charset="0"/>
                <a:cs typeface="Consolas" pitchFamily="49" charset="0"/>
              </a:defRPr>
            </a:lvl4pPr>
            <a:lvl5pPr marL="1426047" indent="0">
              <a:lnSpc>
                <a:spcPct val="90000"/>
              </a:lnSpc>
              <a:spcBef>
                <a:spcPct val="20000"/>
              </a:spcBef>
              <a:buFont typeface="Arial" pitchFamily="34" charset="0"/>
              <a:buNone/>
              <a:defRPr sz="2400" b="0">
                <a:gradFill>
                  <a:gsLst>
                    <a:gs pos="0">
                      <a:srgbClr val="000000"/>
                    </a:gs>
                    <a:gs pos="86000">
                      <a:srgbClr val="000000"/>
                    </a:gs>
                  </a:gsLst>
                  <a:lin ang="5400000" scaled="0"/>
                </a:gradFill>
                <a:latin typeface="Consolas" pitchFamily="49" charset="0"/>
                <a:cs typeface="Consolas" pitchFamily="49" charset="0"/>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1200" dirty="0">
                <a:gradFill>
                  <a:gsLst>
                    <a:gs pos="5417">
                      <a:srgbClr val="5F5F5F"/>
                    </a:gs>
                    <a:gs pos="15833">
                      <a:srgbClr val="5F5F5F"/>
                    </a:gs>
                  </a:gsLst>
                  <a:lin ang="5400000" scaled="0"/>
                </a:gradFill>
                <a:latin typeface="Consolas" pitchFamily="49" charset="0"/>
                <a:cs typeface="Consolas" pitchFamily="49" charset="0"/>
              </a:rPr>
              <a:t>// A snapshot of the game timing state. </a:t>
            </a:r>
          </a:p>
          <a:p>
            <a:r>
              <a:rPr lang="en-US" sz="1200" dirty="0">
                <a:gradFill>
                  <a:gsLst>
                    <a:gs pos="5417">
                      <a:srgbClr val="5F5F5F"/>
                    </a:gs>
                    <a:gs pos="15833">
                      <a:srgbClr val="5F5F5F"/>
                    </a:gs>
                  </a:gsLst>
                  <a:lin ang="5400000" scaled="0"/>
                </a:gradFill>
                <a:latin typeface="Consolas" pitchFamily="49" charset="0"/>
                <a:cs typeface="Consolas" pitchFamily="49" charset="0"/>
              </a:rPr>
              <a:t>// The values provided are solely based</a:t>
            </a:r>
          </a:p>
          <a:p>
            <a:r>
              <a:rPr lang="en-US" sz="1200" dirty="0">
                <a:gradFill>
                  <a:gsLst>
                    <a:gs pos="5417">
                      <a:srgbClr val="5F5F5F"/>
                    </a:gs>
                    <a:gs pos="15833">
                      <a:srgbClr val="5F5F5F"/>
                    </a:gs>
                  </a:gsLst>
                  <a:lin ang="5400000" scaled="0"/>
                </a:gradFill>
                <a:latin typeface="Consolas" pitchFamily="49" charset="0"/>
                <a:cs typeface="Consolas" pitchFamily="49" charset="0"/>
              </a:rPr>
              <a:t>// on game time and not real time.</a:t>
            </a:r>
          </a:p>
          <a:p>
            <a:r>
              <a:rPr lang="en-US" sz="1200" dirty="0">
                <a:latin typeface="Consolas" pitchFamily="49" charset="0"/>
                <a:cs typeface="Consolas" pitchFamily="49" charset="0"/>
              </a:rPr>
              <a:t>public sealed class </a:t>
            </a:r>
            <a:r>
              <a:rPr lang="en-US" sz="1200" dirty="0" err="1">
                <a:gradFill>
                  <a:gsLst>
                    <a:gs pos="8333">
                      <a:srgbClr val="017C8D"/>
                    </a:gs>
                    <a:gs pos="21000">
                      <a:srgbClr val="017C8D"/>
                    </a:gs>
                  </a:gsLst>
                  <a:lin ang="5400000" scaled="0"/>
                </a:gradFill>
                <a:latin typeface="Consolas" pitchFamily="49" charset="0"/>
                <a:cs typeface="Consolas" pitchFamily="49" charset="0"/>
              </a:rPr>
              <a:t>GameTimerEventArgs</a:t>
            </a:r>
            <a:r>
              <a:rPr lang="en-US" sz="1200" dirty="0">
                <a:gradFill>
                  <a:gsLst>
                    <a:gs pos="0">
                      <a:srgbClr val="000000"/>
                    </a:gs>
                    <a:gs pos="86000">
                      <a:srgbClr val="000000"/>
                    </a:gs>
                  </a:gsLst>
                  <a:lin ang="5400000" scaled="0"/>
                </a:gradFill>
                <a:latin typeface="Consolas" pitchFamily="49" charset="0"/>
                <a:cs typeface="Consolas" pitchFamily="49" charset="0"/>
              </a:rPr>
              <a:t> : </a:t>
            </a:r>
            <a:r>
              <a:rPr lang="en-US" sz="1200" dirty="0" err="1">
                <a:gradFill>
                  <a:gsLst>
                    <a:gs pos="8333">
                      <a:srgbClr val="017C8D"/>
                    </a:gs>
                    <a:gs pos="21000">
                      <a:srgbClr val="017C8D"/>
                    </a:gs>
                  </a:gsLst>
                  <a:lin ang="5400000" scaled="0"/>
                </a:gradFill>
                <a:latin typeface="Consolas" pitchFamily="49" charset="0"/>
                <a:cs typeface="Consolas" pitchFamily="49" charset="0"/>
              </a:rPr>
              <a:t>EventArgs</a:t>
            </a:r>
            <a:endParaRPr lang="en-US" sz="1200" dirty="0">
              <a:gradFill>
                <a:gsLst>
                  <a:gs pos="8333">
                    <a:srgbClr val="017C8D"/>
                  </a:gs>
                  <a:gs pos="21000">
                    <a:srgbClr val="017C8D"/>
                  </a:gs>
                </a:gsLst>
                <a:lin ang="5400000" scaled="0"/>
              </a:gradFill>
              <a:latin typeface="Consolas" pitchFamily="49" charset="0"/>
              <a:cs typeface="Consolas" pitchFamily="49" charset="0"/>
            </a:endParaRPr>
          </a:p>
          <a:p>
            <a:r>
              <a:rPr lang="en-US" sz="1200" dirty="0">
                <a:gradFill>
                  <a:gsLst>
                    <a:gs pos="0">
                      <a:srgbClr val="000000"/>
                    </a:gs>
                    <a:gs pos="86000">
                      <a:srgbClr val="000000"/>
                    </a:gs>
                  </a:gsLst>
                  <a:lin ang="5400000" scaled="0"/>
                </a:gradFill>
                <a:latin typeface="Consolas" pitchFamily="49" charset="0"/>
                <a:cs typeface="Consolas" pitchFamily="49" charset="0"/>
              </a:rPr>
              <a:t>    {</a:t>
            </a:r>
          </a:p>
          <a:p>
            <a:r>
              <a:rPr lang="en-US" sz="1200" dirty="0">
                <a:gradFill>
                  <a:gsLst>
                    <a:gs pos="0">
                      <a:srgbClr val="000000"/>
                    </a:gs>
                    <a:gs pos="86000">
                      <a:srgbClr val="000000"/>
                    </a:gs>
                  </a:gsLst>
                  <a:lin ang="5400000" scaled="0"/>
                </a:gradFill>
                <a:latin typeface="Consolas" pitchFamily="49" charset="0"/>
                <a:cs typeface="Consolas" pitchFamily="49" charset="0"/>
              </a:rPr>
              <a:t>        //…</a:t>
            </a:r>
          </a:p>
          <a:p>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a:latin typeface="Consolas" pitchFamily="49" charset="0"/>
                <a:cs typeface="Consolas" pitchFamily="49" charset="0"/>
              </a:rPr>
              <a:t>public</a:t>
            </a:r>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err="1">
                <a:gradFill>
                  <a:gsLst>
                    <a:gs pos="8333">
                      <a:srgbClr val="017C8D"/>
                    </a:gs>
                    <a:gs pos="21000">
                      <a:srgbClr val="017C8D"/>
                    </a:gs>
                  </a:gsLst>
                  <a:lin ang="5400000" scaled="0"/>
                </a:gradFill>
                <a:latin typeface="Consolas" pitchFamily="49" charset="0"/>
                <a:cs typeface="Consolas" pitchFamily="49" charset="0"/>
              </a:rPr>
              <a:t>TimeSpan</a:t>
            </a:r>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err="1">
                <a:gradFill>
                  <a:gsLst>
                    <a:gs pos="0">
                      <a:srgbClr val="000000"/>
                    </a:gs>
                    <a:gs pos="86000">
                      <a:srgbClr val="000000"/>
                    </a:gs>
                  </a:gsLst>
                  <a:lin ang="5400000" scaled="0"/>
                </a:gradFill>
                <a:latin typeface="Consolas" pitchFamily="49" charset="0"/>
                <a:cs typeface="Consolas" pitchFamily="49" charset="0"/>
              </a:rPr>
              <a:t>ElapsedTime</a:t>
            </a:r>
            <a:r>
              <a:rPr lang="en-US" sz="1200" dirty="0">
                <a:gradFill>
                  <a:gsLst>
                    <a:gs pos="0">
                      <a:srgbClr val="000000"/>
                    </a:gs>
                    <a:gs pos="86000">
                      <a:srgbClr val="000000"/>
                    </a:gs>
                  </a:gsLst>
                  <a:lin ang="5400000" scaled="0"/>
                </a:gradFill>
                <a:latin typeface="Consolas" pitchFamily="49" charset="0"/>
                <a:cs typeface="Consolas" pitchFamily="49" charset="0"/>
              </a:rPr>
              <a:t> { </a:t>
            </a:r>
            <a:r>
              <a:rPr lang="en-US" sz="1200" dirty="0">
                <a:latin typeface="Consolas" pitchFamily="49" charset="0"/>
                <a:cs typeface="Consolas" pitchFamily="49" charset="0"/>
              </a:rPr>
              <a:t>get</a:t>
            </a:r>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a:latin typeface="Consolas" pitchFamily="49" charset="0"/>
                <a:cs typeface="Consolas" pitchFamily="49" charset="0"/>
              </a:rPr>
              <a:t>internal set</a:t>
            </a:r>
            <a:r>
              <a:rPr lang="en-US" sz="1200" dirty="0">
                <a:gradFill>
                  <a:gsLst>
                    <a:gs pos="0">
                      <a:srgbClr val="000000"/>
                    </a:gs>
                    <a:gs pos="86000">
                      <a:srgbClr val="000000"/>
                    </a:gs>
                  </a:gsLst>
                  <a:lin ang="5400000" scaled="0"/>
                </a:gradFill>
                <a:latin typeface="Consolas" pitchFamily="49" charset="0"/>
                <a:cs typeface="Consolas" pitchFamily="49" charset="0"/>
              </a:rPr>
              <a:t>; </a:t>
            </a:r>
          </a:p>
          <a:p>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a:latin typeface="Consolas" pitchFamily="49" charset="0"/>
                <a:cs typeface="Consolas" pitchFamily="49" charset="0"/>
              </a:rPr>
              <a:t>public </a:t>
            </a:r>
            <a:r>
              <a:rPr lang="en-US" sz="1200" dirty="0" err="1">
                <a:latin typeface="Consolas" pitchFamily="49" charset="0"/>
                <a:cs typeface="Consolas" pitchFamily="49" charset="0"/>
              </a:rPr>
              <a:t>bool</a:t>
            </a:r>
            <a:r>
              <a:rPr lang="en-US" sz="1200" dirty="0">
                <a:latin typeface="Consolas" pitchFamily="49" charset="0"/>
                <a:cs typeface="Consolas" pitchFamily="49" charset="0"/>
              </a:rPr>
              <a:t> </a:t>
            </a:r>
            <a:r>
              <a:rPr lang="en-US" sz="1200" dirty="0" err="1">
                <a:gradFill>
                  <a:gsLst>
                    <a:gs pos="0">
                      <a:srgbClr val="000000"/>
                    </a:gs>
                    <a:gs pos="86000">
                      <a:srgbClr val="000000"/>
                    </a:gs>
                  </a:gsLst>
                  <a:lin ang="5400000" scaled="0"/>
                </a:gradFill>
                <a:latin typeface="Consolas" pitchFamily="49" charset="0"/>
                <a:cs typeface="Consolas" pitchFamily="49" charset="0"/>
              </a:rPr>
              <a:t>IsRunningSlowly</a:t>
            </a:r>
            <a:r>
              <a:rPr lang="en-US" sz="1200" dirty="0">
                <a:gradFill>
                  <a:gsLst>
                    <a:gs pos="0">
                      <a:srgbClr val="000000"/>
                    </a:gs>
                    <a:gs pos="86000">
                      <a:srgbClr val="000000"/>
                    </a:gs>
                  </a:gsLst>
                  <a:lin ang="5400000" scaled="0"/>
                </a:gradFill>
                <a:latin typeface="Consolas" pitchFamily="49" charset="0"/>
                <a:cs typeface="Consolas" pitchFamily="49" charset="0"/>
              </a:rPr>
              <a:t> { </a:t>
            </a:r>
            <a:r>
              <a:rPr lang="en-US" sz="1200" dirty="0">
                <a:latin typeface="Consolas" pitchFamily="49" charset="0"/>
                <a:cs typeface="Consolas" pitchFamily="49" charset="0"/>
              </a:rPr>
              <a:t>get</a:t>
            </a:r>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a:latin typeface="Consolas" pitchFamily="49" charset="0"/>
                <a:cs typeface="Consolas" pitchFamily="49" charset="0"/>
              </a:rPr>
              <a:t>internal set</a:t>
            </a:r>
            <a:r>
              <a:rPr lang="en-US" sz="1200" dirty="0">
                <a:gradFill>
                  <a:gsLst>
                    <a:gs pos="0">
                      <a:srgbClr val="000000"/>
                    </a:gs>
                    <a:gs pos="86000">
                      <a:srgbClr val="000000"/>
                    </a:gs>
                  </a:gsLst>
                  <a:lin ang="5400000" scaled="0"/>
                </a:gradFill>
                <a:latin typeface="Consolas" pitchFamily="49" charset="0"/>
                <a:cs typeface="Consolas" pitchFamily="49" charset="0"/>
              </a:rPr>
              <a:t>; </a:t>
            </a:r>
          </a:p>
          <a:p>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a:latin typeface="Consolas" pitchFamily="49" charset="0"/>
                <a:cs typeface="Consolas" pitchFamily="49" charset="0"/>
              </a:rPr>
              <a:t>public</a:t>
            </a:r>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err="1">
                <a:gradFill>
                  <a:gsLst>
                    <a:gs pos="8333">
                      <a:srgbClr val="017C8D"/>
                    </a:gs>
                    <a:gs pos="21000">
                      <a:srgbClr val="017C8D"/>
                    </a:gs>
                  </a:gsLst>
                  <a:lin ang="5400000" scaled="0"/>
                </a:gradFill>
                <a:latin typeface="Consolas" pitchFamily="49" charset="0"/>
                <a:cs typeface="Consolas" pitchFamily="49" charset="0"/>
              </a:rPr>
              <a:t>TimeSpan</a:t>
            </a:r>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err="1">
                <a:gradFill>
                  <a:gsLst>
                    <a:gs pos="0">
                      <a:srgbClr val="000000"/>
                    </a:gs>
                    <a:gs pos="86000">
                      <a:srgbClr val="000000"/>
                    </a:gs>
                  </a:gsLst>
                  <a:lin ang="5400000" scaled="0"/>
                </a:gradFill>
                <a:latin typeface="Consolas" pitchFamily="49" charset="0"/>
                <a:cs typeface="Consolas" pitchFamily="49" charset="0"/>
              </a:rPr>
              <a:t>TotalTime</a:t>
            </a:r>
            <a:r>
              <a:rPr lang="en-US" sz="1200" dirty="0">
                <a:gradFill>
                  <a:gsLst>
                    <a:gs pos="0">
                      <a:srgbClr val="000000"/>
                    </a:gs>
                    <a:gs pos="86000">
                      <a:srgbClr val="000000"/>
                    </a:gs>
                  </a:gsLst>
                  <a:lin ang="5400000" scaled="0"/>
                </a:gradFill>
                <a:latin typeface="Consolas" pitchFamily="49" charset="0"/>
                <a:cs typeface="Consolas" pitchFamily="49" charset="0"/>
              </a:rPr>
              <a:t> { </a:t>
            </a:r>
            <a:r>
              <a:rPr lang="en-US" sz="1200" dirty="0">
                <a:latin typeface="Consolas" pitchFamily="49" charset="0"/>
                <a:cs typeface="Consolas" pitchFamily="49" charset="0"/>
              </a:rPr>
              <a:t>get</a:t>
            </a:r>
            <a:r>
              <a:rPr lang="en-US" sz="1200" dirty="0">
                <a:gradFill>
                  <a:gsLst>
                    <a:gs pos="0">
                      <a:srgbClr val="000000"/>
                    </a:gs>
                    <a:gs pos="86000">
                      <a:srgbClr val="000000"/>
                    </a:gs>
                  </a:gsLst>
                  <a:lin ang="5400000" scaled="0"/>
                </a:gradFill>
                <a:latin typeface="Consolas" pitchFamily="49" charset="0"/>
                <a:cs typeface="Consolas" pitchFamily="49" charset="0"/>
              </a:rPr>
              <a:t>; </a:t>
            </a:r>
            <a:r>
              <a:rPr lang="en-US" sz="1200" dirty="0">
                <a:latin typeface="Consolas" pitchFamily="49" charset="0"/>
                <a:cs typeface="Consolas" pitchFamily="49" charset="0"/>
              </a:rPr>
              <a:t>internal set</a:t>
            </a:r>
            <a:r>
              <a:rPr lang="en-US" sz="1200" dirty="0">
                <a:gradFill>
                  <a:gsLst>
                    <a:gs pos="0">
                      <a:srgbClr val="000000"/>
                    </a:gs>
                    <a:gs pos="86000">
                      <a:srgbClr val="000000"/>
                    </a:gs>
                  </a:gsLst>
                  <a:lin ang="5400000" scaled="0"/>
                </a:gradFill>
                <a:latin typeface="Consolas" pitchFamily="49" charset="0"/>
                <a:cs typeface="Consolas" pitchFamily="49" charset="0"/>
              </a:rPr>
              <a:t>; }</a:t>
            </a:r>
          </a:p>
          <a:p>
            <a:r>
              <a:rPr lang="en-US" sz="1200" dirty="0">
                <a:gradFill>
                  <a:gsLst>
                    <a:gs pos="0">
                      <a:srgbClr val="000000"/>
                    </a:gs>
                    <a:gs pos="86000">
                      <a:srgbClr val="000000"/>
                    </a:gs>
                  </a:gsLst>
                  <a:lin ang="5400000" scaled="0"/>
                </a:gradFill>
                <a:latin typeface="Consolas" pitchFamily="49" charset="0"/>
                <a:cs typeface="Consolas" pitchFamily="49" charset="0"/>
              </a:rPr>
              <a:t>    }</a:t>
            </a:r>
          </a:p>
        </p:txBody>
      </p:sp>
      <p:sp>
        <p:nvSpPr>
          <p:cNvPr id="12" name="Text Placeholder 5"/>
          <p:cNvSpPr>
            <a:spLocks noGrp="1"/>
          </p:cNvSpPr>
          <p:nvPr>
            <p:ph type="body" sz="quarter" idx="10"/>
          </p:nvPr>
        </p:nvSpPr>
        <p:spPr>
          <a:xfrm>
            <a:off x="519114" y="1905000"/>
            <a:ext cx="6083164" cy="4025717"/>
          </a:xfrm>
        </p:spPr>
        <p:txBody>
          <a:bodyPr/>
          <a:lstStyle/>
          <a:p>
            <a:r>
              <a:rPr lang="en-US" sz="1200" dirty="0">
                <a:gradFill>
                  <a:gsLst>
                    <a:gs pos="5000">
                      <a:srgbClr val="0049DA"/>
                    </a:gs>
                    <a:gs pos="15000">
                      <a:srgbClr val="0049DA"/>
                    </a:gs>
                  </a:gsLst>
                  <a:lin ang="5400000" scaled="0"/>
                </a:gradFill>
              </a:rPr>
              <a:t>public sealed class </a:t>
            </a:r>
            <a:r>
              <a:rPr lang="en-US" sz="1200" dirty="0" err="1">
                <a:gradFill>
                  <a:gsLst>
                    <a:gs pos="8333">
                      <a:srgbClr val="017C8D"/>
                    </a:gs>
                    <a:gs pos="21000">
                      <a:srgbClr val="017C8D"/>
                    </a:gs>
                  </a:gsLst>
                  <a:lin ang="5400000" scaled="0"/>
                </a:gradFill>
              </a:rPr>
              <a:t>GameTimer</a:t>
            </a:r>
            <a:r>
              <a:rPr lang="en-US" sz="1200" dirty="0" smtClean="0"/>
              <a:t> : </a:t>
            </a:r>
            <a:r>
              <a:rPr lang="en-US" sz="1200" dirty="0" err="1" smtClean="0"/>
              <a:t>IDisposable</a:t>
            </a:r>
            <a:endParaRPr lang="en-US" sz="1200" dirty="0" smtClean="0"/>
          </a:p>
          <a:p>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a:t>
            </a:r>
            <a:r>
              <a:rPr lang="en-US" sz="1200" dirty="0" smtClean="0"/>
              <a:t> </a:t>
            </a:r>
            <a:r>
              <a:rPr lang="en-US" sz="1200" dirty="0" err="1" smtClean="0"/>
              <a:t>GameTimer</a:t>
            </a:r>
            <a:r>
              <a:rPr lang="en-US" sz="1200" dirty="0" smtClean="0"/>
              <a:t>();</a:t>
            </a:r>
          </a:p>
          <a:p>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 event </a:t>
            </a:r>
            <a:r>
              <a:rPr lang="en-US" sz="1200" dirty="0" err="1">
                <a:gradFill>
                  <a:gsLst>
                    <a:gs pos="8333">
                      <a:srgbClr val="017C8D"/>
                    </a:gs>
                    <a:gs pos="21000">
                      <a:srgbClr val="017C8D"/>
                    </a:gs>
                  </a:gsLst>
                  <a:lin ang="5400000" scaled="0"/>
                </a:gradFill>
              </a:rPr>
              <a:t>EventHandler</a:t>
            </a:r>
            <a:r>
              <a:rPr lang="en-US" sz="1200" dirty="0" smtClean="0"/>
              <a:t>&lt;</a:t>
            </a:r>
            <a:r>
              <a:rPr lang="en-US" sz="1200" dirty="0" err="1">
                <a:gradFill>
                  <a:gsLst>
                    <a:gs pos="8333">
                      <a:srgbClr val="017C8D"/>
                    </a:gs>
                    <a:gs pos="21000">
                      <a:srgbClr val="017C8D"/>
                    </a:gs>
                  </a:gsLst>
                  <a:lin ang="5400000" scaled="0"/>
                </a:gradFill>
              </a:rPr>
              <a:t>GameTimerEventArgs</a:t>
            </a:r>
            <a:r>
              <a:rPr lang="en-US" sz="1200" dirty="0" smtClean="0"/>
              <a:t>&gt; Draw;</a:t>
            </a:r>
          </a:p>
          <a:p>
            <a:r>
              <a:rPr lang="en-US" sz="1200" dirty="0" smtClean="0"/>
              <a:t>        </a:t>
            </a:r>
            <a:r>
              <a:rPr lang="en-US" sz="1200" dirty="0">
                <a:gradFill>
                  <a:gsLst>
                    <a:gs pos="5000">
                      <a:srgbClr val="0049DA"/>
                    </a:gs>
                    <a:gs pos="15000">
                      <a:srgbClr val="0049DA"/>
                    </a:gs>
                  </a:gsLst>
                  <a:lin ang="5400000" scaled="0"/>
                </a:gradFill>
              </a:rPr>
              <a:t>public event </a:t>
            </a:r>
            <a:r>
              <a:rPr lang="en-US" sz="1200" dirty="0" err="1">
                <a:gradFill>
                  <a:gsLst>
                    <a:gs pos="8333">
                      <a:srgbClr val="017C8D"/>
                    </a:gs>
                    <a:gs pos="21000">
                      <a:srgbClr val="017C8D"/>
                    </a:gs>
                  </a:gsLst>
                  <a:lin ang="5400000" scaled="0"/>
                </a:gradFill>
              </a:rPr>
              <a:t>EventHandler</a:t>
            </a:r>
            <a:r>
              <a:rPr lang="en-US" sz="1200" dirty="0" smtClean="0"/>
              <a:t>&lt;</a:t>
            </a:r>
            <a:r>
              <a:rPr lang="en-US" sz="1200" dirty="0" err="1">
                <a:gradFill>
                  <a:gsLst>
                    <a:gs pos="8333">
                      <a:srgbClr val="017C8D"/>
                    </a:gs>
                    <a:gs pos="21000">
                      <a:srgbClr val="017C8D"/>
                    </a:gs>
                  </a:gsLst>
                  <a:lin ang="5400000" scaled="0"/>
                </a:gradFill>
              </a:rPr>
              <a:t>EventArgs</a:t>
            </a:r>
            <a:r>
              <a:rPr lang="en-US" sz="1200" dirty="0" smtClean="0"/>
              <a:t>&gt; </a:t>
            </a:r>
            <a:r>
              <a:rPr lang="en-US" sz="1200" dirty="0" err="1" smtClean="0"/>
              <a:t>FrameAction</a:t>
            </a:r>
            <a:r>
              <a:rPr lang="en-US" sz="1200" dirty="0" smtClean="0"/>
              <a:t>;</a:t>
            </a:r>
          </a:p>
          <a:p>
            <a:r>
              <a:rPr lang="en-US" sz="1200" dirty="0" smtClean="0"/>
              <a:t>        </a:t>
            </a:r>
            <a:r>
              <a:rPr lang="en-US" sz="1200" dirty="0">
                <a:gradFill>
                  <a:gsLst>
                    <a:gs pos="5000">
                      <a:srgbClr val="0049DA"/>
                    </a:gs>
                    <a:gs pos="15000">
                      <a:srgbClr val="0049DA"/>
                    </a:gs>
                  </a:gsLst>
                  <a:lin ang="5400000" scaled="0"/>
                </a:gradFill>
              </a:rPr>
              <a:t>public event </a:t>
            </a:r>
            <a:r>
              <a:rPr lang="en-US" sz="1200" dirty="0" err="1">
                <a:gradFill>
                  <a:gsLst>
                    <a:gs pos="8333">
                      <a:srgbClr val="017C8D"/>
                    </a:gs>
                    <a:gs pos="21000">
                      <a:srgbClr val="017C8D"/>
                    </a:gs>
                  </a:gsLst>
                  <a:lin ang="5400000" scaled="0"/>
                </a:gradFill>
              </a:rPr>
              <a:t>EventHandler</a:t>
            </a:r>
            <a:r>
              <a:rPr lang="en-US" sz="1200" dirty="0" smtClean="0"/>
              <a:t>&lt;</a:t>
            </a:r>
            <a:r>
              <a:rPr lang="en-US" sz="1200" dirty="0" err="1">
                <a:gradFill>
                  <a:gsLst>
                    <a:gs pos="8333">
                      <a:srgbClr val="017C8D"/>
                    </a:gs>
                    <a:gs pos="21000">
                      <a:srgbClr val="017C8D"/>
                    </a:gs>
                  </a:gsLst>
                  <a:lin ang="5400000" scaled="0"/>
                </a:gradFill>
              </a:rPr>
              <a:t>GameTimerEventArgs</a:t>
            </a:r>
            <a:r>
              <a:rPr lang="en-US" sz="1200" dirty="0" smtClean="0"/>
              <a:t>&gt; Update;</a:t>
            </a:r>
          </a:p>
          <a:p>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 </a:t>
            </a:r>
            <a:r>
              <a:rPr lang="en-US" sz="1200" dirty="0" err="1">
                <a:gradFill>
                  <a:gsLst>
                    <a:gs pos="5000">
                      <a:srgbClr val="0049DA"/>
                    </a:gs>
                    <a:gs pos="15000">
                      <a:srgbClr val="0049DA"/>
                    </a:gs>
                  </a:gsLst>
                  <a:lin ang="5400000" scaled="0"/>
                </a:gradFill>
              </a:rPr>
              <a:t>int</a:t>
            </a:r>
            <a:r>
              <a:rPr lang="en-US" sz="1200" dirty="0">
                <a:gradFill>
                  <a:gsLst>
                    <a:gs pos="5000">
                      <a:srgbClr val="0049DA"/>
                    </a:gs>
                    <a:gs pos="15000">
                      <a:srgbClr val="0049DA"/>
                    </a:gs>
                  </a:gsLst>
                  <a:lin ang="5400000" scaled="0"/>
                </a:gradFill>
              </a:rPr>
              <a:t> </a:t>
            </a:r>
            <a:r>
              <a:rPr lang="en-US" sz="1200" dirty="0" err="1" smtClean="0"/>
              <a:t>FrameActionOrder</a:t>
            </a:r>
            <a:r>
              <a:rPr lang="en-US" sz="1200" dirty="0" smtClean="0"/>
              <a:t> { </a:t>
            </a:r>
            <a:r>
              <a:rPr lang="en-US" sz="1200" dirty="0">
                <a:gradFill>
                  <a:gsLst>
                    <a:gs pos="5000">
                      <a:srgbClr val="0049DA"/>
                    </a:gs>
                    <a:gs pos="15000">
                      <a:srgbClr val="0049DA"/>
                    </a:gs>
                  </a:gsLst>
                  <a:lin ang="5400000" scaled="0"/>
                </a:gradFill>
              </a:rPr>
              <a:t>get</a:t>
            </a:r>
            <a:r>
              <a:rPr lang="en-US" sz="1200" dirty="0" smtClean="0"/>
              <a:t>; </a:t>
            </a:r>
            <a:r>
              <a:rPr lang="en-US" sz="1200" dirty="0">
                <a:gradFill>
                  <a:gsLst>
                    <a:gs pos="5000">
                      <a:srgbClr val="0049DA"/>
                    </a:gs>
                    <a:gs pos="15000">
                      <a:srgbClr val="0049DA"/>
                    </a:gs>
                  </a:gsLst>
                  <a:lin ang="5400000" scaled="0"/>
                </a:gradFill>
              </a:rPr>
              <a:t>set</a:t>
            </a:r>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a:t>
            </a:r>
            <a:r>
              <a:rPr lang="en-US" sz="1200" dirty="0" smtClean="0"/>
              <a:t> </a:t>
            </a:r>
            <a:r>
              <a:rPr lang="en-US" sz="1200" dirty="0" err="1">
                <a:gradFill>
                  <a:gsLst>
                    <a:gs pos="8333">
                      <a:srgbClr val="017C8D"/>
                    </a:gs>
                    <a:gs pos="21000">
                      <a:srgbClr val="017C8D"/>
                    </a:gs>
                  </a:gsLst>
                  <a:lin ang="5400000" scaled="0"/>
                </a:gradFill>
              </a:rPr>
              <a:t>TimeSpan</a:t>
            </a:r>
            <a:r>
              <a:rPr lang="en-US" sz="1200" dirty="0" smtClean="0"/>
              <a:t> </a:t>
            </a:r>
            <a:r>
              <a:rPr lang="en-US" sz="1200" dirty="0" err="1" smtClean="0"/>
              <a:t>UpdateInterval</a:t>
            </a:r>
            <a:r>
              <a:rPr lang="en-US" sz="1200" dirty="0" smtClean="0"/>
              <a:t> { </a:t>
            </a:r>
            <a:r>
              <a:rPr lang="en-US" sz="1200" dirty="0">
                <a:gradFill>
                  <a:gsLst>
                    <a:gs pos="5000">
                      <a:srgbClr val="0049DA"/>
                    </a:gs>
                    <a:gs pos="15000">
                      <a:srgbClr val="0049DA"/>
                    </a:gs>
                  </a:gsLst>
                  <a:lin ang="5400000" scaled="0"/>
                </a:gradFill>
              </a:rPr>
              <a:t>get</a:t>
            </a:r>
            <a:r>
              <a:rPr lang="en-US" sz="1200" dirty="0" smtClean="0"/>
              <a:t>; </a:t>
            </a:r>
            <a:r>
              <a:rPr lang="en-US" sz="1200" dirty="0">
                <a:gradFill>
                  <a:gsLst>
                    <a:gs pos="5000">
                      <a:srgbClr val="0049DA"/>
                    </a:gs>
                    <a:gs pos="15000">
                      <a:srgbClr val="0049DA"/>
                    </a:gs>
                  </a:gsLst>
                  <a:lin ang="5400000" scaled="0"/>
                </a:gradFill>
              </a:rPr>
              <a:t>set</a:t>
            </a:r>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 </a:t>
            </a:r>
            <a:r>
              <a:rPr lang="en-US" sz="1200" dirty="0" err="1">
                <a:gradFill>
                  <a:gsLst>
                    <a:gs pos="5000">
                      <a:srgbClr val="0049DA"/>
                    </a:gs>
                    <a:gs pos="15000">
                      <a:srgbClr val="0049DA"/>
                    </a:gs>
                  </a:gsLst>
                  <a:lin ang="5400000" scaled="0"/>
                </a:gradFill>
              </a:rPr>
              <a:t>int</a:t>
            </a:r>
            <a:r>
              <a:rPr lang="en-US" sz="1200" dirty="0">
                <a:gradFill>
                  <a:gsLst>
                    <a:gs pos="5000">
                      <a:srgbClr val="0049DA"/>
                    </a:gs>
                    <a:gs pos="15000">
                      <a:srgbClr val="0049DA"/>
                    </a:gs>
                  </a:gsLst>
                  <a:lin ang="5400000" scaled="0"/>
                </a:gradFill>
              </a:rPr>
              <a:t> </a:t>
            </a:r>
            <a:r>
              <a:rPr lang="en-US" sz="1200" dirty="0" err="1" smtClean="0"/>
              <a:t>UpdateOrder</a:t>
            </a:r>
            <a:r>
              <a:rPr lang="en-US" sz="1200" dirty="0" smtClean="0"/>
              <a:t> { </a:t>
            </a:r>
            <a:r>
              <a:rPr lang="en-US" sz="1200" dirty="0">
                <a:gradFill>
                  <a:gsLst>
                    <a:gs pos="5000">
                      <a:srgbClr val="0049DA"/>
                    </a:gs>
                    <a:gs pos="15000">
                      <a:srgbClr val="0049DA"/>
                    </a:gs>
                  </a:gsLst>
                  <a:lin ang="5400000" scaled="0"/>
                </a:gradFill>
              </a:rPr>
              <a:t>get</a:t>
            </a:r>
            <a:r>
              <a:rPr lang="en-US" sz="1200" dirty="0" smtClean="0"/>
              <a:t>; </a:t>
            </a:r>
            <a:r>
              <a:rPr lang="en-US" sz="1200" dirty="0">
                <a:gradFill>
                  <a:gsLst>
                    <a:gs pos="5000">
                      <a:srgbClr val="0049DA"/>
                    </a:gs>
                    <a:gs pos="15000">
                      <a:srgbClr val="0049DA"/>
                    </a:gs>
                  </a:gsLst>
                  <a:lin ang="5400000" scaled="0"/>
                </a:gradFill>
              </a:rPr>
              <a:t>set</a:t>
            </a:r>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 </a:t>
            </a:r>
            <a:r>
              <a:rPr lang="en-US" sz="1200" dirty="0" err="1">
                <a:gradFill>
                  <a:gsLst>
                    <a:gs pos="5000">
                      <a:srgbClr val="0049DA"/>
                    </a:gs>
                    <a:gs pos="15000">
                      <a:srgbClr val="0049DA"/>
                    </a:gs>
                  </a:gsLst>
                  <a:lin ang="5400000" scaled="0"/>
                </a:gradFill>
              </a:rPr>
              <a:t>int</a:t>
            </a:r>
            <a:r>
              <a:rPr lang="en-US" sz="1200" dirty="0">
                <a:gradFill>
                  <a:gsLst>
                    <a:gs pos="5000">
                      <a:srgbClr val="0049DA"/>
                    </a:gs>
                    <a:gs pos="15000">
                      <a:srgbClr val="0049DA"/>
                    </a:gs>
                  </a:gsLst>
                  <a:lin ang="5400000" scaled="0"/>
                </a:gradFill>
              </a:rPr>
              <a:t> </a:t>
            </a:r>
            <a:r>
              <a:rPr lang="en-US" sz="1200" dirty="0" err="1" smtClean="0"/>
              <a:t>DrawOrder</a:t>
            </a:r>
            <a:r>
              <a:rPr lang="en-US" sz="1200" dirty="0" smtClean="0"/>
              <a:t> { </a:t>
            </a:r>
            <a:r>
              <a:rPr lang="en-US" sz="1200" dirty="0">
                <a:gradFill>
                  <a:gsLst>
                    <a:gs pos="5000">
                      <a:srgbClr val="0049DA"/>
                    </a:gs>
                    <a:gs pos="15000">
                      <a:srgbClr val="0049DA"/>
                    </a:gs>
                  </a:gsLst>
                  <a:lin ang="5400000" scaled="0"/>
                </a:gradFill>
              </a:rPr>
              <a:t>get</a:t>
            </a:r>
            <a:r>
              <a:rPr lang="en-US" sz="1200" dirty="0" smtClean="0"/>
              <a:t>; </a:t>
            </a:r>
            <a:r>
              <a:rPr lang="en-US" sz="1200" dirty="0">
                <a:gradFill>
                  <a:gsLst>
                    <a:gs pos="5000">
                      <a:srgbClr val="0049DA"/>
                    </a:gs>
                    <a:gs pos="15000">
                      <a:srgbClr val="0049DA"/>
                    </a:gs>
                  </a:gsLst>
                  <a:lin ang="5400000" scaled="0"/>
                </a:gradFill>
              </a:rPr>
              <a:t>set</a:t>
            </a:r>
            <a:r>
              <a:rPr lang="en-US" sz="1200" dirty="0" smtClean="0"/>
              <a:t>; }</a:t>
            </a:r>
          </a:p>
          <a:p>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 static void </a:t>
            </a:r>
            <a:r>
              <a:rPr lang="en-US" sz="1200" dirty="0" err="1" smtClean="0"/>
              <a:t>ResetElapsedTime</a:t>
            </a:r>
            <a:r>
              <a:rPr lang="en-US" sz="1200" dirty="0" smtClean="0"/>
              <a:t>();</a:t>
            </a:r>
          </a:p>
          <a:p>
            <a:r>
              <a:rPr lang="en-US" sz="1200" dirty="0" smtClean="0"/>
              <a:t>        </a:t>
            </a:r>
            <a:r>
              <a:rPr lang="en-US" sz="1200" dirty="0">
                <a:gradFill>
                  <a:gsLst>
                    <a:gs pos="5000">
                      <a:srgbClr val="0049DA"/>
                    </a:gs>
                    <a:gs pos="15000">
                      <a:srgbClr val="0049DA"/>
                    </a:gs>
                  </a:gsLst>
                  <a:lin ang="5400000" scaled="0"/>
                </a:gradFill>
              </a:rPr>
              <a:t>public static void </a:t>
            </a:r>
            <a:r>
              <a:rPr lang="en-US" sz="1200" dirty="0" err="1" smtClean="0"/>
              <a:t>SuppressFrame</a:t>
            </a:r>
            <a:r>
              <a:rPr lang="en-US" sz="1200" dirty="0" smtClean="0"/>
              <a:t>();</a:t>
            </a:r>
          </a:p>
          <a:p>
            <a:r>
              <a:rPr lang="en-US" sz="1200" dirty="0" smtClean="0"/>
              <a:t> </a:t>
            </a:r>
          </a:p>
          <a:p>
            <a:r>
              <a:rPr lang="en-US" sz="1200" dirty="0" smtClean="0"/>
              <a:t>        </a:t>
            </a:r>
            <a:r>
              <a:rPr lang="en-US" sz="1200" dirty="0">
                <a:gradFill>
                  <a:gsLst>
                    <a:gs pos="5000">
                      <a:srgbClr val="0049DA"/>
                    </a:gs>
                    <a:gs pos="15000">
                      <a:srgbClr val="0049DA"/>
                    </a:gs>
                  </a:gsLst>
                  <a:lin ang="5400000" scaled="0"/>
                </a:gradFill>
              </a:rPr>
              <a:t>public void </a:t>
            </a:r>
            <a:r>
              <a:rPr lang="en-US" sz="1200" dirty="0" smtClean="0"/>
              <a:t>Start();</a:t>
            </a:r>
          </a:p>
          <a:p>
            <a:r>
              <a:rPr lang="en-US" sz="1200" dirty="0" smtClean="0"/>
              <a:t>        </a:t>
            </a:r>
            <a:r>
              <a:rPr lang="en-US" sz="1200" dirty="0">
                <a:gradFill>
                  <a:gsLst>
                    <a:gs pos="5000">
                      <a:srgbClr val="0049DA"/>
                    </a:gs>
                    <a:gs pos="15000">
                      <a:srgbClr val="0049DA"/>
                    </a:gs>
                  </a:gsLst>
                  <a:lin ang="5400000" scaled="0"/>
                </a:gradFill>
              </a:rPr>
              <a:t>public void </a:t>
            </a:r>
            <a:r>
              <a:rPr lang="en-US" sz="1200" dirty="0" smtClean="0"/>
              <a:t>Stop();</a:t>
            </a:r>
          </a:p>
          <a:p>
            <a:r>
              <a:rPr lang="en-US" sz="1200" dirty="0" smtClean="0"/>
              <a:t>        </a:t>
            </a:r>
            <a:r>
              <a:rPr lang="en-US" sz="1200" dirty="0">
                <a:gradFill>
                  <a:gsLst>
                    <a:gs pos="5000">
                      <a:srgbClr val="0049DA"/>
                    </a:gs>
                    <a:gs pos="15000">
                      <a:srgbClr val="0049DA"/>
                    </a:gs>
                  </a:gsLst>
                  <a:lin ang="5400000" scaled="0"/>
                </a:gradFill>
              </a:rPr>
              <a:t>public void </a:t>
            </a:r>
            <a:r>
              <a:rPr lang="en-US" sz="1200" dirty="0" smtClean="0"/>
              <a:t>Dispose();</a:t>
            </a:r>
          </a:p>
          <a:p>
            <a:r>
              <a:rPr lang="en-US" sz="1200" dirty="0" smtClean="0"/>
              <a:t>    }</a:t>
            </a:r>
          </a:p>
        </p:txBody>
      </p:sp>
      <p:sp>
        <p:nvSpPr>
          <p:cNvPr id="6" name="Left Brace 5"/>
          <p:cNvSpPr/>
          <p:nvPr/>
        </p:nvSpPr>
        <p:spPr>
          <a:xfrm>
            <a:off x="6659292" y="2649665"/>
            <a:ext cx="114330" cy="1395033"/>
          </a:xfrm>
          <a:prstGeom prst="leftBrace">
            <a:avLst/>
          </a:pr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endParaRPr lang="en-US"/>
          </a:p>
        </p:txBody>
      </p:sp>
      <p:cxnSp>
        <p:nvCxnSpPr>
          <p:cNvPr id="7" name="Elbow Connector 6"/>
          <p:cNvCxnSpPr>
            <a:endCxn id="6" idx="1"/>
          </p:cNvCxnSpPr>
          <p:nvPr/>
        </p:nvCxnSpPr>
        <p:spPr>
          <a:xfrm>
            <a:off x="4403834" y="3268717"/>
            <a:ext cx="2255458" cy="78465"/>
          </a:xfrm>
          <a:prstGeom prst="bentConnector3">
            <a:avLst>
              <a:gd name="adj1" fmla="val 1070"/>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6632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XNA Shared Rendering</a:t>
            </a:r>
            <a:br>
              <a:rPr lang="en-US" dirty="0" smtClean="0"/>
            </a:br>
            <a:r>
              <a:rPr lang="en-US" sz="3600" dirty="0" smtClean="0">
                <a:gradFill flip="none" rotWithShape="1">
                  <a:gsLst>
                    <a:gs pos="0">
                      <a:schemeClr val="accent1">
                        <a:lumMod val="60000"/>
                        <a:lumOff val="40000"/>
                      </a:schemeClr>
                    </a:gs>
                    <a:gs pos="86000">
                      <a:schemeClr val="accent1">
                        <a:lumMod val="60000"/>
                        <a:lumOff val="40000"/>
                      </a:schemeClr>
                    </a:gs>
                  </a:gsLst>
                  <a:lin ang="5400000" scaled="0"/>
                  <a:tileRect/>
                </a:gradFill>
              </a:rPr>
              <a:t>Replacing “Game” functionality</a:t>
            </a:r>
            <a:endPar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endParaRPr>
          </a:p>
        </p:txBody>
      </p:sp>
      <p:sp>
        <p:nvSpPr>
          <p:cNvPr id="3" name="Subtitle 2"/>
          <p:cNvSpPr>
            <a:spLocks noGrp="1"/>
          </p:cNvSpPr>
          <p:nvPr>
            <p:ph type="subTitle" idx="1"/>
          </p:nvPr>
        </p:nvSpPr>
        <p:spPr/>
        <p:txBody>
          <a:bodyPr/>
          <a:lstStyle/>
          <a:p>
            <a:r>
              <a:rPr lang="en-US" smtClean="0"/>
              <a:t>Rob Cameron</a:t>
            </a:r>
          </a:p>
          <a:p>
            <a:r>
              <a:rPr lang="en-US" smtClean="0"/>
              <a:t>Architect Evangelist</a:t>
            </a:r>
          </a:p>
          <a:p>
            <a:r>
              <a:rPr lang="en-US" smtClean="0"/>
              <a:t>DPE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40234904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But Can I Mix XNA 3D and Silverlight?</a:t>
            </a:r>
            <a:endParaRPr lang="en-US" dirty="0"/>
          </a:p>
        </p:txBody>
      </p:sp>
      <p:sp>
        <p:nvSpPr>
          <p:cNvPr id="4" name="Rectangle 3"/>
          <p:cNvSpPr/>
          <p:nvPr/>
        </p:nvSpPr>
        <p:spPr bwMode="auto">
          <a:xfrm>
            <a:off x="-2" y="1905000"/>
            <a:ext cx="7315200" cy="822960"/>
          </a:xfrm>
          <a:prstGeom prst="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64008" rIns="182880" bIns="45718" numCol="1" rtlCol="0" anchor="ctr" anchorCtr="0" compatLnSpc="1">
            <a:prstTxWarp prst="textNoShape">
              <a:avLst/>
            </a:prstTxWarp>
            <a:noAutofit/>
          </a:bodyPr>
          <a:lstStyle/>
          <a:p>
            <a:pPr defTabSz="914099">
              <a:lnSpc>
                <a:spcPct val="90000"/>
              </a:lnSpc>
            </a:pPr>
            <a:r>
              <a:rPr lang="en-US" sz="5400" b="1" dirty="0">
                <a:solidFill>
                  <a:schemeClr val="tx1">
                    <a:alpha val="99000"/>
                  </a:schemeClr>
                </a:solidFill>
              </a:rPr>
              <a:t>GREAT Question!</a:t>
            </a:r>
          </a:p>
        </p:txBody>
      </p:sp>
    </p:spTree>
    <p:extLst>
      <p:ext uri="{BB962C8B-B14F-4D97-AF65-F5344CB8AC3E}">
        <p14:creationId xmlns:p14="http://schemas.microsoft.com/office/powerpoint/2010/main" val="2995713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UIElementRenderer</a:t>
            </a:r>
            <a:endParaRPr lang="en-US" dirty="0"/>
          </a:p>
        </p:txBody>
      </p:sp>
      <p:sp>
        <p:nvSpPr>
          <p:cNvPr id="4" name="Rectangle 3"/>
          <p:cNvSpPr/>
          <p:nvPr/>
        </p:nvSpPr>
        <p:spPr bwMode="auto">
          <a:xfrm>
            <a:off x="-3" y="1447800"/>
            <a:ext cx="10881360" cy="109728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Silverlight Page is still active when using </a:t>
            </a:r>
            <a:br>
              <a:rPr lang="en-US" sz="3200" dirty="0">
                <a:solidFill>
                  <a:schemeClr val="tx1">
                    <a:alpha val="99000"/>
                  </a:schemeClr>
                </a:solidFill>
              </a:rPr>
            </a:br>
            <a:r>
              <a:rPr lang="en-US" sz="3200" dirty="0">
                <a:solidFill>
                  <a:schemeClr val="tx1">
                    <a:alpha val="99000"/>
                  </a:schemeClr>
                </a:solidFill>
              </a:rPr>
              <a:t>XNA Shared Rendering</a:t>
            </a:r>
          </a:p>
        </p:txBody>
      </p:sp>
      <p:sp>
        <p:nvSpPr>
          <p:cNvPr id="5" name="Rectangle 4"/>
          <p:cNvSpPr/>
          <p:nvPr/>
        </p:nvSpPr>
        <p:spPr bwMode="auto">
          <a:xfrm>
            <a:off x="-3" y="2811181"/>
            <a:ext cx="1088136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err="1">
                <a:solidFill>
                  <a:schemeClr val="tx1">
                    <a:alpha val="99000"/>
                  </a:schemeClr>
                </a:solidFill>
              </a:rPr>
              <a:t>UIElementRenderer</a:t>
            </a:r>
            <a:r>
              <a:rPr lang="en-US" sz="3200" dirty="0">
                <a:solidFill>
                  <a:schemeClr val="tx1">
                    <a:alpha val="99000"/>
                  </a:schemeClr>
                </a:solidFill>
              </a:rPr>
              <a:t> renders a </a:t>
            </a:r>
            <a:r>
              <a:rPr lang="en-US" sz="3200" dirty="0" err="1">
                <a:solidFill>
                  <a:schemeClr val="tx1">
                    <a:alpha val="99000"/>
                  </a:schemeClr>
                </a:solidFill>
              </a:rPr>
              <a:t>UIElement</a:t>
            </a:r>
            <a:r>
              <a:rPr lang="en-US" sz="3200" dirty="0">
                <a:solidFill>
                  <a:schemeClr val="tx1">
                    <a:alpha val="99000"/>
                  </a:schemeClr>
                </a:solidFill>
              </a:rPr>
              <a:t> to a Texture2D</a:t>
            </a:r>
          </a:p>
        </p:txBody>
      </p:sp>
      <p:sp>
        <p:nvSpPr>
          <p:cNvPr id="6" name="Rectangle 5"/>
          <p:cNvSpPr/>
          <p:nvPr/>
        </p:nvSpPr>
        <p:spPr bwMode="auto">
          <a:xfrm>
            <a:off x="-2" y="3625922"/>
            <a:ext cx="1088136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Use the texture how you want!</a:t>
            </a:r>
          </a:p>
        </p:txBody>
      </p:sp>
      <p:sp>
        <p:nvSpPr>
          <p:cNvPr id="7" name="Content Placeholder 7"/>
          <p:cNvSpPr txBox="1">
            <a:spLocks/>
          </p:cNvSpPr>
          <p:nvPr/>
        </p:nvSpPr>
        <p:spPr>
          <a:xfrm>
            <a:off x="519113" y="4268638"/>
            <a:ext cx="10819446" cy="13357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UI, controls, and input</a:t>
            </a:r>
          </a:p>
          <a:p>
            <a:pPr marL="403225" indent="-403225"/>
            <a:r>
              <a:rPr lang="en-US" sz="2800" dirty="0"/>
              <a:t>Texture models</a:t>
            </a:r>
          </a:p>
          <a:p>
            <a:pPr marL="403225" indent="-403225"/>
            <a:r>
              <a:rPr lang="en-US" sz="2800" dirty="0"/>
              <a:t>Imposters/Billboards</a:t>
            </a:r>
          </a:p>
        </p:txBody>
      </p:sp>
    </p:spTree>
    <p:extLst>
      <p:ext uri="{BB962C8B-B14F-4D97-AF65-F5344CB8AC3E}">
        <p14:creationId xmlns:p14="http://schemas.microsoft.com/office/powerpoint/2010/main" val="76918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UIElementRenderer Uses</a:t>
            </a:r>
            <a:endParaRPr lang="en-US" dirty="0"/>
          </a:p>
        </p:txBody>
      </p:sp>
      <p:sp>
        <p:nvSpPr>
          <p:cNvPr id="4" name="Rectangle 3"/>
          <p:cNvSpPr/>
          <p:nvPr/>
        </p:nvSpPr>
        <p:spPr bwMode="auto">
          <a:xfrm>
            <a:off x="-2" y="1447800"/>
            <a:ext cx="94183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Single-use render target</a:t>
            </a:r>
          </a:p>
        </p:txBody>
      </p:sp>
      <p:sp>
        <p:nvSpPr>
          <p:cNvPr id="5" name="Content Placeholder 7"/>
          <p:cNvSpPr txBox="1">
            <a:spLocks/>
          </p:cNvSpPr>
          <p:nvPr/>
        </p:nvSpPr>
        <p:spPr>
          <a:xfrm>
            <a:off x="519113" y="2090516"/>
            <a:ext cx="8899205" cy="13357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Draw international text, place it where you want</a:t>
            </a:r>
          </a:p>
          <a:p>
            <a:pPr marL="403225" indent="-403225"/>
            <a:r>
              <a:rPr lang="en-US" sz="2800" dirty="0"/>
              <a:t>Background image creation</a:t>
            </a:r>
          </a:p>
          <a:p>
            <a:pPr marL="403225" indent="-403225"/>
            <a:r>
              <a:rPr lang="en-US" sz="2800" dirty="0"/>
              <a:t>Effect/Transition from Silverlight to XNA</a:t>
            </a:r>
          </a:p>
        </p:txBody>
      </p:sp>
      <p:sp>
        <p:nvSpPr>
          <p:cNvPr id="6" name="Rectangle 5"/>
          <p:cNvSpPr/>
          <p:nvPr/>
        </p:nvSpPr>
        <p:spPr bwMode="auto">
          <a:xfrm>
            <a:off x="-2" y="3590499"/>
            <a:ext cx="94183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Per-frame render target</a:t>
            </a:r>
          </a:p>
        </p:txBody>
      </p:sp>
      <p:sp>
        <p:nvSpPr>
          <p:cNvPr id="7" name="Content Placeholder 7"/>
          <p:cNvSpPr txBox="1">
            <a:spLocks/>
          </p:cNvSpPr>
          <p:nvPr/>
        </p:nvSpPr>
        <p:spPr>
          <a:xfrm>
            <a:off x="519113" y="4233215"/>
            <a:ext cx="8899205" cy="13357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Draw entire page along with 3D rendering</a:t>
            </a:r>
          </a:p>
          <a:p>
            <a:pPr marL="403225" indent="-403225"/>
            <a:r>
              <a:rPr lang="en-US" sz="2800" dirty="0"/>
              <a:t>Draw a few controls for a pause menu</a:t>
            </a:r>
          </a:p>
          <a:p>
            <a:pPr marL="403225" indent="-403225"/>
            <a:r>
              <a:rPr lang="en-US" sz="2800" dirty="0"/>
              <a:t>HUD/Status Bar</a:t>
            </a:r>
          </a:p>
        </p:txBody>
      </p:sp>
    </p:spTree>
    <p:extLst>
      <p:ext uri="{BB962C8B-B14F-4D97-AF65-F5344CB8AC3E}">
        <p14:creationId xmlns:p14="http://schemas.microsoft.com/office/powerpoint/2010/main" val="3761349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XNA Shared Rendering</a:t>
            </a:r>
            <a:br>
              <a:rPr lang="en-US" dirty="0" smtClean="0"/>
            </a:b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Using </a:t>
            </a:r>
            <a:r>
              <a:rPr lang="en-US" sz="3600" dirty="0" err="1">
                <a:gradFill flip="none" rotWithShape="1">
                  <a:gsLst>
                    <a:gs pos="0">
                      <a:schemeClr val="accent1">
                        <a:lumMod val="60000"/>
                        <a:lumOff val="40000"/>
                      </a:schemeClr>
                    </a:gs>
                    <a:gs pos="86000">
                      <a:schemeClr val="accent1">
                        <a:lumMod val="60000"/>
                        <a:lumOff val="40000"/>
                      </a:schemeClr>
                    </a:gs>
                  </a:gsLst>
                  <a:lin ang="5400000" scaled="0"/>
                  <a:tileRect/>
                </a:gradFill>
              </a:rPr>
              <a:t>UIElementRenderer</a:t>
            </a: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 to draw</a:t>
            </a:r>
            <a:b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b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Silverlight controls within an XNA scene</a:t>
            </a:r>
          </a:p>
        </p:txBody>
      </p:sp>
      <p:sp>
        <p:nvSpPr>
          <p:cNvPr id="3" name="Subtitle 2"/>
          <p:cNvSpPr>
            <a:spLocks noGrp="1"/>
          </p:cNvSpPr>
          <p:nvPr>
            <p:ph type="subTitle" idx="1"/>
          </p:nvPr>
        </p:nvSpPr>
        <p:spPr/>
        <p:txBody>
          <a:bodyPr/>
          <a:lstStyle/>
          <a:p>
            <a:r>
              <a:rPr lang="en-US" smtClean="0"/>
              <a:t>Rob Cameron</a:t>
            </a:r>
          </a:p>
          <a:p>
            <a:r>
              <a:rPr lang="en-US" smtClean="0"/>
              <a:t>Architect Evangelist</a:t>
            </a:r>
          </a:p>
          <a:p>
            <a:r>
              <a:rPr lang="en-US" smtClean="0"/>
              <a:t>DPE</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41869426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Input with UIElementRenderer</a:t>
            </a:r>
            <a:endParaRPr lang="en-US" dirty="0"/>
          </a:p>
        </p:txBody>
      </p:sp>
      <p:sp>
        <p:nvSpPr>
          <p:cNvPr id="4" name="Rectangle 3"/>
          <p:cNvSpPr/>
          <p:nvPr/>
        </p:nvSpPr>
        <p:spPr bwMode="auto">
          <a:xfrm>
            <a:off x="-3" y="1447800"/>
            <a:ext cx="1060704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Use Silverlight input</a:t>
            </a:r>
          </a:p>
        </p:txBody>
      </p:sp>
      <p:sp>
        <p:nvSpPr>
          <p:cNvPr id="7" name="Content Placeholder 7"/>
          <p:cNvSpPr txBox="1">
            <a:spLocks/>
          </p:cNvSpPr>
          <p:nvPr/>
        </p:nvSpPr>
        <p:spPr>
          <a:xfrm>
            <a:off x="519113" y="2090516"/>
            <a:ext cx="10087924"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Canvas + Manipulations is handy</a:t>
            </a:r>
          </a:p>
        </p:txBody>
      </p:sp>
      <p:sp>
        <p:nvSpPr>
          <p:cNvPr id="8" name="Rectangle 7"/>
          <p:cNvSpPr/>
          <p:nvPr/>
        </p:nvSpPr>
        <p:spPr bwMode="auto">
          <a:xfrm>
            <a:off x="-3" y="2607859"/>
            <a:ext cx="1060704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Or use XNA </a:t>
            </a:r>
            <a:r>
              <a:rPr lang="en-US" sz="3200" dirty="0" err="1">
                <a:solidFill>
                  <a:schemeClr val="tx1">
                    <a:alpha val="99000"/>
                  </a:schemeClr>
                </a:solidFill>
              </a:rPr>
              <a:t>TouchPanel</a:t>
            </a:r>
            <a:r>
              <a:rPr lang="en-US" sz="3200" dirty="0">
                <a:solidFill>
                  <a:schemeClr val="tx1">
                    <a:alpha val="99000"/>
                  </a:schemeClr>
                </a:solidFill>
              </a:rPr>
              <a:t> for input</a:t>
            </a:r>
          </a:p>
        </p:txBody>
      </p:sp>
      <p:sp>
        <p:nvSpPr>
          <p:cNvPr id="9" name="Rectangle 8"/>
          <p:cNvSpPr/>
          <p:nvPr/>
        </p:nvSpPr>
        <p:spPr bwMode="auto">
          <a:xfrm>
            <a:off x="-3" y="3397275"/>
            <a:ext cx="1060704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Recommendation – don’t use both at the same time</a:t>
            </a:r>
          </a:p>
        </p:txBody>
      </p:sp>
      <p:sp>
        <p:nvSpPr>
          <p:cNvPr id="10" name="Content Placeholder 7"/>
          <p:cNvSpPr txBox="1">
            <a:spLocks/>
          </p:cNvSpPr>
          <p:nvPr/>
        </p:nvSpPr>
        <p:spPr>
          <a:xfrm>
            <a:off x="519113" y="4039991"/>
            <a:ext cx="10087924" cy="86177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Input focus management problems</a:t>
            </a:r>
          </a:p>
          <a:p>
            <a:pPr marL="403225" indent="-403225"/>
            <a:r>
              <a:rPr lang="en-US" sz="2800" dirty="0"/>
              <a:t>If SL handles a button press, XNA </a:t>
            </a:r>
            <a:r>
              <a:rPr lang="en-US" sz="2800" dirty="0" err="1"/>
              <a:t>TouchPanel</a:t>
            </a:r>
            <a:r>
              <a:rPr lang="en-US" sz="2800" dirty="0"/>
              <a:t> isn’t notified</a:t>
            </a:r>
          </a:p>
        </p:txBody>
      </p:sp>
    </p:spTree>
    <p:extLst>
      <p:ext uri="{BB962C8B-B14F-4D97-AF65-F5344CB8AC3E}">
        <p14:creationId xmlns:p14="http://schemas.microsoft.com/office/powerpoint/2010/main" val="3255402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Use Cases</a:t>
            </a:r>
            <a:endParaRPr lang="en-US" dirty="0"/>
          </a:p>
        </p:txBody>
      </p:sp>
      <p:sp>
        <p:nvSpPr>
          <p:cNvPr id="4" name="Rectangle 3"/>
          <p:cNvSpPr/>
          <p:nvPr/>
        </p:nvSpPr>
        <p:spPr bwMode="auto">
          <a:xfrm>
            <a:off x="-2" y="1447800"/>
            <a:ext cx="103327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Navigation across pages while using XNA rendering</a:t>
            </a:r>
          </a:p>
        </p:txBody>
      </p:sp>
      <p:sp>
        <p:nvSpPr>
          <p:cNvPr id="5" name="Rectangle 4"/>
          <p:cNvSpPr/>
          <p:nvPr/>
        </p:nvSpPr>
        <p:spPr bwMode="auto">
          <a:xfrm>
            <a:off x="-2" y="2265983"/>
            <a:ext cx="103327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Multiple </a:t>
            </a:r>
            <a:r>
              <a:rPr lang="en-US" sz="3200" dirty="0" err="1">
                <a:solidFill>
                  <a:schemeClr val="tx1">
                    <a:alpha val="99000"/>
                  </a:schemeClr>
                </a:solidFill>
              </a:rPr>
              <a:t>UIElementRenderers</a:t>
            </a:r>
            <a:r>
              <a:rPr lang="en-US" sz="3200" dirty="0">
                <a:solidFill>
                  <a:schemeClr val="tx1">
                    <a:alpha val="99000"/>
                  </a:schemeClr>
                </a:solidFill>
              </a:rPr>
              <a:t> – reduce overdraw</a:t>
            </a:r>
          </a:p>
        </p:txBody>
      </p:sp>
      <p:sp>
        <p:nvSpPr>
          <p:cNvPr id="6" name="Rectangle 5"/>
          <p:cNvSpPr/>
          <p:nvPr/>
        </p:nvSpPr>
        <p:spPr bwMode="auto">
          <a:xfrm>
            <a:off x="-2" y="3084166"/>
            <a:ext cx="103327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err="1">
                <a:solidFill>
                  <a:schemeClr val="tx1">
                    <a:alpha val="99000"/>
                  </a:schemeClr>
                </a:solidFill>
              </a:rPr>
              <a:t>TextBox</a:t>
            </a:r>
            <a:r>
              <a:rPr lang="en-US" sz="3200" dirty="0">
                <a:solidFill>
                  <a:schemeClr val="tx1">
                    <a:alpha val="99000"/>
                  </a:schemeClr>
                </a:solidFill>
              </a:rPr>
              <a:t> and software keyboard</a:t>
            </a:r>
          </a:p>
        </p:txBody>
      </p:sp>
    </p:spTree>
    <p:extLst>
      <p:ext uri="{BB962C8B-B14F-4D97-AF65-F5344CB8AC3E}">
        <p14:creationId xmlns:p14="http://schemas.microsoft.com/office/powerpoint/2010/main" val="2514280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Windows Phone Applications with Microsoft Silverlight and XNA</a:t>
            </a:r>
            <a:endParaRPr lang="en-US" dirty="0"/>
          </a:p>
        </p:txBody>
      </p:sp>
      <p:sp>
        <p:nvSpPr>
          <p:cNvPr id="3" name="Subtitle 2"/>
          <p:cNvSpPr>
            <a:spLocks noGrp="1"/>
          </p:cNvSpPr>
          <p:nvPr>
            <p:ph type="subTitle" idx="1"/>
          </p:nvPr>
        </p:nvSpPr>
        <p:spPr/>
        <p:txBody>
          <a:bodyPr/>
          <a:lstStyle/>
          <a:p>
            <a:r>
              <a:rPr lang="en-US" dirty="0" smtClean="0"/>
              <a:t>Rob Cameron</a:t>
            </a:r>
          </a:p>
          <a:p>
            <a:r>
              <a:rPr lang="en-US" dirty="0" smtClean="0"/>
              <a:t>Architect Evangelist</a:t>
            </a:r>
          </a:p>
          <a:p>
            <a:r>
              <a:rPr lang="en-US" dirty="0" smtClean="0"/>
              <a:t>Microsoft</a:t>
            </a:r>
            <a:endParaRPr lang="en-US" dirty="0"/>
          </a:p>
        </p:txBody>
      </p:sp>
      <p:sp>
        <p:nvSpPr>
          <p:cNvPr id="10" name="TextBox 9"/>
          <p:cNvSpPr txBox="1"/>
          <p:nvPr/>
        </p:nvSpPr>
        <p:spPr>
          <a:xfrm>
            <a:off x="519113" y="228600"/>
            <a:ext cx="1704323"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WPH-306</a:t>
            </a:r>
          </a:p>
        </p:txBody>
      </p:sp>
    </p:spTree>
    <p:extLst>
      <p:ext uri="{BB962C8B-B14F-4D97-AF65-F5344CB8AC3E}">
        <p14:creationId xmlns:p14="http://schemas.microsoft.com/office/powerpoint/2010/main" val="5276898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XNA Shared Rendering</a:t>
            </a:r>
            <a:br>
              <a:rPr lang="en-US" dirty="0" smtClean="0"/>
            </a:b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Putting it all together</a:t>
            </a:r>
            <a:r>
              <a:rPr lang="en-US" sz="3600" dirty="0" smtClean="0">
                <a:gradFill flip="none" rotWithShape="1">
                  <a:gsLst>
                    <a:gs pos="0">
                      <a:schemeClr val="accent1">
                        <a:lumMod val="60000"/>
                        <a:lumOff val="40000"/>
                      </a:schemeClr>
                    </a:gs>
                    <a:gs pos="86000">
                      <a:schemeClr val="accent1">
                        <a:lumMod val="60000"/>
                        <a:lumOff val="40000"/>
                      </a:schemeClr>
                    </a:gs>
                  </a:gsLst>
                  <a:lin ang="5400000" scaled="0"/>
                  <a:tileRect/>
                </a:gradFill>
              </a:rPr>
              <a:t>: XNA rendering</a:t>
            </a: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 </a:t>
            </a:r>
            <a:r>
              <a:rPr lang="en-US" sz="3600" dirty="0" smtClean="0">
                <a:gradFill flip="none" rotWithShape="1">
                  <a:gsLst>
                    <a:gs pos="0">
                      <a:schemeClr val="accent1">
                        <a:lumMod val="60000"/>
                        <a:lumOff val="40000"/>
                      </a:schemeClr>
                    </a:gs>
                    <a:gs pos="86000">
                      <a:schemeClr val="accent1">
                        <a:lumMod val="60000"/>
                        <a:lumOff val="40000"/>
                      </a:schemeClr>
                    </a:gs>
                  </a:gsLst>
                  <a:lin ang="5400000" scaled="0"/>
                  <a:tileRect/>
                </a:gradFill>
              </a:rPr>
              <a:t/>
            </a:r>
            <a:br>
              <a:rPr lang="en-US" sz="3600" dirty="0" smtClean="0">
                <a:gradFill flip="none" rotWithShape="1">
                  <a:gsLst>
                    <a:gs pos="0">
                      <a:schemeClr val="accent1">
                        <a:lumMod val="60000"/>
                        <a:lumOff val="40000"/>
                      </a:schemeClr>
                    </a:gs>
                    <a:gs pos="86000">
                      <a:schemeClr val="accent1">
                        <a:lumMod val="60000"/>
                        <a:lumOff val="40000"/>
                      </a:schemeClr>
                    </a:gs>
                  </a:gsLst>
                  <a:lin ang="5400000" scaled="0"/>
                  <a:tileRect/>
                </a:gradFill>
              </a:rPr>
            </a:br>
            <a:r>
              <a:rPr lang="en-US" sz="3600" dirty="0" smtClean="0">
                <a:gradFill flip="none" rotWithShape="1">
                  <a:gsLst>
                    <a:gs pos="0">
                      <a:schemeClr val="accent1">
                        <a:lumMod val="60000"/>
                        <a:lumOff val="40000"/>
                      </a:schemeClr>
                    </a:gs>
                    <a:gs pos="86000">
                      <a:schemeClr val="accent1">
                        <a:lumMod val="60000"/>
                        <a:lumOff val="40000"/>
                      </a:schemeClr>
                    </a:gs>
                  </a:gsLst>
                  <a:lin ang="5400000" scaled="0"/>
                  <a:tileRect/>
                </a:gradFill>
              </a:rPr>
              <a:t>Silverlight </a:t>
            </a: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navigation, advanced use </a:t>
            </a:r>
            <a:r>
              <a:rPr lang="en-US" sz="3600" dirty="0" smtClean="0">
                <a:gradFill flip="none" rotWithShape="1">
                  <a:gsLst>
                    <a:gs pos="0">
                      <a:schemeClr val="accent1">
                        <a:lumMod val="60000"/>
                        <a:lumOff val="40000"/>
                      </a:schemeClr>
                    </a:gs>
                    <a:gs pos="86000">
                      <a:schemeClr val="accent1">
                        <a:lumMod val="60000"/>
                        <a:lumOff val="40000"/>
                      </a:schemeClr>
                    </a:gs>
                  </a:gsLst>
                  <a:lin ang="5400000" scaled="0"/>
                  <a:tileRect/>
                </a:gradFill>
              </a:rPr>
              <a:t>cases</a:t>
            </a:r>
            <a:endPar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endParaRPr>
          </a:p>
        </p:txBody>
      </p:sp>
      <p:sp>
        <p:nvSpPr>
          <p:cNvPr id="3" name="Subtitle 2"/>
          <p:cNvSpPr>
            <a:spLocks noGrp="1"/>
          </p:cNvSpPr>
          <p:nvPr>
            <p:ph type="subTitle" idx="1"/>
          </p:nvPr>
        </p:nvSpPr>
        <p:spPr/>
        <p:txBody>
          <a:bodyPr/>
          <a:lstStyle/>
          <a:p>
            <a:r>
              <a:rPr lang="en-US" smtClean="0"/>
              <a:t>Rob Cameron</a:t>
            </a:r>
          </a:p>
          <a:p>
            <a:r>
              <a:rPr lang="en-US" smtClean="0"/>
              <a:t>Architect Evangelist</a:t>
            </a:r>
          </a:p>
          <a:p>
            <a:r>
              <a:rPr lang="en-US" smtClean="0"/>
              <a:t>DPE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63678803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Advanced Use Cases</a:t>
            </a:r>
            <a:endParaRPr lang="en-US" dirty="0"/>
          </a:p>
        </p:txBody>
      </p:sp>
      <p:sp>
        <p:nvSpPr>
          <p:cNvPr id="4" name="Rectangle 3"/>
          <p:cNvSpPr/>
          <p:nvPr/>
        </p:nvSpPr>
        <p:spPr bwMode="auto">
          <a:xfrm>
            <a:off x="-2" y="1447800"/>
            <a:ext cx="10332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err="1">
                <a:solidFill>
                  <a:schemeClr val="tx1">
                    <a:alpha val="99000"/>
                  </a:schemeClr>
                </a:solidFill>
              </a:rPr>
              <a:t>MediaElement</a:t>
            </a:r>
            <a:endParaRPr lang="en-US" sz="3200" dirty="0">
              <a:solidFill>
                <a:schemeClr val="tx1">
                  <a:alpha val="99000"/>
                </a:schemeClr>
              </a:solidFill>
            </a:endParaRPr>
          </a:p>
        </p:txBody>
      </p:sp>
      <p:sp>
        <p:nvSpPr>
          <p:cNvPr id="5" name="Rectangle 4"/>
          <p:cNvSpPr/>
          <p:nvPr/>
        </p:nvSpPr>
        <p:spPr bwMode="auto">
          <a:xfrm>
            <a:off x="-2" y="2265983"/>
            <a:ext cx="10332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Camera capture preview and </a:t>
            </a:r>
            <a:r>
              <a:rPr lang="en-US" sz="3200" dirty="0" err="1">
                <a:solidFill>
                  <a:schemeClr val="tx1">
                    <a:alpha val="99000"/>
                  </a:schemeClr>
                </a:solidFill>
              </a:rPr>
              <a:t>VideoBrush</a:t>
            </a:r>
            <a:endParaRPr lang="en-US" sz="3200" dirty="0">
              <a:solidFill>
                <a:schemeClr val="tx1">
                  <a:alpha val="99000"/>
                </a:schemeClr>
              </a:solidFill>
            </a:endParaRPr>
          </a:p>
        </p:txBody>
      </p:sp>
    </p:spTree>
    <p:extLst>
      <p:ext uri="{BB962C8B-B14F-4D97-AF65-F5344CB8AC3E}">
        <p14:creationId xmlns:p14="http://schemas.microsoft.com/office/powerpoint/2010/main" val="423725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XNA Shared Rendering</a:t>
            </a:r>
            <a:br>
              <a:rPr lang="en-US" dirty="0" smtClean="0"/>
            </a:b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Video and Camera:</a:t>
            </a:r>
            <a:b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br>
            <a:r>
              <a:rPr lang="en-US" sz="3600" dirty="0" err="1">
                <a:gradFill flip="none" rotWithShape="1">
                  <a:gsLst>
                    <a:gs pos="0">
                      <a:schemeClr val="accent1">
                        <a:lumMod val="60000"/>
                        <a:lumOff val="40000"/>
                      </a:schemeClr>
                    </a:gs>
                    <a:gs pos="86000">
                      <a:schemeClr val="accent1">
                        <a:lumMod val="60000"/>
                        <a:lumOff val="40000"/>
                      </a:schemeClr>
                    </a:gs>
                  </a:gsLst>
                  <a:lin ang="5400000" scaled="0"/>
                  <a:tileRect/>
                </a:gradFill>
              </a:rPr>
              <a:t>MediaElement</a:t>
            </a: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 and </a:t>
            </a:r>
            <a:r>
              <a:rPr lang="en-US" sz="3600" dirty="0" smtClean="0">
                <a:gradFill flip="none" rotWithShape="1">
                  <a:gsLst>
                    <a:gs pos="0">
                      <a:schemeClr val="accent1">
                        <a:lumMod val="60000"/>
                        <a:lumOff val="40000"/>
                      </a:schemeClr>
                    </a:gs>
                    <a:gs pos="86000">
                      <a:schemeClr val="accent1">
                        <a:lumMod val="60000"/>
                        <a:lumOff val="40000"/>
                      </a:schemeClr>
                    </a:gs>
                  </a:gsLst>
                  <a:lin ang="5400000" scaled="0"/>
                  <a:tileRect/>
                </a:gradFill>
              </a:rPr>
              <a:t>camera </a:t>
            </a:r>
            <a:r>
              <a:rPr lang="en-US" sz="3600" dirty="0">
                <a:gradFill flip="none" rotWithShape="1">
                  <a:gsLst>
                    <a:gs pos="0">
                      <a:schemeClr val="accent1">
                        <a:lumMod val="60000"/>
                        <a:lumOff val="40000"/>
                      </a:schemeClr>
                    </a:gs>
                    <a:gs pos="86000">
                      <a:schemeClr val="accent1">
                        <a:lumMod val="60000"/>
                        <a:lumOff val="40000"/>
                      </a:schemeClr>
                    </a:gs>
                  </a:gsLst>
                  <a:lin ang="5400000" scaled="0"/>
                  <a:tileRect/>
                </a:gradFill>
              </a:rPr>
              <a:t>preview</a:t>
            </a:r>
          </a:p>
        </p:txBody>
      </p:sp>
      <p:sp>
        <p:nvSpPr>
          <p:cNvPr id="3" name="Subtitle 2"/>
          <p:cNvSpPr>
            <a:spLocks noGrp="1"/>
          </p:cNvSpPr>
          <p:nvPr>
            <p:ph type="subTitle" idx="1"/>
          </p:nvPr>
        </p:nvSpPr>
        <p:spPr/>
        <p:txBody>
          <a:bodyPr/>
          <a:lstStyle/>
          <a:p>
            <a:r>
              <a:rPr lang="en-US" smtClean="0"/>
              <a:t>Rob Cameron</a:t>
            </a:r>
          </a:p>
          <a:p>
            <a:r>
              <a:rPr lang="en-US" smtClean="0"/>
              <a:t>Architect Evangelist</a:t>
            </a:r>
          </a:p>
          <a:p>
            <a:r>
              <a:rPr lang="en-US" smtClean="0"/>
              <a:t>DPE</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21962688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Takeaways</a:t>
            </a:r>
            <a:endParaRPr lang="en-US" dirty="0"/>
          </a:p>
        </p:txBody>
      </p:sp>
      <p:sp>
        <p:nvSpPr>
          <p:cNvPr id="4" name="Rectangle 3"/>
          <p:cNvSpPr/>
          <p:nvPr/>
        </p:nvSpPr>
        <p:spPr bwMode="auto">
          <a:xfrm>
            <a:off x="-2" y="1447800"/>
            <a:ext cx="10699847"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Leverage the best of both powerful frameworks</a:t>
            </a:r>
          </a:p>
        </p:txBody>
      </p:sp>
      <p:sp>
        <p:nvSpPr>
          <p:cNvPr id="5" name="Rectangle 4"/>
          <p:cNvSpPr/>
          <p:nvPr/>
        </p:nvSpPr>
        <p:spPr bwMode="auto">
          <a:xfrm>
            <a:off x="-2" y="2266324"/>
            <a:ext cx="10699847"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Many opportunities for new app types using SL + XNA</a:t>
            </a:r>
          </a:p>
        </p:txBody>
      </p:sp>
      <p:sp>
        <p:nvSpPr>
          <p:cNvPr id="6" name="Rectangle 5"/>
          <p:cNvSpPr/>
          <p:nvPr/>
        </p:nvSpPr>
        <p:spPr bwMode="auto">
          <a:xfrm>
            <a:off x="-2" y="3084848"/>
            <a:ext cx="10699847"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If you know XNA – go learn Silverlight!</a:t>
            </a:r>
          </a:p>
        </p:txBody>
      </p:sp>
      <p:sp>
        <p:nvSpPr>
          <p:cNvPr id="7" name="Rectangle 6"/>
          <p:cNvSpPr/>
          <p:nvPr/>
        </p:nvSpPr>
        <p:spPr bwMode="auto">
          <a:xfrm>
            <a:off x="-2" y="3903372"/>
            <a:ext cx="10699847"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If you know Silverlight – go learn XNA!</a:t>
            </a:r>
          </a:p>
        </p:txBody>
      </p:sp>
      <p:sp>
        <p:nvSpPr>
          <p:cNvPr id="8" name="Rectangle 7"/>
          <p:cNvSpPr/>
          <p:nvPr/>
        </p:nvSpPr>
        <p:spPr bwMode="auto">
          <a:xfrm>
            <a:off x="-2" y="4721897"/>
            <a:ext cx="10699847"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hlinkClick r:id="rId2"/>
              </a:rPr>
              <a:t>http://create.msdn.com/</a:t>
            </a:r>
            <a:r>
              <a:rPr lang="en-US" sz="3200" dirty="0">
                <a:solidFill>
                  <a:schemeClr val="tx1">
                    <a:alpha val="99000"/>
                  </a:schemeClr>
                </a:solidFill>
              </a:rPr>
              <a:t> </a:t>
            </a:r>
          </a:p>
        </p:txBody>
      </p:sp>
    </p:spTree>
    <p:extLst>
      <p:ext uri="{BB962C8B-B14F-4D97-AF65-F5344CB8AC3E}">
        <p14:creationId xmlns:p14="http://schemas.microsoft.com/office/powerpoint/2010/main" val="1258764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Q&amp;A</a:t>
            </a:r>
            <a:endParaRPr lang="en-US" dirty="0"/>
          </a:p>
        </p:txBody>
      </p:sp>
      <p:sp>
        <p:nvSpPr>
          <p:cNvPr id="4" name="Title 3"/>
          <p:cNvSpPr>
            <a:spLocks noGrp="1"/>
          </p:cNvSpPr>
          <p:nvPr>
            <p:ph type="ctrTitle"/>
          </p:nvPr>
        </p:nvSpPr>
        <p:spPr/>
        <p:txBody>
          <a:bodyPr/>
          <a:lstStyle/>
          <a:p>
            <a:r>
              <a:rPr lang="en-US" smtClean="0"/>
              <a:t>Questions?</a:t>
            </a:r>
            <a:endParaRPr lang="en-US" dirty="0"/>
          </a:p>
        </p:txBody>
      </p:sp>
      <p:sp>
        <p:nvSpPr>
          <p:cNvPr id="5" name="Subtitle 4"/>
          <p:cNvSpPr>
            <a:spLocks noGrp="1"/>
          </p:cNvSpPr>
          <p:nvPr>
            <p:ph type="subTitle" idx="1"/>
          </p:nvPr>
        </p:nvSpPr>
        <p:spPr/>
        <p:txBody>
          <a:bodyPr/>
          <a:lstStyle/>
          <a:p>
            <a:r>
              <a:rPr lang="en-US" dirty="0" smtClean="0"/>
              <a:t>And </a:t>
            </a:r>
            <a:r>
              <a:rPr lang="en-US" b="1" i="1" dirty="0" smtClean="0">
                <a:gradFill>
                  <a:gsLst>
                    <a:gs pos="0">
                      <a:schemeClr val="accent1">
                        <a:lumMod val="40000"/>
                        <a:lumOff val="60000"/>
                      </a:schemeClr>
                    </a:gs>
                    <a:gs pos="86000">
                      <a:schemeClr val="accent1">
                        <a:lumMod val="40000"/>
                        <a:lumOff val="60000"/>
                      </a:schemeClr>
                    </a:gs>
                  </a:gsLst>
                  <a:lin ang="5400000" scaled="0"/>
                </a:gradFill>
              </a:rPr>
              <a:t>please</a:t>
            </a:r>
            <a:r>
              <a:rPr lang="en-US" dirty="0" smtClean="0">
                <a:gradFill>
                  <a:gsLst>
                    <a:gs pos="0">
                      <a:schemeClr val="accent1">
                        <a:lumMod val="40000"/>
                        <a:lumOff val="60000"/>
                      </a:schemeClr>
                    </a:gs>
                    <a:gs pos="86000">
                      <a:schemeClr val="accent1">
                        <a:lumMod val="40000"/>
                        <a:lumOff val="60000"/>
                      </a:schemeClr>
                    </a:gs>
                  </a:gsLst>
                  <a:lin ang="5400000" scaled="0"/>
                </a:gradFill>
              </a:rPr>
              <a:t> </a:t>
            </a:r>
            <a:r>
              <a:rPr lang="en-US" dirty="0" smtClean="0"/>
              <a:t>fill out your evaluation form!</a:t>
            </a:r>
            <a:endParaRPr lang="en-US" dirty="0"/>
          </a:p>
        </p:txBody>
      </p:sp>
    </p:spTree>
    <p:extLst>
      <p:ext uri="{BB962C8B-B14F-4D97-AF65-F5344CB8AC3E}">
        <p14:creationId xmlns:p14="http://schemas.microsoft.com/office/powerpoint/2010/main" val="6193182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40" bIns="137160" numCol="1" rtlCol="0" anchor="t" anchorCtr="0" compatLnSpc="1">
            <a:prstTxWarp prst="textNoShape">
              <a:avLst/>
            </a:prstTxWarp>
            <a:spAutoFit/>
          </a:bodyPr>
          <a:lstStyle/>
          <a:p>
            <a:pPr marL="344488" lvl="0" indent="-344488">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WPH371-HOL | Game Development with Microsoft XNA Framework </a:t>
            </a:r>
          </a:p>
        </p:txBody>
      </p:sp>
      <p:sp>
        <p:nvSpPr>
          <p:cNvPr id="10" name="Rectangle 9"/>
          <p:cNvSpPr/>
          <p:nvPr/>
        </p:nvSpPr>
        <p:spPr bwMode="auto">
          <a:xfrm>
            <a:off x="507868" y="2136374"/>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40" bIns="137160" numCol="1" rtlCol="0" anchor="t" anchorCtr="0" compatLnSpc="1">
            <a:prstTxWarp prst="textNoShape">
              <a:avLst/>
            </a:prstTxWarp>
            <a:spAutoFit/>
          </a:bodyPr>
          <a:lstStyle/>
          <a:p>
            <a:pPr marL="344488" lvl="0" indent="-344488">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WPH374-HOL | </a:t>
            </a:r>
            <a:r>
              <a:rPr lang="en-US" sz="2400" dirty="0" err="1">
                <a:gradFill>
                  <a:gsLst>
                    <a:gs pos="0">
                      <a:schemeClr val="tx1"/>
                    </a:gs>
                    <a:gs pos="100000">
                      <a:schemeClr val="tx1"/>
                    </a:gs>
                  </a:gsLst>
                  <a:lin ang="5400000" scaled="0"/>
                </a:gradFill>
              </a:rPr>
              <a:t>Tombstoning</a:t>
            </a:r>
            <a:r>
              <a:rPr lang="en-US" sz="2400" dirty="0">
                <a:gradFill>
                  <a:gsLst>
                    <a:gs pos="0">
                      <a:schemeClr val="tx1"/>
                    </a:gs>
                    <a:gs pos="100000">
                      <a:schemeClr val="tx1"/>
                    </a:gs>
                  </a:gsLst>
                  <a:lin ang="5400000" scaled="0"/>
                </a:gradFill>
              </a:rPr>
              <a:t>, Launcher and Chooser, and More,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with </a:t>
            </a:r>
            <a:r>
              <a:rPr lang="en-US" sz="2400" dirty="0">
                <a:gradFill>
                  <a:gsLst>
                    <a:gs pos="0">
                      <a:schemeClr val="tx1"/>
                    </a:gs>
                    <a:gs pos="100000">
                      <a:schemeClr val="tx1"/>
                    </a:gs>
                  </a:gsLst>
                  <a:lin ang="5400000" scaled="0"/>
                </a:gradFill>
              </a:rPr>
              <a:t>Microsoft XNA Framework </a:t>
            </a:r>
          </a:p>
        </p:txBody>
      </p:sp>
      <p:sp>
        <p:nvSpPr>
          <p:cNvPr id="11" name="Rectangle 10"/>
          <p:cNvSpPr/>
          <p:nvPr/>
        </p:nvSpPr>
        <p:spPr bwMode="auto">
          <a:xfrm>
            <a:off x="507868" y="322947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40" bIns="137160" numCol="1" rtlCol="0" anchor="t" anchorCtr="0" compatLnSpc="1">
            <a:prstTxWarp prst="textNoShape">
              <a:avLst/>
            </a:prstTxWarp>
            <a:spAutoFit/>
          </a:bodyPr>
          <a:lstStyle/>
          <a:p>
            <a:pPr marL="344488" lvl="0" indent="-344488">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WPH304 | New Windows Phone Data Access Features </a:t>
            </a:r>
          </a:p>
        </p:txBody>
      </p:sp>
      <p:sp>
        <p:nvSpPr>
          <p:cNvPr id="12" name="Rectangle 11"/>
          <p:cNvSpPr/>
          <p:nvPr/>
        </p:nvSpPr>
        <p:spPr bwMode="auto">
          <a:xfrm>
            <a:off x="507868" y="399017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40" bIns="137160" numCol="1" rtlCol="0" anchor="t" anchorCtr="0" compatLnSpc="1">
            <a:prstTxWarp prst="textNoShape">
              <a:avLst/>
            </a:prstTxWarp>
            <a:spAutoFit/>
          </a:bodyPr>
          <a:lstStyle/>
          <a:p>
            <a:pPr marL="344488" lvl="0" indent="-344488">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WPH307 | Connecting Windows Phones and Slates to Windows Azure </a:t>
            </a:r>
          </a:p>
        </p:txBody>
      </p:sp>
      <p:sp>
        <p:nvSpPr>
          <p:cNvPr id="14" name="Rectangle 13"/>
          <p:cNvSpPr/>
          <p:nvPr/>
        </p:nvSpPr>
        <p:spPr bwMode="auto">
          <a:xfrm>
            <a:off x="507868" y="4750872"/>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40" bIns="137160" numCol="1" rtlCol="0" anchor="t" anchorCtr="0" compatLnSpc="1">
            <a:prstTxWarp prst="textNoShape">
              <a:avLst/>
            </a:prstTxWarp>
            <a:spAutoFit/>
          </a:bodyPr>
          <a:lstStyle/>
          <a:p>
            <a:pPr marL="344488" lvl="0" indent="-344488">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WPH311 | Lessons Learned about Application Performance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on </a:t>
            </a:r>
            <a:r>
              <a:rPr lang="en-US" sz="2400" dirty="0">
                <a:gradFill>
                  <a:gsLst>
                    <a:gs pos="0">
                      <a:schemeClr val="tx1"/>
                    </a:gs>
                    <a:gs pos="100000">
                      <a:schemeClr val="tx1"/>
                    </a:gs>
                  </a:gsLst>
                  <a:lin ang="5400000" scaled="0"/>
                </a:gradFill>
              </a:rPr>
              <a:t>Windows Phone </a:t>
            </a:r>
          </a:p>
        </p:txBody>
      </p:sp>
      <p:sp>
        <p:nvSpPr>
          <p:cNvPr id="15" name="Rectangle 14"/>
          <p:cNvSpPr/>
          <p:nvPr/>
        </p:nvSpPr>
        <p:spPr bwMode="auto">
          <a:xfrm>
            <a:off x="507868" y="5843969"/>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40" bIns="137160" numCol="1" rtlCol="0" anchor="t" anchorCtr="0" compatLnSpc="1">
            <a:prstTxWarp prst="textNoShape">
              <a:avLst/>
            </a:prstTxWarp>
            <a:spAutoFit/>
          </a:bodyPr>
          <a:lstStyle/>
          <a:p>
            <a:pPr marL="344488" lvl="0" indent="-344488">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Windows Phone Booth after this session</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9250927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err="1" smtClean="0">
                <a:gradFill>
                  <a:gsLst>
                    <a:gs pos="0">
                      <a:schemeClr val="tx1"/>
                    </a:gs>
                    <a:gs pos="100000">
                      <a:schemeClr val="tx1"/>
                    </a:gs>
                  </a:gsLst>
                  <a:lin ang="5400000" scaled="0"/>
                </a:gradFill>
              </a:rPr>
              <a:t>AppHub</a:t>
            </a:r>
            <a:r>
              <a:rPr lang="en-US" sz="2400" dirty="0" smtClean="0">
                <a:gradFill>
                  <a:gsLst>
                    <a:gs pos="0">
                      <a:schemeClr val="tx1"/>
                    </a:gs>
                    <a:gs pos="100000">
                      <a:schemeClr val="tx1"/>
                    </a:gs>
                  </a:gsLst>
                  <a:lin ang="5400000" scaled="0"/>
                </a:gradFill>
              </a:rPr>
              <a:t> – </a:t>
            </a:r>
            <a:r>
              <a:rPr lang="en-US" sz="2400" dirty="0" smtClean="0">
                <a:gradFill>
                  <a:gsLst>
                    <a:gs pos="0">
                      <a:schemeClr val="tx1"/>
                    </a:gs>
                    <a:gs pos="100000">
                      <a:schemeClr val="tx1"/>
                    </a:gs>
                  </a:gsLst>
                  <a:lin ang="5400000" scaled="0"/>
                </a:gradFill>
                <a:hlinkClick r:id="rId4"/>
              </a:rPr>
              <a:t>http://create.msdn.com</a:t>
            </a:r>
            <a:endParaRPr lang="en-US" sz="2400" dirty="0" smtClean="0">
              <a:gradFill>
                <a:gsLst>
                  <a:gs pos="0">
                    <a:schemeClr val="tx1"/>
                  </a:gs>
                  <a:gs pos="100000">
                    <a:schemeClr val="tx1"/>
                  </a:gs>
                </a:gsLst>
                <a:lin ang="5400000" scaled="0"/>
              </a:gradFill>
            </a:endParaRPr>
          </a:p>
        </p:txBody>
      </p:sp>
      <p:sp>
        <p:nvSpPr>
          <p:cNvPr id="14" name="Rectangle 13" hidden="1"/>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2</a:t>
            </a:r>
            <a:endParaRPr lang="en-US" sz="2400" dirty="0">
              <a:gradFill>
                <a:gsLst>
                  <a:gs pos="0">
                    <a:schemeClr val="tx1"/>
                  </a:gs>
                  <a:gs pos="100000">
                    <a:schemeClr val="tx1"/>
                  </a:gs>
                </a:gsLst>
                <a:lin ang="5400000" scaled="0"/>
              </a:gradFill>
            </a:endParaRPr>
          </a:p>
        </p:txBody>
      </p:sp>
      <p:sp>
        <p:nvSpPr>
          <p:cNvPr id="15" name="Rectangle 14" hidden="1"/>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3</a:t>
            </a:r>
            <a:endParaRPr lang="en-US" sz="2400" dirty="0">
              <a:gradFill>
                <a:gsLst>
                  <a:gs pos="0">
                    <a:schemeClr val="tx1"/>
                  </a:gs>
                  <a:gs pos="100000">
                    <a:schemeClr val="tx1"/>
                  </a:gs>
                </a:gsLst>
                <a:lin ang="5400000" scaled="0"/>
              </a:gradFill>
            </a:endParaRPr>
          </a:p>
        </p:txBody>
      </p:sp>
      <p:sp>
        <p:nvSpPr>
          <p:cNvPr id="17" name="Rectangle 16" hidden="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4</a:t>
            </a:r>
            <a:endParaRPr lang="en-US" sz="2400" dirty="0">
              <a:gradFill>
                <a:gsLst>
                  <a:gs pos="0">
                    <a:schemeClr val="tx1"/>
                  </a:gs>
                  <a:gs pos="100000">
                    <a:schemeClr val="tx1"/>
                  </a:gs>
                </a:gsLst>
                <a:lin ang="5400000" scaled="0"/>
              </a:gradFill>
            </a:endParaRPr>
          </a:p>
        </p:txBody>
      </p:sp>
      <p:sp>
        <p:nvSpPr>
          <p:cNvPr id="9" name="Rectangle 8"/>
          <p:cNvSpPr/>
          <p:nvPr/>
        </p:nvSpPr>
        <p:spPr bwMode="auto">
          <a:xfrm>
            <a:off x="507868" y="2244066"/>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5"/>
              </a:rPr>
              <a:t>Design Resources for WP7</a:t>
            </a:r>
            <a:endParaRPr lang="en-US" sz="2400" dirty="0" smtClean="0">
              <a:gradFill>
                <a:gsLst>
                  <a:gs pos="0">
                    <a:schemeClr val="tx1"/>
                  </a:gs>
                  <a:gs pos="100000">
                    <a:schemeClr val="tx1"/>
                  </a:gs>
                </a:gsLst>
                <a:lin ang="5400000" scaled="0"/>
              </a:gradFill>
            </a:endParaRPr>
          </a:p>
        </p:txBody>
      </p:sp>
      <p:sp>
        <p:nvSpPr>
          <p:cNvPr id="10" name="Rectangle 9"/>
          <p:cNvSpPr/>
          <p:nvPr/>
        </p:nvSpPr>
        <p:spPr bwMode="auto">
          <a:xfrm>
            <a:off x="507868" y="3095206"/>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6"/>
              </a:rPr>
              <a:t>Windows Phone 7 Development Documentation</a:t>
            </a:r>
            <a:endParaRPr lang="en-US" sz="2400" dirty="0" smtClean="0">
              <a:gradFill>
                <a:gsLst>
                  <a:gs pos="0">
                    <a:schemeClr val="tx1"/>
                  </a:gs>
                  <a:gs pos="100000">
                    <a:schemeClr val="tx1"/>
                  </a:gs>
                </a:gsLst>
                <a:lin ang="5400000" scaled="0"/>
              </a:gradFill>
            </a:endParaRPr>
          </a:p>
        </p:txBody>
      </p:sp>
      <p:sp>
        <p:nvSpPr>
          <p:cNvPr id="11" name="Rectangle 10"/>
          <p:cNvSpPr/>
          <p:nvPr/>
        </p:nvSpPr>
        <p:spPr bwMode="auto">
          <a:xfrm>
            <a:off x="507868" y="399810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7"/>
              </a:rPr>
              <a:t>Windows Phone 7 Training Kit</a:t>
            </a:r>
            <a:endParaRPr lang="en-US" sz="24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93042767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609398"/>
          </a:xfrm>
        </p:spPr>
        <p:txBody>
          <a:bodyPr/>
          <a:lstStyle/>
          <a:p>
            <a:r>
              <a:rPr lang="en-US" dirty="0" smtClean="0"/>
              <a:t>MS Tag Placeholder Slide</a:t>
            </a:r>
            <a:endParaRPr lang="en-US" dirty="0"/>
          </a:p>
        </p:txBody>
      </p:sp>
      <p:sp>
        <p:nvSpPr>
          <p:cNvPr id="8" name="Rectangle 7"/>
          <p:cNvSpPr/>
          <p:nvPr/>
        </p:nvSpPr>
        <p:spPr bwMode="auto">
          <a:xfrm>
            <a:off x="-3063244" y="1"/>
            <a:ext cx="2854754" cy="1661993"/>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dirty="0" smtClean="0"/>
              <a:t>Your MS Tag will be inserted here during the final scrub. </a:t>
            </a:r>
            <a:endParaRPr lang="en-US" dirty="0"/>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Stay to the End to Win!</a:t>
            </a:r>
            <a:endParaRPr lang="en-US" dirty="0"/>
          </a:p>
        </p:txBody>
      </p:sp>
      <p:sp>
        <p:nvSpPr>
          <p:cNvPr id="5" name="Subtitle 4"/>
          <p:cNvSpPr>
            <a:spLocks noGrp="1"/>
          </p:cNvSpPr>
          <p:nvPr>
            <p:ph type="subTitle" idx="1"/>
          </p:nvPr>
        </p:nvSpPr>
        <p:spPr/>
        <p:txBody>
          <a:bodyPr/>
          <a:lstStyle/>
          <a:p>
            <a:endParaRPr lang="en-US"/>
          </a:p>
        </p:txBody>
      </p:sp>
      <p:sp>
        <p:nvSpPr>
          <p:cNvPr id="2" name="Text Placeholder 1"/>
          <p:cNvSpPr>
            <a:spLocks noGrp="1"/>
          </p:cNvSpPr>
          <p:nvPr>
            <p:ph type="body" sz="quarter" idx="10"/>
          </p:nvPr>
        </p:nvSpPr>
        <p:spPr/>
        <p:txBody>
          <a:bodyPr/>
          <a:lstStyle/>
          <a:p>
            <a:r>
              <a:rPr lang="en-US" dirty="0" smtClean="0"/>
              <a:t>Free Phone!</a:t>
            </a:r>
            <a:endParaRPr lang="en-US" dirty="0"/>
          </a:p>
        </p:txBody>
      </p:sp>
    </p:spTree>
    <p:extLst>
      <p:ext uri="{BB962C8B-B14F-4D97-AF65-F5344CB8AC3E}">
        <p14:creationId xmlns:p14="http://schemas.microsoft.com/office/powerpoint/2010/main" val="27805945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Silverlight and XNA on </a:t>
            </a:r>
            <a:r>
              <a: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rPr>
              <a:t>Windows Phone </a:t>
            </a:r>
            <a:r>
              <a:rPr lang="en-US" dirty="0" smtClean="0"/>
              <a:t>7 RTM</a:t>
            </a:r>
            <a:br>
              <a:rPr lang="en-US" dirty="0" smtClean="0"/>
            </a:br>
            <a:r>
              <a:rPr lang="en-US" sz="3200" dirty="0" smtClean="0">
                <a:gradFill flip="none" rotWithShape="1">
                  <a:gsLst>
                    <a:gs pos="0">
                      <a:schemeClr val="accent1"/>
                    </a:gs>
                    <a:gs pos="86000">
                      <a:schemeClr val="accent1"/>
                    </a:gs>
                  </a:gsLst>
                  <a:lin ang="5400000" scaled="0"/>
                  <a:tileRect/>
                </a:gradFill>
              </a:rPr>
              <a:t>XNA Game Studio or Silverlight: which product is right for me?</a:t>
            </a:r>
            <a:endParaRPr lang="en-US" sz="3200" dirty="0">
              <a:gradFill flip="none" rotWithShape="1">
                <a:gsLst>
                  <a:gs pos="0">
                    <a:schemeClr val="accent1"/>
                  </a:gs>
                  <a:gs pos="86000">
                    <a:schemeClr val="accent1"/>
                  </a:gs>
                </a:gsLst>
                <a:lin ang="5400000" scaled="0"/>
                <a:tileRect/>
              </a:gradFill>
            </a:endParaRPr>
          </a:p>
        </p:txBody>
      </p:sp>
      <p:sp>
        <p:nvSpPr>
          <p:cNvPr id="4" name="Rectangle 3"/>
          <p:cNvSpPr/>
          <p:nvPr/>
        </p:nvSpPr>
        <p:spPr bwMode="auto">
          <a:xfrm>
            <a:off x="-3" y="1905000"/>
            <a:ext cx="80467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Graphics, pick one technology</a:t>
            </a:r>
          </a:p>
        </p:txBody>
      </p:sp>
      <p:sp>
        <p:nvSpPr>
          <p:cNvPr id="7" name="Content Placeholder 7"/>
          <p:cNvSpPr txBox="1">
            <a:spLocks/>
          </p:cNvSpPr>
          <p:nvPr/>
        </p:nvSpPr>
        <p:spPr>
          <a:xfrm>
            <a:off x="519112" y="2547716"/>
            <a:ext cx="7527605" cy="289310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Silverlight </a:t>
            </a:r>
          </a:p>
          <a:p>
            <a:pPr marL="795338" lvl="1" indent="-392113"/>
            <a:r>
              <a:rPr lang="en-US" sz="2400" dirty="0"/>
              <a:t>Declarative XAML</a:t>
            </a:r>
          </a:p>
          <a:p>
            <a:pPr marL="795338" lvl="1" indent="-392113"/>
            <a:r>
              <a:rPr lang="en-US" sz="2400" dirty="0"/>
              <a:t>Retained mode</a:t>
            </a:r>
          </a:p>
          <a:p>
            <a:pPr marL="795338" lvl="1" indent="-392113"/>
            <a:r>
              <a:rPr lang="en-US" sz="2400" dirty="0"/>
              <a:t>Controls, user friendly</a:t>
            </a:r>
            <a:endParaRPr lang="en-US" sz="2000" dirty="0"/>
          </a:p>
          <a:p>
            <a:pPr marL="403225" indent="-403225"/>
            <a:r>
              <a:rPr lang="en-US" sz="2800" dirty="0"/>
              <a:t>XNA</a:t>
            </a:r>
          </a:p>
          <a:p>
            <a:pPr marL="795338" lvl="1" indent="-392113"/>
            <a:r>
              <a:rPr lang="en-US" sz="2400" dirty="0"/>
              <a:t>GPU Accelerated</a:t>
            </a:r>
          </a:p>
          <a:p>
            <a:pPr marL="795338" lvl="1" indent="-392113"/>
            <a:r>
              <a:rPr lang="en-US" sz="2400" dirty="0"/>
              <a:t>Immediate mode, very low level</a:t>
            </a:r>
          </a:p>
        </p:txBody>
      </p:sp>
      <p:sp>
        <p:nvSpPr>
          <p:cNvPr id="8" name="Rectangle 7"/>
          <p:cNvSpPr/>
          <p:nvPr/>
        </p:nvSpPr>
        <p:spPr bwMode="auto">
          <a:xfrm>
            <a:off x="-3" y="5582391"/>
            <a:ext cx="80467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Browser, Maps Control</a:t>
            </a:r>
          </a:p>
        </p:txBody>
      </p:sp>
    </p:spTree>
    <p:extLst>
      <p:ext uri="{BB962C8B-B14F-4D97-AF65-F5344CB8AC3E}">
        <p14:creationId xmlns:p14="http://schemas.microsoft.com/office/powerpoint/2010/main" val="2704877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Silverlight and XNA on Windows Phone 7 RTM</a:t>
            </a:r>
            <a:br>
              <a:rPr lang="en-US" dirty="0" smtClean="0"/>
            </a:br>
            <a:r>
              <a:rPr lang="en-US" sz="3200" dirty="0">
                <a:gradFill flip="none" rotWithShape="1">
                  <a:gsLst>
                    <a:gs pos="0">
                      <a:schemeClr val="accent1"/>
                    </a:gs>
                    <a:gs pos="86000">
                      <a:schemeClr val="accent1"/>
                    </a:gs>
                  </a:gsLst>
                  <a:lin ang="5400000" scaled="0"/>
                  <a:tileRect/>
                </a:gradFill>
              </a:rPr>
              <a:t>XNA Game Studio or Silverlight: </a:t>
            </a:r>
            <a:r>
              <a:rPr lang="en-US" sz="3200" dirty="0" smtClean="0">
                <a:gradFill flip="none" rotWithShape="1">
                  <a:gsLst>
                    <a:gs pos="0">
                      <a:schemeClr val="accent1"/>
                    </a:gs>
                    <a:gs pos="86000">
                      <a:schemeClr val="accent1"/>
                    </a:gs>
                  </a:gsLst>
                  <a:lin ang="5400000" scaled="0"/>
                  <a:tileRect/>
                </a:gradFill>
              </a:rPr>
              <a:t>which product is right for me?</a:t>
            </a:r>
            <a:endParaRPr lang="en-US" sz="3200" dirty="0">
              <a:gradFill flip="none" rotWithShape="1">
                <a:gsLst>
                  <a:gs pos="0">
                    <a:schemeClr val="accent1"/>
                  </a:gs>
                  <a:gs pos="86000">
                    <a:schemeClr val="accent1"/>
                  </a:gs>
                </a:gsLst>
                <a:lin ang="5400000" scaled="0"/>
                <a:tileRect/>
              </a:gradFill>
            </a:endParaRPr>
          </a:p>
        </p:txBody>
      </p:sp>
      <p:sp>
        <p:nvSpPr>
          <p:cNvPr id="4" name="Rectangle 3"/>
          <p:cNvSpPr/>
          <p:nvPr/>
        </p:nvSpPr>
        <p:spPr bwMode="auto">
          <a:xfrm>
            <a:off x="-3" y="1905000"/>
            <a:ext cx="804672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Everything but graphics, mix and match</a:t>
            </a:r>
          </a:p>
        </p:txBody>
      </p:sp>
      <p:sp>
        <p:nvSpPr>
          <p:cNvPr id="7" name="Content Placeholder 7"/>
          <p:cNvSpPr txBox="1">
            <a:spLocks/>
          </p:cNvSpPr>
          <p:nvPr/>
        </p:nvSpPr>
        <p:spPr>
          <a:xfrm>
            <a:off x="519112" y="2547716"/>
            <a:ext cx="7527605" cy="289310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smtClean="0"/>
              <a:t>XNA </a:t>
            </a:r>
            <a:r>
              <a:rPr lang="en-US" sz="2800" dirty="0"/>
              <a:t>framework</a:t>
            </a:r>
          </a:p>
          <a:p>
            <a:pPr marL="798513" lvl="1" indent="-403225"/>
            <a:r>
              <a:rPr lang="en-US" sz="2400" dirty="0"/>
              <a:t>Audio and microphone</a:t>
            </a:r>
          </a:p>
          <a:p>
            <a:pPr marL="798513" lvl="1" indent="-403225"/>
            <a:r>
              <a:rPr lang="en-US" sz="2400" dirty="0"/>
              <a:t>Media playback</a:t>
            </a:r>
          </a:p>
          <a:p>
            <a:pPr marL="798513" lvl="1" indent="-403225"/>
            <a:r>
              <a:rPr lang="en-US" sz="2400" dirty="0"/>
              <a:t>Input</a:t>
            </a:r>
          </a:p>
          <a:p>
            <a:pPr marL="798513" lvl="1" indent="-403225"/>
            <a:r>
              <a:rPr lang="en-US" sz="2400" dirty="0" err="1"/>
              <a:t>GamerServices</a:t>
            </a:r>
            <a:r>
              <a:rPr lang="en-US" sz="2400" dirty="0"/>
              <a:t>, etc…</a:t>
            </a:r>
          </a:p>
          <a:p>
            <a:pPr marL="403225" indent="-403225"/>
            <a:r>
              <a:rPr lang="en-US" sz="2800" dirty="0"/>
              <a:t>Silverlight</a:t>
            </a:r>
          </a:p>
          <a:p>
            <a:pPr marL="798513" lvl="1" indent="-403225"/>
            <a:r>
              <a:rPr lang="en-US" sz="2400" dirty="0" err="1"/>
              <a:t>HttpWebRequest</a:t>
            </a:r>
            <a:endParaRPr lang="en-US" sz="2400" dirty="0"/>
          </a:p>
        </p:txBody>
      </p:sp>
    </p:spTree>
    <p:extLst>
      <p:ext uri="{BB962C8B-B14F-4D97-AF65-F5344CB8AC3E}">
        <p14:creationId xmlns:p14="http://schemas.microsoft.com/office/powerpoint/2010/main" val="3299061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Game for Windows Phone 7?</a:t>
            </a:r>
            <a:endParaRPr lang="en-US" dirty="0"/>
          </a:p>
        </p:txBody>
      </p:sp>
      <p:sp>
        <p:nvSpPr>
          <p:cNvPr id="4" name="Rectangle 3"/>
          <p:cNvSpPr/>
          <p:nvPr/>
        </p:nvSpPr>
        <p:spPr bwMode="auto">
          <a:xfrm>
            <a:off x="-3" y="1447800"/>
            <a:ext cx="8046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XNA is the likely choice</a:t>
            </a:r>
          </a:p>
        </p:txBody>
      </p:sp>
      <p:sp>
        <p:nvSpPr>
          <p:cNvPr id="6" name="Rectangle 5"/>
          <p:cNvSpPr/>
          <p:nvPr/>
        </p:nvSpPr>
        <p:spPr bwMode="auto">
          <a:xfrm>
            <a:off x="-3" y="2265300"/>
            <a:ext cx="8046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But what about…</a:t>
            </a:r>
          </a:p>
        </p:txBody>
      </p:sp>
      <p:sp>
        <p:nvSpPr>
          <p:cNvPr id="7" name="Content Placeholder 7"/>
          <p:cNvSpPr txBox="1">
            <a:spLocks/>
          </p:cNvSpPr>
          <p:nvPr/>
        </p:nvSpPr>
        <p:spPr>
          <a:xfrm>
            <a:off x="519112" y="2908016"/>
            <a:ext cx="7527605" cy="262225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UI and controls? </a:t>
            </a:r>
          </a:p>
          <a:p>
            <a:pPr marL="403225" indent="-403225"/>
            <a:r>
              <a:rPr lang="en-US" sz="2800" dirty="0" err="1"/>
              <a:t>WebBrowser</a:t>
            </a:r>
            <a:r>
              <a:rPr lang="en-US" sz="2800" dirty="0"/>
              <a:t> integration?</a:t>
            </a:r>
          </a:p>
          <a:p>
            <a:pPr marL="403225" indent="-403225"/>
            <a:r>
              <a:rPr lang="en-US" sz="2800" dirty="0"/>
              <a:t>Video playback?</a:t>
            </a:r>
          </a:p>
          <a:p>
            <a:pPr marL="403225" indent="-403225"/>
            <a:r>
              <a:rPr lang="en-US" sz="2800" dirty="0" err="1"/>
              <a:t>SpriteFont</a:t>
            </a:r>
            <a:endParaRPr lang="en-US" sz="2800" dirty="0"/>
          </a:p>
          <a:p>
            <a:pPr marL="798513" lvl="1" indent="-403225"/>
            <a:r>
              <a:rPr lang="en-US" sz="2400" dirty="0"/>
              <a:t>Large character sets</a:t>
            </a:r>
          </a:p>
          <a:p>
            <a:pPr marL="798513" lvl="1" indent="-403225"/>
            <a:r>
              <a:rPr lang="en-US" sz="2400" dirty="0"/>
              <a:t>Dynamic glyphs – cloud, user input</a:t>
            </a:r>
          </a:p>
        </p:txBody>
      </p:sp>
    </p:spTree>
    <p:extLst>
      <p:ext uri="{BB962C8B-B14F-4D97-AF65-F5344CB8AC3E}">
        <p14:creationId xmlns:p14="http://schemas.microsoft.com/office/powerpoint/2010/main" val="999766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Rich Connected App for </a:t>
            </a:r>
            <a:br>
              <a:rPr lang="en-US" dirty="0" smtClean="0"/>
            </a:br>
            <a:r>
              <a:rPr lang="en-US" dirty="0" smtClean="0"/>
              <a:t>Windows Phone 7?</a:t>
            </a:r>
            <a:endParaRPr lang="en-US" dirty="0"/>
          </a:p>
        </p:txBody>
      </p:sp>
      <p:sp>
        <p:nvSpPr>
          <p:cNvPr id="4" name="Rectangle 3"/>
          <p:cNvSpPr/>
          <p:nvPr/>
        </p:nvSpPr>
        <p:spPr bwMode="auto">
          <a:xfrm>
            <a:off x="-3" y="1905000"/>
            <a:ext cx="8046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Silverlight is the way to go</a:t>
            </a:r>
          </a:p>
        </p:txBody>
      </p:sp>
      <p:sp>
        <p:nvSpPr>
          <p:cNvPr id="5" name="Rectangle 4"/>
          <p:cNvSpPr/>
          <p:nvPr/>
        </p:nvSpPr>
        <p:spPr bwMode="auto">
          <a:xfrm>
            <a:off x="-3" y="2722500"/>
            <a:ext cx="8046720" cy="548640"/>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defTabSz="914099"/>
            <a:r>
              <a:rPr lang="en-US" sz="3200" dirty="0">
                <a:solidFill>
                  <a:schemeClr val="tx1">
                    <a:alpha val="99000"/>
                  </a:schemeClr>
                </a:solidFill>
              </a:rPr>
              <a:t>But what about…</a:t>
            </a:r>
          </a:p>
        </p:txBody>
      </p:sp>
      <p:sp>
        <p:nvSpPr>
          <p:cNvPr id="6" name="Content Placeholder 7"/>
          <p:cNvSpPr txBox="1">
            <a:spLocks/>
          </p:cNvSpPr>
          <p:nvPr/>
        </p:nvSpPr>
        <p:spPr>
          <a:xfrm>
            <a:off x="519112" y="3365216"/>
            <a:ext cx="7527605" cy="180972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Drawing 3D Content</a:t>
            </a:r>
          </a:p>
          <a:p>
            <a:pPr marL="403225" indent="-403225"/>
            <a:r>
              <a:rPr lang="en-US" sz="2800" dirty="0"/>
              <a:t>Complex scenes, high entity counts</a:t>
            </a:r>
          </a:p>
          <a:p>
            <a:pPr marL="403225" indent="-403225"/>
            <a:r>
              <a:rPr lang="en-US" sz="2800" dirty="0"/>
              <a:t>Texturing and effects?</a:t>
            </a:r>
          </a:p>
          <a:p>
            <a:pPr marL="403225" indent="-403225"/>
            <a:r>
              <a:rPr lang="en-US" sz="2800" dirty="0"/>
              <a:t>Using the hardware </a:t>
            </a:r>
            <a:r>
              <a:rPr lang="en-US" sz="2800" dirty="0" err="1"/>
              <a:t>scaler</a:t>
            </a:r>
            <a:r>
              <a:rPr lang="en-US" sz="2800" dirty="0"/>
              <a:t>?</a:t>
            </a:r>
          </a:p>
        </p:txBody>
      </p:sp>
    </p:spTree>
    <p:extLst>
      <p:ext uri="{BB962C8B-B14F-4D97-AF65-F5344CB8AC3E}">
        <p14:creationId xmlns:p14="http://schemas.microsoft.com/office/powerpoint/2010/main" val="4288320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XNA Shared Graphics</a:t>
            </a:r>
            <a:endParaRPr lang="en-US" dirty="0"/>
          </a:p>
        </p:txBody>
      </p:sp>
      <p:sp>
        <p:nvSpPr>
          <p:cNvPr id="4" name="Rectangle 3"/>
          <p:cNvSpPr/>
          <p:nvPr/>
        </p:nvSpPr>
        <p:spPr bwMode="auto">
          <a:xfrm>
            <a:off x="-2" y="1447800"/>
            <a:ext cx="1133856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XNA 3D graphics within your Silverlight app!</a:t>
            </a:r>
          </a:p>
        </p:txBody>
      </p:sp>
      <p:sp>
        <p:nvSpPr>
          <p:cNvPr id="5" name="Rectangle 4"/>
          <p:cNvSpPr/>
          <p:nvPr/>
        </p:nvSpPr>
        <p:spPr bwMode="auto">
          <a:xfrm>
            <a:off x="-2" y="2265300"/>
            <a:ext cx="1133856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Silverlight app model</a:t>
            </a:r>
          </a:p>
        </p:txBody>
      </p:sp>
      <p:sp>
        <p:nvSpPr>
          <p:cNvPr id="6" name="Content Placeholder 7"/>
          <p:cNvSpPr txBox="1">
            <a:spLocks/>
          </p:cNvSpPr>
          <p:nvPr/>
        </p:nvSpPr>
        <p:spPr>
          <a:xfrm>
            <a:off x="519113" y="2908016"/>
            <a:ext cx="10819446" cy="86177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Application class</a:t>
            </a:r>
          </a:p>
          <a:p>
            <a:pPr marL="403225" indent="-403225"/>
            <a:r>
              <a:rPr lang="en-US" sz="2800" dirty="0" err="1"/>
              <a:t>PhoneApplicationPage</a:t>
            </a:r>
            <a:r>
              <a:rPr lang="en-US" sz="2800" dirty="0"/>
              <a:t> and Navigation</a:t>
            </a:r>
          </a:p>
        </p:txBody>
      </p:sp>
      <p:sp>
        <p:nvSpPr>
          <p:cNvPr id="7" name="Rectangle 6"/>
          <p:cNvSpPr/>
          <p:nvPr/>
        </p:nvSpPr>
        <p:spPr bwMode="auto">
          <a:xfrm>
            <a:off x="-2" y="3903032"/>
            <a:ext cx="1133856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XNA Rendering takes over entire display</a:t>
            </a:r>
          </a:p>
        </p:txBody>
      </p:sp>
      <p:sp>
        <p:nvSpPr>
          <p:cNvPr id="8" name="Content Placeholder 7"/>
          <p:cNvSpPr txBox="1">
            <a:spLocks/>
          </p:cNvSpPr>
          <p:nvPr/>
        </p:nvSpPr>
        <p:spPr>
          <a:xfrm>
            <a:off x="519112" y="4545748"/>
            <a:ext cx="10819447" cy="86177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err="1"/>
              <a:t>SetSharingMode</a:t>
            </a:r>
            <a:r>
              <a:rPr lang="en-US" sz="2800" dirty="0"/>
              <a:t>(</a:t>
            </a:r>
            <a:r>
              <a:rPr lang="en-US" sz="2800" dirty="0" err="1"/>
              <a:t>bool</a:t>
            </a:r>
            <a:r>
              <a:rPr lang="en-US" sz="2800" dirty="0"/>
              <a:t> </a:t>
            </a:r>
            <a:r>
              <a:rPr lang="en-US" sz="2800" dirty="0" err="1"/>
              <a:t>enableXna</a:t>
            </a:r>
            <a:r>
              <a:rPr lang="en-US" sz="2800" dirty="0"/>
              <a:t>)</a:t>
            </a:r>
          </a:p>
          <a:p>
            <a:pPr marL="403225" indent="-403225"/>
            <a:r>
              <a:rPr lang="en-US" sz="2800" dirty="0"/>
              <a:t>Graphics operations only valid while shared rendering is enabled</a:t>
            </a:r>
          </a:p>
        </p:txBody>
      </p:sp>
    </p:spTree>
    <p:extLst>
      <p:ext uri="{BB962C8B-B14F-4D97-AF65-F5344CB8AC3E}">
        <p14:creationId xmlns:p14="http://schemas.microsoft.com/office/powerpoint/2010/main" val="206147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XNA Shared Graphics</a:t>
            </a:r>
            <a:endParaRPr lang="en-US" dirty="0"/>
          </a:p>
        </p:txBody>
      </p:sp>
      <p:sp>
        <p:nvSpPr>
          <p:cNvPr id="4" name="Rectangle 3"/>
          <p:cNvSpPr/>
          <p:nvPr/>
        </p:nvSpPr>
        <p:spPr bwMode="auto">
          <a:xfrm>
            <a:off x="-2" y="1447800"/>
            <a:ext cx="1133856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XNA </a:t>
            </a:r>
            <a:r>
              <a:rPr lang="en-US" sz="3200" dirty="0" err="1">
                <a:solidFill>
                  <a:schemeClr val="tx1">
                    <a:alpha val="99000"/>
                  </a:schemeClr>
                </a:solidFill>
              </a:rPr>
              <a:t>SharedGraphicsDeviceManager</a:t>
            </a:r>
            <a:endParaRPr lang="en-US" sz="3200" dirty="0">
              <a:solidFill>
                <a:schemeClr val="tx1">
                  <a:alpha val="99000"/>
                </a:schemeClr>
              </a:solidFill>
            </a:endParaRPr>
          </a:p>
        </p:txBody>
      </p:sp>
      <p:sp>
        <p:nvSpPr>
          <p:cNvPr id="5" name="Content Placeholder 7"/>
          <p:cNvSpPr txBox="1">
            <a:spLocks/>
          </p:cNvSpPr>
          <p:nvPr/>
        </p:nvSpPr>
        <p:spPr>
          <a:xfrm>
            <a:off x="519113" y="2090516"/>
            <a:ext cx="10819446" cy="3877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Manages Direct3D device sharing with Silverlight</a:t>
            </a:r>
          </a:p>
        </p:txBody>
      </p:sp>
      <p:sp>
        <p:nvSpPr>
          <p:cNvPr id="6" name="Rectangle 5"/>
          <p:cNvSpPr/>
          <p:nvPr/>
        </p:nvSpPr>
        <p:spPr bwMode="auto">
          <a:xfrm>
            <a:off x="-2" y="2648804"/>
            <a:ext cx="11338560" cy="548640"/>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defTabSz="914099" fontAlgn="base">
              <a:spcBef>
                <a:spcPts val="300"/>
              </a:spcBef>
              <a:spcAft>
                <a:spcPct val="0"/>
              </a:spcAft>
            </a:pPr>
            <a:r>
              <a:rPr lang="en-US" sz="3200" dirty="0">
                <a:solidFill>
                  <a:schemeClr val="tx1">
                    <a:alpha val="99000"/>
                  </a:schemeClr>
                </a:solidFill>
              </a:rPr>
              <a:t>GPU resource management</a:t>
            </a:r>
          </a:p>
        </p:txBody>
      </p:sp>
      <p:sp>
        <p:nvSpPr>
          <p:cNvPr id="7" name="Content Placeholder 7"/>
          <p:cNvSpPr txBox="1">
            <a:spLocks/>
          </p:cNvSpPr>
          <p:nvPr/>
        </p:nvSpPr>
        <p:spPr>
          <a:xfrm>
            <a:off x="519112" y="3291520"/>
            <a:ext cx="10819447" cy="133575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25" indent="-403225"/>
            <a:r>
              <a:rPr lang="en-US" sz="2800" dirty="0"/>
              <a:t>Silverlight evicts resources when using XNA Graphics</a:t>
            </a:r>
          </a:p>
          <a:p>
            <a:pPr marL="403225" indent="-403225"/>
            <a:r>
              <a:rPr lang="en-US" sz="2800" dirty="0"/>
              <a:t>XNA APIs allow manual resource management</a:t>
            </a:r>
          </a:p>
          <a:p>
            <a:pPr marL="403225" indent="-403225"/>
            <a:r>
              <a:rPr lang="en-US" sz="2800" dirty="0"/>
              <a:t>Maximize free memory, minimize repeat loading of content </a:t>
            </a:r>
          </a:p>
        </p:txBody>
      </p:sp>
    </p:spTree>
    <p:extLst>
      <p:ext uri="{BB962C8B-B14F-4D97-AF65-F5344CB8AC3E}">
        <p14:creationId xmlns:p14="http://schemas.microsoft.com/office/powerpoint/2010/main" val="11181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theme/theme1.xml><?xml version="1.0" encoding="utf-8"?>
<a:theme xmlns:a="http://schemas.openxmlformats.org/drawingml/2006/main" name="Template to be populated - Raque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8b529f77-48ab-4581-b468-93f09345b8aa"/>
    <ds:schemaRef ds:uri="2295e2e7-0eeb-498e-8716-217bb2ee6ee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Template to be populated - Raquel</Template>
  <TotalTime>3631</TotalTime>
  <Words>5449</Words>
  <Application>Microsoft Office PowerPoint</Application>
  <PresentationFormat>Custom</PresentationFormat>
  <Paragraphs>423</Paragraphs>
  <Slides>30</Slides>
  <Notes>28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Template to be populated - Raquel</vt:lpstr>
      <vt:lpstr>White with Consolas font for code slides</vt:lpstr>
      <vt:lpstr>PowerPoint Presentation</vt:lpstr>
      <vt:lpstr>Building Windows Phone Applications with Microsoft Silverlight and XNA</vt:lpstr>
      <vt:lpstr>Stay to the End to Win!</vt:lpstr>
      <vt:lpstr>Silverlight and XNA on Windows Phone 7 RTM XNA Game Studio or Silverlight: which product is right for me?</vt:lpstr>
      <vt:lpstr>Silverlight and XNA on Windows Phone 7 RTM XNA Game Studio or Silverlight: which product is right for me?</vt:lpstr>
      <vt:lpstr>Writing a Game for Windows Phone 7?</vt:lpstr>
      <vt:lpstr>Writing a Rich Connected App for  Windows Phone 7?</vt:lpstr>
      <vt:lpstr>XNA Shared Graphics</vt:lpstr>
      <vt:lpstr>XNA Shared Graphics</vt:lpstr>
      <vt:lpstr>XNA Shared Rendering</vt:lpstr>
      <vt:lpstr>What About “Game”?</vt:lpstr>
      <vt:lpstr>Microsoft.Xna.Framework.GameTimer</vt:lpstr>
      <vt:lpstr>XNA Shared Rendering Replacing “Game” functionality</vt:lpstr>
      <vt:lpstr>But Can I Mix XNA 3D and Silverlight?</vt:lpstr>
      <vt:lpstr>UIElementRenderer</vt:lpstr>
      <vt:lpstr>UIElementRenderer Uses</vt:lpstr>
      <vt:lpstr>XNA Shared Rendering Using UIElementRenderer to draw Silverlight controls within an XNA scene</vt:lpstr>
      <vt:lpstr>Input with UIElementRenderer</vt:lpstr>
      <vt:lpstr>Advanced Use Cases</vt:lpstr>
      <vt:lpstr>XNA Shared Rendering Putting it all together: XNA rendering,  Silverlight navigation, advanced use cases</vt:lpstr>
      <vt:lpstr>Advanced Use Cases</vt:lpstr>
      <vt:lpstr>XNA Shared Rendering Video and Camera: MediaElement and camera preview</vt:lpstr>
      <vt:lpstr>Takeaways</vt:lpstr>
      <vt:lpstr>Questions?</vt:lpstr>
      <vt:lpstr>Related Content</vt:lpstr>
      <vt:lpstr>Track Resources</vt:lpstr>
      <vt:lpstr>Resources</vt:lpstr>
      <vt:lpstr>PowerPoint Presentation</vt:lpstr>
      <vt:lpstr>MS Tag Placeholder Slide</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WPH306: Building Windows Phone Applications with Microsoft Silverlight and XNA</dc:title>
  <dc:subject>Microsoft TechEd North America 2011</dc:subject>
  <dc:creator>Rob Cameron</dc:creator>
  <dc:description>Template Design: Jordan Cayabyab
Formatter: Raquel Romano, Silver Fox Productions, Inc.
Event Date: May 16-19, 2011
Event Location: Atlanta
Audience Type: Developers, IT Pros</dc:description>
  <cp:lastModifiedBy>Rob Cameron</cp:lastModifiedBy>
  <cp:revision>40</cp:revision>
  <cp:lastPrinted>2010-05-11T05:02:34Z</cp:lastPrinted>
  <dcterms:created xsi:type="dcterms:W3CDTF">2011-05-07T20:19:21Z</dcterms:created>
  <dcterms:modified xsi:type="dcterms:W3CDTF">2011-05-18T02:15:44Z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