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4"/>
    <p:sldMasterId id="2147483718" r:id="rId5"/>
  </p:sldMasterIdLst>
  <p:notesMasterIdLst>
    <p:notesMasterId r:id="rId36"/>
  </p:notesMasterIdLst>
  <p:handoutMasterIdLst>
    <p:handoutMasterId r:id="rId37"/>
  </p:handoutMasterIdLst>
  <p:sldIdLst>
    <p:sldId id="319" r:id="rId6"/>
    <p:sldId id="336" r:id="rId7"/>
    <p:sldId id="363" r:id="rId8"/>
    <p:sldId id="338" r:id="rId9"/>
    <p:sldId id="339" r:id="rId10"/>
    <p:sldId id="340" r:id="rId11"/>
    <p:sldId id="341" r:id="rId12"/>
    <p:sldId id="342" r:id="rId13"/>
    <p:sldId id="343" r:id="rId14"/>
    <p:sldId id="344" r:id="rId15"/>
    <p:sldId id="345" r:id="rId16"/>
    <p:sldId id="365" r:id="rId17"/>
    <p:sldId id="347" r:id="rId18"/>
    <p:sldId id="348" r:id="rId19"/>
    <p:sldId id="349" r:id="rId20"/>
    <p:sldId id="350" r:id="rId21"/>
    <p:sldId id="351" r:id="rId22"/>
    <p:sldId id="352" r:id="rId23"/>
    <p:sldId id="353" r:id="rId24"/>
    <p:sldId id="354" r:id="rId25"/>
    <p:sldId id="355" r:id="rId26"/>
    <p:sldId id="356" r:id="rId27"/>
    <p:sldId id="357" r:id="rId28"/>
    <p:sldId id="364" r:id="rId29"/>
    <p:sldId id="362" r:id="rId30"/>
    <p:sldId id="361" r:id="rId31"/>
    <p:sldId id="329" r:id="rId32"/>
    <p:sldId id="330" r:id="rId33"/>
    <p:sldId id="334" r:id="rId34"/>
    <p:sldId id="271" r:id="rId35"/>
  </p:sldIdLst>
  <p:sldSz cx="12188825" cy="6858000"/>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29A16"/>
    <a:srgbClr val="0296CA"/>
    <a:srgbClr val="03C2F1"/>
    <a:srgbClr val="FFFFFF"/>
    <a:srgbClr val="000000"/>
    <a:srgbClr val="F8F57B"/>
    <a:srgbClr val="59D01E"/>
    <a:srgbClr val="ACE58F"/>
    <a:srgbClr val="292929"/>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861" autoAdjust="0"/>
    <p:restoredTop sz="77404" autoAdjust="0"/>
  </p:normalViewPr>
  <p:slideViewPr>
    <p:cSldViewPr snapToGrid="0">
      <p:cViewPr varScale="1">
        <p:scale>
          <a:sx n="69" d="100"/>
          <a:sy n="69" d="100"/>
        </p:scale>
        <p:origin x="-114" y="-522"/>
      </p:cViewPr>
      <p:guideLst>
        <p:guide orient="horz" pos="144"/>
        <p:guide orient="horz" pos="1200"/>
        <p:guide orient="horz" pos="2736"/>
        <p:guide orient="horz" pos="4176"/>
        <p:guide orient="horz" pos="1488"/>
        <p:guide orient="horz" pos="912"/>
        <p:guide pos="3839"/>
        <p:guide pos="327"/>
        <p:guide pos="1190"/>
        <p:guide pos="7350"/>
        <p:guide pos="7063"/>
        <p:guide pos="61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0" d="100"/>
        <a:sy n="70" d="100"/>
      </p:scale>
      <p:origin x="0" y="0"/>
    </p:cViewPr>
  </p:sorterViewPr>
  <p:notesViewPr>
    <p:cSldViewPr snapToGrid="0" showGuides="1">
      <p:cViewPr varScale="1">
        <p:scale>
          <a:sx n="96" d="100"/>
          <a:sy n="96" d="100"/>
        </p:scale>
        <p:origin x="-3558" y="-11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err="1" smtClean="0">
                <a:latin typeface="Segoe UI" pitchFamily="34" charset="0"/>
              </a:rPr>
              <a:t>TechEd</a:t>
            </a:r>
            <a:r>
              <a:rPr lang="en-US" dirty="0" smtClean="0">
                <a:latin typeface="Segoe UI" pitchFamily="34" charset="0"/>
              </a:rPr>
              <a:t> 2011</a:t>
            </a:r>
            <a:endParaRPr lang="en-US" dirty="0">
              <a:latin typeface="Segoe UI"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Segoe UI" pitchFamily="34" charset="0"/>
              </a:rPr>
              <a:pPr/>
              <a:t>5/17/2011</a:t>
            </a:fld>
            <a:endParaRPr lang="en-US" dirty="0">
              <a:latin typeface="Segoe U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Segoe UI" pitchFamily="34" charset="0"/>
              </a:rPr>
              <a:pPr/>
              <a:t>‹#›</a:t>
            </a:fld>
            <a:endParaRPr lang="en-US" dirty="0">
              <a:latin typeface="Segoe UI" pitchFamily="34" charset="0"/>
            </a:endParaRPr>
          </a:p>
        </p:txBody>
      </p:sp>
    </p:spTree>
    <p:extLst>
      <p:ext uri="{BB962C8B-B14F-4D97-AF65-F5344CB8AC3E}">
        <p14:creationId xmlns:p14="http://schemas.microsoft.com/office/powerpoint/2010/main" val="1207966436"/>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err="1" smtClean="0"/>
              <a:t>TechEd</a:t>
            </a:r>
            <a:r>
              <a:rPr lang="en-US" dirty="0" smtClean="0"/>
              <a:t> 2011</a:t>
            </a: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7C3FBCD4-166E-446F-AF18-7D4A0CF9AEF6}" type="datetimeFigureOut">
              <a:rPr lang="en-US" smtClean="0"/>
              <a:pPr/>
              <a:t>5/17/2011</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Segoe UI"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val="2252895765"/>
      </p:ext>
    </p:extLst>
  </p:cSld>
  <p:clrMap bg1="lt1" tx1="dk1" bg2="lt2" tx2="dk2" accent1="accent1" accent2="accent2" accent3="accent3" accent4="accent4" accent5="accent5" accent6="accent6" hlink="hlink" folHlink="folHlink"/>
  <p:hf/>
  <p:notesStyle>
    <a:lvl1pPr marL="0" algn="l" defTabSz="914363" rtl="0" eaLnBrk="1" latinLnBrk="0" hangingPunct="1">
      <a:lnSpc>
        <a:spcPct val="90000"/>
      </a:lnSpc>
      <a:spcAft>
        <a:spcPts val="333"/>
      </a:spcAft>
      <a:defRPr sz="900" kern="1200">
        <a:solidFill>
          <a:schemeClr val="tx1"/>
        </a:solidFill>
        <a:latin typeface="Segoe UI"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8" Type="http://schemas.openxmlformats.org/officeDocument/2006/relationships/hyperlink" Target="http://en.wikipedia.org/wiki/Interactivity" TargetMode="External"/><Relationship Id="rId13" Type="http://schemas.openxmlformats.org/officeDocument/2006/relationships/hyperlink" Target="http://en.wikipedia.org/wiki/OpenGL" TargetMode="External"/><Relationship Id="rId3" Type="http://schemas.openxmlformats.org/officeDocument/2006/relationships/hyperlink" Target="http://en.wikipedia.org/wiki/Retained_mode" TargetMode="External"/><Relationship Id="rId7" Type="http://schemas.openxmlformats.org/officeDocument/2006/relationships/hyperlink" Target="http://en.wikipedia.org/wiki/Animation" TargetMode="External"/><Relationship Id="rId12" Type="http://schemas.openxmlformats.org/officeDocument/2006/relationships/hyperlink" Target="http://en.wikipedia.org/wiki/Immediate_mode" TargetMode="External"/><Relationship Id="rId2" Type="http://schemas.openxmlformats.org/officeDocument/2006/relationships/slide" Target="../slides/slide4.xml"/><Relationship Id="rId1" Type="http://schemas.openxmlformats.org/officeDocument/2006/relationships/notesMaster" Target="../notesMasters/notesMaster1.xml"/><Relationship Id="rId6" Type="http://schemas.openxmlformats.org/officeDocument/2006/relationships/hyperlink" Target="http://en.wikipedia.org/wiki/Computer_graphics" TargetMode="External"/><Relationship Id="rId11" Type="http://schemas.openxmlformats.org/officeDocument/2006/relationships/hyperlink" Target="http://en.wikipedia.org/wiki/Occlusion_culling" TargetMode="External"/><Relationship Id="rId5" Type="http://schemas.openxmlformats.org/officeDocument/2006/relationships/hyperlink" Target="http://en.wikipedia.org/wiki/Multimedia" TargetMode="External"/><Relationship Id="rId10" Type="http://schemas.openxmlformats.org/officeDocument/2006/relationships/hyperlink" Target="http://en.wikipedia.org/wiki/Double_buffering" TargetMode="External"/><Relationship Id="rId4" Type="http://schemas.openxmlformats.org/officeDocument/2006/relationships/hyperlink" Target="http://en.wikipedia.org/wiki/Windows_Presentation_Foundation" TargetMode="External"/><Relationship Id="rId9" Type="http://schemas.openxmlformats.org/officeDocument/2006/relationships/hyperlink" Target="http://en.wikipedia.org/wiki/Wikipedia:Citation_needed"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5" name="Date Placeholder 4"/>
          <p:cNvSpPr>
            <a:spLocks noGrp="1"/>
          </p:cNvSpPr>
          <p:nvPr>
            <p:ph type="dt" idx="10"/>
          </p:nvPr>
        </p:nvSpPr>
        <p:spPr/>
        <p:txBody>
          <a:bodyPr/>
          <a:lstStyle/>
          <a:p>
            <a:fld id="{0CFE6A2B-3CE3-4F93-96A7-772020350704}" type="datetime1">
              <a:rPr lang="en-US" smtClean="0"/>
              <a:t>5/17/2011</a:t>
            </a:fld>
            <a:endParaRPr lang="en-US" dirty="0"/>
          </a:p>
        </p:txBody>
      </p:sp>
      <p:sp>
        <p:nvSpPr>
          <p:cNvPr id="6" name="Footer Placeholder 5"/>
          <p:cNvSpPr>
            <a:spLocks noGrp="1"/>
          </p:cNvSpPr>
          <p:nvPr>
            <p:ph type="ftr" sz="quarter" idx="11"/>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2"/>
          </p:nvPr>
        </p:nvSpPr>
        <p:spPr/>
        <p:txBody>
          <a:bodyPr/>
          <a:lstStyle/>
          <a:p>
            <a:fld id="{8B263312-38AA-4E1E-B2B5-0F8F122B24FE}" type="slidenum">
              <a:rPr lang="en-US" smtClean="0"/>
              <a:pPr/>
              <a:t>1</a:t>
            </a:fld>
            <a:endParaRPr lang="en-US" dirty="0"/>
          </a:p>
        </p:txBody>
      </p:sp>
      <p:sp>
        <p:nvSpPr>
          <p:cNvPr id="8" name="Header Placeholder 7"/>
          <p:cNvSpPr>
            <a:spLocks noGrp="1"/>
          </p:cNvSpPr>
          <p:nvPr>
            <p:ph type="hdr" sz="quarter" idx="13"/>
          </p:nvPr>
        </p:nvSpPr>
        <p:spPr/>
        <p:txBody>
          <a:bodyPr/>
          <a:lstStyle/>
          <a:p>
            <a:r>
              <a:rPr lang="en-US" smtClean="0"/>
              <a:t>TechEd 2011</a:t>
            </a:r>
            <a:endParaRPr lang="en-US" dirty="0"/>
          </a:p>
        </p:txBody>
      </p:sp>
    </p:spTree>
    <p:extLst>
      <p:ext uri="{BB962C8B-B14F-4D97-AF65-F5344CB8AC3E}">
        <p14:creationId xmlns:p14="http://schemas.microsoft.com/office/powerpoint/2010/main" val="21532313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Game is the base class in XNA Framework.</a:t>
            </a:r>
            <a:r>
              <a:rPr lang="en-US" baseline="0" dirty="0" smtClean="0"/>
              <a:t>  It provides your typical “game loop” functionality </a:t>
            </a:r>
            <a:endParaRPr lang="en-US" dirty="0"/>
          </a:p>
        </p:txBody>
      </p:sp>
      <p:sp>
        <p:nvSpPr>
          <p:cNvPr id="4" name="Header Placeholder 3"/>
          <p:cNvSpPr>
            <a:spLocks noGrp="1"/>
          </p:cNvSpPr>
          <p:nvPr>
            <p:ph type="hdr" sz="quarter" idx="10"/>
          </p:nvPr>
        </p:nvSpPr>
        <p:spPr/>
        <p:txBody>
          <a:bodyPr/>
          <a:lstStyle/>
          <a:p>
            <a:r>
              <a:rPr lang="en-US" smtClean="0"/>
              <a:t>TechEd 2011</a:t>
            </a:r>
            <a:endParaRPr lang="en-US" dirty="0"/>
          </a:p>
        </p:txBody>
      </p:sp>
      <p:sp>
        <p:nvSpPr>
          <p:cNvPr id="5" name="Date Placeholder 4"/>
          <p:cNvSpPr>
            <a:spLocks noGrp="1"/>
          </p:cNvSpPr>
          <p:nvPr>
            <p:ph type="dt" idx="11"/>
          </p:nvPr>
        </p:nvSpPr>
        <p:spPr/>
        <p:txBody>
          <a:bodyPr/>
          <a:lstStyle/>
          <a:p>
            <a:fld id="{C06B3358-1704-4455-9F3E-6C6EF6FEC962}" type="datetime1">
              <a:rPr lang="en-US" smtClean="0"/>
              <a:t>5/17/2011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11</a:t>
            </a:fld>
            <a:endParaRPr lang="en-US" dirty="0"/>
          </a:p>
        </p:txBody>
      </p:sp>
    </p:spTree>
    <p:extLst>
      <p:ext uri="{BB962C8B-B14F-4D97-AF65-F5344CB8AC3E}">
        <p14:creationId xmlns:p14="http://schemas.microsoft.com/office/powerpoint/2010/main" val="24055729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r>
              <a:rPr lang="en-US" dirty="0" err="1" smtClean="0"/>
              <a:t>Elapse</a:t>
            </a:r>
            <a:r>
              <a:rPr lang="en-US" baseline="0" dirty="0" err="1" smtClean="0"/>
              <a:t>dTime</a:t>
            </a:r>
            <a:r>
              <a:rPr lang="en-US" baseline="0" dirty="0" smtClean="0"/>
              <a:t> – amount of time since last frame.  </a:t>
            </a:r>
            <a:r>
              <a:rPr lang="en-US" baseline="0" dirty="0" err="1" smtClean="0"/>
              <a:t>TotalTime</a:t>
            </a:r>
            <a:r>
              <a:rPr lang="en-US" baseline="0" dirty="0" smtClean="0"/>
              <a:t> is time since game has been running</a:t>
            </a:r>
          </a:p>
          <a:p>
            <a:r>
              <a:rPr lang="en-US" baseline="0" dirty="0" smtClean="0"/>
              <a:t>Can create multiple </a:t>
            </a:r>
            <a:r>
              <a:rPr lang="en-US" baseline="0" dirty="0" err="1" smtClean="0"/>
              <a:t>GameTimer</a:t>
            </a:r>
            <a:r>
              <a:rPr lang="en-US" baseline="0" dirty="0" smtClean="0"/>
              <a:t> instances. So you could have part of your game run at different frequencies or stopped.  </a:t>
            </a:r>
          </a:p>
          <a:p>
            <a:r>
              <a:rPr lang="en-US" baseline="0" dirty="0" err="1" smtClean="0"/>
              <a:t>FrameAction</a:t>
            </a:r>
            <a:r>
              <a:rPr lang="en-US" baseline="0" dirty="0" smtClean="0"/>
              <a:t>.  Within </a:t>
            </a:r>
            <a:r>
              <a:rPr lang="en-US" baseline="0" dirty="0" err="1" smtClean="0"/>
              <a:t>Frameaction</a:t>
            </a:r>
            <a:r>
              <a:rPr lang="en-US" baseline="0" dirty="0" smtClean="0"/>
              <a:t> you can call “</a:t>
            </a:r>
            <a:r>
              <a:rPr lang="en-US" baseline="0" dirty="0" err="1" smtClean="0"/>
              <a:t>SupressFrame</a:t>
            </a:r>
            <a:r>
              <a:rPr lang="en-US" baseline="0" dirty="0" smtClean="0"/>
              <a:t>” when game is paused to safe battery by not calling update or draw.</a:t>
            </a:r>
            <a:endParaRPr lang="en-US" dirty="0"/>
          </a:p>
        </p:txBody>
      </p:sp>
      <p:sp>
        <p:nvSpPr>
          <p:cNvPr id="5" name="Date Placeholder 4"/>
          <p:cNvSpPr>
            <a:spLocks noGrp="1"/>
          </p:cNvSpPr>
          <p:nvPr>
            <p:ph type="dt" idx="10"/>
          </p:nvPr>
        </p:nvSpPr>
        <p:spPr/>
        <p:txBody>
          <a:bodyPr/>
          <a:lstStyle/>
          <a:p>
            <a:fld id="{BF7C2B07-12F2-489C-871B-441359D61340}" type="datetime1">
              <a:rPr lang="en-US" smtClean="0"/>
              <a:t>5/17/2011</a:t>
            </a:fld>
            <a:endParaRPr lang="en-US" dirty="0"/>
          </a:p>
        </p:txBody>
      </p:sp>
      <p:sp>
        <p:nvSpPr>
          <p:cNvPr id="6" name="Footer Placeholder 5"/>
          <p:cNvSpPr>
            <a:spLocks noGrp="1"/>
          </p:cNvSpPr>
          <p:nvPr>
            <p:ph type="ftr" sz="quarter" idx="11"/>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2"/>
          </p:nvPr>
        </p:nvSpPr>
        <p:spPr/>
        <p:txBody>
          <a:bodyPr/>
          <a:lstStyle/>
          <a:p>
            <a:fld id="{8B263312-38AA-4E1E-B2B5-0F8F122B24FE}" type="slidenum">
              <a:rPr lang="en-US" smtClean="0"/>
              <a:pPr/>
              <a:t>12</a:t>
            </a:fld>
            <a:endParaRPr lang="en-US" dirty="0"/>
          </a:p>
        </p:txBody>
      </p:sp>
      <p:sp>
        <p:nvSpPr>
          <p:cNvPr id="8" name="Header Placeholder 7"/>
          <p:cNvSpPr>
            <a:spLocks noGrp="1"/>
          </p:cNvSpPr>
          <p:nvPr>
            <p:ph type="hdr" sz="quarter" idx="13"/>
          </p:nvPr>
        </p:nvSpPr>
        <p:spPr/>
        <p:txBody>
          <a:bodyPr/>
          <a:lstStyle/>
          <a:p>
            <a:r>
              <a:rPr lang="en-US" smtClean="0"/>
              <a:t>TechEd 2011</a:t>
            </a:r>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r>
              <a:rPr lang="en-US" dirty="0" smtClean="0"/>
              <a:t>Code Walkthrough #2</a:t>
            </a:r>
            <a:endParaRPr lang="en-US" dirty="0"/>
          </a:p>
        </p:txBody>
      </p:sp>
      <p:sp>
        <p:nvSpPr>
          <p:cNvPr id="8" name="Date Placeholder 7"/>
          <p:cNvSpPr>
            <a:spLocks noGrp="1"/>
          </p:cNvSpPr>
          <p:nvPr>
            <p:ph type="dt" idx="10"/>
          </p:nvPr>
        </p:nvSpPr>
        <p:spPr/>
        <p:txBody>
          <a:bodyPr/>
          <a:lstStyle/>
          <a:p>
            <a:fld id="{58F877F2-AB45-41AB-8D5D-9093D0A83307}" type="datetime1">
              <a:rPr lang="en-US" smtClean="0"/>
              <a:t>5/17/2011</a:t>
            </a:fld>
            <a:endParaRPr lang="en-US" dirty="0"/>
          </a:p>
        </p:txBody>
      </p:sp>
      <p:sp>
        <p:nvSpPr>
          <p:cNvPr id="9" name="Footer Placeholder 8"/>
          <p:cNvSpPr>
            <a:spLocks noGrp="1"/>
          </p:cNvSpPr>
          <p:nvPr>
            <p:ph type="ftr" sz="quarter" idx="11"/>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10" name="Slide Number Placeholder 9"/>
          <p:cNvSpPr>
            <a:spLocks noGrp="1"/>
          </p:cNvSpPr>
          <p:nvPr>
            <p:ph type="sldNum" sz="quarter" idx="12"/>
          </p:nvPr>
        </p:nvSpPr>
        <p:spPr/>
        <p:txBody>
          <a:bodyPr/>
          <a:lstStyle/>
          <a:p>
            <a:fld id="{8B263312-38AA-4E1E-B2B5-0F8F122B24FE}" type="slidenum">
              <a:rPr lang="en-US" smtClean="0"/>
              <a:pPr/>
              <a:t>13</a:t>
            </a:fld>
            <a:endParaRPr lang="en-US" dirty="0"/>
          </a:p>
        </p:txBody>
      </p:sp>
      <p:sp>
        <p:nvSpPr>
          <p:cNvPr id="11" name="Header Placeholder 10"/>
          <p:cNvSpPr>
            <a:spLocks noGrp="1"/>
          </p:cNvSpPr>
          <p:nvPr>
            <p:ph type="hdr" sz="quarter" idx="13"/>
          </p:nvPr>
        </p:nvSpPr>
        <p:spPr/>
        <p:txBody>
          <a:bodyPr/>
          <a:lstStyle/>
          <a:p>
            <a:r>
              <a:rPr lang="en-US" smtClean="0"/>
              <a:t>TechEd 2011</a:t>
            </a:r>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great.  I have a big switch from Silverlight to XNA page.  We have shown how you can have a Silverlight page and then navigate to a XNA page. Then go back to Silverlight page.  </a:t>
            </a:r>
          </a:p>
          <a:p>
            <a:r>
              <a:rPr lang="en-US" dirty="0" smtClean="0"/>
              <a:t>What about drawing Silverlight on top of XNA?</a:t>
            </a:r>
            <a:endParaRPr lang="en-US" dirty="0"/>
          </a:p>
        </p:txBody>
      </p:sp>
      <p:sp>
        <p:nvSpPr>
          <p:cNvPr id="4" name="Header Placeholder 3"/>
          <p:cNvSpPr>
            <a:spLocks noGrp="1"/>
          </p:cNvSpPr>
          <p:nvPr>
            <p:ph type="hdr" sz="quarter" idx="10"/>
          </p:nvPr>
        </p:nvSpPr>
        <p:spPr/>
        <p:txBody>
          <a:bodyPr/>
          <a:lstStyle/>
          <a:p>
            <a:r>
              <a:rPr lang="en-US" smtClean="0"/>
              <a:t>TechEd 2011</a:t>
            </a:r>
            <a:endParaRPr lang="en-US" dirty="0"/>
          </a:p>
        </p:txBody>
      </p:sp>
      <p:sp>
        <p:nvSpPr>
          <p:cNvPr id="5" name="Date Placeholder 4"/>
          <p:cNvSpPr>
            <a:spLocks noGrp="1"/>
          </p:cNvSpPr>
          <p:nvPr>
            <p:ph type="dt" idx="11"/>
          </p:nvPr>
        </p:nvSpPr>
        <p:spPr/>
        <p:txBody>
          <a:bodyPr/>
          <a:lstStyle/>
          <a:p>
            <a:fld id="{2B0B0187-EFF0-47CF-BB07-3519E54B7AF9}" type="datetime1">
              <a:rPr lang="en-US" smtClean="0"/>
              <a:t>5/17/2011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14</a:t>
            </a:fld>
            <a:endParaRPr lang="en-US" dirty="0"/>
          </a:p>
        </p:txBody>
      </p:sp>
    </p:spTree>
    <p:extLst>
      <p:ext uri="{BB962C8B-B14F-4D97-AF65-F5344CB8AC3E}">
        <p14:creationId xmlns:p14="http://schemas.microsoft.com/office/powerpoint/2010/main" val="8082301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Introduce a new type</a:t>
            </a:r>
            <a:r>
              <a:rPr lang="en-US" baseline="0" dirty="0" smtClean="0"/>
              <a:t> to allow drawing Silverlight over XNA called the </a:t>
            </a:r>
            <a:r>
              <a:rPr lang="en-US" baseline="0" dirty="0" err="1" smtClean="0"/>
              <a:t>UIElementRenderer</a:t>
            </a:r>
            <a:r>
              <a:rPr lang="en-US" baseline="0" dirty="0" smtClean="0"/>
              <a:t>.  Hand over a set of controls and ask </a:t>
            </a:r>
            <a:r>
              <a:rPr lang="en-US" baseline="0" dirty="0" err="1" smtClean="0"/>
              <a:t>UIElementRender</a:t>
            </a:r>
            <a:r>
              <a:rPr lang="en-US" baseline="0" dirty="0" smtClean="0"/>
              <a:t> to draw the Silverlight UI to screen.  The Silverlight UI is rendered to textures that can be drawn.</a:t>
            </a:r>
          </a:p>
          <a:p>
            <a:endParaRPr lang="en-US" baseline="0" dirty="0" smtClean="0"/>
          </a:p>
          <a:p>
            <a:r>
              <a:rPr lang="en-US" baseline="0" dirty="0" smtClean="0"/>
              <a:t>When you throw that big switch to render XNA, Silverlight is still active.  Fortunately it isn’t doing anything because it is event based but it is there.  So you can add controls into a Silverlight page, hand them off to </a:t>
            </a:r>
            <a:r>
              <a:rPr lang="en-US" baseline="0" dirty="0" err="1" smtClean="0"/>
              <a:t>UIElementRender</a:t>
            </a:r>
            <a:r>
              <a:rPr lang="en-US" baseline="0" dirty="0" smtClean="0"/>
              <a:t> and blend the XNA and Silverlight pages to render on screen.</a:t>
            </a:r>
          </a:p>
          <a:p>
            <a:endParaRPr lang="en-US" dirty="0"/>
          </a:p>
        </p:txBody>
      </p:sp>
      <p:sp>
        <p:nvSpPr>
          <p:cNvPr id="4" name="Header Placeholder 3"/>
          <p:cNvSpPr>
            <a:spLocks noGrp="1"/>
          </p:cNvSpPr>
          <p:nvPr>
            <p:ph type="hdr" sz="quarter" idx="10"/>
          </p:nvPr>
        </p:nvSpPr>
        <p:spPr/>
        <p:txBody>
          <a:bodyPr/>
          <a:lstStyle/>
          <a:p>
            <a:r>
              <a:rPr lang="en-US" smtClean="0"/>
              <a:t>TechEd 2011</a:t>
            </a:r>
            <a:endParaRPr lang="en-US" dirty="0"/>
          </a:p>
        </p:txBody>
      </p:sp>
      <p:sp>
        <p:nvSpPr>
          <p:cNvPr id="5" name="Date Placeholder 4"/>
          <p:cNvSpPr>
            <a:spLocks noGrp="1"/>
          </p:cNvSpPr>
          <p:nvPr>
            <p:ph type="dt" idx="11"/>
          </p:nvPr>
        </p:nvSpPr>
        <p:spPr/>
        <p:txBody>
          <a:bodyPr/>
          <a:lstStyle/>
          <a:p>
            <a:fld id="{B2CD9545-EB77-47CF-988D-323011C0B17D}" type="datetime1">
              <a:rPr lang="en-US" smtClean="0"/>
              <a:t>5/17/2011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15</a:t>
            </a:fld>
            <a:endParaRPr lang="en-US" dirty="0"/>
          </a:p>
        </p:txBody>
      </p:sp>
    </p:spTree>
    <p:extLst>
      <p:ext uri="{BB962C8B-B14F-4D97-AF65-F5344CB8AC3E}">
        <p14:creationId xmlns:p14="http://schemas.microsoft.com/office/powerpoint/2010/main" val="35343397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can use </a:t>
            </a:r>
            <a:r>
              <a:rPr lang="en-US" dirty="0" err="1" smtClean="0"/>
              <a:t>UIElementRender</a:t>
            </a:r>
            <a:r>
              <a:rPr lang="en-US" dirty="0" smtClean="0"/>
              <a:t> to grab</a:t>
            </a:r>
            <a:r>
              <a:rPr lang="en-US" baseline="0" dirty="0" smtClean="0"/>
              <a:t> a string from the cloud and use </a:t>
            </a:r>
            <a:r>
              <a:rPr lang="en-US" baseline="0" dirty="0" err="1" smtClean="0"/>
              <a:t>Sivlerlights</a:t>
            </a:r>
            <a:r>
              <a:rPr lang="en-US" baseline="0" dirty="0" smtClean="0"/>
              <a:t> rich text capabilities and then save it to a texture and save it as needed.   </a:t>
            </a:r>
          </a:p>
          <a:p>
            <a:r>
              <a:rPr lang="en-US" baseline="0" dirty="0" smtClean="0"/>
              <a:t>Create images in background as well as use it to handle page transitions.</a:t>
            </a:r>
          </a:p>
          <a:p>
            <a:endParaRPr lang="en-US" baseline="0" dirty="0" smtClean="0"/>
          </a:p>
          <a:p>
            <a:r>
              <a:rPr lang="en-US" baseline="0" dirty="0" smtClean="0"/>
              <a:t>You can also render frame and draw entire page </a:t>
            </a:r>
            <a:endParaRPr lang="en-US" dirty="0"/>
          </a:p>
        </p:txBody>
      </p:sp>
      <p:sp>
        <p:nvSpPr>
          <p:cNvPr id="4" name="Header Placeholder 3"/>
          <p:cNvSpPr>
            <a:spLocks noGrp="1"/>
          </p:cNvSpPr>
          <p:nvPr>
            <p:ph type="hdr" sz="quarter" idx="10"/>
          </p:nvPr>
        </p:nvSpPr>
        <p:spPr/>
        <p:txBody>
          <a:bodyPr/>
          <a:lstStyle/>
          <a:p>
            <a:r>
              <a:rPr lang="en-US" smtClean="0"/>
              <a:t>TechEd 2011</a:t>
            </a:r>
            <a:endParaRPr lang="en-US" dirty="0"/>
          </a:p>
        </p:txBody>
      </p:sp>
      <p:sp>
        <p:nvSpPr>
          <p:cNvPr id="5" name="Date Placeholder 4"/>
          <p:cNvSpPr>
            <a:spLocks noGrp="1"/>
          </p:cNvSpPr>
          <p:nvPr>
            <p:ph type="dt" idx="11"/>
          </p:nvPr>
        </p:nvSpPr>
        <p:spPr/>
        <p:txBody>
          <a:bodyPr/>
          <a:lstStyle/>
          <a:p>
            <a:fld id="{EEFCC4C6-B7E2-49E0-8B79-2DCD69CF572D}" type="datetime1">
              <a:rPr lang="en-US" smtClean="0"/>
              <a:t>5/17/2011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16</a:t>
            </a:fld>
            <a:endParaRPr lang="en-US" dirty="0"/>
          </a:p>
        </p:txBody>
      </p:sp>
    </p:spTree>
    <p:extLst>
      <p:ext uri="{BB962C8B-B14F-4D97-AF65-F5344CB8AC3E}">
        <p14:creationId xmlns:p14="http://schemas.microsoft.com/office/powerpoint/2010/main" val="29794590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r>
              <a:rPr lang="en-US" dirty="0" smtClean="0"/>
              <a:t>Demo 3</a:t>
            </a:r>
          </a:p>
          <a:p>
            <a:r>
              <a:rPr lang="en-US" dirty="0" smtClean="0"/>
              <a:t>Render SL page right on top of XNA.  SL</a:t>
            </a:r>
            <a:r>
              <a:rPr lang="en-US" baseline="0" dirty="0" smtClean="0"/>
              <a:t> page is transparent background so the tea pot shows through.  </a:t>
            </a:r>
          </a:p>
          <a:p>
            <a:r>
              <a:rPr lang="en-US" baseline="0" dirty="0" smtClean="0"/>
              <a:t>You can render everything---controls, storyboards, hit testing, all comes through.  Fire animations.</a:t>
            </a:r>
          </a:p>
          <a:p>
            <a:r>
              <a:rPr lang="en-US" baseline="0" dirty="0" smtClean="0"/>
              <a:t>Remember previously how I mentioned that you can have multiple timers?  You can also have </a:t>
            </a:r>
            <a:r>
              <a:rPr lang="en-US" baseline="0" dirty="0" err="1" smtClean="0"/>
              <a:t>multiplle</a:t>
            </a:r>
            <a:r>
              <a:rPr lang="en-US" baseline="0" dirty="0" smtClean="0"/>
              <a:t> hooks into the </a:t>
            </a:r>
            <a:r>
              <a:rPr lang="en-US" baseline="0" dirty="0" err="1" smtClean="0"/>
              <a:t>Timer.Draw</a:t>
            </a:r>
            <a:r>
              <a:rPr lang="en-US" baseline="0" dirty="0" smtClean="0"/>
              <a:t> method.  </a:t>
            </a:r>
            <a:r>
              <a:rPr lang="en-US" baseline="0" dirty="0" err="1" smtClean="0"/>
              <a:t>UIElementRenderhelper</a:t>
            </a:r>
            <a:r>
              <a:rPr lang="en-US" baseline="0" dirty="0" smtClean="0"/>
              <a:t> hooks Draw and handles the control drawing separately, keeping the XNA page more clean.</a:t>
            </a:r>
          </a:p>
          <a:p>
            <a:endParaRPr lang="en-US" dirty="0"/>
          </a:p>
        </p:txBody>
      </p:sp>
      <p:sp>
        <p:nvSpPr>
          <p:cNvPr id="8" name="Date Placeholder 7"/>
          <p:cNvSpPr>
            <a:spLocks noGrp="1"/>
          </p:cNvSpPr>
          <p:nvPr>
            <p:ph type="dt" idx="10"/>
          </p:nvPr>
        </p:nvSpPr>
        <p:spPr/>
        <p:txBody>
          <a:bodyPr/>
          <a:lstStyle/>
          <a:p>
            <a:fld id="{B2647897-89FA-4DE2-BA6E-53A4A9A50F7F}" type="datetime1">
              <a:rPr lang="en-US" smtClean="0"/>
              <a:t>5/17/2011</a:t>
            </a:fld>
            <a:endParaRPr lang="en-US" dirty="0"/>
          </a:p>
        </p:txBody>
      </p:sp>
      <p:sp>
        <p:nvSpPr>
          <p:cNvPr id="9" name="Footer Placeholder 8"/>
          <p:cNvSpPr>
            <a:spLocks noGrp="1"/>
          </p:cNvSpPr>
          <p:nvPr>
            <p:ph type="ftr" sz="quarter" idx="11"/>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10" name="Slide Number Placeholder 9"/>
          <p:cNvSpPr>
            <a:spLocks noGrp="1"/>
          </p:cNvSpPr>
          <p:nvPr>
            <p:ph type="sldNum" sz="quarter" idx="12"/>
          </p:nvPr>
        </p:nvSpPr>
        <p:spPr/>
        <p:txBody>
          <a:bodyPr/>
          <a:lstStyle/>
          <a:p>
            <a:fld id="{8B263312-38AA-4E1E-B2B5-0F8F122B24FE}" type="slidenum">
              <a:rPr lang="en-US" smtClean="0"/>
              <a:pPr/>
              <a:t>17</a:t>
            </a:fld>
            <a:endParaRPr lang="en-US" dirty="0"/>
          </a:p>
        </p:txBody>
      </p:sp>
      <p:sp>
        <p:nvSpPr>
          <p:cNvPr id="11" name="Header Placeholder 10"/>
          <p:cNvSpPr>
            <a:spLocks noGrp="1"/>
          </p:cNvSpPr>
          <p:nvPr>
            <p:ph type="hdr" sz="quarter" idx="13"/>
          </p:nvPr>
        </p:nvSpPr>
        <p:spPr/>
        <p:txBody>
          <a:bodyPr/>
          <a:lstStyle/>
          <a:p>
            <a:r>
              <a:rPr lang="en-US" smtClean="0"/>
              <a:t>TechEd 2011</a:t>
            </a:r>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can use both </a:t>
            </a:r>
            <a:r>
              <a:rPr lang="en-US" dirty="0" err="1" smtClean="0"/>
              <a:t>TouchPanel</a:t>
            </a:r>
            <a:r>
              <a:rPr lang="en-US" dirty="0" smtClean="0"/>
              <a:t> and SL inputs together but</a:t>
            </a:r>
            <a:r>
              <a:rPr lang="en-US" baseline="0" dirty="0" smtClean="0"/>
              <a:t> requires coordination.  If SL handles input, XNA </a:t>
            </a:r>
            <a:r>
              <a:rPr lang="en-US" baseline="0" dirty="0" err="1" smtClean="0"/>
              <a:t>TouchPanel</a:t>
            </a:r>
            <a:r>
              <a:rPr lang="en-US" baseline="0" dirty="0" smtClean="0"/>
              <a:t> doesn’t know about it.  Recommend using one input technology or the other.</a:t>
            </a:r>
          </a:p>
          <a:p>
            <a:r>
              <a:rPr lang="en-US" baseline="0" dirty="0" smtClean="0"/>
              <a:t>GO TO Tea Pot code and show Manipulations.</a:t>
            </a:r>
            <a:endParaRPr lang="en-US" dirty="0"/>
          </a:p>
        </p:txBody>
      </p:sp>
      <p:sp>
        <p:nvSpPr>
          <p:cNvPr id="4" name="Header Placeholder 3"/>
          <p:cNvSpPr>
            <a:spLocks noGrp="1"/>
          </p:cNvSpPr>
          <p:nvPr>
            <p:ph type="hdr" sz="quarter" idx="10"/>
          </p:nvPr>
        </p:nvSpPr>
        <p:spPr/>
        <p:txBody>
          <a:bodyPr/>
          <a:lstStyle/>
          <a:p>
            <a:r>
              <a:rPr lang="en-US" smtClean="0"/>
              <a:t>TechEd 2011</a:t>
            </a:r>
            <a:endParaRPr lang="en-US" dirty="0"/>
          </a:p>
        </p:txBody>
      </p:sp>
      <p:sp>
        <p:nvSpPr>
          <p:cNvPr id="5" name="Date Placeholder 4"/>
          <p:cNvSpPr>
            <a:spLocks noGrp="1"/>
          </p:cNvSpPr>
          <p:nvPr>
            <p:ph type="dt" idx="11"/>
          </p:nvPr>
        </p:nvSpPr>
        <p:spPr/>
        <p:txBody>
          <a:bodyPr/>
          <a:lstStyle/>
          <a:p>
            <a:fld id="{74BA053A-73D1-4440-96ED-1B0960902BB1}" type="datetime1">
              <a:rPr lang="en-US" smtClean="0"/>
              <a:t>5/17/2011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18</a:t>
            </a:fld>
            <a:endParaRPr lang="en-US" dirty="0"/>
          </a:p>
        </p:txBody>
      </p:sp>
    </p:spTree>
    <p:extLst>
      <p:ext uri="{BB962C8B-B14F-4D97-AF65-F5344CB8AC3E}">
        <p14:creationId xmlns:p14="http://schemas.microsoft.com/office/powerpoint/2010/main" val="37791368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Wanted to talk about advanced cases</a:t>
            </a:r>
            <a:r>
              <a:rPr lang="en-US" baseline="0" dirty="0" smtClean="0"/>
              <a:t> using both XNA shared rendering and UI element render.  One thing you can do is turn on XNA rendering and leave it on for entire application.  Allows creation of some nice immersive experiences.  </a:t>
            </a:r>
          </a:p>
          <a:p>
            <a:endParaRPr lang="en-US" baseline="0" dirty="0" smtClean="0"/>
          </a:p>
          <a:p>
            <a:r>
              <a:rPr lang="en-US" baseline="0" dirty="0" smtClean="0"/>
              <a:t>One item to note from the teapot demo, the entire SL screen was slapped over top of the XNA rendering creating fill cost, resulting in a lot of clear pixels getting rendered for the entire screen, wasting CPU cycles and battery. Can use multiple </a:t>
            </a:r>
            <a:r>
              <a:rPr lang="en-US" baseline="0" dirty="0" err="1" smtClean="0"/>
              <a:t>UIElementRenderer</a:t>
            </a:r>
            <a:r>
              <a:rPr lang="en-US" baseline="0" dirty="0" smtClean="0"/>
              <a:t> controls for different areas of the screen to have a HUD at top and bottom to reduce fill cost.</a:t>
            </a:r>
          </a:p>
          <a:p>
            <a:endParaRPr lang="en-US" baseline="0" dirty="0" smtClean="0"/>
          </a:p>
          <a:p>
            <a:r>
              <a:rPr lang="en-US" baseline="0" dirty="0" err="1" smtClean="0"/>
              <a:t>UIRenderer</a:t>
            </a:r>
            <a:r>
              <a:rPr lang="en-US" baseline="0" dirty="0" smtClean="0"/>
              <a:t> allows placing a textbox into XNA apps, which is much easier to work with.</a:t>
            </a:r>
            <a:endParaRPr lang="en-US" dirty="0"/>
          </a:p>
        </p:txBody>
      </p:sp>
      <p:sp>
        <p:nvSpPr>
          <p:cNvPr id="4" name="Header Placeholder 3"/>
          <p:cNvSpPr>
            <a:spLocks noGrp="1"/>
          </p:cNvSpPr>
          <p:nvPr>
            <p:ph type="hdr" sz="quarter" idx="10"/>
          </p:nvPr>
        </p:nvSpPr>
        <p:spPr/>
        <p:txBody>
          <a:bodyPr/>
          <a:lstStyle/>
          <a:p>
            <a:r>
              <a:rPr lang="en-US" smtClean="0"/>
              <a:t>TechEd 2011</a:t>
            </a:r>
            <a:endParaRPr lang="en-US" dirty="0"/>
          </a:p>
        </p:txBody>
      </p:sp>
      <p:sp>
        <p:nvSpPr>
          <p:cNvPr id="5" name="Date Placeholder 4"/>
          <p:cNvSpPr>
            <a:spLocks noGrp="1"/>
          </p:cNvSpPr>
          <p:nvPr>
            <p:ph type="dt" idx="11"/>
          </p:nvPr>
        </p:nvSpPr>
        <p:spPr/>
        <p:txBody>
          <a:bodyPr/>
          <a:lstStyle/>
          <a:p>
            <a:fld id="{F019E8E0-E156-43EE-85A3-78F085AE51EC}" type="datetime1">
              <a:rPr lang="en-US" smtClean="0"/>
              <a:t>5/17/2011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19</a:t>
            </a:fld>
            <a:endParaRPr lang="en-US" dirty="0"/>
          </a:p>
        </p:txBody>
      </p:sp>
    </p:spTree>
    <p:extLst>
      <p:ext uri="{BB962C8B-B14F-4D97-AF65-F5344CB8AC3E}">
        <p14:creationId xmlns:p14="http://schemas.microsoft.com/office/powerpoint/2010/main" val="17638854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r>
              <a:rPr lang="en-US" dirty="0" smtClean="0"/>
              <a:t>Demo 4</a:t>
            </a:r>
          </a:p>
          <a:p>
            <a:r>
              <a:rPr lang="en-US" dirty="0" smtClean="0"/>
              <a:t>Instead of running</a:t>
            </a:r>
            <a:r>
              <a:rPr lang="en-US" baseline="0" dirty="0" smtClean="0"/>
              <a:t> through all of the code, I’ll just run this application.  Tank rendered by XNA and a page authored in Silverlight.  Notice that when I click “edit” I navigate to a new page and also animate the camera through the navigation to give a very nice, fluid experience for the user.</a:t>
            </a:r>
          </a:p>
          <a:p>
            <a:endParaRPr lang="en-US" baseline="0" dirty="0" smtClean="0"/>
          </a:p>
          <a:p>
            <a:r>
              <a:rPr lang="en-US" baseline="0" dirty="0" smtClean="0"/>
              <a:t>Go through UX and navigate around, turning settings on and off.  </a:t>
            </a:r>
          </a:p>
          <a:p>
            <a:endParaRPr lang="en-US" baseline="0" dirty="0" smtClean="0"/>
          </a:p>
          <a:p>
            <a:r>
              <a:rPr lang="en-US" baseline="0" dirty="0" err="1" smtClean="0"/>
              <a:t>TextBox</a:t>
            </a:r>
            <a:r>
              <a:rPr lang="en-US" baseline="0" dirty="0" smtClean="0"/>
              <a:t> last.  As we added language support, it makes it much easier for game </a:t>
            </a:r>
            <a:r>
              <a:rPr lang="en-US" baseline="0" dirty="0" err="1" smtClean="0"/>
              <a:t>devs</a:t>
            </a:r>
            <a:r>
              <a:rPr lang="en-US" baseline="0" dirty="0" smtClean="0"/>
              <a:t> to show input over the game in the right language instead of building their own input mechanisms or using the input task that navigates away from the UI.</a:t>
            </a:r>
          </a:p>
          <a:p>
            <a:endParaRPr lang="en-US" baseline="0" dirty="0" smtClean="0"/>
          </a:p>
          <a:p>
            <a:r>
              <a:rPr lang="en-US" baseline="0" dirty="0" smtClean="0"/>
              <a:t>Now let’s jump into some code.</a:t>
            </a:r>
          </a:p>
          <a:p>
            <a:pPr marL="0" marR="0" indent="0" algn="l" defTabSz="914363" rtl="0" eaLnBrk="1" fontAlgn="auto" latinLnBrk="0" hangingPunct="1">
              <a:lnSpc>
                <a:spcPct val="90000"/>
              </a:lnSpc>
              <a:spcBef>
                <a:spcPts val="0"/>
              </a:spcBef>
              <a:spcAft>
                <a:spcPts val="333"/>
              </a:spcAft>
              <a:buClrTx/>
              <a:buSzTx/>
              <a:buFontTx/>
              <a:buNone/>
              <a:tabLst/>
              <a:defRPr/>
            </a:pPr>
            <a:r>
              <a:rPr lang="en-US" baseline="0" dirty="0" err="1" smtClean="0"/>
              <a:t>Mainpage.xaml.cs</a:t>
            </a:r>
            <a:r>
              <a:rPr lang="en-US" baseline="0" dirty="0" smtClean="0"/>
              <a:t>  Not nearly as much code in on navigate, etc.  Base Page base class “hides” messy XNA code so you can code in Silverlight.  Navigate to </a:t>
            </a:r>
            <a:r>
              <a:rPr lang="en-US" baseline="0" dirty="0" err="1" smtClean="0"/>
              <a:t>BasePage</a:t>
            </a:r>
            <a:r>
              <a:rPr lang="en-US" baseline="0" dirty="0" smtClean="0"/>
              <a:t> class. </a:t>
            </a:r>
            <a:r>
              <a:rPr lang="en-US" dirty="0" smtClean="0"/>
              <a:t>.  </a:t>
            </a:r>
            <a:endParaRPr lang="en-US" baseline="0" dirty="0" smtClean="0"/>
          </a:p>
          <a:p>
            <a:endParaRPr lang="en-US" baseline="0" dirty="0" smtClean="0"/>
          </a:p>
          <a:p>
            <a:pPr marL="0" marR="0" indent="0" algn="l" defTabSz="914363" rtl="0" eaLnBrk="1" fontAlgn="auto" latinLnBrk="0" hangingPunct="1">
              <a:lnSpc>
                <a:spcPct val="90000"/>
              </a:lnSpc>
              <a:spcBef>
                <a:spcPts val="0"/>
              </a:spcBef>
              <a:spcAft>
                <a:spcPts val="333"/>
              </a:spcAft>
              <a:buClrTx/>
              <a:buSzTx/>
              <a:buFontTx/>
              <a:buNone/>
              <a:tabLst/>
              <a:defRPr/>
            </a:pPr>
            <a:r>
              <a:rPr lang="en-US" dirty="0" smtClean="0"/>
              <a:t>Look at </a:t>
            </a:r>
            <a:r>
              <a:rPr lang="en-US" dirty="0" err="1" smtClean="0"/>
              <a:t>OnDraw</a:t>
            </a:r>
            <a:r>
              <a:rPr lang="en-US" dirty="0" smtClean="0"/>
              <a:t> method.  </a:t>
            </a:r>
            <a:r>
              <a:rPr lang="en-US" dirty="0" err="1" smtClean="0"/>
              <a:t>Renderer.Current.Draw</a:t>
            </a:r>
            <a:r>
              <a:rPr lang="en-US" baseline="0" dirty="0" smtClean="0"/>
              <a:t>.  Singleton that handles the code and state for the tank. </a:t>
            </a:r>
            <a:r>
              <a:rPr lang="en-US" dirty="0" smtClean="0"/>
              <a:t>Next go to how you can easily you can add a new page like </a:t>
            </a:r>
            <a:r>
              <a:rPr lang="en-US" dirty="0" err="1" smtClean="0"/>
              <a:t>LIghtPage.xaml</a:t>
            </a:r>
            <a:r>
              <a:rPr lang="en-US" dirty="0" smtClean="0"/>
              <a:t>.</a:t>
            </a:r>
            <a:r>
              <a:rPr lang="en-US" baseline="0" dirty="0" smtClean="0"/>
              <a:t>  Go to </a:t>
            </a:r>
            <a:r>
              <a:rPr lang="en-US" sz="900" kern="1200" dirty="0" err="1" smtClean="0">
                <a:solidFill>
                  <a:schemeClr val="tx1"/>
                </a:solidFill>
                <a:latin typeface="Segoe UI" pitchFamily="34" charset="0"/>
                <a:ea typeface="+mn-ea"/>
                <a:cs typeface="+mn-cs"/>
              </a:rPr>
              <a:t>OnNavigatedTo</a:t>
            </a:r>
            <a:r>
              <a:rPr lang="en-US" sz="900" kern="1200" baseline="0" dirty="0" smtClean="0">
                <a:solidFill>
                  <a:schemeClr val="tx1"/>
                </a:solidFill>
                <a:latin typeface="Segoe UI" pitchFamily="34" charset="0"/>
                <a:ea typeface="+mn-ea"/>
                <a:cs typeface="+mn-cs"/>
              </a:rPr>
              <a:t> method.  Notice the </a:t>
            </a:r>
            <a:r>
              <a:rPr lang="en-US" sz="900" kern="1200" baseline="0" dirty="0" err="1" smtClean="0">
                <a:solidFill>
                  <a:schemeClr val="tx1"/>
                </a:solidFill>
                <a:latin typeface="Segoe UI" pitchFamily="34" charset="0"/>
                <a:ea typeface="+mn-ea"/>
                <a:cs typeface="+mn-cs"/>
              </a:rPr>
              <a:t>AnimateCameraPosition</a:t>
            </a:r>
            <a:r>
              <a:rPr lang="en-US" sz="900" kern="1200" baseline="0" dirty="0" smtClean="0">
                <a:solidFill>
                  <a:schemeClr val="tx1"/>
                </a:solidFill>
                <a:latin typeface="Segoe UI" pitchFamily="34" charset="0"/>
                <a:ea typeface="+mn-ea"/>
                <a:cs typeface="+mn-cs"/>
              </a:rPr>
              <a:t> item.  Navigate to the implementation.  It uses Silverlight and a Storyboard to animate from one position to another.  Walk through storyboard creation and call Begin.  This would be a BUNCH of repetitive code to write in XNA the “old way”.  </a:t>
            </a:r>
          </a:p>
          <a:p>
            <a:pPr marL="0" marR="0" indent="0" algn="l" defTabSz="914363" rtl="0" eaLnBrk="1" fontAlgn="auto" latinLnBrk="0" hangingPunct="1">
              <a:lnSpc>
                <a:spcPct val="90000"/>
              </a:lnSpc>
              <a:spcBef>
                <a:spcPts val="0"/>
              </a:spcBef>
              <a:spcAft>
                <a:spcPts val="333"/>
              </a:spcAft>
              <a:buClrTx/>
              <a:buSzTx/>
              <a:buFontTx/>
              <a:buNone/>
              <a:tabLst/>
              <a:defRPr/>
            </a:pPr>
            <a:endParaRPr lang="en-US" sz="900" kern="1200" baseline="0" dirty="0" smtClean="0">
              <a:solidFill>
                <a:schemeClr val="tx1"/>
              </a:solidFill>
              <a:latin typeface="Segoe UI" pitchFamily="34" charset="0"/>
              <a:ea typeface="+mn-ea"/>
              <a:cs typeface="+mn-cs"/>
            </a:endParaRPr>
          </a:p>
          <a:p>
            <a:pPr marL="0" marR="0" indent="0" algn="l" defTabSz="914363" rtl="0" eaLnBrk="1" fontAlgn="auto" latinLnBrk="0" hangingPunct="1">
              <a:lnSpc>
                <a:spcPct val="90000"/>
              </a:lnSpc>
              <a:spcBef>
                <a:spcPts val="0"/>
              </a:spcBef>
              <a:spcAft>
                <a:spcPts val="333"/>
              </a:spcAft>
              <a:buClrTx/>
              <a:buSzTx/>
              <a:buFontTx/>
              <a:buNone/>
              <a:tabLst/>
              <a:defRPr/>
            </a:pPr>
            <a:endParaRPr lang="en-US" sz="900" kern="1200" dirty="0" smtClean="0">
              <a:solidFill>
                <a:schemeClr val="tx1"/>
              </a:solidFill>
              <a:latin typeface="Segoe UI" pitchFamily="34" charset="0"/>
              <a:ea typeface="+mn-ea"/>
              <a:cs typeface="+mn-cs"/>
            </a:endParaRPr>
          </a:p>
        </p:txBody>
      </p:sp>
      <p:sp>
        <p:nvSpPr>
          <p:cNvPr id="8" name="Date Placeholder 7"/>
          <p:cNvSpPr>
            <a:spLocks noGrp="1"/>
          </p:cNvSpPr>
          <p:nvPr>
            <p:ph type="dt" idx="10"/>
          </p:nvPr>
        </p:nvSpPr>
        <p:spPr/>
        <p:txBody>
          <a:bodyPr/>
          <a:lstStyle/>
          <a:p>
            <a:fld id="{578D8E2E-1BF2-4339-A539-3EFD9DCD13E6}" type="datetime1">
              <a:rPr lang="en-US" smtClean="0"/>
              <a:t>5/17/2011</a:t>
            </a:fld>
            <a:endParaRPr lang="en-US" dirty="0"/>
          </a:p>
        </p:txBody>
      </p:sp>
      <p:sp>
        <p:nvSpPr>
          <p:cNvPr id="9" name="Footer Placeholder 8"/>
          <p:cNvSpPr>
            <a:spLocks noGrp="1"/>
          </p:cNvSpPr>
          <p:nvPr>
            <p:ph type="ftr" sz="quarter" idx="11"/>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10" name="Slide Number Placeholder 9"/>
          <p:cNvSpPr>
            <a:spLocks noGrp="1"/>
          </p:cNvSpPr>
          <p:nvPr>
            <p:ph type="sldNum" sz="quarter" idx="12"/>
          </p:nvPr>
        </p:nvSpPr>
        <p:spPr/>
        <p:txBody>
          <a:bodyPr/>
          <a:lstStyle/>
          <a:p>
            <a:fld id="{8B263312-38AA-4E1E-B2B5-0F8F122B24FE}" type="slidenum">
              <a:rPr lang="en-US" smtClean="0"/>
              <a:pPr/>
              <a:t>20</a:t>
            </a:fld>
            <a:endParaRPr lang="en-US" dirty="0"/>
          </a:p>
        </p:txBody>
      </p:sp>
      <p:sp>
        <p:nvSpPr>
          <p:cNvPr id="11" name="Header Placeholder 10"/>
          <p:cNvSpPr>
            <a:spLocks noGrp="1"/>
          </p:cNvSpPr>
          <p:nvPr>
            <p:ph type="hdr" sz="quarter" idx="13"/>
          </p:nvPr>
        </p:nvSpPr>
        <p:spPr/>
        <p:txBody>
          <a:bodyPr/>
          <a:lstStyle/>
          <a:p>
            <a:r>
              <a:rPr lang="en-US" smtClean="0"/>
              <a:t>TechEd 2011</a:t>
            </a:r>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r>
              <a:rPr lang="en-US" dirty="0" smtClean="0"/>
              <a:t>Who</a:t>
            </a:r>
            <a:r>
              <a:rPr lang="en-US" baseline="0" dirty="0" smtClean="0"/>
              <a:t> is a SL </a:t>
            </a:r>
            <a:r>
              <a:rPr lang="en-US" baseline="0" dirty="0" err="1" smtClean="0"/>
              <a:t>dev</a:t>
            </a:r>
            <a:r>
              <a:rPr lang="en-US" baseline="0" dirty="0" smtClean="0"/>
              <a:t>?  Who is an XNA Dev? Up on </a:t>
            </a:r>
            <a:r>
              <a:rPr lang="en-US" baseline="0" dirty="0" err="1" smtClean="0"/>
              <a:t>AppHub</a:t>
            </a:r>
            <a:r>
              <a:rPr lang="en-US" baseline="0" dirty="0" smtClean="0"/>
              <a:t> there is a “When to use SL?” and When to use XNA?”  Why not both?  Announced at Mix.</a:t>
            </a:r>
          </a:p>
          <a:p>
            <a:endParaRPr lang="en-US" dirty="0"/>
          </a:p>
        </p:txBody>
      </p:sp>
      <p:sp>
        <p:nvSpPr>
          <p:cNvPr id="8" name="Date Placeholder 7"/>
          <p:cNvSpPr>
            <a:spLocks noGrp="1"/>
          </p:cNvSpPr>
          <p:nvPr>
            <p:ph type="dt" idx="10"/>
          </p:nvPr>
        </p:nvSpPr>
        <p:spPr/>
        <p:txBody>
          <a:bodyPr/>
          <a:lstStyle/>
          <a:p>
            <a:fld id="{C3353F9F-2E0D-4D7D-BE37-9E2FA7D420A9}" type="datetime1">
              <a:rPr lang="en-US" smtClean="0"/>
              <a:t>5/17/2011</a:t>
            </a:fld>
            <a:endParaRPr lang="en-US" dirty="0"/>
          </a:p>
        </p:txBody>
      </p:sp>
      <p:sp>
        <p:nvSpPr>
          <p:cNvPr id="9" name="Footer Placeholder 8"/>
          <p:cNvSpPr>
            <a:spLocks noGrp="1"/>
          </p:cNvSpPr>
          <p:nvPr>
            <p:ph type="ftr" sz="quarter" idx="11"/>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10" name="Slide Number Placeholder 9"/>
          <p:cNvSpPr>
            <a:spLocks noGrp="1"/>
          </p:cNvSpPr>
          <p:nvPr>
            <p:ph type="sldNum" sz="quarter" idx="12"/>
          </p:nvPr>
        </p:nvSpPr>
        <p:spPr/>
        <p:txBody>
          <a:bodyPr/>
          <a:lstStyle/>
          <a:p>
            <a:fld id="{8B263312-38AA-4E1E-B2B5-0F8F122B24FE}" type="slidenum">
              <a:rPr lang="en-US" smtClean="0"/>
              <a:pPr/>
              <a:t>2</a:t>
            </a:fld>
            <a:endParaRPr lang="en-US" dirty="0"/>
          </a:p>
        </p:txBody>
      </p:sp>
      <p:sp>
        <p:nvSpPr>
          <p:cNvPr id="11" name="Header Placeholder 10"/>
          <p:cNvSpPr>
            <a:spLocks noGrp="1"/>
          </p:cNvSpPr>
          <p:nvPr>
            <p:ph type="hdr" sz="quarter" idx="13"/>
          </p:nvPr>
        </p:nvSpPr>
        <p:spPr/>
        <p:txBody>
          <a:bodyPr/>
          <a:lstStyle/>
          <a:p>
            <a:r>
              <a:rPr lang="en-US" smtClean="0"/>
              <a:t>TechEd 2011</a:t>
            </a:r>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 cases that you may be wondering about in your head</a:t>
            </a:r>
            <a:r>
              <a:rPr lang="en-US" baseline="0" dirty="0" smtClean="0"/>
              <a:t> as you think about this?  </a:t>
            </a:r>
            <a:r>
              <a:rPr lang="en-US" baseline="0" dirty="0" err="1" smtClean="0"/>
              <a:t>MediaElement</a:t>
            </a:r>
            <a:r>
              <a:rPr lang="en-US" baseline="0" dirty="0" smtClean="0"/>
              <a:t> is essentially a Canvas surface that plays video.  Camera capture preview is a new feature in Mango that allows you to capture video.  Let’s test these out.  </a:t>
            </a:r>
            <a:endParaRPr lang="en-US" dirty="0"/>
          </a:p>
        </p:txBody>
      </p:sp>
      <p:sp>
        <p:nvSpPr>
          <p:cNvPr id="4" name="Header Placeholder 3"/>
          <p:cNvSpPr>
            <a:spLocks noGrp="1"/>
          </p:cNvSpPr>
          <p:nvPr>
            <p:ph type="hdr" sz="quarter" idx="10"/>
          </p:nvPr>
        </p:nvSpPr>
        <p:spPr/>
        <p:txBody>
          <a:bodyPr/>
          <a:lstStyle/>
          <a:p>
            <a:r>
              <a:rPr lang="en-US" smtClean="0"/>
              <a:t>TechEd 2011</a:t>
            </a:r>
            <a:endParaRPr lang="en-US" dirty="0"/>
          </a:p>
        </p:txBody>
      </p:sp>
      <p:sp>
        <p:nvSpPr>
          <p:cNvPr id="5" name="Date Placeholder 4"/>
          <p:cNvSpPr>
            <a:spLocks noGrp="1"/>
          </p:cNvSpPr>
          <p:nvPr>
            <p:ph type="dt" idx="11"/>
          </p:nvPr>
        </p:nvSpPr>
        <p:spPr/>
        <p:txBody>
          <a:bodyPr/>
          <a:lstStyle/>
          <a:p>
            <a:fld id="{91BC11B3-88A1-4E46-9F6B-E5EEDFA81A75}" type="datetime1">
              <a:rPr lang="en-US" smtClean="0"/>
              <a:t>5/17/2011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21</a:t>
            </a:fld>
            <a:endParaRPr lang="en-US" dirty="0"/>
          </a:p>
        </p:txBody>
      </p:sp>
    </p:spTree>
    <p:extLst>
      <p:ext uri="{BB962C8B-B14F-4D97-AF65-F5344CB8AC3E}">
        <p14:creationId xmlns:p14="http://schemas.microsoft.com/office/powerpoint/2010/main" val="19627858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r>
              <a:rPr lang="en-US" dirty="0" smtClean="0"/>
              <a:t>Demo 5.  Ability to add video to an XNA</a:t>
            </a:r>
            <a:r>
              <a:rPr lang="en-US" baseline="0" dirty="0" smtClean="0"/>
              <a:t> game.  Alpha bend video into game.  Same with the second one.  Give more of an idea of what I am doing.  You can put the video on complex geometry.</a:t>
            </a:r>
          </a:p>
          <a:p>
            <a:endParaRPr lang="en-US" baseline="0" dirty="0" smtClean="0"/>
          </a:p>
          <a:p>
            <a:r>
              <a:rPr lang="en-US" baseline="0" dirty="0" smtClean="0"/>
              <a:t>Demo 6. Camera capture preview.  New in Mango, ability to get raw camera frame data for bar scanners (boring) or something exciting when compiled with sensors---augmented reality.  Witch over to the remote camera after I switch to the camera.  Show the MIX model in homage to the announcements.  See the audience.  </a:t>
            </a:r>
            <a:endParaRPr lang="en-US" dirty="0"/>
          </a:p>
        </p:txBody>
      </p:sp>
      <p:sp>
        <p:nvSpPr>
          <p:cNvPr id="8" name="Date Placeholder 7"/>
          <p:cNvSpPr>
            <a:spLocks noGrp="1"/>
          </p:cNvSpPr>
          <p:nvPr>
            <p:ph type="dt" idx="10"/>
          </p:nvPr>
        </p:nvSpPr>
        <p:spPr/>
        <p:txBody>
          <a:bodyPr/>
          <a:lstStyle/>
          <a:p>
            <a:fld id="{4E8B39FE-8753-4490-96EE-D55FEC42E813}" type="datetime1">
              <a:rPr lang="en-US" smtClean="0"/>
              <a:t>5/17/2011</a:t>
            </a:fld>
            <a:endParaRPr lang="en-US" dirty="0"/>
          </a:p>
        </p:txBody>
      </p:sp>
      <p:sp>
        <p:nvSpPr>
          <p:cNvPr id="9" name="Footer Placeholder 8"/>
          <p:cNvSpPr>
            <a:spLocks noGrp="1"/>
          </p:cNvSpPr>
          <p:nvPr>
            <p:ph type="ftr" sz="quarter" idx="11"/>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10" name="Slide Number Placeholder 9"/>
          <p:cNvSpPr>
            <a:spLocks noGrp="1"/>
          </p:cNvSpPr>
          <p:nvPr>
            <p:ph type="sldNum" sz="quarter" idx="12"/>
          </p:nvPr>
        </p:nvSpPr>
        <p:spPr/>
        <p:txBody>
          <a:bodyPr/>
          <a:lstStyle/>
          <a:p>
            <a:fld id="{8B263312-38AA-4E1E-B2B5-0F8F122B24FE}" type="slidenum">
              <a:rPr lang="en-US" smtClean="0"/>
              <a:pPr/>
              <a:t>22</a:t>
            </a:fld>
            <a:endParaRPr lang="en-US" dirty="0"/>
          </a:p>
        </p:txBody>
      </p:sp>
      <p:sp>
        <p:nvSpPr>
          <p:cNvPr id="11" name="Header Placeholder 10"/>
          <p:cNvSpPr>
            <a:spLocks noGrp="1"/>
          </p:cNvSpPr>
          <p:nvPr>
            <p:ph type="hdr" sz="quarter" idx="13"/>
          </p:nvPr>
        </p:nvSpPr>
        <p:spPr/>
        <p:txBody>
          <a:bodyPr/>
          <a:lstStyle/>
          <a:p>
            <a:r>
              <a:rPr lang="en-US" smtClean="0"/>
              <a:t>TechEd 2011</a:t>
            </a:r>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is the name of the new extension</a:t>
            </a:r>
            <a:r>
              <a:rPr lang="en-US" baseline="0" dirty="0" smtClean="0"/>
              <a:t> method used to enable Silverlight and XNA Graphics?</a:t>
            </a:r>
          </a:p>
          <a:p>
            <a:endParaRPr lang="en-US" baseline="0" dirty="0" smtClean="0"/>
          </a:p>
          <a:p>
            <a:endParaRPr lang="en-US" baseline="0" dirty="0" smtClean="0"/>
          </a:p>
          <a:p>
            <a:endParaRPr lang="en-US" baseline="0" dirty="0" smtClean="0"/>
          </a:p>
          <a:p>
            <a:endParaRPr lang="en-US" baseline="0" dirty="0" smtClean="0"/>
          </a:p>
          <a:p>
            <a:endParaRPr lang="en-US" dirty="0" smtClean="0"/>
          </a:p>
          <a:p>
            <a:endParaRPr lang="en-US" dirty="0" smtClean="0"/>
          </a:p>
          <a:p>
            <a:r>
              <a:rPr lang="en-US" sz="900" dirty="0" err="1" smtClean="0"/>
              <a:t>SetSharingMode</a:t>
            </a:r>
            <a:endParaRPr lang="en-US" dirty="0"/>
          </a:p>
        </p:txBody>
      </p:sp>
      <p:sp>
        <p:nvSpPr>
          <p:cNvPr id="4" name="Header Placeholder 3"/>
          <p:cNvSpPr>
            <a:spLocks noGrp="1"/>
          </p:cNvSpPr>
          <p:nvPr>
            <p:ph type="hdr" sz="quarter" idx="10"/>
          </p:nvPr>
        </p:nvSpPr>
        <p:spPr/>
        <p:txBody>
          <a:bodyPr/>
          <a:lstStyle/>
          <a:p>
            <a:r>
              <a:rPr lang="en-US" smtClean="0"/>
              <a:t>TechEd 2011</a:t>
            </a:r>
            <a:endParaRPr lang="en-US" dirty="0"/>
          </a:p>
        </p:txBody>
      </p:sp>
      <p:sp>
        <p:nvSpPr>
          <p:cNvPr id="5" name="Date Placeholder 4"/>
          <p:cNvSpPr>
            <a:spLocks noGrp="1"/>
          </p:cNvSpPr>
          <p:nvPr>
            <p:ph type="dt" idx="11"/>
          </p:nvPr>
        </p:nvSpPr>
        <p:spPr/>
        <p:txBody>
          <a:bodyPr/>
          <a:lstStyle/>
          <a:p>
            <a:fld id="{48C1A337-0DBD-4B62-A6F4-5FA99599EC29}" type="datetime1">
              <a:rPr lang="en-US" smtClean="0"/>
              <a:t>5/17/2011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24</a:t>
            </a:fld>
            <a:endParaRPr lang="en-US" dirty="0"/>
          </a:p>
        </p:txBody>
      </p:sp>
    </p:spTree>
    <p:extLst>
      <p:ext uri="{BB962C8B-B14F-4D97-AF65-F5344CB8AC3E}">
        <p14:creationId xmlns:p14="http://schemas.microsoft.com/office/powerpoint/2010/main" val="40894717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fld id="{CACE830E-1038-45F0-8C74-626C26E1A297}" type="datetime1">
              <a:rPr lang="en-US" smtClean="0"/>
              <a:t>5/17/2011</a:t>
            </a:fld>
            <a:endParaRPr lang="en-US" dirty="0"/>
          </a:p>
        </p:txBody>
      </p:sp>
      <p:sp>
        <p:nvSpPr>
          <p:cNvPr id="5" name="Footer Placeholder 4"/>
          <p:cNvSpPr>
            <a:spLocks noGrp="1"/>
          </p:cNvSpPr>
          <p:nvPr>
            <p:ph type="ftr" sz="quarter" idx="11"/>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6" name="Slide Number Placeholder 5"/>
          <p:cNvSpPr>
            <a:spLocks noGrp="1"/>
          </p:cNvSpPr>
          <p:nvPr>
            <p:ph type="sldNum" sz="quarter" idx="12"/>
          </p:nvPr>
        </p:nvSpPr>
        <p:spPr/>
        <p:txBody>
          <a:bodyPr/>
          <a:lstStyle/>
          <a:p>
            <a:fld id="{8B263312-38AA-4E1E-B2B5-0F8F122B24FE}" type="slidenum">
              <a:rPr lang="en-US" smtClean="0"/>
              <a:pPr/>
              <a:t>25</a:t>
            </a:fld>
            <a:endParaRPr lang="en-US" dirty="0"/>
          </a:p>
        </p:txBody>
      </p:sp>
      <p:sp>
        <p:nvSpPr>
          <p:cNvPr id="7" name="Header Placeholder 6"/>
          <p:cNvSpPr>
            <a:spLocks noGrp="1"/>
          </p:cNvSpPr>
          <p:nvPr>
            <p:ph type="hdr" sz="quarter" idx="13"/>
          </p:nvPr>
        </p:nvSpPr>
        <p:spPr/>
        <p:txBody>
          <a:bodyPr/>
          <a:lstStyle/>
          <a:p>
            <a:r>
              <a:rPr lang="en-US" smtClean="0"/>
              <a:t>TechEd 2011</a:t>
            </a:r>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fld id="{C93E2BB4-ABD7-4848-A70F-BE15EB5AB236}" type="datetime1">
              <a:rPr lang="en-US" smtClean="0"/>
              <a:t>5/17/2011</a:t>
            </a:fld>
            <a:endParaRPr lang="en-US" dirty="0"/>
          </a:p>
        </p:txBody>
      </p:sp>
      <p:sp>
        <p:nvSpPr>
          <p:cNvPr id="5" name="Footer Placeholder 4"/>
          <p:cNvSpPr>
            <a:spLocks noGrp="1"/>
          </p:cNvSpPr>
          <p:nvPr>
            <p:ph type="ftr" sz="quarter" idx="11"/>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6" name="Slide Number Placeholder 5"/>
          <p:cNvSpPr>
            <a:spLocks noGrp="1"/>
          </p:cNvSpPr>
          <p:nvPr>
            <p:ph type="sldNum" sz="quarter" idx="12"/>
          </p:nvPr>
        </p:nvSpPr>
        <p:spPr/>
        <p:txBody>
          <a:bodyPr/>
          <a:lstStyle/>
          <a:p>
            <a:fld id="{8B263312-38AA-4E1E-B2B5-0F8F122B24FE}" type="slidenum">
              <a:rPr lang="en-US" smtClean="0"/>
              <a:pPr/>
              <a:t>26</a:t>
            </a:fld>
            <a:endParaRPr lang="en-US" dirty="0"/>
          </a:p>
        </p:txBody>
      </p:sp>
      <p:sp>
        <p:nvSpPr>
          <p:cNvPr id="7" name="Header Placeholder 6"/>
          <p:cNvSpPr>
            <a:spLocks noGrp="1"/>
          </p:cNvSpPr>
          <p:nvPr>
            <p:ph type="hdr" sz="quarter" idx="13"/>
          </p:nvPr>
        </p:nvSpPr>
        <p:spPr/>
        <p:txBody>
          <a:bodyPr/>
          <a:lstStyle/>
          <a:p>
            <a:r>
              <a:rPr lang="en-US" smtClean="0"/>
              <a:t>TechEd 2011</a:t>
            </a:r>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8" name="Date Placeholder 7"/>
          <p:cNvSpPr>
            <a:spLocks noGrp="1"/>
          </p:cNvSpPr>
          <p:nvPr>
            <p:ph type="dt" idx="10"/>
          </p:nvPr>
        </p:nvSpPr>
        <p:spPr/>
        <p:txBody>
          <a:bodyPr/>
          <a:lstStyle/>
          <a:p>
            <a:fld id="{DF7DC5BA-1794-49AE-9711-A40E41FE2D11}" type="datetime1">
              <a:rPr lang="en-US" smtClean="0"/>
              <a:t>5/17/2011</a:t>
            </a:fld>
            <a:endParaRPr lang="en-US" dirty="0"/>
          </a:p>
        </p:txBody>
      </p:sp>
      <p:sp>
        <p:nvSpPr>
          <p:cNvPr id="9" name="Footer Placeholder 8"/>
          <p:cNvSpPr>
            <a:spLocks noGrp="1"/>
          </p:cNvSpPr>
          <p:nvPr>
            <p:ph type="ftr" sz="quarter" idx="11"/>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10" name="Slide Number Placeholder 9"/>
          <p:cNvSpPr>
            <a:spLocks noGrp="1"/>
          </p:cNvSpPr>
          <p:nvPr>
            <p:ph type="sldNum" sz="quarter" idx="12"/>
          </p:nvPr>
        </p:nvSpPr>
        <p:spPr/>
        <p:txBody>
          <a:bodyPr/>
          <a:lstStyle/>
          <a:p>
            <a:fld id="{8B263312-38AA-4E1E-B2B5-0F8F122B24FE}" type="slidenum">
              <a:rPr lang="en-US" smtClean="0"/>
              <a:pPr/>
              <a:t>27</a:t>
            </a:fld>
            <a:endParaRPr lang="en-US" dirty="0"/>
          </a:p>
        </p:txBody>
      </p:sp>
      <p:sp>
        <p:nvSpPr>
          <p:cNvPr id="11" name="Header Placeholder 10"/>
          <p:cNvSpPr>
            <a:spLocks noGrp="1"/>
          </p:cNvSpPr>
          <p:nvPr>
            <p:ph type="hdr" sz="quarter" idx="13"/>
          </p:nvPr>
        </p:nvSpPr>
        <p:spPr/>
        <p:txBody>
          <a:bodyPr/>
          <a:lstStyle/>
          <a:p>
            <a:r>
              <a:rPr lang="en-US" smtClean="0"/>
              <a:t>TechEd 2011</a:t>
            </a:r>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8" name="Date Placeholder 7"/>
          <p:cNvSpPr>
            <a:spLocks noGrp="1"/>
          </p:cNvSpPr>
          <p:nvPr>
            <p:ph type="dt" idx="10"/>
          </p:nvPr>
        </p:nvSpPr>
        <p:spPr/>
        <p:txBody>
          <a:bodyPr/>
          <a:lstStyle/>
          <a:p>
            <a:fld id="{0FF3DDB5-E160-4E37-B34E-B88EE73F919E}" type="datetime1">
              <a:rPr lang="en-US" smtClean="0"/>
              <a:t>5/17/2011</a:t>
            </a:fld>
            <a:endParaRPr lang="en-US" dirty="0"/>
          </a:p>
        </p:txBody>
      </p:sp>
      <p:sp>
        <p:nvSpPr>
          <p:cNvPr id="9" name="Footer Placeholder 8"/>
          <p:cNvSpPr>
            <a:spLocks noGrp="1"/>
          </p:cNvSpPr>
          <p:nvPr>
            <p:ph type="ftr" sz="quarter" idx="11"/>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10" name="Slide Number Placeholder 9"/>
          <p:cNvSpPr>
            <a:spLocks noGrp="1"/>
          </p:cNvSpPr>
          <p:nvPr>
            <p:ph type="sldNum" sz="quarter" idx="12"/>
          </p:nvPr>
        </p:nvSpPr>
        <p:spPr/>
        <p:txBody>
          <a:bodyPr/>
          <a:lstStyle/>
          <a:p>
            <a:fld id="{8B263312-38AA-4E1E-B2B5-0F8F122B24FE}" type="slidenum">
              <a:rPr lang="en-US" smtClean="0"/>
              <a:pPr/>
              <a:t>28</a:t>
            </a:fld>
            <a:endParaRPr lang="en-US" dirty="0"/>
          </a:p>
        </p:txBody>
      </p:sp>
      <p:sp>
        <p:nvSpPr>
          <p:cNvPr id="11" name="Header Placeholder 10"/>
          <p:cNvSpPr>
            <a:spLocks noGrp="1"/>
          </p:cNvSpPr>
          <p:nvPr>
            <p:ph type="hdr" sz="quarter" idx="13"/>
          </p:nvPr>
        </p:nvSpPr>
        <p:spPr/>
        <p:txBody>
          <a:bodyPr/>
          <a:lstStyle/>
          <a:p>
            <a:r>
              <a:rPr lang="en-US" smtClean="0"/>
              <a:t>TechEd 2011</a:t>
            </a:r>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r>
              <a:rPr lang="en-US" sz="900" kern="1200" dirty="0" smtClean="0">
                <a:solidFill>
                  <a:schemeClr val="tx1"/>
                </a:solidFill>
                <a:latin typeface="Segoe UI" pitchFamily="34" charset="0"/>
                <a:ea typeface="+mn-ea"/>
                <a:cs typeface="+mn-cs"/>
              </a:rPr>
              <a:t>New for </a:t>
            </a:r>
            <a:r>
              <a:rPr lang="en-US" sz="900" kern="1200" dirty="0" err="1" smtClean="0">
                <a:solidFill>
                  <a:schemeClr val="tx1"/>
                </a:solidFill>
                <a:latin typeface="Segoe UI" pitchFamily="34" charset="0"/>
                <a:ea typeface="+mn-ea"/>
                <a:cs typeface="+mn-cs"/>
              </a:rPr>
              <a:t>TechEd</a:t>
            </a:r>
            <a:r>
              <a:rPr lang="en-US" sz="900" kern="1200" dirty="0" smtClean="0">
                <a:solidFill>
                  <a:schemeClr val="tx1"/>
                </a:solidFill>
                <a:latin typeface="Segoe UI" pitchFamily="34" charset="0"/>
                <a:ea typeface="+mn-ea"/>
                <a:cs typeface="+mn-cs"/>
              </a:rPr>
              <a:t> 2011, we will be working with Microsoft Tag (http://tag.microsoft.com/overview.aspx) to create unique Tags for every session at the event. Your session Tag will appear on both the room signage and at the end of your presentation. With your session Tag, attendees will be able to scan as they enter the room to retrieve session details, view speaker bios, and engage in discussions; or scan at the end of the presentation to evaluate your session and download materials. We’re excited to integrate Microsoft Tag across the My </a:t>
            </a:r>
            <a:r>
              <a:rPr lang="en-US" sz="900" kern="1200" dirty="0" err="1" smtClean="0">
                <a:solidFill>
                  <a:schemeClr val="tx1"/>
                </a:solidFill>
                <a:latin typeface="Segoe UI" pitchFamily="34" charset="0"/>
                <a:ea typeface="+mn-ea"/>
                <a:cs typeface="+mn-cs"/>
              </a:rPr>
              <a:t>TechEd</a:t>
            </a:r>
            <a:r>
              <a:rPr lang="en-US" sz="900" kern="1200" dirty="0" smtClean="0">
                <a:solidFill>
                  <a:schemeClr val="tx1"/>
                </a:solidFill>
                <a:latin typeface="Segoe UI" pitchFamily="34" charset="0"/>
                <a:ea typeface="+mn-ea"/>
                <a:cs typeface="+mn-cs"/>
              </a:rPr>
              <a:t> mobile experience this year.</a:t>
            </a:r>
            <a:endParaRPr lang="en-US" dirty="0" smtClean="0"/>
          </a:p>
          <a:p>
            <a:endParaRPr lang="en-US" dirty="0"/>
          </a:p>
        </p:txBody>
      </p:sp>
      <p:sp>
        <p:nvSpPr>
          <p:cNvPr id="8" name="Date Placeholder 7"/>
          <p:cNvSpPr>
            <a:spLocks noGrp="1"/>
          </p:cNvSpPr>
          <p:nvPr>
            <p:ph type="dt" idx="10"/>
          </p:nvPr>
        </p:nvSpPr>
        <p:spPr/>
        <p:txBody>
          <a:bodyPr/>
          <a:lstStyle/>
          <a:p>
            <a:fld id="{B6B5EDB7-AB8A-487F-8CB6-080F2861416A}" type="datetime1">
              <a:rPr lang="en-US" smtClean="0"/>
              <a:t>5/17/2011</a:t>
            </a:fld>
            <a:endParaRPr lang="en-US" dirty="0"/>
          </a:p>
        </p:txBody>
      </p:sp>
      <p:sp>
        <p:nvSpPr>
          <p:cNvPr id="9" name="Footer Placeholder 8"/>
          <p:cNvSpPr>
            <a:spLocks noGrp="1"/>
          </p:cNvSpPr>
          <p:nvPr>
            <p:ph type="ftr" sz="quarter" idx="11"/>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10" name="Slide Number Placeholder 9"/>
          <p:cNvSpPr>
            <a:spLocks noGrp="1"/>
          </p:cNvSpPr>
          <p:nvPr>
            <p:ph type="sldNum" sz="quarter" idx="12"/>
          </p:nvPr>
        </p:nvSpPr>
        <p:spPr/>
        <p:txBody>
          <a:bodyPr/>
          <a:lstStyle/>
          <a:p>
            <a:fld id="{8B263312-38AA-4E1E-B2B5-0F8F122B24FE}" type="slidenum">
              <a:rPr lang="en-US" smtClean="0"/>
              <a:pPr/>
              <a:t>29</a:t>
            </a:fld>
            <a:endParaRPr lang="en-US" dirty="0"/>
          </a:p>
        </p:txBody>
      </p:sp>
      <p:sp>
        <p:nvSpPr>
          <p:cNvPr id="11" name="Header Placeholder 10"/>
          <p:cNvSpPr>
            <a:spLocks noGrp="1"/>
          </p:cNvSpPr>
          <p:nvPr>
            <p:ph type="hdr" sz="quarter" idx="13"/>
          </p:nvPr>
        </p:nvSpPr>
        <p:spPr/>
        <p:txBody>
          <a:bodyPr/>
          <a:lstStyle/>
          <a:p>
            <a:r>
              <a:rPr lang="en-US" smtClean="0"/>
              <a:t>TechEd 2011</a:t>
            </a:r>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8" name="Date Placeholder 7"/>
          <p:cNvSpPr>
            <a:spLocks noGrp="1"/>
          </p:cNvSpPr>
          <p:nvPr>
            <p:ph type="dt" idx="10"/>
          </p:nvPr>
        </p:nvSpPr>
        <p:spPr/>
        <p:txBody>
          <a:bodyPr/>
          <a:lstStyle/>
          <a:p>
            <a:fld id="{8CB35B9F-7FBA-4C91-A6AB-708323E0F355}" type="datetime1">
              <a:rPr lang="en-US" smtClean="0"/>
              <a:t>5/17/2011</a:t>
            </a:fld>
            <a:endParaRPr lang="en-US" dirty="0"/>
          </a:p>
        </p:txBody>
      </p:sp>
      <p:sp>
        <p:nvSpPr>
          <p:cNvPr id="9" name="Footer Placeholder 8"/>
          <p:cNvSpPr>
            <a:spLocks noGrp="1"/>
          </p:cNvSpPr>
          <p:nvPr>
            <p:ph type="ftr" sz="quarter" idx="11"/>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10" name="Slide Number Placeholder 9"/>
          <p:cNvSpPr>
            <a:spLocks noGrp="1"/>
          </p:cNvSpPr>
          <p:nvPr>
            <p:ph type="sldNum" sz="quarter" idx="12"/>
          </p:nvPr>
        </p:nvSpPr>
        <p:spPr/>
        <p:txBody>
          <a:bodyPr/>
          <a:lstStyle/>
          <a:p>
            <a:fld id="{8B263312-38AA-4E1E-B2B5-0F8F122B24FE}" type="slidenum">
              <a:rPr lang="en-US" smtClean="0"/>
              <a:pPr/>
              <a:t>30</a:t>
            </a:fld>
            <a:endParaRPr lang="en-US" dirty="0"/>
          </a:p>
        </p:txBody>
      </p:sp>
      <p:sp>
        <p:nvSpPr>
          <p:cNvPr id="11" name="Header Placeholder 10"/>
          <p:cNvSpPr>
            <a:spLocks noGrp="1"/>
          </p:cNvSpPr>
          <p:nvPr>
            <p:ph type="hdr" sz="quarter" idx="13"/>
          </p:nvPr>
        </p:nvSpPr>
        <p:spPr/>
        <p:txBody>
          <a:bodyPr/>
          <a:lstStyle/>
          <a:p>
            <a:r>
              <a:rPr lang="en-US" smtClean="0"/>
              <a:t>TechEd 2011</a:t>
            </a: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b="1" dirty="0" smtClean="0"/>
          </a:p>
          <a:p>
            <a:r>
              <a:rPr lang="en-US" dirty="0" smtClean="0"/>
              <a:t>Silverlight provides a </a:t>
            </a:r>
            <a:r>
              <a:rPr lang="en-US" dirty="0" smtClean="0">
                <a:hlinkClick r:id="rId3" action="ppaction://hlinkfile" tooltip="Retained mode"/>
              </a:rPr>
              <a:t>retained mode</a:t>
            </a:r>
            <a:r>
              <a:rPr lang="en-US" dirty="0" smtClean="0"/>
              <a:t> graphics system similar to </a:t>
            </a:r>
            <a:r>
              <a:rPr lang="en-US" dirty="0" smtClean="0">
                <a:hlinkClick r:id="rId4" action="ppaction://hlinkfile" tooltip="Windows Presentation Foundation"/>
              </a:rPr>
              <a:t>Windows Presentation Foundation</a:t>
            </a:r>
            <a:r>
              <a:rPr lang="en-US" dirty="0" smtClean="0"/>
              <a:t>, and integrates </a:t>
            </a:r>
            <a:r>
              <a:rPr lang="en-US" dirty="0" smtClean="0">
                <a:hlinkClick r:id="rId5" action="ppaction://hlinkfile" tooltip="Multimedia"/>
              </a:rPr>
              <a:t>multimedia</a:t>
            </a:r>
            <a:r>
              <a:rPr lang="en-US" dirty="0" smtClean="0"/>
              <a:t>, </a:t>
            </a:r>
            <a:r>
              <a:rPr lang="en-US" dirty="0" smtClean="0">
                <a:hlinkClick r:id="rId6" action="ppaction://hlinkfile" tooltip="Computer graphics"/>
              </a:rPr>
              <a:t>graphics</a:t>
            </a:r>
            <a:r>
              <a:rPr lang="en-US" dirty="0" smtClean="0"/>
              <a:t>, </a:t>
            </a:r>
            <a:r>
              <a:rPr lang="en-US" dirty="0" smtClean="0">
                <a:hlinkClick r:id="rId7" action="ppaction://hlinkfile" tooltip="Animation"/>
              </a:rPr>
              <a:t>animations</a:t>
            </a:r>
            <a:r>
              <a:rPr lang="en-US" dirty="0" smtClean="0"/>
              <a:t> and </a:t>
            </a:r>
            <a:r>
              <a:rPr lang="en-US" dirty="0" smtClean="0">
                <a:hlinkClick r:id="rId8" action="ppaction://hlinkfile" tooltip="Interactivity"/>
              </a:rPr>
              <a:t>interactivity</a:t>
            </a:r>
            <a:r>
              <a:rPr lang="en-US" dirty="0" smtClean="0"/>
              <a:t> into a single runtime environment.</a:t>
            </a:r>
          </a:p>
          <a:p>
            <a:endParaRPr lang="en-US" dirty="0" smtClean="0"/>
          </a:p>
          <a:p>
            <a:r>
              <a:rPr lang="en-US" dirty="0" smtClean="0"/>
              <a:t>By using a "retained mode" approach, client calls do not directly cause actual rendering, but instead update an internal model (typically a list of objects) which is maintained within the library's data space. This allows the library to optimize when actual rendering takes place along with the processing of related objects.</a:t>
            </a:r>
            <a:r>
              <a:rPr lang="en-US" baseline="30000" dirty="0" smtClean="0">
                <a:effectLst/>
              </a:rPr>
              <a:t>[</a:t>
            </a:r>
            <a:r>
              <a:rPr lang="en-US" i="1" baseline="30000" dirty="0" smtClean="0">
                <a:effectLst/>
                <a:hlinkClick r:id="rId9" action="ppaction://hlinkfile" tooltip="Wikipedia:Citation needed"/>
              </a:rPr>
              <a:t>citation needed</a:t>
            </a:r>
            <a:r>
              <a:rPr lang="en-US" baseline="30000" dirty="0" smtClean="0">
                <a:effectLst/>
              </a:rPr>
              <a:t>]</a:t>
            </a:r>
            <a:endParaRPr lang="en-US" dirty="0" smtClean="0"/>
          </a:p>
          <a:p>
            <a:r>
              <a:rPr lang="en-US" dirty="0" smtClean="0"/>
              <a:t>Some techniques to optimize rendering include:</a:t>
            </a:r>
            <a:r>
              <a:rPr lang="en-US" baseline="30000" dirty="0" smtClean="0">
                <a:effectLst/>
              </a:rPr>
              <a:t>[</a:t>
            </a:r>
            <a:r>
              <a:rPr lang="en-US" i="1" baseline="30000" dirty="0" smtClean="0">
                <a:effectLst/>
                <a:hlinkClick r:id="rId9" action="ppaction://hlinkfile" tooltip="Wikipedia:Citation needed"/>
              </a:rPr>
              <a:t>citation needed</a:t>
            </a:r>
            <a:r>
              <a:rPr lang="en-US" baseline="30000" dirty="0" smtClean="0">
                <a:effectLst/>
              </a:rPr>
              <a:t>]</a:t>
            </a:r>
            <a:endParaRPr lang="en-US" dirty="0" smtClean="0"/>
          </a:p>
          <a:p>
            <a:r>
              <a:rPr lang="en-US" dirty="0" smtClean="0"/>
              <a:t>managing </a:t>
            </a:r>
            <a:r>
              <a:rPr lang="en-US" dirty="0" smtClean="0">
                <a:hlinkClick r:id="rId10" action="ppaction://hlinkfile" tooltip="Double buffering"/>
              </a:rPr>
              <a:t>double buffering</a:t>
            </a:r>
            <a:endParaRPr lang="en-US" dirty="0" smtClean="0"/>
          </a:p>
          <a:p>
            <a:r>
              <a:rPr lang="en-US" dirty="0" smtClean="0"/>
              <a:t>performing </a:t>
            </a:r>
            <a:r>
              <a:rPr lang="en-US" dirty="0" smtClean="0">
                <a:hlinkClick r:id="rId11" action="ppaction://hlinkfile" tooltip="Occlusion culling"/>
              </a:rPr>
              <a:t>occlusion culling</a:t>
            </a:r>
            <a:endParaRPr lang="en-US" dirty="0" smtClean="0"/>
          </a:p>
          <a:p>
            <a:r>
              <a:rPr lang="en-US" dirty="0" smtClean="0"/>
              <a:t>only transferring data that has changed from one frame to the next from the application to the library</a:t>
            </a:r>
          </a:p>
          <a:p>
            <a:r>
              <a:rPr lang="en-US" dirty="0" smtClean="0">
                <a:hlinkClick r:id="rId12" action="ppaction://hlinkfile" tooltip="Immediate mode"/>
              </a:rPr>
              <a:t>Immediate mode</a:t>
            </a:r>
            <a:r>
              <a:rPr lang="en-US" dirty="0" smtClean="0"/>
              <a:t> is an alternative approach; the two styles can coexist in the same library and are not necessarily exclusionary in practice. For example, </a:t>
            </a:r>
            <a:r>
              <a:rPr lang="en-US" dirty="0" smtClean="0">
                <a:hlinkClick r:id="rId13" action="ppaction://hlinkfile" tooltip="OpenGL"/>
              </a:rPr>
              <a:t>OpenGL</a:t>
            </a:r>
            <a:r>
              <a:rPr lang="en-US" dirty="0" smtClean="0"/>
              <a:t> has immediate mode functions that can use previously defined server side objects (textures, vertex and index buffers, </a:t>
            </a:r>
            <a:r>
              <a:rPr lang="en-US" dirty="0" err="1" smtClean="0"/>
              <a:t>shaders</a:t>
            </a:r>
            <a:r>
              <a:rPr lang="en-US" dirty="0" smtClean="0"/>
              <a:t>, etc.) without resending unchanged data.</a:t>
            </a:r>
            <a:r>
              <a:rPr lang="en-US" baseline="30000" dirty="0" smtClean="0">
                <a:effectLst/>
              </a:rPr>
              <a:t>[</a:t>
            </a:r>
            <a:r>
              <a:rPr lang="en-US" i="1" baseline="30000" dirty="0" smtClean="0">
                <a:effectLst/>
                <a:hlinkClick r:id="rId9" action="ppaction://hlinkfile" tooltip="Wikipedia:Citation needed"/>
              </a:rPr>
              <a:t>citation needed</a:t>
            </a:r>
            <a:endParaRPr lang="en-US" dirty="0" smtClean="0"/>
          </a:p>
          <a:p>
            <a:endParaRPr lang="en-US" dirty="0" smtClean="0"/>
          </a:p>
          <a:p>
            <a:r>
              <a:rPr lang="en-US" dirty="0" smtClean="0"/>
              <a:t>Today,</a:t>
            </a:r>
            <a:r>
              <a:rPr lang="en-US" baseline="0" dirty="0" smtClean="0"/>
              <a:t> if using browser or maps control, must use Silverlight.   (Can use tile server to re-create maps control in XNA F)</a:t>
            </a:r>
            <a:endParaRPr lang="en-US" dirty="0"/>
          </a:p>
        </p:txBody>
      </p:sp>
      <p:sp>
        <p:nvSpPr>
          <p:cNvPr id="4" name="Header Placeholder 3"/>
          <p:cNvSpPr>
            <a:spLocks noGrp="1"/>
          </p:cNvSpPr>
          <p:nvPr>
            <p:ph type="hdr" sz="quarter" idx="10"/>
          </p:nvPr>
        </p:nvSpPr>
        <p:spPr/>
        <p:txBody>
          <a:bodyPr/>
          <a:lstStyle/>
          <a:p>
            <a:r>
              <a:rPr lang="en-US" smtClean="0"/>
              <a:t>TechEd 2011</a:t>
            </a:r>
            <a:endParaRPr lang="en-US" dirty="0"/>
          </a:p>
        </p:txBody>
      </p:sp>
      <p:sp>
        <p:nvSpPr>
          <p:cNvPr id="5" name="Date Placeholder 4"/>
          <p:cNvSpPr>
            <a:spLocks noGrp="1"/>
          </p:cNvSpPr>
          <p:nvPr>
            <p:ph type="dt" idx="11"/>
          </p:nvPr>
        </p:nvSpPr>
        <p:spPr/>
        <p:txBody>
          <a:bodyPr/>
          <a:lstStyle/>
          <a:p>
            <a:fld id="{21D5A2A6-973C-4DAF-9469-A01F921E8386}" type="datetime1">
              <a:rPr lang="en-US" smtClean="0"/>
              <a:t>5/17/2011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4</a:t>
            </a:fld>
            <a:endParaRPr lang="en-US" dirty="0"/>
          </a:p>
        </p:txBody>
      </p:sp>
    </p:spTree>
    <p:extLst>
      <p:ext uri="{BB962C8B-B14F-4D97-AF65-F5344CB8AC3E}">
        <p14:creationId xmlns:p14="http://schemas.microsoft.com/office/powerpoint/2010/main" val="12351805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a:t>
            </a:r>
            <a:r>
              <a:rPr lang="en-US" baseline="0" dirty="0" smtClean="0"/>
              <a:t>have non-graphical </a:t>
            </a:r>
            <a:r>
              <a:rPr lang="en-US" baseline="0" dirty="0" err="1" smtClean="0"/>
              <a:t>interop</a:t>
            </a:r>
            <a:r>
              <a:rPr lang="en-US" baseline="0" dirty="0" smtClean="0"/>
              <a:t> today in WP7.</a:t>
            </a:r>
          </a:p>
          <a:p>
            <a:r>
              <a:rPr lang="en-US" baseline="0" dirty="0" smtClean="0"/>
              <a:t>Can use XNA touch / gesture services in Silverlight</a:t>
            </a:r>
          </a:p>
          <a:p>
            <a:endParaRPr lang="en-US" dirty="0"/>
          </a:p>
        </p:txBody>
      </p:sp>
      <p:sp>
        <p:nvSpPr>
          <p:cNvPr id="4" name="Header Placeholder 3"/>
          <p:cNvSpPr>
            <a:spLocks noGrp="1"/>
          </p:cNvSpPr>
          <p:nvPr>
            <p:ph type="hdr" sz="quarter" idx="10"/>
          </p:nvPr>
        </p:nvSpPr>
        <p:spPr/>
        <p:txBody>
          <a:bodyPr/>
          <a:lstStyle/>
          <a:p>
            <a:r>
              <a:rPr lang="en-US" smtClean="0"/>
              <a:t>TechEd 2011</a:t>
            </a:r>
            <a:endParaRPr lang="en-US" dirty="0"/>
          </a:p>
        </p:txBody>
      </p:sp>
      <p:sp>
        <p:nvSpPr>
          <p:cNvPr id="5" name="Date Placeholder 4"/>
          <p:cNvSpPr>
            <a:spLocks noGrp="1"/>
          </p:cNvSpPr>
          <p:nvPr>
            <p:ph type="dt" idx="11"/>
          </p:nvPr>
        </p:nvSpPr>
        <p:spPr/>
        <p:txBody>
          <a:bodyPr/>
          <a:lstStyle/>
          <a:p>
            <a:fld id="{7A4B6D7C-C14E-4297-8D2A-AD4801579DB4}" type="datetime1">
              <a:rPr lang="en-US" smtClean="0"/>
              <a:t>5/17/2011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5</a:t>
            </a:fld>
            <a:endParaRPr lang="en-US" dirty="0"/>
          </a:p>
        </p:txBody>
      </p:sp>
    </p:spTree>
    <p:extLst>
      <p:ext uri="{BB962C8B-B14F-4D97-AF65-F5344CB8AC3E}">
        <p14:creationId xmlns:p14="http://schemas.microsoft.com/office/powerpoint/2010/main" val="1760190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have the </a:t>
            </a:r>
            <a:r>
              <a:rPr lang="en-US" dirty="0" err="1" smtClean="0"/>
              <a:t>GameStateManagement</a:t>
            </a:r>
            <a:r>
              <a:rPr lang="en-US" dirty="0" smtClean="0"/>
              <a:t> sample that provides</a:t>
            </a:r>
            <a:r>
              <a:rPr lang="en-US" baseline="0" dirty="0" smtClean="0"/>
              <a:t> some nice infrastructure and pages to build out a high quality apps but it doesn’t look Metro---requires </a:t>
            </a:r>
            <a:r>
              <a:rPr lang="en-US" baseline="0" dirty="0" err="1" smtClean="0"/>
              <a:t>skinnnig</a:t>
            </a:r>
            <a:r>
              <a:rPr lang="en-US" baseline="0" dirty="0" smtClean="0"/>
              <a:t> and work.</a:t>
            </a:r>
          </a:p>
          <a:p>
            <a:endParaRPr lang="en-US" baseline="0" dirty="0" smtClean="0"/>
          </a:p>
          <a:p>
            <a:r>
              <a:rPr lang="en-US" baseline="0" dirty="0" smtClean="0"/>
              <a:t>Can’t integrate social networks with out browser integration.</a:t>
            </a:r>
          </a:p>
          <a:p>
            <a:endParaRPr lang="en-US" baseline="0" dirty="0" smtClean="0"/>
          </a:p>
          <a:p>
            <a:r>
              <a:rPr lang="en-US" baseline="0" dirty="0" smtClean="0"/>
              <a:t>XNA Framework font rendering requires pre-declaration of every </a:t>
            </a:r>
            <a:r>
              <a:rPr lang="en-US" baseline="0" dirty="0" err="1" smtClean="0"/>
              <a:t>typefont</a:t>
            </a:r>
            <a:r>
              <a:rPr lang="en-US" baseline="0" dirty="0" smtClean="0"/>
              <a:t>, style, etc. ahead of time.  For far-east character sets, this can get prohibitive in terms of packaging, etc.   </a:t>
            </a:r>
          </a:p>
          <a:p>
            <a:endParaRPr lang="en-US" baseline="0" dirty="0" smtClean="0"/>
          </a:p>
        </p:txBody>
      </p:sp>
      <p:sp>
        <p:nvSpPr>
          <p:cNvPr id="4" name="Header Placeholder 3"/>
          <p:cNvSpPr>
            <a:spLocks noGrp="1"/>
          </p:cNvSpPr>
          <p:nvPr>
            <p:ph type="hdr" sz="quarter" idx="10"/>
          </p:nvPr>
        </p:nvSpPr>
        <p:spPr/>
        <p:txBody>
          <a:bodyPr/>
          <a:lstStyle/>
          <a:p>
            <a:r>
              <a:rPr lang="en-US" smtClean="0"/>
              <a:t>TechEd 2011</a:t>
            </a:r>
            <a:endParaRPr lang="en-US" dirty="0"/>
          </a:p>
        </p:txBody>
      </p:sp>
      <p:sp>
        <p:nvSpPr>
          <p:cNvPr id="5" name="Date Placeholder 4"/>
          <p:cNvSpPr>
            <a:spLocks noGrp="1"/>
          </p:cNvSpPr>
          <p:nvPr>
            <p:ph type="dt" idx="11"/>
          </p:nvPr>
        </p:nvSpPr>
        <p:spPr/>
        <p:txBody>
          <a:bodyPr/>
          <a:lstStyle/>
          <a:p>
            <a:fld id="{923C1ED8-5B9B-41B4-A102-0FC84EF5DA19}" type="datetime1">
              <a:rPr lang="en-US" smtClean="0"/>
              <a:t>5/17/2011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6</a:t>
            </a:fld>
            <a:endParaRPr lang="en-US" dirty="0"/>
          </a:p>
        </p:txBody>
      </p:sp>
    </p:spTree>
    <p:extLst>
      <p:ext uri="{BB962C8B-B14F-4D97-AF65-F5344CB8AC3E}">
        <p14:creationId xmlns:p14="http://schemas.microsoft.com/office/powerpoint/2010/main" val="11803142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Tx/>
              <a:buNone/>
              <a:tabLst/>
              <a:defRPr/>
            </a:pPr>
            <a:r>
              <a:rPr lang="en-US" baseline="0" dirty="0" smtClean="0"/>
              <a:t>Can’t get access to the texturing and effects in XNA.  No access to hardware </a:t>
            </a:r>
            <a:r>
              <a:rPr lang="en-US" baseline="0" dirty="0" err="1" smtClean="0"/>
              <a:t>scaler</a:t>
            </a:r>
            <a:r>
              <a:rPr lang="en-US" baseline="0" dirty="0" smtClean="0"/>
              <a:t>.</a:t>
            </a:r>
            <a:endParaRPr lang="en-US" dirty="0" smtClean="0"/>
          </a:p>
          <a:p>
            <a:endParaRPr lang="en-US" dirty="0"/>
          </a:p>
        </p:txBody>
      </p:sp>
      <p:sp>
        <p:nvSpPr>
          <p:cNvPr id="4" name="Header Placeholder 3"/>
          <p:cNvSpPr>
            <a:spLocks noGrp="1"/>
          </p:cNvSpPr>
          <p:nvPr>
            <p:ph type="hdr" sz="quarter" idx="10"/>
          </p:nvPr>
        </p:nvSpPr>
        <p:spPr/>
        <p:txBody>
          <a:bodyPr/>
          <a:lstStyle/>
          <a:p>
            <a:r>
              <a:rPr lang="en-US" smtClean="0"/>
              <a:t>TechEd 2011</a:t>
            </a:r>
            <a:endParaRPr lang="en-US" dirty="0"/>
          </a:p>
        </p:txBody>
      </p:sp>
      <p:sp>
        <p:nvSpPr>
          <p:cNvPr id="5" name="Date Placeholder 4"/>
          <p:cNvSpPr>
            <a:spLocks noGrp="1"/>
          </p:cNvSpPr>
          <p:nvPr>
            <p:ph type="dt" idx="11"/>
          </p:nvPr>
        </p:nvSpPr>
        <p:spPr/>
        <p:txBody>
          <a:bodyPr/>
          <a:lstStyle/>
          <a:p>
            <a:fld id="{9C218E83-7BF1-41F9-BF72-41318780BA31}" type="datetime1">
              <a:rPr lang="en-US" smtClean="0"/>
              <a:t>5/17/2011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7</a:t>
            </a:fld>
            <a:endParaRPr lang="en-US" dirty="0"/>
          </a:p>
        </p:txBody>
      </p:sp>
    </p:spTree>
    <p:extLst>
      <p:ext uri="{BB962C8B-B14F-4D97-AF65-F5344CB8AC3E}">
        <p14:creationId xmlns:p14="http://schemas.microsoft.com/office/powerpoint/2010/main" val="10631094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Can only use XNA </a:t>
            </a:r>
            <a:r>
              <a:rPr lang="en-US" dirty="0" smtClean="0"/>
              <a:t>graphic</a:t>
            </a:r>
            <a:r>
              <a:rPr lang="en-US" baseline="0" dirty="0" smtClean="0"/>
              <a:t> </a:t>
            </a:r>
            <a:r>
              <a:rPr lang="en-US" baseline="0" dirty="0" smtClean="0"/>
              <a:t>APIs with </a:t>
            </a:r>
            <a:r>
              <a:rPr lang="en-US" baseline="0" dirty="0" err="1" smtClean="0"/>
              <a:t>SetSharingMode</a:t>
            </a:r>
            <a:r>
              <a:rPr lang="en-US" baseline="0" dirty="0" smtClean="0"/>
              <a:t> enabled</a:t>
            </a:r>
            <a:r>
              <a:rPr lang="en-US" baseline="0" dirty="0" smtClean="0"/>
              <a:t>.</a:t>
            </a:r>
          </a:p>
        </p:txBody>
      </p:sp>
      <p:sp>
        <p:nvSpPr>
          <p:cNvPr id="4" name="Header Placeholder 3"/>
          <p:cNvSpPr>
            <a:spLocks noGrp="1"/>
          </p:cNvSpPr>
          <p:nvPr>
            <p:ph type="hdr" sz="quarter" idx="10"/>
          </p:nvPr>
        </p:nvSpPr>
        <p:spPr/>
        <p:txBody>
          <a:bodyPr/>
          <a:lstStyle/>
          <a:p>
            <a:r>
              <a:rPr lang="en-US" smtClean="0"/>
              <a:t>TechEd 2011</a:t>
            </a:r>
            <a:endParaRPr lang="en-US" dirty="0"/>
          </a:p>
        </p:txBody>
      </p:sp>
      <p:sp>
        <p:nvSpPr>
          <p:cNvPr id="5" name="Date Placeholder 4"/>
          <p:cNvSpPr>
            <a:spLocks noGrp="1"/>
          </p:cNvSpPr>
          <p:nvPr>
            <p:ph type="dt" idx="11"/>
          </p:nvPr>
        </p:nvSpPr>
        <p:spPr/>
        <p:txBody>
          <a:bodyPr/>
          <a:lstStyle/>
          <a:p>
            <a:fld id="{22BA0B1E-E0BE-48D0-B58A-BF8CCEEC622B}" type="datetime1">
              <a:rPr lang="en-US" smtClean="0"/>
              <a:t>5/17/2011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8</a:t>
            </a:fld>
            <a:endParaRPr lang="en-US" dirty="0"/>
          </a:p>
        </p:txBody>
      </p:sp>
    </p:spTree>
    <p:extLst>
      <p:ext uri="{BB962C8B-B14F-4D97-AF65-F5344CB8AC3E}">
        <p14:creationId xmlns:p14="http://schemas.microsoft.com/office/powerpoint/2010/main" val="5021790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Created a new type called</a:t>
            </a:r>
            <a:r>
              <a:rPr lang="en-US" baseline="0" dirty="0" smtClean="0"/>
              <a:t> </a:t>
            </a:r>
            <a:r>
              <a:rPr lang="en-US" baseline="0" dirty="0" err="1" smtClean="0"/>
              <a:t>SharedGraphicsDeviceManager</a:t>
            </a:r>
            <a:r>
              <a:rPr lang="en-US" baseline="0" dirty="0" smtClean="0"/>
              <a:t>.  Wraps XNA </a:t>
            </a:r>
            <a:r>
              <a:rPr lang="en-US" baseline="0" dirty="0" err="1" smtClean="0"/>
              <a:t>GraphicsDeviceManager</a:t>
            </a:r>
            <a:r>
              <a:rPr lang="en-US" baseline="0" dirty="0" smtClean="0"/>
              <a:t> in XNA today.  Set up back buffer, orientation, present interval, etc.  Ensures clean hand-off between Silverlight and XNA.</a:t>
            </a:r>
          </a:p>
          <a:p>
            <a:endParaRPr lang="en-US" baseline="0" dirty="0" smtClean="0"/>
          </a:p>
          <a:p>
            <a:r>
              <a:rPr lang="en-US" dirty="0" smtClean="0"/>
              <a:t>Resource management is important to understand in this shared</a:t>
            </a:r>
            <a:r>
              <a:rPr lang="en-US" baseline="0" dirty="0" smtClean="0"/>
              <a:t> graphics mode.</a:t>
            </a:r>
          </a:p>
          <a:p>
            <a:r>
              <a:rPr lang="en-US" baseline="0" dirty="0" smtClean="0"/>
              <a:t>When flipping the switch from SL to XNA, Silverlight “retained mode” models are evicted when switching to XNA.</a:t>
            </a:r>
          </a:p>
          <a:p>
            <a:r>
              <a:rPr lang="en-US" baseline="0" dirty="0" smtClean="0"/>
              <a:t>On the flip-side, XNA resources are not evicted when quickly flipping to a menu screen on pause.  This is because there can be a long load time to load content, models, textures, etc. in XNA so it wouldn’t be nice to evict the XNA resources and then have to reload all of that content.</a:t>
            </a:r>
            <a:endParaRPr lang="en-US" dirty="0"/>
          </a:p>
        </p:txBody>
      </p:sp>
      <p:sp>
        <p:nvSpPr>
          <p:cNvPr id="4" name="Header Placeholder 3"/>
          <p:cNvSpPr>
            <a:spLocks noGrp="1"/>
          </p:cNvSpPr>
          <p:nvPr>
            <p:ph type="hdr" sz="quarter" idx="10"/>
          </p:nvPr>
        </p:nvSpPr>
        <p:spPr/>
        <p:txBody>
          <a:bodyPr/>
          <a:lstStyle/>
          <a:p>
            <a:r>
              <a:rPr lang="en-US" smtClean="0"/>
              <a:t>TechEd 2011</a:t>
            </a:r>
            <a:endParaRPr lang="en-US" dirty="0"/>
          </a:p>
        </p:txBody>
      </p:sp>
      <p:sp>
        <p:nvSpPr>
          <p:cNvPr id="5" name="Date Placeholder 4"/>
          <p:cNvSpPr>
            <a:spLocks noGrp="1"/>
          </p:cNvSpPr>
          <p:nvPr>
            <p:ph type="dt" idx="11"/>
          </p:nvPr>
        </p:nvSpPr>
        <p:spPr/>
        <p:txBody>
          <a:bodyPr/>
          <a:lstStyle/>
          <a:p>
            <a:fld id="{7ADA3318-637D-443C-B473-98EFE6FE46C8}" type="datetime1">
              <a:rPr lang="en-US" smtClean="0"/>
              <a:t>5/17/2011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9</a:t>
            </a:fld>
            <a:endParaRPr lang="en-US" dirty="0"/>
          </a:p>
        </p:txBody>
      </p:sp>
    </p:spTree>
    <p:extLst>
      <p:ext uri="{BB962C8B-B14F-4D97-AF65-F5344CB8AC3E}">
        <p14:creationId xmlns:p14="http://schemas.microsoft.com/office/powerpoint/2010/main" val="19511958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r>
              <a:rPr lang="en-US" dirty="0" smtClean="0"/>
              <a:t>Demo 1 </a:t>
            </a:r>
            <a:r>
              <a:rPr lang="en-US" baseline="0" dirty="0" smtClean="0"/>
              <a:t>– don’t walk through the hidden </a:t>
            </a:r>
            <a:r>
              <a:rPr lang="en-US" baseline="0" dirty="0" err="1" smtClean="0"/>
              <a:t>coe</a:t>
            </a:r>
            <a:r>
              <a:rPr lang="en-US" baseline="0" dirty="0" smtClean="0"/>
              <a:t>.  </a:t>
            </a:r>
            <a:endParaRPr lang="en-US" dirty="0" smtClean="0"/>
          </a:p>
          <a:p>
            <a:pPr marL="0" marR="0" indent="0" algn="l" defTabSz="914363" rtl="0" eaLnBrk="1" fontAlgn="auto" latinLnBrk="0" hangingPunct="1">
              <a:lnSpc>
                <a:spcPct val="90000"/>
              </a:lnSpc>
              <a:spcBef>
                <a:spcPts val="0"/>
              </a:spcBef>
              <a:spcAft>
                <a:spcPts val="333"/>
              </a:spcAft>
              <a:buClrTx/>
              <a:buSzTx/>
              <a:buFontTx/>
              <a:buNone/>
              <a:tabLst/>
              <a:defRPr/>
            </a:pPr>
            <a:r>
              <a:rPr lang="en-US" dirty="0" smtClean="0"/>
              <a:t>Open Main Page.  Ugly</a:t>
            </a:r>
            <a:r>
              <a:rPr lang="en-US" baseline="0" dirty="0" smtClean="0"/>
              <a:t> button.  Click through.  </a:t>
            </a:r>
            <a:r>
              <a:rPr lang="en-US" baseline="0" dirty="0" err="1" smtClean="0"/>
              <a:t>GamePage.xaml</a:t>
            </a:r>
            <a:r>
              <a:rPr lang="en-US" baseline="0" dirty="0" smtClean="0"/>
              <a:t>.  No </a:t>
            </a:r>
            <a:r>
              <a:rPr lang="en-US" baseline="0" dirty="0" err="1" smtClean="0"/>
              <a:t>xaml</a:t>
            </a:r>
            <a:r>
              <a:rPr lang="en-US" baseline="0" dirty="0" smtClean="0"/>
              <a:t>.   Go to code-behind.  Let’s do a walkthrough.  </a:t>
            </a:r>
            <a:r>
              <a:rPr lang="en-US" baseline="0" dirty="0" err="1" smtClean="0"/>
              <a:t>OnNavigatedTo</a:t>
            </a:r>
            <a:r>
              <a:rPr lang="en-US" baseline="0" dirty="0" smtClean="0"/>
              <a:t>.  </a:t>
            </a:r>
            <a:r>
              <a:rPr lang="en-US" baseline="0" dirty="0" err="1" smtClean="0"/>
              <a:t>SharedGraphicsDeviceManager.Current</a:t>
            </a:r>
            <a:r>
              <a:rPr lang="en-US" baseline="0" dirty="0" smtClean="0"/>
              <a:t> available anywhere in the app.  How does that work?  </a:t>
            </a:r>
            <a:r>
              <a:rPr lang="en-US" baseline="0" dirty="0" err="1" smtClean="0"/>
              <a:t>App.Xaml</a:t>
            </a:r>
            <a:r>
              <a:rPr lang="en-US" baseline="0" dirty="0" smtClean="0"/>
              <a:t>.  </a:t>
            </a:r>
            <a:r>
              <a:rPr lang="en-US" baseline="0" dirty="0" err="1" smtClean="0"/>
              <a:t>SharedGraphicsDeviceManager</a:t>
            </a:r>
            <a:r>
              <a:rPr lang="en-US" baseline="0" dirty="0" smtClean="0"/>
              <a:t> is declared as an </a:t>
            </a:r>
            <a:r>
              <a:rPr lang="en-US" baseline="0" dirty="0" err="1" smtClean="0"/>
              <a:t>ApplicationLifetimeObject</a:t>
            </a:r>
            <a:r>
              <a:rPr lang="en-US" baseline="0" dirty="0" smtClean="0"/>
              <a:t>. </a:t>
            </a:r>
            <a:r>
              <a:rPr lang="en-US" b="1" baseline="0" dirty="0" smtClean="0"/>
              <a:t> NOTE: To ADD XNA to an existing application, add </a:t>
            </a:r>
            <a:r>
              <a:rPr lang="en-US" sz="900" kern="1200" dirty="0" smtClean="0">
                <a:solidFill>
                  <a:schemeClr val="tx1"/>
                </a:solidFill>
                <a:latin typeface="Segoe UI" pitchFamily="34" charset="0"/>
                <a:ea typeface="+mn-ea"/>
                <a:cs typeface="+mn-cs"/>
              </a:rPr>
              <a:t>&lt;</a:t>
            </a:r>
            <a:r>
              <a:rPr lang="en-US" sz="900" kern="1200" dirty="0" err="1" smtClean="0">
                <a:solidFill>
                  <a:schemeClr val="tx1"/>
                </a:solidFill>
                <a:latin typeface="Segoe UI" pitchFamily="34" charset="0"/>
                <a:ea typeface="+mn-ea"/>
                <a:cs typeface="+mn-cs"/>
              </a:rPr>
              <a:t>xna:SharedGraphicsDeviceManager</a:t>
            </a:r>
            <a:r>
              <a:rPr lang="en-US" sz="900" kern="1200" dirty="0" smtClean="0">
                <a:solidFill>
                  <a:schemeClr val="tx1"/>
                </a:solidFill>
                <a:latin typeface="Segoe UI" pitchFamily="34" charset="0"/>
                <a:ea typeface="+mn-ea"/>
                <a:cs typeface="+mn-cs"/>
              </a:rPr>
              <a:t> /&gt; </a:t>
            </a:r>
            <a:r>
              <a:rPr lang="en-US" b="1" dirty="0" smtClean="0"/>
              <a:t> </a:t>
            </a:r>
            <a:r>
              <a:rPr lang="en-US" b="0" dirty="0" smtClean="0"/>
              <a:t>to </a:t>
            </a:r>
            <a:r>
              <a:rPr lang="en-US" b="0" dirty="0" err="1" smtClean="0"/>
              <a:t>App.xaml</a:t>
            </a:r>
            <a:r>
              <a:rPr lang="en-US" b="0" baseline="0" dirty="0" smtClean="0"/>
              <a:t> </a:t>
            </a:r>
            <a:r>
              <a:rPr lang="en-US" b="0" baseline="0" dirty="0" err="1" smtClean="0"/>
              <a:t>ApplicationLifetimeObject’s</a:t>
            </a:r>
            <a:r>
              <a:rPr lang="en-US" b="0" baseline="0" dirty="0" smtClean="0"/>
              <a:t> collection as well as other instantiation code in template.</a:t>
            </a:r>
          </a:p>
          <a:p>
            <a:pPr marL="0" marR="0" indent="0" algn="l" defTabSz="914363" rtl="0" eaLnBrk="1" fontAlgn="auto" latinLnBrk="0" hangingPunct="1">
              <a:lnSpc>
                <a:spcPct val="90000"/>
              </a:lnSpc>
              <a:spcBef>
                <a:spcPts val="0"/>
              </a:spcBef>
              <a:spcAft>
                <a:spcPts val="333"/>
              </a:spcAft>
              <a:buClrTx/>
              <a:buSzTx/>
              <a:buFontTx/>
              <a:buNone/>
              <a:tabLst/>
              <a:defRPr/>
            </a:pPr>
            <a:endParaRPr lang="en-US" b="0" baseline="0" dirty="0" smtClean="0"/>
          </a:p>
          <a:p>
            <a:pPr marL="0" marR="0" indent="0" algn="l" defTabSz="914363" rtl="0" eaLnBrk="1" fontAlgn="auto" latinLnBrk="0" hangingPunct="1">
              <a:lnSpc>
                <a:spcPct val="90000"/>
              </a:lnSpc>
              <a:spcBef>
                <a:spcPts val="0"/>
              </a:spcBef>
              <a:spcAft>
                <a:spcPts val="333"/>
              </a:spcAft>
              <a:buClrTx/>
              <a:buSzTx/>
              <a:buFontTx/>
              <a:buNone/>
              <a:tabLst/>
              <a:defRPr/>
            </a:pPr>
            <a:r>
              <a:rPr lang="en-US" b="0" baseline="0" dirty="0" smtClean="0"/>
              <a:t>Run Sample.  Go back to code.  What is firing </a:t>
            </a:r>
            <a:r>
              <a:rPr lang="en-US" b="0" baseline="0" dirty="0" err="1" smtClean="0"/>
              <a:t>OnUpdate</a:t>
            </a:r>
            <a:r>
              <a:rPr lang="en-US" b="0" baseline="0" dirty="0" smtClean="0"/>
              <a:t> and </a:t>
            </a:r>
            <a:r>
              <a:rPr lang="en-US" b="0" baseline="0" dirty="0" err="1" smtClean="0"/>
              <a:t>OnDraw</a:t>
            </a:r>
            <a:r>
              <a:rPr lang="en-US" b="0" baseline="0" dirty="0" smtClean="0"/>
              <a:t>…….?  Switch to slides.</a:t>
            </a:r>
            <a:endParaRPr lang="en-US" b="0" dirty="0"/>
          </a:p>
        </p:txBody>
      </p:sp>
      <p:sp>
        <p:nvSpPr>
          <p:cNvPr id="8" name="Date Placeholder 7"/>
          <p:cNvSpPr>
            <a:spLocks noGrp="1"/>
          </p:cNvSpPr>
          <p:nvPr>
            <p:ph type="dt" idx="10"/>
          </p:nvPr>
        </p:nvSpPr>
        <p:spPr/>
        <p:txBody>
          <a:bodyPr/>
          <a:lstStyle/>
          <a:p>
            <a:fld id="{28CE624D-F8B6-4F1E-A5BB-9839CC8A73E1}" type="datetime1">
              <a:rPr lang="en-US" smtClean="0"/>
              <a:t>5/17/2011</a:t>
            </a:fld>
            <a:endParaRPr lang="en-US" dirty="0"/>
          </a:p>
        </p:txBody>
      </p:sp>
      <p:sp>
        <p:nvSpPr>
          <p:cNvPr id="9" name="Footer Placeholder 8"/>
          <p:cNvSpPr>
            <a:spLocks noGrp="1"/>
          </p:cNvSpPr>
          <p:nvPr>
            <p:ph type="ftr" sz="quarter" idx="11"/>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10" name="Slide Number Placeholder 9"/>
          <p:cNvSpPr>
            <a:spLocks noGrp="1"/>
          </p:cNvSpPr>
          <p:nvPr>
            <p:ph type="sldNum" sz="quarter" idx="12"/>
          </p:nvPr>
        </p:nvSpPr>
        <p:spPr/>
        <p:txBody>
          <a:bodyPr/>
          <a:lstStyle/>
          <a:p>
            <a:fld id="{8B263312-38AA-4E1E-B2B5-0F8F122B24FE}" type="slidenum">
              <a:rPr lang="en-US" smtClean="0"/>
              <a:pPr/>
              <a:t>10</a:t>
            </a:fld>
            <a:endParaRPr lang="en-US" dirty="0"/>
          </a:p>
        </p:txBody>
      </p:sp>
      <p:sp>
        <p:nvSpPr>
          <p:cNvPr id="11" name="Header Placeholder 10"/>
          <p:cNvSpPr>
            <a:spLocks noGrp="1"/>
          </p:cNvSpPr>
          <p:nvPr>
            <p:ph type="hdr" sz="quarter" idx="13"/>
          </p:nvPr>
        </p:nvSpPr>
        <p:spPr/>
        <p:txBody>
          <a:bodyPr/>
          <a:lstStyle/>
          <a:p>
            <a:r>
              <a:rPr lang="en-US" smtClean="0"/>
              <a:t>TechEd 2011</a:t>
            </a: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7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4" y="2265472"/>
            <a:ext cx="10242549" cy="1523497"/>
          </a:xfrm>
        </p:spPr>
        <p:txBody>
          <a:bodyPr anchor="ctr">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969964" y="4703872"/>
            <a:ext cx="10242550" cy="46325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1194111883"/>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519112" y="1447799"/>
            <a:ext cx="11149013" cy="2000548"/>
          </a:xfrm>
        </p:spPr>
        <p:txBody>
          <a:bodyPr/>
          <a:lstStyle>
            <a:lvl1pPr marL="460375" indent="-460375">
              <a:lnSpc>
                <a:spcPct val="90000"/>
              </a:lnSpc>
              <a:buFontTx/>
              <a:buBlip>
                <a:blip r:embed="rId2"/>
              </a:buBlip>
              <a:defRPr/>
            </a:lvl1pPr>
            <a:lvl2pPr marL="855663" indent="-395288">
              <a:lnSpc>
                <a:spcPct val="90000"/>
              </a:lnSpc>
              <a:buFontTx/>
              <a:buBlip>
                <a:blip r:embed="rId2"/>
              </a:buBlip>
              <a:defRPr/>
            </a:lvl2pPr>
            <a:lvl3pPr marL="1258888" indent="-403225">
              <a:lnSpc>
                <a:spcPct val="90000"/>
              </a:lnSpc>
              <a:buFontTx/>
              <a:buBlip>
                <a:blip r:embed="rId2"/>
              </a:buBlip>
              <a:defRPr/>
            </a:lvl3pPr>
            <a:lvl4pPr marL="1604963" indent="-346075">
              <a:lnSpc>
                <a:spcPct val="90000"/>
              </a:lnSpc>
              <a:buFontTx/>
              <a:buBlip>
                <a:blip r:embed="rId2"/>
              </a:buBlip>
              <a:defRPr/>
            </a:lvl4pPr>
            <a:lvl5pPr marL="1941513" indent="-336550">
              <a:lnSpc>
                <a:spcPct val="90000"/>
              </a:lnSpc>
              <a:buFontTx/>
              <a:buBlip>
                <a:blip r:embed="rId2"/>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519113" y="1447800"/>
            <a:ext cx="5486400" cy="1742015"/>
          </a:xfrm>
        </p:spPr>
        <p:txBody>
          <a:bodyPr/>
          <a:lstStyle>
            <a:lvl1pPr marL="339976" indent="-339976">
              <a:lnSpc>
                <a:spcPct val="90000"/>
              </a:lnSpc>
              <a:buFontTx/>
              <a:buBlip>
                <a:blip r:embed="rId2"/>
              </a:buBlip>
              <a:defRPr sz="2800"/>
            </a:lvl1pPr>
            <a:lvl2pPr marL="673338" indent="-325424">
              <a:lnSpc>
                <a:spcPct val="90000"/>
              </a:lnSpc>
              <a:buFontTx/>
              <a:buBlip>
                <a:blip r:embed="rId2"/>
              </a:buBlip>
              <a:defRPr sz="2400"/>
            </a:lvl2pPr>
            <a:lvl3pPr marL="953785" indent="-288384">
              <a:lnSpc>
                <a:spcPct val="90000"/>
              </a:lnSpc>
              <a:buFontTx/>
              <a:buBlip>
                <a:blip r:embed="rId2"/>
              </a:buBlip>
              <a:defRPr sz="2000"/>
            </a:lvl3pPr>
            <a:lvl4pPr marL="1227618" indent="-273833">
              <a:lnSpc>
                <a:spcPct val="90000"/>
              </a:lnSpc>
              <a:buFontTx/>
              <a:buBlip>
                <a:blip r:embed="rId2"/>
              </a:buBlip>
              <a:defRPr sz="1800"/>
            </a:lvl4pPr>
            <a:lvl5pPr marL="1516002" indent="-280447">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725" y="1447800"/>
            <a:ext cx="5486400" cy="1742015"/>
          </a:xfrm>
        </p:spPr>
        <p:txBody>
          <a:bodyPr/>
          <a:lstStyle>
            <a:lvl1pPr marL="347914" indent="-347914">
              <a:lnSpc>
                <a:spcPct val="90000"/>
              </a:lnSpc>
              <a:buFontTx/>
              <a:buBlip>
                <a:blip r:embed="rId2"/>
              </a:buBlip>
              <a:defRPr sz="2800"/>
            </a:lvl1pPr>
            <a:lvl2pPr marL="673338" indent="-339976">
              <a:lnSpc>
                <a:spcPct val="90000"/>
              </a:lnSpc>
              <a:buFontTx/>
              <a:buBlip>
                <a:blip r:embed="rId2"/>
              </a:buBlip>
              <a:defRPr sz="2400"/>
            </a:lvl2pPr>
            <a:lvl3pPr marL="961722" indent="-302936">
              <a:lnSpc>
                <a:spcPct val="90000"/>
              </a:lnSpc>
              <a:buFontTx/>
              <a:buBlip>
                <a:blip r:embed="rId2"/>
              </a:buBlip>
              <a:defRPr sz="2000"/>
            </a:lvl3pPr>
            <a:lvl4pPr marL="1227618" indent="-265896">
              <a:lnSpc>
                <a:spcPct val="90000"/>
              </a:lnSpc>
              <a:buFontTx/>
              <a:buBlip>
                <a:blip r:embed="rId2"/>
              </a:buBlip>
              <a:defRPr sz="1800"/>
            </a:lvl4pPr>
            <a:lvl5pPr marL="1516002" indent="-273833">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7867" y="2133600"/>
            <a:ext cx="5484971" cy="1537344"/>
          </a:xfrm>
        </p:spPr>
        <p:txBody>
          <a:bodyPr/>
          <a:lstStyle>
            <a:lvl1pPr marL="281770" indent="-281770">
              <a:buFontTx/>
              <a:buBlip>
                <a:blip r:embed="rId2"/>
              </a:buBlip>
              <a:defRPr sz="2300"/>
            </a:lvl1pPr>
            <a:lvl2pPr marL="562218" indent="-265896">
              <a:buFontTx/>
              <a:buBlip>
                <a:blip r:embed="rId2"/>
              </a:buBlip>
              <a:defRPr sz="2000"/>
            </a:lvl2pPr>
            <a:lvl3pPr marL="813562" indent="-243407">
              <a:buFontTx/>
              <a:buBlip>
                <a:blip r:embed="rId2"/>
              </a:buBlip>
              <a:defRPr sz="1800"/>
            </a:lvl3pPr>
            <a:lvl4pPr marL="1050354" indent="-228856">
              <a:buFontTx/>
              <a:buBlip>
                <a:blip r:embed="rId2"/>
              </a:buBlip>
              <a:defRPr sz="1700"/>
            </a:lvl4pPr>
            <a:lvl5pPr marL="1279210" indent="-206367">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1725"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1725" y="2133600"/>
            <a:ext cx="5486400" cy="1578619"/>
          </a:xfrm>
        </p:spPr>
        <p:txBody>
          <a:bodyPr/>
          <a:lstStyle>
            <a:lvl1pPr marL="296321" indent="-296321">
              <a:buFontTx/>
              <a:buBlip>
                <a:blip r:embed="rId2"/>
              </a:buBlip>
              <a:defRPr sz="2300"/>
            </a:lvl1pPr>
            <a:lvl2pPr marL="570155" indent="-273833">
              <a:buFontTx/>
              <a:buBlip>
                <a:blip r:embed="rId2"/>
              </a:buBlip>
              <a:defRPr sz="2000"/>
            </a:lvl2pPr>
            <a:lvl3pPr marL="821499" indent="-244730">
              <a:buFontTx/>
              <a:buBlip>
                <a:blip r:embed="rId2"/>
              </a:buBlip>
              <a:defRPr sz="1800"/>
            </a:lvl3pPr>
            <a:lvl4pPr marL="1050354" indent="-236793">
              <a:buFontTx/>
              <a:buBlip>
                <a:blip r:embed="rId2"/>
              </a:buBlip>
              <a:defRPr sz="1700"/>
            </a:lvl4pPr>
            <a:lvl5pPr marL="1279210" indent="-220919">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1_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8718961"/>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1_WALKIN - Prints in GRAYSCALE">
    <p:bg bwMode="ltGray">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2076905"/>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417">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6"/>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Use for slides with Software Code">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alpha val="99000"/>
                  </a:schemeClr>
                </a:soli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519114" y="1905000"/>
            <a:ext cx="11149012"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836612" y="2431024"/>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6"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55047"/>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89143"/>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4"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450589864"/>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128821578"/>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269119784"/>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488030073"/>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102669537"/>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Title and Content">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2000548"/>
          </a:xfrm>
        </p:spPr>
        <p:txBody>
          <a:bodyPr/>
          <a:lstStyle>
            <a:lvl1pPr marL="460375" indent="-460375">
              <a:buFontTx/>
              <a:buBlip>
                <a:blip r:embed="rId3"/>
              </a:buBlip>
              <a:defRPr/>
            </a:lvl1pPr>
            <a:lvl2pPr marL="855663" indent="-395288">
              <a:buFontTx/>
              <a:buBlip>
                <a:blip r:embed="rId3"/>
              </a:buBlip>
              <a:defRPr/>
            </a:lvl2pPr>
            <a:lvl3pPr marL="1258888" indent="-403225">
              <a:buFontTx/>
              <a:buBlip>
                <a:blip r:embed="rId3"/>
              </a:buBlip>
              <a:defRPr/>
            </a:lvl3pPr>
            <a:lvl4pPr marL="1604963" indent="-346075">
              <a:buFontTx/>
              <a:buBlip>
                <a:blip r:embed="rId3"/>
              </a:buBlip>
              <a:defRPr/>
            </a:lvl4pPr>
            <a:lvl5pPr marL="1941513" indent="-33655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02304498"/>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theme" Target="../theme/theme2.xml"/><Relationship Id="rId1"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2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6093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11149012"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40" r:id="rId1"/>
    <p:sldLayoutId id="2147483695" r:id="rId2"/>
    <p:sldLayoutId id="2147483726" r:id="rId3"/>
    <p:sldLayoutId id="2147483722" r:id="rId4"/>
    <p:sldLayoutId id="2147483727" r:id="rId5"/>
    <p:sldLayoutId id="2147483733" r:id="rId6"/>
    <p:sldLayoutId id="2147483734" r:id="rId7"/>
    <p:sldLayoutId id="2147483696" r:id="rId8"/>
    <p:sldLayoutId id="2147483731" r:id="rId9"/>
    <p:sldLayoutId id="2147483697" r:id="rId10"/>
    <p:sldLayoutId id="2147483698" r:id="rId11"/>
    <p:sldLayoutId id="2147483699" r:id="rId12"/>
    <p:sldLayoutId id="2147483700" r:id="rId13"/>
    <p:sldLayoutId id="2147483701" r:id="rId14"/>
    <p:sldLayoutId id="2147483728" r:id="rId15"/>
    <p:sldLayoutId id="2147483735" r:id="rId16"/>
    <p:sldLayoutId id="2147483703" r:id="rId17"/>
    <p:sldLayoutId id="2147483704" r:id="rId18"/>
  </p:sldLayoutIdLst>
  <p:transition>
    <p:fade/>
  </p:transition>
  <p:txStyles>
    <p:title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90000"/>
        <a:buFontTx/>
        <a:buBlip>
          <a:blip r:embed="rId21"/>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21"/>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1"/>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1"/>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1"/>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1"/>
            <a:ext cx="11149013" cy="609398"/>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4" y="1905000"/>
            <a:ext cx="11149011"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1" r:id="rId1"/>
  </p:sldLayoutIdLst>
  <p:transition>
    <p:fade/>
  </p:transition>
  <p:txStyles>
    <p:titleStyle>
      <a:lvl1pPr algn="l" defTabSz="914363" rtl="0" eaLnBrk="1" latinLnBrk="0" hangingPunct="1">
        <a:lnSpc>
          <a:spcPct val="90000"/>
        </a:lnSpc>
        <a:spcBef>
          <a:spcPct val="0"/>
        </a:spcBef>
        <a:buNone/>
        <a:defRPr lang="en-US" sz="4400" b="0" kern="1200" cap="none" spc="-100" baseline="0" dirty="0">
          <a:ln w="3175">
            <a:noFill/>
          </a:ln>
          <a:solidFill>
            <a:schemeClr val="accent1">
              <a:alpha val="99000"/>
            </a:schemeClr>
          </a:solidFill>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0" kern="1200">
          <a:gradFill>
            <a:gsLst>
              <a:gs pos="0">
                <a:srgbClr val="000000"/>
              </a:gs>
              <a:gs pos="86000">
                <a:srgbClr val="000000"/>
              </a:gs>
            </a:gsLst>
            <a:lin ang="5400000" scaled="0"/>
          </a:gradFill>
          <a:latin typeface="Consolas" pitchFamily="49" charset="0"/>
          <a:ea typeface="+mn-ea"/>
          <a:cs typeface="Consolas" pitchFamily="49" charset="0"/>
        </a:defRPr>
      </a:lvl1pPr>
      <a:lvl2pPr marL="384954" indent="-7937" algn="l" defTabSz="914363" rtl="0" eaLnBrk="1" latinLnBrk="0" hangingPunct="1">
        <a:lnSpc>
          <a:spcPct val="90000"/>
        </a:lnSpc>
        <a:spcBef>
          <a:spcPct val="20000"/>
        </a:spcBef>
        <a:buFont typeface="Arial" pitchFamily="34" charset="0"/>
        <a:buNone/>
        <a:defRPr sz="2800" b="0" kern="1200">
          <a:gradFill>
            <a:gsLst>
              <a:gs pos="0">
                <a:srgbClr val="000000"/>
              </a:gs>
              <a:gs pos="86000">
                <a:srgbClr val="000000"/>
              </a:gs>
            </a:gsLst>
            <a:lin ang="5400000" scaled="0"/>
          </a:gradFill>
          <a:latin typeface="Consolas" pitchFamily="49" charset="0"/>
          <a:ea typeface="+mn-ea"/>
          <a:cs typeface="Consolas" pitchFamily="49" charset="0"/>
        </a:defRPr>
      </a:lvl2pPr>
      <a:lvl3pPr marL="761970"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3pPr>
      <a:lvl4pPr marL="1094009"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4pPr>
      <a:lvl5pPr marL="1426047" indent="0"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hyperlink" Target="http://create.msdn.com/" TargetMode="Externa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hyperlink" Target="http://www.microsoft.com/downloads/en/details.aspx?displaylang=en&amp;FamilyID=ca23285f-bab8-47fa-b364-11553e076a9a" TargetMode="External"/><Relationship Id="rId2" Type="http://schemas.openxmlformats.org/officeDocument/2006/relationships/notesSlide" Target="../notesSlides/notesSlide24.xml"/><Relationship Id="rId1" Type="http://schemas.openxmlformats.org/officeDocument/2006/relationships/slideLayout" Target="../slideLayouts/slideLayout13.xml"/><Relationship Id="rId6" Type="http://schemas.openxmlformats.org/officeDocument/2006/relationships/hyperlink" Target="http://msdn.microsoft.com/en-us/library/ff402535(VS.92).aspx" TargetMode="External"/><Relationship Id="rId5" Type="http://schemas.openxmlformats.org/officeDocument/2006/relationships/hyperlink" Target="http://msdn.microsoft.com/en-us/library/ff637515(VS.92).aspx" TargetMode="External"/><Relationship Id="rId4" Type="http://schemas.openxmlformats.org/officeDocument/2006/relationships/hyperlink" Target="http://create.msdn.com/" TargetMode="External"/></Relationships>
</file>

<file path=ppt/slides/_rels/slide27.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20.png"/><Relationship Id="rId3" Type="http://schemas.openxmlformats.org/officeDocument/2006/relationships/hyperlink" Target="http://www.microsoft.com/teched" TargetMode="External"/><Relationship Id="rId7" Type="http://schemas.openxmlformats.org/officeDocument/2006/relationships/hyperlink" Target="http://microsoft.com/msdn" TargetMode="External"/><Relationship Id="rId12" Type="http://schemas.openxmlformats.org/officeDocument/2006/relationships/hyperlink" Target="http://northamerica.msteched.com/" TargetMode="External"/><Relationship Id="rId2" Type="http://schemas.openxmlformats.org/officeDocument/2006/relationships/notesSlide" Target="../notesSlides/notesSlide25.xml"/><Relationship Id="rId1" Type="http://schemas.openxmlformats.org/officeDocument/2006/relationships/slideLayout" Target="../slideLayouts/slideLayout13.xml"/><Relationship Id="rId6" Type="http://schemas.openxmlformats.org/officeDocument/2006/relationships/hyperlink" Target="http://microsoft.com/technet" TargetMode="External"/><Relationship Id="rId11" Type="http://schemas.openxmlformats.org/officeDocument/2006/relationships/image" Target="../media/image19.png"/><Relationship Id="rId5" Type="http://schemas.openxmlformats.org/officeDocument/2006/relationships/hyperlink" Target="http://www.microsoft.com/learning" TargetMode="External"/><Relationship Id="rId10" Type="http://schemas.openxmlformats.org/officeDocument/2006/relationships/image" Target="../media/image18.emf"/><Relationship Id="rId4" Type="http://schemas.openxmlformats.org/officeDocument/2006/relationships/image" Target="../media/image15.png"/><Relationship Id="rId9" Type="http://schemas.openxmlformats.org/officeDocument/2006/relationships/image" Target="../media/image17.png"/><Relationship Id="rId14" Type="http://schemas.microsoft.com/office/2007/relationships/hdphoto" Target="../media/hdphoto1.wdp"/></Relationships>
</file>

<file path=ppt/slides/_rels/slide28.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31.png"/><Relationship Id="rId3" Type="http://schemas.openxmlformats.org/officeDocument/2006/relationships/image" Target="../media/image21.png"/><Relationship Id="rId7" Type="http://schemas.openxmlformats.org/officeDocument/2006/relationships/image" Target="../media/image25.png"/><Relationship Id="rId12" Type="http://schemas.openxmlformats.org/officeDocument/2006/relationships/image" Target="../media/image30.png"/><Relationship Id="rId2" Type="http://schemas.openxmlformats.org/officeDocument/2006/relationships/notesSlide" Target="../notesSlides/notesSlide26.xml"/><Relationship Id="rId1" Type="http://schemas.openxmlformats.org/officeDocument/2006/relationships/slideLayout" Target="../slideLayouts/slideLayout14.xml"/><Relationship Id="rId6" Type="http://schemas.openxmlformats.org/officeDocument/2006/relationships/image" Target="../media/image24.png"/><Relationship Id="rId11" Type="http://schemas.openxmlformats.org/officeDocument/2006/relationships/image" Target="../media/image29.png"/><Relationship Id="rId5" Type="http://schemas.openxmlformats.org/officeDocument/2006/relationships/image" Target="../media/image23.png"/><Relationship Id="rId10" Type="http://schemas.openxmlformats.org/officeDocument/2006/relationships/image" Target="../media/image28.png"/><Relationship Id="rId4" Type="http://schemas.openxmlformats.org/officeDocument/2006/relationships/image" Target="../media/image22.png"/><Relationship Id="rId9" Type="http://schemas.openxmlformats.org/officeDocument/2006/relationships/image" Target="../media/image27.png"/><Relationship Id="rId14" Type="http://schemas.openxmlformats.org/officeDocument/2006/relationships/image" Target="../media/image32.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3728458"/>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smtClean="0"/>
              <a:t>demo</a:t>
            </a:r>
            <a:endParaRPr lang="en-US" dirty="0"/>
          </a:p>
        </p:txBody>
      </p:sp>
      <p:sp>
        <p:nvSpPr>
          <p:cNvPr id="2" name="Title 1"/>
          <p:cNvSpPr>
            <a:spLocks noGrp="1"/>
          </p:cNvSpPr>
          <p:nvPr>
            <p:ph type="ctrTitle"/>
          </p:nvPr>
        </p:nvSpPr>
        <p:spPr/>
        <p:txBody>
          <a:bodyPr/>
          <a:lstStyle/>
          <a:p>
            <a:r>
              <a:rPr lang="en-US" smtClean="0"/>
              <a:t>XNA Shared Rendering</a:t>
            </a:r>
            <a:endParaRPr lang="en-US" dirty="0"/>
          </a:p>
        </p:txBody>
      </p:sp>
      <p:sp>
        <p:nvSpPr>
          <p:cNvPr id="3" name="Subtitle 2"/>
          <p:cNvSpPr>
            <a:spLocks noGrp="1"/>
          </p:cNvSpPr>
          <p:nvPr>
            <p:ph type="subTitle" idx="1"/>
          </p:nvPr>
        </p:nvSpPr>
        <p:spPr/>
        <p:txBody>
          <a:bodyPr/>
          <a:lstStyle/>
          <a:p>
            <a:r>
              <a:rPr lang="en-US" smtClean="0"/>
              <a:t>Rob Cameron</a:t>
            </a:r>
          </a:p>
          <a:p>
            <a:r>
              <a:rPr lang="en-US" smtClean="0"/>
              <a:t>Architect Evangelist</a:t>
            </a:r>
          </a:p>
          <a:p>
            <a:r>
              <a:rPr lang="en-US" smtClean="0"/>
              <a:t>DPE</a:t>
            </a:r>
            <a:endParaRPr lang="en-US" dirty="0"/>
          </a:p>
        </p:txBody>
      </p:sp>
    </p:spTree>
    <p:extLst>
      <p:ext uri="{BB962C8B-B14F-4D97-AF65-F5344CB8AC3E}">
        <p14:creationId xmlns:p14="http://schemas.microsoft.com/office/powerpoint/2010/main" val="2249395672"/>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What About “Game”?</a:t>
            </a:r>
            <a:endParaRPr lang="en-US" dirty="0"/>
          </a:p>
        </p:txBody>
      </p:sp>
      <p:sp>
        <p:nvSpPr>
          <p:cNvPr id="4" name="Rectangle 3"/>
          <p:cNvSpPr/>
          <p:nvPr/>
        </p:nvSpPr>
        <p:spPr bwMode="auto">
          <a:xfrm>
            <a:off x="-2" y="1447800"/>
            <a:ext cx="11338560" cy="548640"/>
          </a:xfrm>
          <a:prstGeom prst="rect">
            <a:avLst/>
          </a:prstGeom>
          <a:solidFill>
            <a:srgbClr val="F09B20"/>
          </a:soli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521208" tIns="45718" rIns="182880" bIns="45718" numCol="1" rtlCol="0" anchor="ctr" anchorCtr="0" compatLnSpc="1">
            <a:prstTxWarp prst="textNoShape">
              <a:avLst/>
            </a:prstTxWarp>
          </a:bodyPr>
          <a:lstStyle/>
          <a:p>
            <a:pPr defTabSz="914099"/>
            <a:r>
              <a:rPr lang="en-US" sz="3200" dirty="0" err="1">
                <a:solidFill>
                  <a:schemeClr val="tx1">
                    <a:alpha val="99000"/>
                  </a:schemeClr>
                </a:solidFill>
              </a:rPr>
              <a:t>Microsoft.Xna.Framework.Game</a:t>
            </a:r>
            <a:endParaRPr lang="en-US" sz="3200" dirty="0">
              <a:solidFill>
                <a:schemeClr val="tx1">
                  <a:alpha val="99000"/>
                </a:schemeClr>
              </a:solidFill>
            </a:endParaRPr>
          </a:p>
        </p:txBody>
      </p:sp>
      <p:sp>
        <p:nvSpPr>
          <p:cNvPr id="7" name="Content Placeholder 7"/>
          <p:cNvSpPr txBox="1">
            <a:spLocks/>
          </p:cNvSpPr>
          <p:nvPr/>
        </p:nvSpPr>
        <p:spPr>
          <a:xfrm>
            <a:off x="519113" y="2090516"/>
            <a:ext cx="10819446" cy="1809726"/>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03225" indent="-403225"/>
            <a:r>
              <a:rPr lang="en-US" sz="2800" dirty="0"/>
              <a:t>XNA cross-platform application abstraction</a:t>
            </a:r>
          </a:p>
          <a:p>
            <a:pPr marL="403225" indent="-403225"/>
            <a:r>
              <a:rPr lang="en-US" sz="2800" dirty="0"/>
              <a:t>Game “Heartbeat” methods</a:t>
            </a:r>
          </a:p>
          <a:p>
            <a:pPr marL="403225" indent="-403225"/>
            <a:r>
              <a:rPr lang="en-US" sz="2800" dirty="0"/>
              <a:t>Application lifetime events</a:t>
            </a:r>
          </a:p>
          <a:p>
            <a:pPr marL="403225" indent="-403225"/>
            <a:r>
              <a:rPr lang="en-US" sz="2800" dirty="0" err="1"/>
              <a:t>ContentManager</a:t>
            </a:r>
            <a:endParaRPr lang="en-US" sz="2800" dirty="0"/>
          </a:p>
        </p:txBody>
      </p:sp>
      <p:sp>
        <p:nvSpPr>
          <p:cNvPr id="8" name="Rectangle 7"/>
          <p:cNvSpPr/>
          <p:nvPr/>
        </p:nvSpPr>
        <p:spPr bwMode="auto">
          <a:xfrm>
            <a:off x="-2" y="4069080"/>
            <a:ext cx="11338560" cy="548640"/>
          </a:xfrm>
          <a:prstGeom prst="rect">
            <a:avLst/>
          </a:prstGeom>
          <a:solidFill>
            <a:srgbClr val="F09B20"/>
          </a:soli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521208" tIns="45718" rIns="182880" bIns="45718" numCol="1" rtlCol="0" anchor="ctr" anchorCtr="0" compatLnSpc="1">
            <a:prstTxWarp prst="textNoShape">
              <a:avLst/>
            </a:prstTxWarp>
          </a:bodyPr>
          <a:lstStyle/>
          <a:p>
            <a:pPr defTabSz="914099"/>
            <a:r>
              <a:rPr lang="en-US" sz="3200" dirty="0" err="1">
                <a:solidFill>
                  <a:schemeClr val="tx1">
                    <a:alpha val="99000"/>
                  </a:schemeClr>
                </a:solidFill>
              </a:rPr>
              <a:t>System.Windows.Application</a:t>
            </a:r>
            <a:r>
              <a:rPr lang="en-US" sz="3200" dirty="0">
                <a:solidFill>
                  <a:schemeClr val="tx1">
                    <a:alpha val="99000"/>
                  </a:schemeClr>
                </a:solidFill>
              </a:rPr>
              <a:t> does many of these already</a:t>
            </a:r>
          </a:p>
        </p:txBody>
      </p:sp>
      <p:sp>
        <p:nvSpPr>
          <p:cNvPr id="9" name="Rectangle 8"/>
          <p:cNvSpPr/>
          <p:nvPr/>
        </p:nvSpPr>
        <p:spPr bwMode="auto">
          <a:xfrm>
            <a:off x="-2" y="4887946"/>
            <a:ext cx="11338560" cy="548640"/>
          </a:xfrm>
          <a:prstGeom prst="rect">
            <a:avLst/>
          </a:prstGeom>
          <a:solidFill>
            <a:srgbClr val="F09B20"/>
          </a:soli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521208" tIns="45718" rIns="182880" bIns="45718" numCol="1" rtlCol="0" anchor="ctr" anchorCtr="0" compatLnSpc="1">
            <a:prstTxWarp prst="textNoShape">
              <a:avLst/>
            </a:prstTxWarp>
          </a:bodyPr>
          <a:lstStyle/>
          <a:p>
            <a:pPr defTabSz="914099"/>
            <a:r>
              <a:rPr lang="en-US" sz="3200" dirty="0">
                <a:solidFill>
                  <a:schemeClr val="tx1">
                    <a:alpha val="99000"/>
                  </a:schemeClr>
                </a:solidFill>
              </a:rPr>
              <a:t>New </a:t>
            </a:r>
            <a:r>
              <a:rPr lang="en-US" sz="3200" dirty="0" err="1">
                <a:solidFill>
                  <a:schemeClr val="tx1">
                    <a:alpha val="99000"/>
                  </a:schemeClr>
                </a:solidFill>
              </a:rPr>
              <a:t>GameTimer</a:t>
            </a:r>
            <a:r>
              <a:rPr lang="en-US" sz="3200" dirty="0">
                <a:solidFill>
                  <a:schemeClr val="tx1">
                    <a:alpha val="99000"/>
                  </a:schemeClr>
                </a:solidFill>
              </a:rPr>
              <a:t> type for Update/Draw events</a:t>
            </a:r>
          </a:p>
        </p:txBody>
      </p:sp>
    </p:spTree>
    <p:extLst>
      <p:ext uri="{BB962C8B-B14F-4D97-AF65-F5344CB8AC3E}">
        <p14:creationId xmlns:p14="http://schemas.microsoft.com/office/powerpoint/2010/main" val="67083096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p:bldP spid="8" grpId="0" animBg="1"/>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bwMode="auto">
          <a:xfrm>
            <a:off x="0" y="2589291"/>
            <a:ext cx="12188825" cy="4268709"/>
          </a:xfrm>
          <a:prstGeom prst="rect">
            <a:avLst/>
          </a:prstGeom>
          <a:gradFill>
            <a:gsLst>
              <a:gs pos="0">
                <a:srgbClr val="FFFFFF">
                  <a:alpha val="50000"/>
                </a:srgbClr>
              </a:gs>
              <a:gs pos="100000">
                <a:srgbClr val="FFFFFF">
                  <a:alpha val="0"/>
                </a:srgbClr>
              </a:gs>
            </a:gsLs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5" name="Title 4"/>
          <p:cNvSpPr>
            <a:spLocks noGrp="1"/>
          </p:cNvSpPr>
          <p:nvPr>
            <p:ph type="title"/>
          </p:nvPr>
        </p:nvSpPr>
        <p:spPr/>
        <p:txBody>
          <a:bodyPr/>
          <a:lstStyle/>
          <a:p>
            <a:r>
              <a:rPr lang="en-US" dirty="0" err="1" smtClean="0"/>
              <a:t>Microsoft.Xna.Framework.GameTimer</a:t>
            </a:r>
            <a:endParaRPr lang="en-US" dirty="0"/>
          </a:p>
        </p:txBody>
      </p:sp>
      <p:sp>
        <p:nvSpPr>
          <p:cNvPr id="4" name="Text Placeholder 5"/>
          <p:cNvSpPr txBox="1">
            <a:spLocks/>
          </p:cNvSpPr>
          <p:nvPr/>
        </p:nvSpPr>
        <p:spPr>
          <a:xfrm>
            <a:off x="6780509" y="1905000"/>
            <a:ext cx="4887616" cy="2028248"/>
          </a:xfrm>
          <a:prstGeom prst="rect">
            <a:avLst/>
          </a:prstGeom>
        </p:spPr>
        <p:txBody>
          <a:bodyPr vert="horz" wrap="square" lIns="0" tIns="0" rIns="0" bIns="0" rtlCol="0">
            <a:spAutoFit/>
          </a:bodyPr>
          <a:lstStyle>
            <a:lvl1pPr indent="0">
              <a:lnSpc>
                <a:spcPct val="90000"/>
              </a:lnSpc>
              <a:spcBef>
                <a:spcPct val="20000"/>
              </a:spcBef>
              <a:buFont typeface="Arial" pitchFamily="34" charset="0"/>
              <a:buNone/>
              <a:defRPr sz="1400" b="0">
                <a:gradFill>
                  <a:gsLst>
                    <a:gs pos="5000">
                      <a:srgbClr val="0049DA"/>
                    </a:gs>
                    <a:gs pos="15000">
                      <a:srgbClr val="0049DA"/>
                    </a:gs>
                  </a:gsLst>
                  <a:lin ang="5400000" scaled="0"/>
                </a:gradFill>
                <a:latin typeface="Consolas"/>
              </a:defRPr>
            </a:lvl1pPr>
            <a:lvl2pPr marL="384954" indent="-7937">
              <a:lnSpc>
                <a:spcPct val="90000"/>
              </a:lnSpc>
              <a:spcBef>
                <a:spcPct val="20000"/>
              </a:spcBef>
              <a:buFont typeface="Arial" pitchFamily="34" charset="0"/>
              <a:buNone/>
              <a:defRPr sz="2800" b="0">
                <a:gradFill>
                  <a:gsLst>
                    <a:gs pos="0">
                      <a:srgbClr val="000000"/>
                    </a:gs>
                    <a:gs pos="86000">
                      <a:srgbClr val="000000"/>
                    </a:gs>
                  </a:gsLst>
                  <a:lin ang="5400000" scaled="0"/>
                </a:gradFill>
                <a:latin typeface="Consolas" pitchFamily="49" charset="0"/>
                <a:cs typeface="Consolas" pitchFamily="49" charset="0"/>
              </a:defRPr>
            </a:lvl2pPr>
            <a:lvl3pPr marL="761970" indent="-7937">
              <a:lnSpc>
                <a:spcPct val="90000"/>
              </a:lnSpc>
              <a:spcBef>
                <a:spcPct val="20000"/>
              </a:spcBef>
              <a:buFont typeface="Arial" pitchFamily="34" charset="0"/>
              <a:buNone/>
              <a:defRPr sz="2400" b="0">
                <a:gradFill>
                  <a:gsLst>
                    <a:gs pos="0">
                      <a:srgbClr val="000000"/>
                    </a:gs>
                    <a:gs pos="86000">
                      <a:srgbClr val="000000"/>
                    </a:gs>
                  </a:gsLst>
                  <a:lin ang="5400000" scaled="0"/>
                </a:gradFill>
                <a:latin typeface="Consolas" pitchFamily="49" charset="0"/>
                <a:cs typeface="Consolas" pitchFamily="49" charset="0"/>
              </a:defRPr>
            </a:lvl3pPr>
            <a:lvl4pPr marL="1094009" indent="7937">
              <a:lnSpc>
                <a:spcPct val="90000"/>
              </a:lnSpc>
              <a:spcBef>
                <a:spcPct val="20000"/>
              </a:spcBef>
              <a:buFont typeface="Arial" pitchFamily="34" charset="0"/>
              <a:buNone/>
              <a:defRPr sz="2400" b="0">
                <a:gradFill>
                  <a:gsLst>
                    <a:gs pos="0">
                      <a:srgbClr val="000000"/>
                    </a:gs>
                    <a:gs pos="86000">
                      <a:srgbClr val="000000"/>
                    </a:gs>
                  </a:gsLst>
                  <a:lin ang="5400000" scaled="0"/>
                </a:gradFill>
                <a:latin typeface="Consolas" pitchFamily="49" charset="0"/>
                <a:cs typeface="Consolas" pitchFamily="49" charset="0"/>
              </a:defRPr>
            </a:lvl4pPr>
            <a:lvl5pPr marL="1426047" indent="0">
              <a:lnSpc>
                <a:spcPct val="90000"/>
              </a:lnSpc>
              <a:spcBef>
                <a:spcPct val="20000"/>
              </a:spcBef>
              <a:buFont typeface="Arial" pitchFamily="34" charset="0"/>
              <a:buNone/>
              <a:defRPr sz="2400" b="0">
                <a:gradFill>
                  <a:gsLst>
                    <a:gs pos="0">
                      <a:srgbClr val="000000"/>
                    </a:gs>
                    <a:gs pos="86000">
                      <a:srgbClr val="000000"/>
                    </a:gs>
                  </a:gsLst>
                  <a:lin ang="5400000" scaled="0"/>
                </a:gradFill>
                <a:latin typeface="Consolas" pitchFamily="49" charset="0"/>
                <a:cs typeface="Consolas" pitchFamily="49" charset="0"/>
              </a:defRPr>
            </a:lvl5pPr>
            <a:lvl6pPr marL="2514499" indent="-228591">
              <a:spcBef>
                <a:spcPct val="20000"/>
              </a:spcBef>
              <a:buFont typeface="Arial" pitchFamily="34" charset="0"/>
              <a:buChar char="•"/>
              <a:defRPr sz="2000"/>
            </a:lvl6pPr>
            <a:lvl7pPr marL="2971681" indent="-228591">
              <a:spcBef>
                <a:spcPct val="20000"/>
              </a:spcBef>
              <a:buFont typeface="Arial" pitchFamily="34" charset="0"/>
              <a:buChar char="•"/>
              <a:defRPr sz="2000"/>
            </a:lvl7pPr>
            <a:lvl8pPr marL="3428863" indent="-228591">
              <a:spcBef>
                <a:spcPct val="20000"/>
              </a:spcBef>
              <a:buFont typeface="Arial" pitchFamily="34" charset="0"/>
              <a:buChar char="•"/>
              <a:defRPr sz="2000"/>
            </a:lvl8pPr>
            <a:lvl9pPr marL="3886045" indent="-228591">
              <a:spcBef>
                <a:spcPct val="20000"/>
              </a:spcBef>
              <a:buFont typeface="Arial" pitchFamily="34" charset="0"/>
              <a:buChar char="•"/>
              <a:defRPr sz="2000"/>
            </a:lvl9pPr>
          </a:lstStyle>
          <a:p>
            <a:r>
              <a:rPr lang="en-US" sz="1200" dirty="0">
                <a:gradFill>
                  <a:gsLst>
                    <a:gs pos="5417">
                      <a:srgbClr val="5F5F5F"/>
                    </a:gs>
                    <a:gs pos="15833">
                      <a:srgbClr val="5F5F5F"/>
                    </a:gs>
                  </a:gsLst>
                  <a:lin ang="5400000" scaled="0"/>
                </a:gradFill>
                <a:latin typeface="Consolas" pitchFamily="49" charset="0"/>
                <a:cs typeface="Consolas" pitchFamily="49" charset="0"/>
              </a:rPr>
              <a:t>// A snapshot of the game timing state. </a:t>
            </a:r>
          </a:p>
          <a:p>
            <a:r>
              <a:rPr lang="en-US" sz="1200" dirty="0">
                <a:gradFill>
                  <a:gsLst>
                    <a:gs pos="5417">
                      <a:srgbClr val="5F5F5F"/>
                    </a:gs>
                    <a:gs pos="15833">
                      <a:srgbClr val="5F5F5F"/>
                    </a:gs>
                  </a:gsLst>
                  <a:lin ang="5400000" scaled="0"/>
                </a:gradFill>
                <a:latin typeface="Consolas" pitchFamily="49" charset="0"/>
                <a:cs typeface="Consolas" pitchFamily="49" charset="0"/>
              </a:rPr>
              <a:t>// The values provided are solely based</a:t>
            </a:r>
          </a:p>
          <a:p>
            <a:r>
              <a:rPr lang="en-US" sz="1200" dirty="0">
                <a:gradFill>
                  <a:gsLst>
                    <a:gs pos="5417">
                      <a:srgbClr val="5F5F5F"/>
                    </a:gs>
                    <a:gs pos="15833">
                      <a:srgbClr val="5F5F5F"/>
                    </a:gs>
                  </a:gsLst>
                  <a:lin ang="5400000" scaled="0"/>
                </a:gradFill>
                <a:latin typeface="Consolas" pitchFamily="49" charset="0"/>
                <a:cs typeface="Consolas" pitchFamily="49" charset="0"/>
              </a:rPr>
              <a:t>// on game time and not real time.</a:t>
            </a:r>
          </a:p>
          <a:p>
            <a:r>
              <a:rPr lang="en-US" sz="1200" dirty="0">
                <a:latin typeface="Consolas" pitchFamily="49" charset="0"/>
                <a:cs typeface="Consolas" pitchFamily="49" charset="0"/>
              </a:rPr>
              <a:t>public sealed class </a:t>
            </a:r>
            <a:r>
              <a:rPr lang="en-US" sz="1200" dirty="0" err="1">
                <a:gradFill>
                  <a:gsLst>
                    <a:gs pos="8333">
                      <a:srgbClr val="017C8D"/>
                    </a:gs>
                    <a:gs pos="21000">
                      <a:srgbClr val="017C8D"/>
                    </a:gs>
                  </a:gsLst>
                  <a:lin ang="5400000" scaled="0"/>
                </a:gradFill>
                <a:latin typeface="Consolas" pitchFamily="49" charset="0"/>
                <a:cs typeface="Consolas" pitchFamily="49" charset="0"/>
              </a:rPr>
              <a:t>GameTimerEventArgs</a:t>
            </a:r>
            <a:r>
              <a:rPr lang="en-US" sz="1200" dirty="0">
                <a:gradFill>
                  <a:gsLst>
                    <a:gs pos="0">
                      <a:srgbClr val="000000"/>
                    </a:gs>
                    <a:gs pos="86000">
                      <a:srgbClr val="000000"/>
                    </a:gs>
                  </a:gsLst>
                  <a:lin ang="5400000" scaled="0"/>
                </a:gradFill>
                <a:latin typeface="Consolas" pitchFamily="49" charset="0"/>
                <a:cs typeface="Consolas" pitchFamily="49" charset="0"/>
              </a:rPr>
              <a:t> : </a:t>
            </a:r>
            <a:r>
              <a:rPr lang="en-US" sz="1200" dirty="0" err="1">
                <a:gradFill>
                  <a:gsLst>
                    <a:gs pos="8333">
                      <a:srgbClr val="017C8D"/>
                    </a:gs>
                    <a:gs pos="21000">
                      <a:srgbClr val="017C8D"/>
                    </a:gs>
                  </a:gsLst>
                  <a:lin ang="5400000" scaled="0"/>
                </a:gradFill>
                <a:latin typeface="Consolas" pitchFamily="49" charset="0"/>
                <a:cs typeface="Consolas" pitchFamily="49" charset="0"/>
              </a:rPr>
              <a:t>EventArgs</a:t>
            </a:r>
            <a:endParaRPr lang="en-US" sz="1200" dirty="0">
              <a:gradFill>
                <a:gsLst>
                  <a:gs pos="8333">
                    <a:srgbClr val="017C8D"/>
                  </a:gs>
                  <a:gs pos="21000">
                    <a:srgbClr val="017C8D"/>
                  </a:gs>
                </a:gsLst>
                <a:lin ang="5400000" scaled="0"/>
              </a:gradFill>
              <a:latin typeface="Consolas" pitchFamily="49" charset="0"/>
              <a:cs typeface="Consolas" pitchFamily="49" charset="0"/>
            </a:endParaRPr>
          </a:p>
          <a:p>
            <a:r>
              <a:rPr lang="en-US" sz="1200" dirty="0">
                <a:gradFill>
                  <a:gsLst>
                    <a:gs pos="0">
                      <a:srgbClr val="000000"/>
                    </a:gs>
                    <a:gs pos="86000">
                      <a:srgbClr val="000000"/>
                    </a:gs>
                  </a:gsLst>
                  <a:lin ang="5400000" scaled="0"/>
                </a:gradFill>
                <a:latin typeface="Consolas" pitchFamily="49" charset="0"/>
                <a:cs typeface="Consolas" pitchFamily="49" charset="0"/>
              </a:rPr>
              <a:t>    {</a:t>
            </a:r>
          </a:p>
          <a:p>
            <a:r>
              <a:rPr lang="en-US" sz="1200" dirty="0">
                <a:gradFill>
                  <a:gsLst>
                    <a:gs pos="0">
                      <a:srgbClr val="000000"/>
                    </a:gs>
                    <a:gs pos="86000">
                      <a:srgbClr val="000000"/>
                    </a:gs>
                  </a:gsLst>
                  <a:lin ang="5400000" scaled="0"/>
                </a:gradFill>
                <a:latin typeface="Consolas" pitchFamily="49" charset="0"/>
                <a:cs typeface="Consolas" pitchFamily="49" charset="0"/>
              </a:rPr>
              <a:t>        //…</a:t>
            </a:r>
          </a:p>
          <a:p>
            <a:r>
              <a:rPr lang="en-US" sz="1200" dirty="0">
                <a:gradFill>
                  <a:gsLst>
                    <a:gs pos="0">
                      <a:srgbClr val="000000"/>
                    </a:gs>
                    <a:gs pos="86000">
                      <a:srgbClr val="000000"/>
                    </a:gs>
                  </a:gsLst>
                  <a:lin ang="5400000" scaled="0"/>
                </a:gradFill>
                <a:latin typeface="Consolas" pitchFamily="49" charset="0"/>
                <a:cs typeface="Consolas" pitchFamily="49" charset="0"/>
              </a:rPr>
              <a:t>        </a:t>
            </a:r>
            <a:r>
              <a:rPr lang="en-US" sz="1200" dirty="0">
                <a:latin typeface="Consolas" pitchFamily="49" charset="0"/>
                <a:cs typeface="Consolas" pitchFamily="49" charset="0"/>
              </a:rPr>
              <a:t>public</a:t>
            </a:r>
            <a:r>
              <a:rPr lang="en-US" sz="1200" dirty="0">
                <a:gradFill>
                  <a:gsLst>
                    <a:gs pos="0">
                      <a:srgbClr val="000000"/>
                    </a:gs>
                    <a:gs pos="86000">
                      <a:srgbClr val="000000"/>
                    </a:gs>
                  </a:gsLst>
                  <a:lin ang="5400000" scaled="0"/>
                </a:gradFill>
                <a:latin typeface="Consolas" pitchFamily="49" charset="0"/>
                <a:cs typeface="Consolas" pitchFamily="49" charset="0"/>
              </a:rPr>
              <a:t> </a:t>
            </a:r>
            <a:r>
              <a:rPr lang="en-US" sz="1200" dirty="0" err="1">
                <a:gradFill>
                  <a:gsLst>
                    <a:gs pos="8333">
                      <a:srgbClr val="017C8D"/>
                    </a:gs>
                    <a:gs pos="21000">
                      <a:srgbClr val="017C8D"/>
                    </a:gs>
                  </a:gsLst>
                  <a:lin ang="5400000" scaled="0"/>
                </a:gradFill>
                <a:latin typeface="Consolas" pitchFamily="49" charset="0"/>
                <a:cs typeface="Consolas" pitchFamily="49" charset="0"/>
              </a:rPr>
              <a:t>TimeSpan</a:t>
            </a:r>
            <a:r>
              <a:rPr lang="en-US" sz="1200" dirty="0">
                <a:gradFill>
                  <a:gsLst>
                    <a:gs pos="0">
                      <a:srgbClr val="000000"/>
                    </a:gs>
                    <a:gs pos="86000">
                      <a:srgbClr val="000000"/>
                    </a:gs>
                  </a:gsLst>
                  <a:lin ang="5400000" scaled="0"/>
                </a:gradFill>
                <a:latin typeface="Consolas" pitchFamily="49" charset="0"/>
                <a:cs typeface="Consolas" pitchFamily="49" charset="0"/>
              </a:rPr>
              <a:t> </a:t>
            </a:r>
            <a:r>
              <a:rPr lang="en-US" sz="1200" dirty="0" err="1">
                <a:gradFill>
                  <a:gsLst>
                    <a:gs pos="0">
                      <a:srgbClr val="000000"/>
                    </a:gs>
                    <a:gs pos="86000">
                      <a:srgbClr val="000000"/>
                    </a:gs>
                  </a:gsLst>
                  <a:lin ang="5400000" scaled="0"/>
                </a:gradFill>
                <a:latin typeface="Consolas" pitchFamily="49" charset="0"/>
                <a:cs typeface="Consolas" pitchFamily="49" charset="0"/>
              </a:rPr>
              <a:t>ElapsedTime</a:t>
            </a:r>
            <a:r>
              <a:rPr lang="en-US" sz="1200" dirty="0">
                <a:gradFill>
                  <a:gsLst>
                    <a:gs pos="0">
                      <a:srgbClr val="000000"/>
                    </a:gs>
                    <a:gs pos="86000">
                      <a:srgbClr val="000000"/>
                    </a:gs>
                  </a:gsLst>
                  <a:lin ang="5400000" scaled="0"/>
                </a:gradFill>
                <a:latin typeface="Consolas" pitchFamily="49" charset="0"/>
                <a:cs typeface="Consolas" pitchFamily="49" charset="0"/>
              </a:rPr>
              <a:t> { </a:t>
            </a:r>
            <a:r>
              <a:rPr lang="en-US" sz="1200" dirty="0">
                <a:latin typeface="Consolas" pitchFamily="49" charset="0"/>
                <a:cs typeface="Consolas" pitchFamily="49" charset="0"/>
              </a:rPr>
              <a:t>get</a:t>
            </a:r>
            <a:r>
              <a:rPr lang="en-US" sz="1200" dirty="0">
                <a:gradFill>
                  <a:gsLst>
                    <a:gs pos="0">
                      <a:srgbClr val="000000"/>
                    </a:gs>
                    <a:gs pos="86000">
                      <a:srgbClr val="000000"/>
                    </a:gs>
                  </a:gsLst>
                  <a:lin ang="5400000" scaled="0"/>
                </a:gradFill>
                <a:latin typeface="Consolas" pitchFamily="49" charset="0"/>
                <a:cs typeface="Consolas" pitchFamily="49" charset="0"/>
              </a:rPr>
              <a:t>; </a:t>
            </a:r>
            <a:r>
              <a:rPr lang="en-US" sz="1200" dirty="0">
                <a:latin typeface="Consolas" pitchFamily="49" charset="0"/>
                <a:cs typeface="Consolas" pitchFamily="49" charset="0"/>
              </a:rPr>
              <a:t>internal set</a:t>
            </a:r>
            <a:r>
              <a:rPr lang="en-US" sz="1200" dirty="0">
                <a:gradFill>
                  <a:gsLst>
                    <a:gs pos="0">
                      <a:srgbClr val="000000"/>
                    </a:gs>
                    <a:gs pos="86000">
                      <a:srgbClr val="000000"/>
                    </a:gs>
                  </a:gsLst>
                  <a:lin ang="5400000" scaled="0"/>
                </a:gradFill>
                <a:latin typeface="Consolas" pitchFamily="49" charset="0"/>
                <a:cs typeface="Consolas" pitchFamily="49" charset="0"/>
              </a:rPr>
              <a:t>; </a:t>
            </a:r>
          </a:p>
          <a:p>
            <a:r>
              <a:rPr lang="en-US" sz="1200" dirty="0">
                <a:gradFill>
                  <a:gsLst>
                    <a:gs pos="0">
                      <a:srgbClr val="000000"/>
                    </a:gs>
                    <a:gs pos="86000">
                      <a:srgbClr val="000000"/>
                    </a:gs>
                  </a:gsLst>
                  <a:lin ang="5400000" scaled="0"/>
                </a:gradFill>
                <a:latin typeface="Consolas" pitchFamily="49" charset="0"/>
                <a:cs typeface="Consolas" pitchFamily="49" charset="0"/>
              </a:rPr>
              <a:t>        </a:t>
            </a:r>
            <a:r>
              <a:rPr lang="en-US" sz="1200" dirty="0">
                <a:latin typeface="Consolas" pitchFamily="49" charset="0"/>
                <a:cs typeface="Consolas" pitchFamily="49" charset="0"/>
              </a:rPr>
              <a:t>public </a:t>
            </a:r>
            <a:r>
              <a:rPr lang="en-US" sz="1200" dirty="0" err="1">
                <a:latin typeface="Consolas" pitchFamily="49" charset="0"/>
                <a:cs typeface="Consolas" pitchFamily="49" charset="0"/>
              </a:rPr>
              <a:t>bool</a:t>
            </a:r>
            <a:r>
              <a:rPr lang="en-US" sz="1200" dirty="0">
                <a:latin typeface="Consolas" pitchFamily="49" charset="0"/>
                <a:cs typeface="Consolas" pitchFamily="49" charset="0"/>
              </a:rPr>
              <a:t> </a:t>
            </a:r>
            <a:r>
              <a:rPr lang="en-US" sz="1200" dirty="0" err="1">
                <a:gradFill>
                  <a:gsLst>
                    <a:gs pos="0">
                      <a:srgbClr val="000000"/>
                    </a:gs>
                    <a:gs pos="86000">
                      <a:srgbClr val="000000"/>
                    </a:gs>
                  </a:gsLst>
                  <a:lin ang="5400000" scaled="0"/>
                </a:gradFill>
                <a:latin typeface="Consolas" pitchFamily="49" charset="0"/>
                <a:cs typeface="Consolas" pitchFamily="49" charset="0"/>
              </a:rPr>
              <a:t>IsRunningSlowly</a:t>
            </a:r>
            <a:r>
              <a:rPr lang="en-US" sz="1200" dirty="0">
                <a:gradFill>
                  <a:gsLst>
                    <a:gs pos="0">
                      <a:srgbClr val="000000"/>
                    </a:gs>
                    <a:gs pos="86000">
                      <a:srgbClr val="000000"/>
                    </a:gs>
                  </a:gsLst>
                  <a:lin ang="5400000" scaled="0"/>
                </a:gradFill>
                <a:latin typeface="Consolas" pitchFamily="49" charset="0"/>
                <a:cs typeface="Consolas" pitchFamily="49" charset="0"/>
              </a:rPr>
              <a:t> { </a:t>
            </a:r>
            <a:r>
              <a:rPr lang="en-US" sz="1200" dirty="0">
                <a:latin typeface="Consolas" pitchFamily="49" charset="0"/>
                <a:cs typeface="Consolas" pitchFamily="49" charset="0"/>
              </a:rPr>
              <a:t>get</a:t>
            </a:r>
            <a:r>
              <a:rPr lang="en-US" sz="1200" dirty="0">
                <a:gradFill>
                  <a:gsLst>
                    <a:gs pos="0">
                      <a:srgbClr val="000000"/>
                    </a:gs>
                    <a:gs pos="86000">
                      <a:srgbClr val="000000"/>
                    </a:gs>
                  </a:gsLst>
                  <a:lin ang="5400000" scaled="0"/>
                </a:gradFill>
                <a:latin typeface="Consolas" pitchFamily="49" charset="0"/>
                <a:cs typeface="Consolas" pitchFamily="49" charset="0"/>
              </a:rPr>
              <a:t>; </a:t>
            </a:r>
            <a:r>
              <a:rPr lang="en-US" sz="1200" dirty="0">
                <a:latin typeface="Consolas" pitchFamily="49" charset="0"/>
                <a:cs typeface="Consolas" pitchFamily="49" charset="0"/>
              </a:rPr>
              <a:t>internal set</a:t>
            </a:r>
            <a:r>
              <a:rPr lang="en-US" sz="1200" dirty="0">
                <a:gradFill>
                  <a:gsLst>
                    <a:gs pos="0">
                      <a:srgbClr val="000000"/>
                    </a:gs>
                    <a:gs pos="86000">
                      <a:srgbClr val="000000"/>
                    </a:gs>
                  </a:gsLst>
                  <a:lin ang="5400000" scaled="0"/>
                </a:gradFill>
                <a:latin typeface="Consolas" pitchFamily="49" charset="0"/>
                <a:cs typeface="Consolas" pitchFamily="49" charset="0"/>
              </a:rPr>
              <a:t>; </a:t>
            </a:r>
          </a:p>
          <a:p>
            <a:r>
              <a:rPr lang="en-US" sz="1200" dirty="0">
                <a:gradFill>
                  <a:gsLst>
                    <a:gs pos="0">
                      <a:srgbClr val="000000"/>
                    </a:gs>
                    <a:gs pos="86000">
                      <a:srgbClr val="000000"/>
                    </a:gs>
                  </a:gsLst>
                  <a:lin ang="5400000" scaled="0"/>
                </a:gradFill>
                <a:latin typeface="Consolas" pitchFamily="49" charset="0"/>
                <a:cs typeface="Consolas" pitchFamily="49" charset="0"/>
              </a:rPr>
              <a:t>        </a:t>
            </a:r>
            <a:r>
              <a:rPr lang="en-US" sz="1200" dirty="0">
                <a:latin typeface="Consolas" pitchFamily="49" charset="0"/>
                <a:cs typeface="Consolas" pitchFamily="49" charset="0"/>
              </a:rPr>
              <a:t>public</a:t>
            </a:r>
            <a:r>
              <a:rPr lang="en-US" sz="1200" dirty="0">
                <a:gradFill>
                  <a:gsLst>
                    <a:gs pos="0">
                      <a:srgbClr val="000000"/>
                    </a:gs>
                    <a:gs pos="86000">
                      <a:srgbClr val="000000"/>
                    </a:gs>
                  </a:gsLst>
                  <a:lin ang="5400000" scaled="0"/>
                </a:gradFill>
                <a:latin typeface="Consolas" pitchFamily="49" charset="0"/>
                <a:cs typeface="Consolas" pitchFamily="49" charset="0"/>
              </a:rPr>
              <a:t> </a:t>
            </a:r>
            <a:r>
              <a:rPr lang="en-US" sz="1200" dirty="0" err="1">
                <a:gradFill>
                  <a:gsLst>
                    <a:gs pos="8333">
                      <a:srgbClr val="017C8D"/>
                    </a:gs>
                    <a:gs pos="21000">
                      <a:srgbClr val="017C8D"/>
                    </a:gs>
                  </a:gsLst>
                  <a:lin ang="5400000" scaled="0"/>
                </a:gradFill>
                <a:latin typeface="Consolas" pitchFamily="49" charset="0"/>
                <a:cs typeface="Consolas" pitchFamily="49" charset="0"/>
              </a:rPr>
              <a:t>TimeSpan</a:t>
            </a:r>
            <a:r>
              <a:rPr lang="en-US" sz="1200" dirty="0">
                <a:gradFill>
                  <a:gsLst>
                    <a:gs pos="0">
                      <a:srgbClr val="000000"/>
                    </a:gs>
                    <a:gs pos="86000">
                      <a:srgbClr val="000000"/>
                    </a:gs>
                  </a:gsLst>
                  <a:lin ang="5400000" scaled="0"/>
                </a:gradFill>
                <a:latin typeface="Consolas" pitchFamily="49" charset="0"/>
                <a:cs typeface="Consolas" pitchFamily="49" charset="0"/>
              </a:rPr>
              <a:t> </a:t>
            </a:r>
            <a:r>
              <a:rPr lang="en-US" sz="1200" dirty="0" err="1">
                <a:gradFill>
                  <a:gsLst>
                    <a:gs pos="0">
                      <a:srgbClr val="000000"/>
                    </a:gs>
                    <a:gs pos="86000">
                      <a:srgbClr val="000000"/>
                    </a:gs>
                  </a:gsLst>
                  <a:lin ang="5400000" scaled="0"/>
                </a:gradFill>
                <a:latin typeface="Consolas" pitchFamily="49" charset="0"/>
                <a:cs typeface="Consolas" pitchFamily="49" charset="0"/>
              </a:rPr>
              <a:t>TotalTime</a:t>
            </a:r>
            <a:r>
              <a:rPr lang="en-US" sz="1200" dirty="0">
                <a:gradFill>
                  <a:gsLst>
                    <a:gs pos="0">
                      <a:srgbClr val="000000"/>
                    </a:gs>
                    <a:gs pos="86000">
                      <a:srgbClr val="000000"/>
                    </a:gs>
                  </a:gsLst>
                  <a:lin ang="5400000" scaled="0"/>
                </a:gradFill>
                <a:latin typeface="Consolas" pitchFamily="49" charset="0"/>
                <a:cs typeface="Consolas" pitchFamily="49" charset="0"/>
              </a:rPr>
              <a:t> { </a:t>
            </a:r>
            <a:r>
              <a:rPr lang="en-US" sz="1200" dirty="0">
                <a:latin typeface="Consolas" pitchFamily="49" charset="0"/>
                <a:cs typeface="Consolas" pitchFamily="49" charset="0"/>
              </a:rPr>
              <a:t>get</a:t>
            </a:r>
            <a:r>
              <a:rPr lang="en-US" sz="1200" dirty="0">
                <a:gradFill>
                  <a:gsLst>
                    <a:gs pos="0">
                      <a:srgbClr val="000000"/>
                    </a:gs>
                    <a:gs pos="86000">
                      <a:srgbClr val="000000"/>
                    </a:gs>
                  </a:gsLst>
                  <a:lin ang="5400000" scaled="0"/>
                </a:gradFill>
                <a:latin typeface="Consolas" pitchFamily="49" charset="0"/>
                <a:cs typeface="Consolas" pitchFamily="49" charset="0"/>
              </a:rPr>
              <a:t>; </a:t>
            </a:r>
            <a:r>
              <a:rPr lang="en-US" sz="1200" dirty="0">
                <a:latin typeface="Consolas" pitchFamily="49" charset="0"/>
                <a:cs typeface="Consolas" pitchFamily="49" charset="0"/>
              </a:rPr>
              <a:t>internal set</a:t>
            </a:r>
            <a:r>
              <a:rPr lang="en-US" sz="1200" dirty="0">
                <a:gradFill>
                  <a:gsLst>
                    <a:gs pos="0">
                      <a:srgbClr val="000000"/>
                    </a:gs>
                    <a:gs pos="86000">
                      <a:srgbClr val="000000"/>
                    </a:gs>
                  </a:gsLst>
                  <a:lin ang="5400000" scaled="0"/>
                </a:gradFill>
                <a:latin typeface="Consolas" pitchFamily="49" charset="0"/>
                <a:cs typeface="Consolas" pitchFamily="49" charset="0"/>
              </a:rPr>
              <a:t>; }</a:t>
            </a:r>
          </a:p>
          <a:p>
            <a:r>
              <a:rPr lang="en-US" sz="1200" dirty="0">
                <a:gradFill>
                  <a:gsLst>
                    <a:gs pos="0">
                      <a:srgbClr val="000000"/>
                    </a:gs>
                    <a:gs pos="86000">
                      <a:srgbClr val="000000"/>
                    </a:gs>
                  </a:gsLst>
                  <a:lin ang="5400000" scaled="0"/>
                </a:gradFill>
                <a:latin typeface="Consolas" pitchFamily="49" charset="0"/>
                <a:cs typeface="Consolas" pitchFamily="49" charset="0"/>
              </a:rPr>
              <a:t>    }</a:t>
            </a:r>
          </a:p>
        </p:txBody>
      </p:sp>
      <p:sp>
        <p:nvSpPr>
          <p:cNvPr id="12" name="Text Placeholder 5"/>
          <p:cNvSpPr>
            <a:spLocks noGrp="1"/>
          </p:cNvSpPr>
          <p:nvPr>
            <p:ph type="body" sz="quarter" idx="10"/>
          </p:nvPr>
        </p:nvSpPr>
        <p:spPr>
          <a:xfrm>
            <a:off x="519114" y="1905000"/>
            <a:ext cx="6083164" cy="4025717"/>
          </a:xfrm>
        </p:spPr>
        <p:txBody>
          <a:bodyPr/>
          <a:lstStyle/>
          <a:p>
            <a:r>
              <a:rPr lang="en-US" sz="1200" dirty="0">
                <a:gradFill>
                  <a:gsLst>
                    <a:gs pos="5000">
                      <a:srgbClr val="0049DA"/>
                    </a:gs>
                    <a:gs pos="15000">
                      <a:srgbClr val="0049DA"/>
                    </a:gs>
                  </a:gsLst>
                  <a:lin ang="5400000" scaled="0"/>
                </a:gradFill>
              </a:rPr>
              <a:t>public sealed class </a:t>
            </a:r>
            <a:r>
              <a:rPr lang="en-US" sz="1200" dirty="0" err="1">
                <a:gradFill>
                  <a:gsLst>
                    <a:gs pos="8333">
                      <a:srgbClr val="017C8D"/>
                    </a:gs>
                    <a:gs pos="21000">
                      <a:srgbClr val="017C8D"/>
                    </a:gs>
                  </a:gsLst>
                  <a:lin ang="5400000" scaled="0"/>
                </a:gradFill>
              </a:rPr>
              <a:t>GameTimer</a:t>
            </a:r>
            <a:r>
              <a:rPr lang="en-US" sz="1200" dirty="0" smtClean="0"/>
              <a:t> : </a:t>
            </a:r>
            <a:r>
              <a:rPr lang="en-US" sz="1200" dirty="0" err="1" smtClean="0"/>
              <a:t>IDisposable</a:t>
            </a:r>
            <a:endParaRPr lang="en-US" sz="1200" dirty="0" smtClean="0"/>
          </a:p>
          <a:p>
            <a:r>
              <a:rPr lang="en-US" sz="1200" dirty="0" smtClean="0"/>
              <a:t>    {</a:t>
            </a:r>
          </a:p>
          <a:p>
            <a:r>
              <a:rPr lang="en-US" sz="1200" dirty="0" smtClean="0"/>
              <a:t>        </a:t>
            </a:r>
            <a:r>
              <a:rPr lang="en-US" sz="1200" dirty="0">
                <a:gradFill>
                  <a:gsLst>
                    <a:gs pos="5000">
                      <a:srgbClr val="0049DA"/>
                    </a:gs>
                    <a:gs pos="15000">
                      <a:srgbClr val="0049DA"/>
                    </a:gs>
                  </a:gsLst>
                  <a:lin ang="5400000" scaled="0"/>
                </a:gradFill>
              </a:rPr>
              <a:t>public</a:t>
            </a:r>
            <a:r>
              <a:rPr lang="en-US" sz="1200" dirty="0" smtClean="0"/>
              <a:t> </a:t>
            </a:r>
            <a:r>
              <a:rPr lang="en-US" sz="1200" dirty="0" err="1" smtClean="0"/>
              <a:t>GameTimer</a:t>
            </a:r>
            <a:r>
              <a:rPr lang="en-US" sz="1200" dirty="0" smtClean="0"/>
              <a:t>();</a:t>
            </a:r>
          </a:p>
          <a:p>
            <a:r>
              <a:rPr lang="en-US" sz="1200" dirty="0" smtClean="0"/>
              <a:t> </a:t>
            </a:r>
          </a:p>
          <a:p>
            <a:r>
              <a:rPr lang="en-US" sz="1200" dirty="0" smtClean="0"/>
              <a:t>        </a:t>
            </a:r>
            <a:r>
              <a:rPr lang="en-US" sz="1200" dirty="0">
                <a:gradFill>
                  <a:gsLst>
                    <a:gs pos="5000">
                      <a:srgbClr val="0049DA"/>
                    </a:gs>
                    <a:gs pos="15000">
                      <a:srgbClr val="0049DA"/>
                    </a:gs>
                  </a:gsLst>
                  <a:lin ang="5400000" scaled="0"/>
                </a:gradFill>
              </a:rPr>
              <a:t>public event </a:t>
            </a:r>
            <a:r>
              <a:rPr lang="en-US" sz="1200" dirty="0" err="1">
                <a:gradFill>
                  <a:gsLst>
                    <a:gs pos="8333">
                      <a:srgbClr val="017C8D"/>
                    </a:gs>
                    <a:gs pos="21000">
                      <a:srgbClr val="017C8D"/>
                    </a:gs>
                  </a:gsLst>
                  <a:lin ang="5400000" scaled="0"/>
                </a:gradFill>
              </a:rPr>
              <a:t>EventHandler</a:t>
            </a:r>
            <a:r>
              <a:rPr lang="en-US" sz="1200" dirty="0" smtClean="0"/>
              <a:t>&lt;</a:t>
            </a:r>
            <a:r>
              <a:rPr lang="en-US" sz="1200" dirty="0" err="1">
                <a:gradFill>
                  <a:gsLst>
                    <a:gs pos="8333">
                      <a:srgbClr val="017C8D"/>
                    </a:gs>
                    <a:gs pos="21000">
                      <a:srgbClr val="017C8D"/>
                    </a:gs>
                  </a:gsLst>
                  <a:lin ang="5400000" scaled="0"/>
                </a:gradFill>
              </a:rPr>
              <a:t>GameTimerEventArgs</a:t>
            </a:r>
            <a:r>
              <a:rPr lang="en-US" sz="1200" dirty="0" smtClean="0"/>
              <a:t>&gt; Draw;</a:t>
            </a:r>
          </a:p>
          <a:p>
            <a:r>
              <a:rPr lang="en-US" sz="1200" dirty="0" smtClean="0"/>
              <a:t>        </a:t>
            </a:r>
            <a:r>
              <a:rPr lang="en-US" sz="1200" dirty="0">
                <a:gradFill>
                  <a:gsLst>
                    <a:gs pos="5000">
                      <a:srgbClr val="0049DA"/>
                    </a:gs>
                    <a:gs pos="15000">
                      <a:srgbClr val="0049DA"/>
                    </a:gs>
                  </a:gsLst>
                  <a:lin ang="5400000" scaled="0"/>
                </a:gradFill>
              </a:rPr>
              <a:t>public event </a:t>
            </a:r>
            <a:r>
              <a:rPr lang="en-US" sz="1200" dirty="0" err="1">
                <a:gradFill>
                  <a:gsLst>
                    <a:gs pos="8333">
                      <a:srgbClr val="017C8D"/>
                    </a:gs>
                    <a:gs pos="21000">
                      <a:srgbClr val="017C8D"/>
                    </a:gs>
                  </a:gsLst>
                  <a:lin ang="5400000" scaled="0"/>
                </a:gradFill>
              </a:rPr>
              <a:t>EventHandler</a:t>
            </a:r>
            <a:r>
              <a:rPr lang="en-US" sz="1200" dirty="0" smtClean="0"/>
              <a:t>&lt;</a:t>
            </a:r>
            <a:r>
              <a:rPr lang="en-US" sz="1200" dirty="0" err="1">
                <a:gradFill>
                  <a:gsLst>
                    <a:gs pos="8333">
                      <a:srgbClr val="017C8D"/>
                    </a:gs>
                    <a:gs pos="21000">
                      <a:srgbClr val="017C8D"/>
                    </a:gs>
                  </a:gsLst>
                  <a:lin ang="5400000" scaled="0"/>
                </a:gradFill>
              </a:rPr>
              <a:t>EventArgs</a:t>
            </a:r>
            <a:r>
              <a:rPr lang="en-US" sz="1200" dirty="0" smtClean="0"/>
              <a:t>&gt; </a:t>
            </a:r>
            <a:r>
              <a:rPr lang="en-US" sz="1200" dirty="0" err="1" smtClean="0"/>
              <a:t>FrameAction</a:t>
            </a:r>
            <a:r>
              <a:rPr lang="en-US" sz="1200" dirty="0" smtClean="0"/>
              <a:t>;</a:t>
            </a:r>
          </a:p>
          <a:p>
            <a:r>
              <a:rPr lang="en-US" sz="1200" dirty="0" smtClean="0"/>
              <a:t>        </a:t>
            </a:r>
            <a:r>
              <a:rPr lang="en-US" sz="1200" dirty="0">
                <a:gradFill>
                  <a:gsLst>
                    <a:gs pos="5000">
                      <a:srgbClr val="0049DA"/>
                    </a:gs>
                    <a:gs pos="15000">
                      <a:srgbClr val="0049DA"/>
                    </a:gs>
                  </a:gsLst>
                  <a:lin ang="5400000" scaled="0"/>
                </a:gradFill>
              </a:rPr>
              <a:t>public event </a:t>
            </a:r>
            <a:r>
              <a:rPr lang="en-US" sz="1200" dirty="0" err="1">
                <a:gradFill>
                  <a:gsLst>
                    <a:gs pos="8333">
                      <a:srgbClr val="017C8D"/>
                    </a:gs>
                    <a:gs pos="21000">
                      <a:srgbClr val="017C8D"/>
                    </a:gs>
                  </a:gsLst>
                  <a:lin ang="5400000" scaled="0"/>
                </a:gradFill>
              </a:rPr>
              <a:t>EventHandler</a:t>
            </a:r>
            <a:r>
              <a:rPr lang="en-US" sz="1200" dirty="0" smtClean="0"/>
              <a:t>&lt;</a:t>
            </a:r>
            <a:r>
              <a:rPr lang="en-US" sz="1200" dirty="0" err="1">
                <a:gradFill>
                  <a:gsLst>
                    <a:gs pos="8333">
                      <a:srgbClr val="017C8D"/>
                    </a:gs>
                    <a:gs pos="21000">
                      <a:srgbClr val="017C8D"/>
                    </a:gs>
                  </a:gsLst>
                  <a:lin ang="5400000" scaled="0"/>
                </a:gradFill>
              </a:rPr>
              <a:t>GameTimerEventArgs</a:t>
            </a:r>
            <a:r>
              <a:rPr lang="en-US" sz="1200" dirty="0" smtClean="0"/>
              <a:t>&gt; Update;</a:t>
            </a:r>
          </a:p>
          <a:p>
            <a:r>
              <a:rPr lang="en-US" sz="1200" dirty="0" smtClean="0"/>
              <a:t> </a:t>
            </a:r>
          </a:p>
          <a:p>
            <a:r>
              <a:rPr lang="en-US" sz="1200" dirty="0" smtClean="0"/>
              <a:t>        </a:t>
            </a:r>
            <a:r>
              <a:rPr lang="en-US" sz="1200" dirty="0">
                <a:gradFill>
                  <a:gsLst>
                    <a:gs pos="5000">
                      <a:srgbClr val="0049DA"/>
                    </a:gs>
                    <a:gs pos="15000">
                      <a:srgbClr val="0049DA"/>
                    </a:gs>
                  </a:gsLst>
                  <a:lin ang="5400000" scaled="0"/>
                </a:gradFill>
              </a:rPr>
              <a:t>public </a:t>
            </a:r>
            <a:r>
              <a:rPr lang="en-US" sz="1200" dirty="0" err="1">
                <a:gradFill>
                  <a:gsLst>
                    <a:gs pos="5000">
                      <a:srgbClr val="0049DA"/>
                    </a:gs>
                    <a:gs pos="15000">
                      <a:srgbClr val="0049DA"/>
                    </a:gs>
                  </a:gsLst>
                  <a:lin ang="5400000" scaled="0"/>
                </a:gradFill>
              </a:rPr>
              <a:t>int</a:t>
            </a:r>
            <a:r>
              <a:rPr lang="en-US" sz="1200" dirty="0">
                <a:gradFill>
                  <a:gsLst>
                    <a:gs pos="5000">
                      <a:srgbClr val="0049DA"/>
                    </a:gs>
                    <a:gs pos="15000">
                      <a:srgbClr val="0049DA"/>
                    </a:gs>
                  </a:gsLst>
                  <a:lin ang="5400000" scaled="0"/>
                </a:gradFill>
              </a:rPr>
              <a:t> </a:t>
            </a:r>
            <a:r>
              <a:rPr lang="en-US" sz="1200" dirty="0" err="1" smtClean="0"/>
              <a:t>FrameActionOrder</a:t>
            </a:r>
            <a:r>
              <a:rPr lang="en-US" sz="1200" dirty="0" smtClean="0"/>
              <a:t> { </a:t>
            </a:r>
            <a:r>
              <a:rPr lang="en-US" sz="1200" dirty="0">
                <a:gradFill>
                  <a:gsLst>
                    <a:gs pos="5000">
                      <a:srgbClr val="0049DA"/>
                    </a:gs>
                    <a:gs pos="15000">
                      <a:srgbClr val="0049DA"/>
                    </a:gs>
                  </a:gsLst>
                  <a:lin ang="5400000" scaled="0"/>
                </a:gradFill>
              </a:rPr>
              <a:t>get</a:t>
            </a:r>
            <a:r>
              <a:rPr lang="en-US" sz="1200" dirty="0" smtClean="0"/>
              <a:t>; </a:t>
            </a:r>
            <a:r>
              <a:rPr lang="en-US" sz="1200" dirty="0">
                <a:gradFill>
                  <a:gsLst>
                    <a:gs pos="5000">
                      <a:srgbClr val="0049DA"/>
                    </a:gs>
                    <a:gs pos="15000">
                      <a:srgbClr val="0049DA"/>
                    </a:gs>
                  </a:gsLst>
                  <a:lin ang="5400000" scaled="0"/>
                </a:gradFill>
              </a:rPr>
              <a:t>set</a:t>
            </a:r>
            <a:r>
              <a:rPr lang="en-US" sz="1200" dirty="0" smtClean="0"/>
              <a:t>; }</a:t>
            </a:r>
          </a:p>
          <a:p>
            <a:r>
              <a:rPr lang="en-US" sz="1200" dirty="0" smtClean="0"/>
              <a:t>        </a:t>
            </a:r>
            <a:r>
              <a:rPr lang="en-US" sz="1200" dirty="0">
                <a:gradFill>
                  <a:gsLst>
                    <a:gs pos="5000">
                      <a:srgbClr val="0049DA"/>
                    </a:gs>
                    <a:gs pos="15000">
                      <a:srgbClr val="0049DA"/>
                    </a:gs>
                  </a:gsLst>
                  <a:lin ang="5400000" scaled="0"/>
                </a:gradFill>
              </a:rPr>
              <a:t>public</a:t>
            </a:r>
            <a:r>
              <a:rPr lang="en-US" sz="1200" dirty="0" smtClean="0"/>
              <a:t> </a:t>
            </a:r>
            <a:r>
              <a:rPr lang="en-US" sz="1200" dirty="0" err="1">
                <a:gradFill>
                  <a:gsLst>
                    <a:gs pos="8333">
                      <a:srgbClr val="017C8D"/>
                    </a:gs>
                    <a:gs pos="21000">
                      <a:srgbClr val="017C8D"/>
                    </a:gs>
                  </a:gsLst>
                  <a:lin ang="5400000" scaled="0"/>
                </a:gradFill>
              </a:rPr>
              <a:t>TimeSpan</a:t>
            </a:r>
            <a:r>
              <a:rPr lang="en-US" sz="1200" dirty="0" smtClean="0"/>
              <a:t> </a:t>
            </a:r>
            <a:r>
              <a:rPr lang="en-US" sz="1200" dirty="0" err="1" smtClean="0"/>
              <a:t>UpdateInterval</a:t>
            </a:r>
            <a:r>
              <a:rPr lang="en-US" sz="1200" dirty="0" smtClean="0"/>
              <a:t> { </a:t>
            </a:r>
            <a:r>
              <a:rPr lang="en-US" sz="1200" dirty="0">
                <a:gradFill>
                  <a:gsLst>
                    <a:gs pos="5000">
                      <a:srgbClr val="0049DA"/>
                    </a:gs>
                    <a:gs pos="15000">
                      <a:srgbClr val="0049DA"/>
                    </a:gs>
                  </a:gsLst>
                  <a:lin ang="5400000" scaled="0"/>
                </a:gradFill>
              </a:rPr>
              <a:t>get</a:t>
            </a:r>
            <a:r>
              <a:rPr lang="en-US" sz="1200" dirty="0" smtClean="0"/>
              <a:t>; </a:t>
            </a:r>
            <a:r>
              <a:rPr lang="en-US" sz="1200" dirty="0">
                <a:gradFill>
                  <a:gsLst>
                    <a:gs pos="5000">
                      <a:srgbClr val="0049DA"/>
                    </a:gs>
                    <a:gs pos="15000">
                      <a:srgbClr val="0049DA"/>
                    </a:gs>
                  </a:gsLst>
                  <a:lin ang="5400000" scaled="0"/>
                </a:gradFill>
              </a:rPr>
              <a:t>set</a:t>
            </a:r>
            <a:r>
              <a:rPr lang="en-US" sz="1200" dirty="0" smtClean="0"/>
              <a:t>; }</a:t>
            </a:r>
          </a:p>
          <a:p>
            <a:r>
              <a:rPr lang="en-US" sz="1200" dirty="0" smtClean="0"/>
              <a:t>        </a:t>
            </a:r>
            <a:r>
              <a:rPr lang="en-US" sz="1200" dirty="0">
                <a:gradFill>
                  <a:gsLst>
                    <a:gs pos="5000">
                      <a:srgbClr val="0049DA"/>
                    </a:gs>
                    <a:gs pos="15000">
                      <a:srgbClr val="0049DA"/>
                    </a:gs>
                  </a:gsLst>
                  <a:lin ang="5400000" scaled="0"/>
                </a:gradFill>
              </a:rPr>
              <a:t>public </a:t>
            </a:r>
            <a:r>
              <a:rPr lang="en-US" sz="1200" dirty="0" err="1">
                <a:gradFill>
                  <a:gsLst>
                    <a:gs pos="5000">
                      <a:srgbClr val="0049DA"/>
                    </a:gs>
                    <a:gs pos="15000">
                      <a:srgbClr val="0049DA"/>
                    </a:gs>
                  </a:gsLst>
                  <a:lin ang="5400000" scaled="0"/>
                </a:gradFill>
              </a:rPr>
              <a:t>int</a:t>
            </a:r>
            <a:r>
              <a:rPr lang="en-US" sz="1200" dirty="0">
                <a:gradFill>
                  <a:gsLst>
                    <a:gs pos="5000">
                      <a:srgbClr val="0049DA"/>
                    </a:gs>
                    <a:gs pos="15000">
                      <a:srgbClr val="0049DA"/>
                    </a:gs>
                  </a:gsLst>
                  <a:lin ang="5400000" scaled="0"/>
                </a:gradFill>
              </a:rPr>
              <a:t> </a:t>
            </a:r>
            <a:r>
              <a:rPr lang="en-US" sz="1200" dirty="0" err="1" smtClean="0"/>
              <a:t>UpdateOrder</a:t>
            </a:r>
            <a:r>
              <a:rPr lang="en-US" sz="1200" dirty="0" smtClean="0"/>
              <a:t> { </a:t>
            </a:r>
            <a:r>
              <a:rPr lang="en-US" sz="1200" dirty="0">
                <a:gradFill>
                  <a:gsLst>
                    <a:gs pos="5000">
                      <a:srgbClr val="0049DA"/>
                    </a:gs>
                    <a:gs pos="15000">
                      <a:srgbClr val="0049DA"/>
                    </a:gs>
                  </a:gsLst>
                  <a:lin ang="5400000" scaled="0"/>
                </a:gradFill>
              </a:rPr>
              <a:t>get</a:t>
            </a:r>
            <a:r>
              <a:rPr lang="en-US" sz="1200" dirty="0" smtClean="0"/>
              <a:t>; </a:t>
            </a:r>
            <a:r>
              <a:rPr lang="en-US" sz="1200" dirty="0">
                <a:gradFill>
                  <a:gsLst>
                    <a:gs pos="5000">
                      <a:srgbClr val="0049DA"/>
                    </a:gs>
                    <a:gs pos="15000">
                      <a:srgbClr val="0049DA"/>
                    </a:gs>
                  </a:gsLst>
                  <a:lin ang="5400000" scaled="0"/>
                </a:gradFill>
              </a:rPr>
              <a:t>set</a:t>
            </a:r>
            <a:r>
              <a:rPr lang="en-US" sz="1200" dirty="0" smtClean="0"/>
              <a:t>; }</a:t>
            </a:r>
          </a:p>
          <a:p>
            <a:r>
              <a:rPr lang="en-US" sz="1200" dirty="0" smtClean="0"/>
              <a:t>        </a:t>
            </a:r>
            <a:r>
              <a:rPr lang="en-US" sz="1200" dirty="0">
                <a:gradFill>
                  <a:gsLst>
                    <a:gs pos="5000">
                      <a:srgbClr val="0049DA"/>
                    </a:gs>
                    <a:gs pos="15000">
                      <a:srgbClr val="0049DA"/>
                    </a:gs>
                  </a:gsLst>
                  <a:lin ang="5400000" scaled="0"/>
                </a:gradFill>
              </a:rPr>
              <a:t>public </a:t>
            </a:r>
            <a:r>
              <a:rPr lang="en-US" sz="1200" dirty="0" err="1">
                <a:gradFill>
                  <a:gsLst>
                    <a:gs pos="5000">
                      <a:srgbClr val="0049DA"/>
                    </a:gs>
                    <a:gs pos="15000">
                      <a:srgbClr val="0049DA"/>
                    </a:gs>
                  </a:gsLst>
                  <a:lin ang="5400000" scaled="0"/>
                </a:gradFill>
              </a:rPr>
              <a:t>int</a:t>
            </a:r>
            <a:r>
              <a:rPr lang="en-US" sz="1200" dirty="0">
                <a:gradFill>
                  <a:gsLst>
                    <a:gs pos="5000">
                      <a:srgbClr val="0049DA"/>
                    </a:gs>
                    <a:gs pos="15000">
                      <a:srgbClr val="0049DA"/>
                    </a:gs>
                  </a:gsLst>
                  <a:lin ang="5400000" scaled="0"/>
                </a:gradFill>
              </a:rPr>
              <a:t> </a:t>
            </a:r>
            <a:r>
              <a:rPr lang="en-US" sz="1200" dirty="0" err="1" smtClean="0"/>
              <a:t>DrawOrder</a:t>
            </a:r>
            <a:r>
              <a:rPr lang="en-US" sz="1200" dirty="0" smtClean="0"/>
              <a:t> { </a:t>
            </a:r>
            <a:r>
              <a:rPr lang="en-US" sz="1200" dirty="0">
                <a:gradFill>
                  <a:gsLst>
                    <a:gs pos="5000">
                      <a:srgbClr val="0049DA"/>
                    </a:gs>
                    <a:gs pos="15000">
                      <a:srgbClr val="0049DA"/>
                    </a:gs>
                  </a:gsLst>
                  <a:lin ang="5400000" scaled="0"/>
                </a:gradFill>
              </a:rPr>
              <a:t>get</a:t>
            </a:r>
            <a:r>
              <a:rPr lang="en-US" sz="1200" dirty="0" smtClean="0"/>
              <a:t>; </a:t>
            </a:r>
            <a:r>
              <a:rPr lang="en-US" sz="1200" dirty="0">
                <a:gradFill>
                  <a:gsLst>
                    <a:gs pos="5000">
                      <a:srgbClr val="0049DA"/>
                    </a:gs>
                    <a:gs pos="15000">
                      <a:srgbClr val="0049DA"/>
                    </a:gs>
                  </a:gsLst>
                  <a:lin ang="5400000" scaled="0"/>
                </a:gradFill>
              </a:rPr>
              <a:t>set</a:t>
            </a:r>
            <a:r>
              <a:rPr lang="en-US" sz="1200" dirty="0" smtClean="0"/>
              <a:t>; }</a:t>
            </a:r>
          </a:p>
          <a:p>
            <a:r>
              <a:rPr lang="en-US" sz="1200" dirty="0" smtClean="0"/>
              <a:t> </a:t>
            </a:r>
          </a:p>
          <a:p>
            <a:r>
              <a:rPr lang="en-US" sz="1200" dirty="0" smtClean="0"/>
              <a:t>        </a:t>
            </a:r>
            <a:r>
              <a:rPr lang="en-US" sz="1200" dirty="0">
                <a:gradFill>
                  <a:gsLst>
                    <a:gs pos="5000">
                      <a:srgbClr val="0049DA"/>
                    </a:gs>
                    <a:gs pos="15000">
                      <a:srgbClr val="0049DA"/>
                    </a:gs>
                  </a:gsLst>
                  <a:lin ang="5400000" scaled="0"/>
                </a:gradFill>
              </a:rPr>
              <a:t>public static void </a:t>
            </a:r>
            <a:r>
              <a:rPr lang="en-US" sz="1200" dirty="0" err="1" smtClean="0"/>
              <a:t>ResetElapsedTime</a:t>
            </a:r>
            <a:r>
              <a:rPr lang="en-US" sz="1200" dirty="0" smtClean="0"/>
              <a:t>();</a:t>
            </a:r>
          </a:p>
          <a:p>
            <a:r>
              <a:rPr lang="en-US" sz="1200" dirty="0" smtClean="0"/>
              <a:t>        </a:t>
            </a:r>
            <a:r>
              <a:rPr lang="en-US" sz="1200" dirty="0">
                <a:gradFill>
                  <a:gsLst>
                    <a:gs pos="5000">
                      <a:srgbClr val="0049DA"/>
                    </a:gs>
                    <a:gs pos="15000">
                      <a:srgbClr val="0049DA"/>
                    </a:gs>
                  </a:gsLst>
                  <a:lin ang="5400000" scaled="0"/>
                </a:gradFill>
              </a:rPr>
              <a:t>public static void </a:t>
            </a:r>
            <a:r>
              <a:rPr lang="en-US" sz="1200" dirty="0" err="1" smtClean="0"/>
              <a:t>SuppressFrame</a:t>
            </a:r>
            <a:r>
              <a:rPr lang="en-US" sz="1200" dirty="0" smtClean="0"/>
              <a:t>();</a:t>
            </a:r>
          </a:p>
          <a:p>
            <a:r>
              <a:rPr lang="en-US" sz="1200" dirty="0" smtClean="0"/>
              <a:t> </a:t>
            </a:r>
          </a:p>
          <a:p>
            <a:r>
              <a:rPr lang="en-US" sz="1200" dirty="0" smtClean="0"/>
              <a:t>        </a:t>
            </a:r>
            <a:r>
              <a:rPr lang="en-US" sz="1200" dirty="0">
                <a:gradFill>
                  <a:gsLst>
                    <a:gs pos="5000">
                      <a:srgbClr val="0049DA"/>
                    </a:gs>
                    <a:gs pos="15000">
                      <a:srgbClr val="0049DA"/>
                    </a:gs>
                  </a:gsLst>
                  <a:lin ang="5400000" scaled="0"/>
                </a:gradFill>
              </a:rPr>
              <a:t>public void </a:t>
            </a:r>
            <a:r>
              <a:rPr lang="en-US" sz="1200" dirty="0" smtClean="0"/>
              <a:t>Start();</a:t>
            </a:r>
          </a:p>
          <a:p>
            <a:r>
              <a:rPr lang="en-US" sz="1200" dirty="0" smtClean="0"/>
              <a:t>        </a:t>
            </a:r>
            <a:r>
              <a:rPr lang="en-US" sz="1200" dirty="0">
                <a:gradFill>
                  <a:gsLst>
                    <a:gs pos="5000">
                      <a:srgbClr val="0049DA"/>
                    </a:gs>
                    <a:gs pos="15000">
                      <a:srgbClr val="0049DA"/>
                    </a:gs>
                  </a:gsLst>
                  <a:lin ang="5400000" scaled="0"/>
                </a:gradFill>
              </a:rPr>
              <a:t>public void </a:t>
            </a:r>
            <a:r>
              <a:rPr lang="en-US" sz="1200" dirty="0" smtClean="0"/>
              <a:t>Stop();</a:t>
            </a:r>
          </a:p>
          <a:p>
            <a:r>
              <a:rPr lang="en-US" sz="1200" dirty="0" smtClean="0"/>
              <a:t>        </a:t>
            </a:r>
            <a:r>
              <a:rPr lang="en-US" sz="1200" dirty="0">
                <a:gradFill>
                  <a:gsLst>
                    <a:gs pos="5000">
                      <a:srgbClr val="0049DA"/>
                    </a:gs>
                    <a:gs pos="15000">
                      <a:srgbClr val="0049DA"/>
                    </a:gs>
                  </a:gsLst>
                  <a:lin ang="5400000" scaled="0"/>
                </a:gradFill>
              </a:rPr>
              <a:t>public void </a:t>
            </a:r>
            <a:r>
              <a:rPr lang="en-US" sz="1200" dirty="0" smtClean="0"/>
              <a:t>Dispose();</a:t>
            </a:r>
          </a:p>
          <a:p>
            <a:r>
              <a:rPr lang="en-US" sz="1200" dirty="0" smtClean="0"/>
              <a:t>    }</a:t>
            </a:r>
          </a:p>
        </p:txBody>
      </p:sp>
      <p:sp>
        <p:nvSpPr>
          <p:cNvPr id="6" name="Left Brace 5"/>
          <p:cNvSpPr/>
          <p:nvPr/>
        </p:nvSpPr>
        <p:spPr>
          <a:xfrm>
            <a:off x="6659292" y="2649665"/>
            <a:ext cx="114330" cy="1395033"/>
          </a:xfrm>
          <a:prstGeom prst="leftBrace">
            <a:avLst/>
          </a:prstGeom>
          <a:ln w="15875">
            <a:solidFill>
              <a:schemeClr val="accent2"/>
            </a:solidFill>
          </a:ln>
        </p:spPr>
        <p:style>
          <a:lnRef idx="1">
            <a:schemeClr val="accent1"/>
          </a:lnRef>
          <a:fillRef idx="0">
            <a:schemeClr val="accent1"/>
          </a:fillRef>
          <a:effectRef idx="0">
            <a:schemeClr val="accent1"/>
          </a:effectRef>
          <a:fontRef idx="minor">
            <a:schemeClr val="tx1"/>
          </a:fontRef>
        </p:style>
        <p:txBody>
          <a:bodyPr lIns="68589" tIns="34295" rIns="68589" bIns="34295" rtlCol="0" anchor="ctr"/>
          <a:lstStyle/>
          <a:p>
            <a:pPr algn="ctr"/>
            <a:endParaRPr lang="en-US"/>
          </a:p>
        </p:txBody>
      </p:sp>
      <p:cxnSp>
        <p:nvCxnSpPr>
          <p:cNvPr id="7" name="Elbow Connector 6"/>
          <p:cNvCxnSpPr>
            <a:endCxn id="6" idx="1"/>
          </p:cNvCxnSpPr>
          <p:nvPr/>
        </p:nvCxnSpPr>
        <p:spPr>
          <a:xfrm>
            <a:off x="4403834" y="3268717"/>
            <a:ext cx="2255458" cy="78465"/>
          </a:xfrm>
          <a:prstGeom prst="bentConnector3">
            <a:avLst>
              <a:gd name="adj1" fmla="val 1070"/>
            </a:avLst>
          </a:prstGeom>
          <a:ln w="15875">
            <a:solidFill>
              <a:schemeClr val="accent2"/>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6663230"/>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XNA Shared Rendering</a:t>
            </a:r>
            <a:br>
              <a:rPr lang="en-US" dirty="0" smtClean="0"/>
            </a:br>
            <a:r>
              <a:rPr lang="en-US" sz="3600" dirty="0" smtClean="0">
                <a:gradFill flip="none" rotWithShape="1">
                  <a:gsLst>
                    <a:gs pos="0">
                      <a:schemeClr val="accent1">
                        <a:lumMod val="60000"/>
                        <a:lumOff val="40000"/>
                      </a:schemeClr>
                    </a:gs>
                    <a:gs pos="86000">
                      <a:schemeClr val="accent1">
                        <a:lumMod val="60000"/>
                        <a:lumOff val="40000"/>
                      </a:schemeClr>
                    </a:gs>
                  </a:gsLst>
                  <a:lin ang="5400000" scaled="0"/>
                  <a:tileRect/>
                </a:gradFill>
              </a:rPr>
              <a:t>Replacing “Game” functionality</a:t>
            </a:r>
            <a:endParaRPr lang="en-US" sz="3600" dirty="0">
              <a:gradFill flip="none" rotWithShape="1">
                <a:gsLst>
                  <a:gs pos="0">
                    <a:schemeClr val="accent1">
                      <a:lumMod val="60000"/>
                      <a:lumOff val="40000"/>
                    </a:schemeClr>
                  </a:gs>
                  <a:gs pos="86000">
                    <a:schemeClr val="accent1">
                      <a:lumMod val="60000"/>
                      <a:lumOff val="40000"/>
                    </a:schemeClr>
                  </a:gs>
                </a:gsLst>
                <a:lin ang="5400000" scaled="0"/>
                <a:tileRect/>
              </a:gradFill>
            </a:endParaRPr>
          </a:p>
        </p:txBody>
      </p:sp>
      <p:sp>
        <p:nvSpPr>
          <p:cNvPr id="3" name="Subtitle 2"/>
          <p:cNvSpPr>
            <a:spLocks noGrp="1"/>
          </p:cNvSpPr>
          <p:nvPr>
            <p:ph type="subTitle" idx="1"/>
          </p:nvPr>
        </p:nvSpPr>
        <p:spPr/>
        <p:txBody>
          <a:bodyPr/>
          <a:lstStyle/>
          <a:p>
            <a:r>
              <a:rPr lang="en-US" smtClean="0"/>
              <a:t>Rob Cameron</a:t>
            </a:r>
          </a:p>
          <a:p>
            <a:r>
              <a:rPr lang="en-US" smtClean="0"/>
              <a:t>Architect Evangelist</a:t>
            </a:r>
          </a:p>
          <a:p>
            <a:r>
              <a:rPr lang="en-US" smtClean="0"/>
              <a:t>DPE</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extLst>
      <p:ext uri="{BB962C8B-B14F-4D97-AF65-F5344CB8AC3E}">
        <p14:creationId xmlns:p14="http://schemas.microsoft.com/office/powerpoint/2010/main" val="4023490451"/>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But Can I Mix XNA 3D and Silverlight?</a:t>
            </a:r>
            <a:endParaRPr lang="en-US" dirty="0"/>
          </a:p>
        </p:txBody>
      </p:sp>
      <p:sp>
        <p:nvSpPr>
          <p:cNvPr id="4" name="Rectangle 3"/>
          <p:cNvSpPr/>
          <p:nvPr/>
        </p:nvSpPr>
        <p:spPr bwMode="auto">
          <a:xfrm>
            <a:off x="-2" y="1905000"/>
            <a:ext cx="7315200" cy="822960"/>
          </a:xfrm>
          <a:prstGeom prst="rect">
            <a:avLst/>
          </a:prstGeom>
          <a:solidFill>
            <a:schemeClr val="accent2"/>
          </a:soli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521208" tIns="64008" rIns="182880" bIns="45718" numCol="1" rtlCol="0" anchor="ctr" anchorCtr="0" compatLnSpc="1">
            <a:prstTxWarp prst="textNoShape">
              <a:avLst/>
            </a:prstTxWarp>
            <a:noAutofit/>
          </a:bodyPr>
          <a:lstStyle/>
          <a:p>
            <a:pPr defTabSz="914099">
              <a:lnSpc>
                <a:spcPct val="90000"/>
              </a:lnSpc>
            </a:pPr>
            <a:r>
              <a:rPr lang="en-US" sz="5400" b="1" dirty="0">
                <a:solidFill>
                  <a:schemeClr val="tx1">
                    <a:alpha val="99000"/>
                  </a:schemeClr>
                </a:solidFill>
              </a:rPr>
              <a:t>GREAT Question!</a:t>
            </a:r>
          </a:p>
        </p:txBody>
      </p:sp>
    </p:spTree>
    <p:extLst>
      <p:ext uri="{BB962C8B-B14F-4D97-AF65-F5344CB8AC3E}">
        <p14:creationId xmlns:p14="http://schemas.microsoft.com/office/powerpoint/2010/main" val="299571399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UIElementRenderer</a:t>
            </a:r>
            <a:endParaRPr lang="en-US" dirty="0"/>
          </a:p>
        </p:txBody>
      </p:sp>
      <p:sp>
        <p:nvSpPr>
          <p:cNvPr id="4" name="Rectangle 3"/>
          <p:cNvSpPr/>
          <p:nvPr/>
        </p:nvSpPr>
        <p:spPr bwMode="auto">
          <a:xfrm>
            <a:off x="-3" y="1447800"/>
            <a:ext cx="10881360" cy="1097280"/>
          </a:xfrm>
          <a:prstGeom prst="rect">
            <a:avLst/>
          </a:prstGeom>
          <a:solidFill>
            <a:srgbClr val="6BBD46"/>
          </a:solidFill>
          <a:ln w="12700" cap="flat" cmpd="sng" algn="ctr">
            <a:noFill/>
            <a:prstDash val="solid"/>
            <a:headEnd type="none" w="med" len="med"/>
            <a:tailEnd type="none" w="med" len="med"/>
          </a:ln>
          <a:effectLst>
            <a:outerShdw blurRad="40005" dist="22860" dir="5400000" algn="t" rotWithShape="0">
              <a:prstClr val="black">
                <a:alpha val="35000"/>
              </a:prstClr>
            </a:outerShdw>
          </a:effectLst>
        </p:spPr>
        <p:txBody>
          <a:bodyPr vert="horz" wrap="square" lIns="521208" tIns="45720" rIns="68604" bIns="45720" numCol="1" rtlCol="0" anchor="ctr" anchorCtr="0" compatLnSpc="1">
            <a:prstTxWarp prst="textNoShape">
              <a:avLst/>
            </a:prstTxWarp>
          </a:bodyPr>
          <a:lstStyle/>
          <a:p>
            <a:pPr defTabSz="914099" fontAlgn="base">
              <a:spcBef>
                <a:spcPts val="300"/>
              </a:spcBef>
              <a:spcAft>
                <a:spcPct val="0"/>
              </a:spcAft>
            </a:pPr>
            <a:r>
              <a:rPr lang="en-US" sz="3200" dirty="0">
                <a:solidFill>
                  <a:schemeClr val="tx1">
                    <a:alpha val="99000"/>
                  </a:schemeClr>
                </a:solidFill>
              </a:rPr>
              <a:t>Silverlight Page is still active when using </a:t>
            </a:r>
            <a:br>
              <a:rPr lang="en-US" sz="3200" dirty="0">
                <a:solidFill>
                  <a:schemeClr val="tx1">
                    <a:alpha val="99000"/>
                  </a:schemeClr>
                </a:solidFill>
              </a:rPr>
            </a:br>
            <a:r>
              <a:rPr lang="en-US" sz="3200" dirty="0">
                <a:solidFill>
                  <a:schemeClr val="tx1">
                    <a:alpha val="99000"/>
                  </a:schemeClr>
                </a:solidFill>
              </a:rPr>
              <a:t>XNA Shared Rendering</a:t>
            </a:r>
          </a:p>
        </p:txBody>
      </p:sp>
      <p:sp>
        <p:nvSpPr>
          <p:cNvPr id="5" name="Rectangle 4"/>
          <p:cNvSpPr/>
          <p:nvPr/>
        </p:nvSpPr>
        <p:spPr bwMode="auto">
          <a:xfrm>
            <a:off x="-3" y="2811181"/>
            <a:ext cx="10881360" cy="548640"/>
          </a:xfrm>
          <a:prstGeom prst="rect">
            <a:avLst/>
          </a:prstGeom>
          <a:solidFill>
            <a:srgbClr val="6BBD46"/>
          </a:solidFill>
          <a:ln w="12700" cap="flat" cmpd="sng" algn="ctr">
            <a:noFill/>
            <a:prstDash val="solid"/>
            <a:headEnd type="none" w="med" len="med"/>
            <a:tailEnd type="none" w="med" len="med"/>
          </a:ln>
          <a:effectLst>
            <a:outerShdw blurRad="40005" dist="22860" dir="5400000" algn="t" rotWithShape="0">
              <a:prstClr val="black">
                <a:alpha val="35000"/>
              </a:prstClr>
            </a:outerShdw>
          </a:effectLst>
        </p:spPr>
        <p:txBody>
          <a:bodyPr vert="horz" wrap="square" lIns="521208" tIns="45720" rIns="68604" bIns="45720" numCol="1" rtlCol="0" anchor="ctr" anchorCtr="0" compatLnSpc="1">
            <a:prstTxWarp prst="textNoShape">
              <a:avLst/>
            </a:prstTxWarp>
          </a:bodyPr>
          <a:lstStyle/>
          <a:p>
            <a:pPr defTabSz="914099" fontAlgn="base">
              <a:spcBef>
                <a:spcPts val="300"/>
              </a:spcBef>
              <a:spcAft>
                <a:spcPct val="0"/>
              </a:spcAft>
            </a:pPr>
            <a:r>
              <a:rPr lang="en-US" sz="3200" dirty="0" err="1">
                <a:solidFill>
                  <a:schemeClr val="tx1">
                    <a:alpha val="99000"/>
                  </a:schemeClr>
                </a:solidFill>
              </a:rPr>
              <a:t>UIElementRenderer</a:t>
            </a:r>
            <a:r>
              <a:rPr lang="en-US" sz="3200" dirty="0">
                <a:solidFill>
                  <a:schemeClr val="tx1">
                    <a:alpha val="99000"/>
                  </a:schemeClr>
                </a:solidFill>
              </a:rPr>
              <a:t> renders a </a:t>
            </a:r>
            <a:r>
              <a:rPr lang="en-US" sz="3200" dirty="0" err="1">
                <a:solidFill>
                  <a:schemeClr val="tx1">
                    <a:alpha val="99000"/>
                  </a:schemeClr>
                </a:solidFill>
              </a:rPr>
              <a:t>UIElement</a:t>
            </a:r>
            <a:r>
              <a:rPr lang="en-US" sz="3200" dirty="0">
                <a:solidFill>
                  <a:schemeClr val="tx1">
                    <a:alpha val="99000"/>
                  </a:schemeClr>
                </a:solidFill>
              </a:rPr>
              <a:t> to a Texture2D</a:t>
            </a:r>
          </a:p>
        </p:txBody>
      </p:sp>
      <p:sp>
        <p:nvSpPr>
          <p:cNvPr id="6" name="Rectangle 5"/>
          <p:cNvSpPr/>
          <p:nvPr/>
        </p:nvSpPr>
        <p:spPr bwMode="auto">
          <a:xfrm>
            <a:off x="-2" y="3625922"/>
            <a:ext cx="10881360" cy="548640"/>
          </a:xfrm>
          <a:prstGeom prst="rect">
            <a:avLst/>
          </a:prstGeom>
          <a:solidFill>
            <a:srgbClr val="6BBD46"/>
          </a:solidFill>
          <a:ln w="12700" cap="flat" cmpd="sng" algn="ctr">
            <a:noFill/>
            <a:prstDash val="solid"/>
            <a:headEnd type="none" w="med" len="med"/>
            <a:tailEnd type="none" w="med" len="med"/>
          </a:ln>
          <a:effectLst>
            <a:outerShdw blurRad="40005" dist="22860" dir="5400000" algn="t" rotWithShape="0">
              <a:prstClr val="black">
                <a:alpha val="35000"/>
              </a:prstClr>
            </a:outerShdw>
          </a:effectLst>
        </p:spPr>
        <p:txBody>
          <a:bodyPr vert="horz" wrap="square" lIns="521208" tIns="45720" rIns="68604" bIns="45720" numCol="1" rtlCol="0" anchor="ctr" anchorCtr="0" compatLnSpc="1">
            <a:prstTxWarp prst="textNoShape">
              <a:avLst/>
            </a:prstTxWarp>
          </a:bodyPr>
          <a:lstStyle/>
          <a:p>
            <a:pPr defTabSz="914099" fontAlgn="base">
              <a:spcBef>
                <a:spcPts val="300"/>
              </a:spcBef>
              <a:spcAft>
                <a:spcPct val="0"/>
              </a:spcAft>
            </a:pPr>
            <a:r>
              <a:rPr lang="en-US" sz="3200" dirty="0">
                <a:solidFill>
                  <a:schemeClr val="tx1">
                    <a:alpha val="99000"/>
                  </a:schemeClr>
                </a:solidFill>
              </a:rPr>
              <a:t>Use the texture how you want!</a:t>
            </a:r>
          </a:p>
        </p:txBody>
      </p:sp>
      <p:sp>
        <p:nvSpPr>
          <p:cNvPr id="7" name="Content Placeholder 7"/>
          <p:cNvSpPr txBox="1">
            <a:spLocks/>
          </p:cNvSpPr>
          <p:nvPr/>
        </p:nvSpPr>
        <p:spPr>
          <a:xfrm>
            <a:off x="519113" y="4268638"/>
            <a:ext cx="10819446" cy="1335750"/>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03225" indent="-403225"/>
            <a:r>
              <a:rPr lang="en-US" sz="2800" dirty="0"/>
              <a:t>UI, controls, and input</a:t>
            </a:r>
          </a:p>
          <a:p>
            <a:pPr marL="403225" indent="-403225"/>
            <a:r>
              <a:rPr lang="en-US" sz="2800" dirty="0"/>
              <a:t>Texture models</a:t>
            </a:r>
          </a:p>
          <a:p>
            <a:pPr marL="403225" indent="-403225"/>
            <a:r>
              <a:rPr lang="en-US" sz="2800" dirty="0"/>
              <a:t>Imposters/Billboards</a:t>
            </a:r>
          </a:p>
        </p:txBody>
      </p:sp>
    </p:spTree>
    <p:extLst>
      <p:ext uri="{BB962C8B-B14F-4D97-AF65-F5344CB8AC3E}">
        <p14:creationId xmlns:p14="http://schemas.microsoft.com/office/powerpoint/2010/main" val="76918916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UIElementRenderer Uses</a:t>
            </a:r>
            <a:endParaRPr lang="en-US" dirty="0"/>
          </a:p>
        </p:txBody>
      </p:sp>
      <p:sp>
        <p:nvSpPr>
          <p:cNvPr id="4" name="Rectangle 3"/>
          <p:cNvSpPr/>
          <p:nvPr/>
        </p:nvSpPr>
        <p:spPr bwMode="auto">
          <a:xfrm>
            <a:off x="-2" y="1447800"/>
            <a:ext cx="9418320" cy="548640"/>
          </a:xfrm>
          <a:prstGeom prst="rect">
            <a:avLst/>
          </a:prstGeom>
          <a:solidFill>
            <a:srgbClr val="6BBD46"/>
          </a:solidFill>
          <a:ln w="12700" cap="flat" cmpd="sng" algn="ctr">
            <a:noFill/>
            <a:prstDash val="solid"/>
            <a:headEnd type="none" w="med" len="med"/>
            <a:tailEnd type="none" w="med" len="med"/>
          </a:ln>
          <a:effectLst>
            <a:outerShdw blurRad="40005" dist="22860" dir="5400000" algn="t" rotWithShape="0">
              <a:prstClr val="black">
                <a:alpha val="35000"/>
              </a:prstClr>
            </a:outerShdw>
          </a:effectLst>
        </p:spPr>
        <p:txBody>
          <a:bodyPr vert="horz" wrap="square" lIns="521208" tIns="45720" rIns="68604" bIns="45720" numCol="1" rtlCol="0" anchor="ctr" anchorCtr="0" compatLnSpc="1">
            <a:prstTxWarp prst="textNoShape">
              <a:avLst/>
            </a:prstTxWarp>
          </a:bodyPr>
          <a:lstStyle/>
          <a:p>
            <a:pPr defTabSz="914099" fontAlgn="base">
              <a:spcBef>
                <a:spcPts val="300"/>
              </a:spcBef>
              <a:spcAft>
                <a:spcPct val="0"/>
              </a:spcAft>
            </a:pPr>
            <a:r>
              <a:rPr lang="en-US" sz="3200" dirty="0">
                <a:solidFill>
                  <a:schemeClr val="tx1">
                    <a:alpha val="99000"/>
                  </a:schemeClr>
                </a:solidFill>
              </a:rPr>
              <a:t>Single-use render target</a:t>
            </a:r>
          </a:p>
        </p:txBody>
      </p:sp>
      <p:sp>
        <p:nvSpPr>
          <p:cNvPr id="5" name="Content Placeholder 7"/>
          <p:cNvSpPr txBox="1">
            <a:spLocks/>
          </p:cNvSpPr>
          <p:nvPr/>
        </p:nvSpPr>
        <p:spPr>
          <a:xfrm>
            <a:off x="519113" y="2090516"/>
            <a:ext cx="8899205" cy="1335750"/>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03225" indent="-403225"/>
            <a:r>
              <a:rPr lang="en-US" sz="2800" dirty="0"/>
              <a:t>Draw international text, place it where you want</a:t>
            </a:r>
          </a:p>
          <a:p>
            <a:pPr marL="403225" indent="-403225"/>
            <a:r>
              <a:rPr lang="en-US" sz="2800" dirty="0"/>
              <a:t>Background image creation</a:t>
            </a:r>
          </a:p>
          <a:p>
            <a:pPr marL="403225" indent="-403225"/>
            <a:r>
              <a:rPr lang="en-US" sz="2800" dirty="0"/>
              <a:t>Effect/Transition from Silverlight to XNA</a:t>
            </a:r>
          </a:p>
        </p:txBody>
      </p:sp>
      <p:sp>
        <p:nvSpPr>
          <p:cNvPr id="6" name="Rectangle 5"/>
          <p:cNvSpPr/>
          <p:nvPr/>
        </p:nvSpPr>
        <p:spPr bwMode="auto">
          <a:xfrm>
            <a:off x="-2" y="3590499"/>
            <a:ext cx="9418320" cy="548640"/>
          </a:xfrm>
          <a:prstGeom prst="rect">
            <a:avLst/>
          </a:prstGeom>
          <a:solidFill>
            <a:srgbClr val="6BBD46"/>
          </a:solidFill>
          <a:ln w="12700" cap="flat" cmpd="sng" algn="ctr">
            <a:noFill/>
            <a:prstDash val="solid"/>
            <a:headEnd type="none" w="med" len="med"/>
            <a:tailEnd type="none" w="med" len="med"/>
          </a:ln>
          <a:effectLst>
            <a:outerShdw blurRad="40005" dist="22860" dir="5400000" algn="t" rotWithShape="0">
              <a:prstClr val="black">
                <a:alpha val="35000"/>
              </a:prstClr>
            </a:outerShdw>
          </a:effectLst>
        </p:spPr>
        <p:txBody>
          <a:bodyPr vert="horz" wrap="square" lIns="521208" tIns="45720" rIns="68604" bIns="45720" numCol="1" rtlCol="0" anchor="ctr" anchorCtr="0" compatLnSpc="1">
            <a:prstTxWarp prst="textNoShape">
              <a:avLst/>
            </a:prstTxWarp>
          </a:bodyPr>
          <a:lstStyle/>
          <a:p>
            <a:pPr defTabSz="914099" fontAlgn="base">
              <a:spcBef>
                <a:spcPts val="300"/>
              </a:spcBef>
              <a:spcAft>
                <a:spcPct val="0"/>
              </a:spcAft>
            </a:pPr>
            <a:r>
              <a:rPr lang="en-US" sz="3200" dirty="0">
                <a:solidFill>
                  <a:schemeClr val="tx1">
                    <a:alpha val="99000"/>
                  </a:schemeClr>
                </a:solidFill>
              </a:rPr>
              <a:t>Per-frame render target</a:t>
            </a:r>
          </a:p>
        </p:txBody>
      </p:sp>
      <p:sp>
        <p:nvSpPr>
          <p:cNvPr id="7" name="Content Placeholder 7"/>
          <p:cNvSpPr txBox="1">
            <a:spLocks/>
          </p:cNvSpPr>
          <p:nvPr/>
        </p:nvSpPr>
        <p:spPr>
          <a:xfrm>
            <a:off x="519113" y="4233215"/>
            <a:ext cx="8899205" cy="1335750"/>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03225" indent="-403225"/>
            <a:r>
              <a:rPr lang="en-US" sz="2800" dirty="0"/>
              <a:t>Draw entire page along with 3D rendering</a:t>
            </a:r>
          </a:p>
          <a:p>
            <a:pPr marL="403225" indent="-403225"/>
            <a:r>
              <a:rPr lang="en-US" sz="2800" dirty="0"/>
              <a:t>Draw a few controls for a pause menu</a:t>
            </a:r>
          </a:p>
          <a:p>
            <a:pPr marL="403225" indent="-403225"/>
            <a:r>
              <a:rPr lang="en-US" sz="2800" dirty="0"/>
              <a:t>HUD/Status Bar</a:t>
            </a:r>
          </a:p>
        </p:txBody>
      </p:sp>
    </p:spTree>
    <p:extLst>
      <p:ext uri="{BB962C8B-B14F-4D97-AF65-F5344CB8AC3E}">
        <p14:creationId xmlns:p14="http://schemas.microsoft.com/office/powerpoint/2010/main" val="376134918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XNA Shared Rendering</a:t>
            </a:r>
            <a:br>
              <a:rPr lang="en-US" dirty="0" smtClean="0"/>
            </a:br>
            <a:r>
              <a:rPr lang="en-US" sz="3600" dirty="0">
                <a:gradFill flip="none" rotWithShape="1">
                  <a:gsLst>
                    <a:gs pos="0">
                      <a:schemeClr val="accent1">
                        <a:lumMod val="60000"/>
                        <a:lumOff val="40000"/>
                      </a:schemeClr>
                    </a:gs>
                    <a:gs pos="86000">
                      <a:schemeClr val="accent1">
                        <a:lumMod val="60000"/>
                        <a:lumOff val="40000"/>
                      </a:schemeClr>
                    </a:gs>
                  </a:gsLst>
                  <a:lin ang="5400000" scaled="0"/>
                  <a:tileRect/>
                </a:gradFill>
              </a:rPr>
              <a:t>Using </a:t>
            </a:r>
            <a:r>
              <a:rPr lang="en-US" sz="3600" dirty="0" err="1">
                <a:gradFill flip="none" rotWithShape="1">
                  <a:gsLst>
                    <a:gs pos="0">
                      <a:schemeClr val="accent1">
                        <a:lumMod val="60000"/>
                        <a:lumOff val="40000"/>
                      </a:schemeClr>
                    </a:gs>
                    <a:gs pos="86000">
                      <a:schemeClr val="accent1">
                        <a:lumMod val="60000"/>
                        <a:lumOff val="40000"/>
                      </a:schemeClr>
                    </a:gs>
                  </a:gsLst>
                  <a:lin ang="5400000" scaled="0"/>
                  <a:tileRect/>
                </a:gradFill>
              </a:rPr>
              <a:t>UIElementRenderer</a:t>
            </a:r>
            <a:r>
              <a:rPr lang="en-US" sz="3600" dirty="0">
                <a:gradFill flip="none" rotWithShape="1">
                  <a:gsLst>
                    <a:gs pos="0">
                      <a:schemeClr val="accent1">
                        <a:lumMod val="60000"/>
                        <a:lumOff val="40000"/>
                      </a:schemeClr>
                    </a:gs>
                    <a:gs pos="86000">
                      <a:schemeClr val="accent1">
                        <a:lumMod val="60000"/>
                        <a:lumOff val="40000"/>
                      </a:schemeClr>
                    </a:gs>
                  </a:gsLst>
                  <a:lin ang="5400000" scaled="0"/>
                  <a:tileRect/>
                </a:gradFill>
              </a:rPr>
              <a:t> to draw</a:t>
            </a:r>
            <a:br>
              <a:rPr lang="en-US" sz="3600" dirty="0">
                <a:gradFill flip="none" rotWithShape="1">
                  <a:gsLst>
                    <a:gs pos="0">
                      <a:schemeClr val="accent1">
                        <a:lumMod val="60000"/>
                        <a:lumOff val="40000"/>
                      </a:schemeClr>
                    </a:gs>
                    <a:gs pos="86000">
                      <a:schemeClr val="accent1">
                        <a:lumMod val="60000"/>
                        <a:lumOff val="40000"/>
                      </a:schemeClr>
                    </a:gs>
                  </a:gsLst>
                  <a:lin ang="5400000" scaled="0"/>
                  <a:tileRect/>
                </a:gradFill>
              </a:rPr>
            </a:br>
            <a:r>
              <a:rPr lang="en-US" sz="3600" dirty="0">
                <a:gradFill flip="none" rotWithShape="1">
                  <a:gsLst>
                    <a:gs pos="0">
                      <a:schemeClr val="accent1">
                        <a:lumMod val="60000"/>
                        <a:lumOff val="40000"/>
                      </a:schemeClr>
                    </a:gs>
                    <a:gs pos="86000">
                      <a:schemeClr val="accent1">
                        <a:lumMod val="60000"/>
                        <a:lumOff val="40000"/>
                      </a:schemeClr>
                    </a:gs>
                  </a:gsLst>
                  <a:lin ang="5400000" scaled="0"/>
                  <a:tileRect/>
                </a:gradFill>
              </a:rPr>
              <a:t>Silverlight controls within an XNA scene</a:t>
            </a:r>
          </a:p>
        </p:txBody>
      </p:sp>
      <p:sp>
        <p:nvSpPr>
          <p:cNvPr id="3" name="Subtitle 2"/>
          <p:cNvSpPr>
            <a:spLocks noGrp="1"/>
          </p:cNvSpPr>
          <p:nvPr>
            <p:ph type="subTitle" idx="1"/>
          </p:nvPr>
        </p:nvSpPr>
        <p:spPr/>
        <p:txBody>
          <a:bodyPr/>
          <a:lstStyle/>
          <a:p>
            <a:r>
              <a:rPr lang="en-US" smtClean="0"/>
              <a:t>Rob Cameron</a:t>
            </a:r>
          </a:p>
          <a:p>
            <a:r>
              <a:rPr lang="en-US" smtClean="0"/>
              <a:t>Architect Evangelist</a:t>
            </a:r>
          </a:p>
          <a:p>
            <a:r>
              <a:rPr lang="en-US" smtClean="0"/>
              <a:t>DPE</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extLst>
      <p:ext uri="{BB962C8B-B14F-4D97-AF65-F5344CB8AC3E}">
        <p14:creationId xmlns:p14="http://schemas.microsoft.com/office/powerpoint/2010/main" val="4186942644"/>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Input with UIElementRenderer</a:t>
            </a:r>
            <a:endParaRPr lang="en-US" dirty="0"/>
          </a:p>
        </p:txBody>
      </p:sp>
      <p:sp>
        <p:nvSpPr>
          <p:cNvPr id="4" name="Rectangle 3"/>
          <p:cNvSpPr/>
          <p:nvPr/>
        </p:nvSpPr>
        <p:spPr bwMode="auto">
          <a:xfrm>
            <a:off x="-3" y="1447800"/>
            <a:ext cx="10607040" cy="548640"/>
          </a:xfrm>
          <a:prstGeom prst="rect">
            <a:avLst/>
          </a:prstGeom>
          <a:solidFill>
            <a:srgbClr val="F09B20"/>
          </a:soli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521208" tIns="45718" rIns="182880" bIns="45718" numCol="1" rtlCol="0" anchor="ctr" anchorCtr="0" compatLnSpc="1">
            <a:prstTxWarp prst="textNoShape">
              <a:avLst/>
            </a:prstTxWarp>
          </a:bodyPr>
          <a:lstStyle/>
          <a:p>
            <a:pPr defTabSz="914099"/>
            <a:r>
              <a:rPr lang="en-US" sz="3200" dirty="0">
                <a:solidFill>
                  <a:schemeClr val="tx1">
                    <a:alpha val="99000"/>
                  </a:schemeClr>
                </a:solidFill>
              </a:rPr>
              <a:t>Use Silverlight input</a:t>
            </a:r>
          </a:p>
        </p:txBody>
      </p:sp>
      <p:sp>
        <p:nvSpPr>
          <p:cNvPr id="7" name="Content Placeholder 7"/>
          <p:cNvSpPr txBox="1">
            <a:spLocks/>
          </p:cNvSpPr>
          <p:nvPr/>
        </p:nvSpPr>
        <p:spPr>
          <a:xfrm>
            <a:off x="519113" y="2090516"/>
            <a:ext cx="10087924" cy="387798"/>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03225" indent="-403225"/>
            <a:r>
              <a:rPr lang="en-US" sz="2800" dirty="0"/>
              <a:t>Canvas + Manipulations is handy</a:t>
            </a:r>
          </a:p>
        </p:txBody>
      </p:sp>
      <p:sp>
        <p:nvSpPr>
          <p:cNvPr id="8" name="Rectangle 7"/>
          <p:cNvSpPr/>
          <p:nvPr/>
        </p:nvSpPr>
        <p:spPr bwMode="auto">
          <a:xfrm>
            <a:off x="-3" y="2607859"/>
            <a:ext cx="10607040" cy="548640"/>
          </a:xfrm>
          <a:prstGeom prst="rect">
            <a:avLst/>
          </a:prstGeom>
          <a:solidFill>
            <a:srgbClr val="F09B20"/>
          </a:soli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521208" tIns="45718" rIns="182880" bIns="45718" numCol="1" rtlCol="0" anchor="ctr" anchorCtr="0" compatLnSpc="1">
            <a:prstTxWarp prst="textNoShape">
              <a:avLst/>
            </a:prstTxWarp>
          </a:bodyPr>
          <a:lstStyle/>
          <a:p>
            <a:pPr defTabSz="914099"/>
            <a:r>
              <a:rPr lang="en-US" sz="3200" dirty="0">
                <a:solidFill>
                  <a:schemeClr val="tx1">
                    <a:alpha val="99000"/>
                  </a:schemeClr>
                </a:solidFill>
              </a:rPr>
              <a:t>Or use XNA </a:t>
            </a:r>
            <a:r>
              <a:rPr lang="en-US" sz="3200" dirty="0" err="1">
                <a:solidFill>
                  <a:schemeClr val="tx1">
                    <a:alpha val="99000"/>
                  </a:schemeClr>
                </a:solidFill>
              </a:rPr>
              <a:t>TouchPanel</a:t>
            </a:r>
            <a:r>
              <a:rPr lang="en-US" sz="3200" dirty="0">
                <a:solidFill>
                  <a:schemeClr val="tx1">
                    <a:alpha val="99000"/>
                  </a:schemeClr>
                </a:solidFill>
              </a:rPr>
              <a:t> for input</a:t>
            </a:r>
          </a:p>
        </p:txBody>
      </p:sp>
      <p:sp>
        <p:nvSpPr>
          <p:cNvPr id="9" name="Rectangle 8"/>
          <p:cNvSpPr/>
          <p:nvPr/>
        </p:nvSpPr>
        <p:spPr bwMode="auto">
          <a:xfrm>
            <a:off x="-3" y="3397275"/>
            <a:ext cx="10607040" cy="548640"/>
          </a:xfrm>
          <a:prstGeom prst="rect">
            <a:avLst/>
          </a:prstGeom>
          <a:solidFill>
            <a:srgbClr val="F09B20"/>
          </a:soli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521208" tIns="45718" rIns="182880" bIns="45718" numCol="1" rtlCol="0" anchor="ctr" anchorCtr="0" compatLnSpc="1">
            <a:prstTxWarp prst="textNoShape">
              <a:avLst/>
            </a:prstTxWarp>
          </a:bodyPr>
          <a:lstStyle/>
          <a:p>
            <a:pPr defTabSz="914099"/>
            <a:r>
              <a:rPr lang="en-US" sz="3200" dirty="0">
                <a:solidFill>
                  <a:schemeClr val="tx1">
                    <a:alpha val="99000"/>
                  </a:schemeClr>
                </a:solidFill>
              </a:rPr>
              <a:t>Recommendation – don’t use both at the same time</a:t>
            </a:r>
          </a:p>
        </p:txBody>
      </p:sp>
      <p:sp>
        <p:nvSpPr>
          <p:cNvPr id="10" name="Content Placeholder 7"/>
          <p:cNvSpPr txBox="1">
            <a:spLocks/>
          </p:cNvSpPr>
          <p:nvPr/>
        </p:nvSpPr>
        <p:spPr>
          <a:xfrm>
            <a:off x="519113" y="4039991"/>
            <a:ext cx="10087924" cy="861774"/>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03225" indent="-403225"/>
            <a:r>
              <a:rPr lang="en-US" sz="2800" dirty="0"/>
              <a:t>Input focus management problems</a:t>
            </a:r>
          </a:p>
          <a:p>
            <a:pPr marL="403225" indent="-403225"/>
            <a:r>
              <a:rPr lang="en-US" sz="2800" dirty="0"/>
              <a:t>If SL handles a button press, XNA </a:t>
            </a:r>
            <a:r>
              <a:rPr lang="en-US" sz="2800" dirty="0" err="1"/>
              <a:t>TouchPanel</a:t>
            </a:r>
            <a:r>
              <a:rPr lang="en-US" sz="2800" dirty="0"/>
              <a:t> isn’t notified</a:t>
            </a:r>
          </a:p>
        </p:txBody>
      </p:sp>
    </p:spTree>
    <p:extLst>
      <p:ext uri="{BB962C8B-B14F-4D97-AF65-F5344CB8AC3E}">
        <p14:creationId xmlns:p14="http://schemas.microsoft.com/office/powerpoint/2010/main" val="325540220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p:bldP spid="8" grpId="0" animBg="1"/>
      <p:bldP spid="9" grpId="0" animBg="1"/>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Advanced Use Cases</a:t>
            </a:r>
            <a:endParaRPr lang="en-US" dirty="0"/>
          </a:p>
        </p:txBody>
      </p:sp>
      <p:sp>
        <p:nvSpPr>
          <p:cNvPr id="4" name="Rectangle 3"/>
          <p:cNvSpPr/>
          <p:nvPr/>
        </p:nvSpPr>
        <p:spPr bwMode="auto">
          <a:xfrm>
            <a:off x="-2" y="1447800"/>
            <a:ext cx="10332720" cy="548640"/>
          </a:xfrm>
          <a:prstGeom prst="rect">
            <a:avLst/>
          </a:prstGeom>
          <a:solidFill>
            <a:srgbClr val="6BBD46"/>
          </a:solidFill>
          <a:ln w="12700" cap="flat" cmpd="sng" algn="ctr">
            <a:noFill/>
            <a:prstDash val="solid"/>
            <a:headEnd type="none" w="med" len="med"/>
            <a:tailEnd type="none" w="med" len="med"/>
          </a:ln>
          <a:effectLst>
            <a:outerShdw blurRad="40005" dist="22860" dir="5400000" algn="t" rotWithShape="0">
              <a:prstClr val="black">
                <a:alpha val="35000"/>
              </a:prstClr>
            </a:outerShdw>
          </a:effectLst>
        </p:spPr>
        <p:txBody>
          <a:bodyPr vert="horz" wrap="square" lIns="521208" tIns="45720" rIns="68604" bIns="45720" numCol="1" rtlCol="0" anchor="ctr" anchorCtr="0" compatLnSpc="1">
            <a:prstTxWarp prst="textNoShape">
              <a:avLst/>
            </a:prstTxWarp>
          </a:bodyPr>
          <a:lstStyle/>
          <a:p>
            <a:pPr defTabSz="914099" fontAlgn="base">
              <a:spcBef>
                <a:spcPts val="300"/>
              </a:spcBef>
              <a:spcAft>
                <a:spcPct val="0"/>
              </a:spcAft>
            </a:pPr>
            <a:r>
              <a:rPr lang="en-US" sz="3200" dirty="0">
                <a:solidFill>
                  <a:schemeClr val="tx1">
                    <a:alpha val="99000"/>
                  </a:schemeClr>
                </a:solidFill>
              </a:rPr>
              <a:t>Navigation across pages while using XNA rendering</a:t>
            </a:r>
          </a:p>
        </p:txBody>
      </p:sp>
      <p:sp>
        <p:nvSpPr>
          <p:cNvPr id="5" name="Rectangle 4"/>
          <p:cNvSpPr/>
          <p:nvPr/>
        </p:nvSpPr>
        <p:spPr bwMode="auto">
          <a:xfrm>
            <a:off x="-2" y="2265983"/>
            <a:ext cx="10332720" cy="548640"/>
          </a:xfrm>
          <a:prstGeom prst="rect">
            <a:avLst/>
          </a:prstGeom>
          <a:solidFill>
            <a:srgbClr val="6BBD46"/>
          </a:solidFill>
          <a:ln w="12700" cap="flat" cmpd="sng" algn="ctr">
            <a:noFill/>
            <a:prstDash val="solid"/>
            <a:headEnd type="none" w="med" len="med"/>
            <a:tailEnd type="none" w="med" len="med"/>
          </a:ln>
          <a:effectLst>
            <a:outerShdw blurRad="40005" dist="22860" dir="5400000" algn="t" rotWithShape="0">
              <a:prstClr val="black">
                <a:alpha val="35000"/>
              </a:prstClr>
            </a:outerShdw>
          </a:effectLst>
        </p:spPr>
        <p:txBody>
          <a:bodyPr vert="horz" wrap="square" lIns="521208" tIns="45720" rIns="68604" bIns="45720" numCol="1" rtlCol="0" anchor="ctr" anchorCtr="0" compatLnSpc="1">
            <a:prstTxWarp prst="textNoShape">
              <a:avLst/>
            </a:prstTxWarp>
          </a:bodyPr>
          <a:lstStyle/>
          <a:p>
            <a:pPr defTabSz="914099" fontAlgn="base">
              <a:spcBef>
                <a:spcPts val="300"/>
              </a:spcBef>
              <a:spcAft>
                <a:spcPct val="0"/>
              </a:spcAft>
            </a:pPr>
            <a:r>
              <a:rPr lang="en-US" sz="3200" dirty="0">
                <a:solidFill>
                  <a:schemeClr val="tx1">
                    <a:alpha val="99000"/>
                  </a:schemeClr>
                </a:solidFill>
              </a:rPr>
              <a:t>Multiple </a:t>
            </a:r>
            <a:r>
              <a:rPr lang="en-US" sz="3200" dirty="0" err="1">
                <a:solidFill>
                  <a:schemeClr val="tx1">
                    <a:alpha val="99000"/>
                  </a:schemeClr>
                </a:solidFill>
              </a:rPr>
              <a:t>UIElementRenderers</a:t>
            </a:r>
            <a:r>
              <a:rPr lang="en-US" sz="3200" dirty="0">
                <a:solidFill>
                  <a:schemeClr val="tx1">
                    <a:alpha val="99000"/>
                  </a:schemeClr>
                </a:solidFill>
              </a:rPr>
              <a:t> – reduce overdraw</a:t>
            </a:r>
          </a:p>
        </p:txBody>
      </p:sp>
      <p:sp>
        <p:nvSpPr>
          <p:cNvPr id="6" name="Rectangle 5"/>
          <p:cNvSpPr/>
          <p:nvPr/>
        </p:nvSpPr>
        <p:spPr bwMode="auto">
          <a:xfrm>
            <a:off x="-2" y="3084166"/>
            <a:ext cx="10332720" cy="548640"/>
          </a:xfrm>
          <a:prstGeom prst="rect">
            <a:avLst/>
          </a:prstGeom>
          <a:solidFill>
            <a:srgbClr val="6BBD46"/>
          </a:solidFill>
          <a:ln w="12700" cap="flat" cmpd="sng" algn="ctr">
            <a:noFill/>
            <a:prstDash val="solid"/>
            <a:headEnd type="none" w="med" len="med"/>
            <a:tailEnd type="none" w="med" len="med"/>
          </a:ln>
          <a:effectLst>
            <a:outerShdw blurRad="40005" dist="22860" dir="5400000" algn="t" rotWithShape="0">
              <a:prstClr val="black">
                <a:alpha val="35000"/>
              </a:prstClr>
            </a:outerShdw>
          </a:effectLst>
        </p:spPr>
        <p:txBody>
          <a:bodyPr vert="horz" wrap="square" lIns="521208" tIns="45720" rIns="68604" bIns="45720" numCol="1" rtlCol="0" anchor="ctr" anchorCtr="0" compatLnSpc="1">
            <a:prstTxWarp prst="textNoShape">
              <a:avLst/>
            </a:prstTxWarp>
          </a:bodyPr>
          <a:lstStyle/>
          <a:p>
            <a:pPr defTabSz="914099" fontAlgn="base">
              <a:spcBef>
                <a:spcPts val="300"/>
              </a:spcBef>
              <a:spcAft>
                <a:spcPct val="0"/>
              </a:spcAft>
            </a:pPr>
            <a:r>
              <a:rPr lang="en-US" sz="3200" dirty="0" err="1">
                <a:solidFill>
                  <a:schemeClr val="tx1">
                    <a:alpha val="99000"/>
                  </a:schemeClr>
                </a:solidFill>
              </a:rPr>
              <a:t>TextBox</a:t>
            </a:r>
            <a:r>
              <a:rPr lang="en-US" sz="3200" dirty="0">
                <a:solidFill>
                  <a:schemeClr val="tx1">
                    <a:alpha val="99000"/>
                  </a:schemeClr>
                </a:solidFill>
              </a:rPr>
              <a:t> and software keyboard</a:t>
            </a:r>
          </a:p>
        </p:txBody>
      </p:sp>
    </p:spTree>
    <p:extLst>
      <p:ext uri="{BB962C8B-B14F-4D97-AF65-F5344CB8AC3E}">
        <p14:creationId xmlns:p14="http://schemas.microsoft.com/office/powerpoint/2010/main" val="251428016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Building Windows Phone Applications with Microsoft Silverlight and XNA</a:t>
            </a:r>
            <a:endParaRPr lang="en-US" dirty="0"/>
          </a:p>
        </p:txBody>
      </p:sp>
      <p:sp>
        <p:nvSpPr>
          <p:cNvPr id="3" name="Subtitle 2"/>
          <p:cNvSpPr>
            <a:spLocks noGrp="1"/>
          </p:cNvSpPr>
          <p:nvPr>
            <p:ph type="subTitle" idx="1"/>
          </p:nvPr>
        </p:nvSpPr>
        <p:spPr/>
        <p:txBody>
          <a:bodyPr/>
          <a:lstStyle/>
          <a:p>
            <a:r>
              <a:rPr lang="en-US" dirty="0" smtClean="0"/>
              <a:t>Rob Cameron</a:t>
            </a:r>
          </a:p>
          <a:p>
            <a:r>
              <a:rPr lang="en-US" dirty="0" smtClean="0"/>
              <a:t>Architect Evangelist</a:t>
            </a:r>
          </a:p>
          <a:p>
            <a:r>
              <a:rPr lang="en-US" dirty="0" smtClean="0"/>
              <a:t>Microsoft</a:t>
            </a:r>
            <a:endParaRPr lang="en-US" dirty="0"/>
          </a:p>
        </p:txBody>
      </p:sp>
      <p:sp>
        <p:nvSpPr>
          <p:cNvPr id="10" name="TextBox 9"/>
          <p:cNvSpPr txBox="1"/>
          <p:nvPr/>
        </p:nvSpPr>
        <p:spPr>
          <a:xfrm>
            <a:off x="519113" y="228600"/>
            <a:ext cx="1704323" cy="276999"/>
          </a:xfrm>
          <a:prstGeom prst="rect">
            <a:avLst/>
          </a:prstGeom>
          <a:noFill/>
        </p:spPr>
        <p:txBody>
          <a:bodyPr wrap="square" lIns="0" tIns="0" rIns="0" bIns="0" rtlCol="0">
            <a:spAutoFit/>
          </a:bodyPr>
          <a:lstStyle/>
          <a:p>
            <a:r>
              <a:rPr lang="en-US" dirty="0" smtClean="0">
                <a:gradFill>
                  <a:gsLst>
                    <a:gs pos="0">
                      <a:schemeClr val="tx1"/>
                    </a:gs>
                    <a:gs pos="86000">
                      <a:schemeClr val="tx1"/>
                    </a:gs>
                  </a:gsLst>
                  <a:lin ang="5400000" scaled="0"/>
                </a:gradFill>
              </a:rPr>
              <a:t>WPH-306</a:t>
            </a:r>
          </a:p>
        </p:txBody>
      </p:sp>
    </p:spTree>
    <p:extLst>
      <p:ext uri="{BB962C8B-B14F-4D97-AF65-F5344CB8AC3E}">
        <p14:creationId xmlns:p14="http://schemas.microsoft.com/office/powerpoint/2010/main" val="527689841"/>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XNA Shared Rendering</a:t>
            </a:r>
            <a:br>
              <a:rPr lang="en-US" dirty="0" smtClean="0"/>
            </a:br>
            <a:r>
              <a:rPr lang="en-US" sz="3600" dirty="0">
                <a:gradFill flip="none" rotWithShape="1">
                  <a:gsLst>
                    <a:gs pos="0">
                      <a:schemeClr val="accent1">
                        <a:lumMod val="60000"/>
                        <a:lumOff val="40000"/>
                      </a:schemeClr>
                    </a:gs>
                    <a:gs pos="86000">
                      <a:schemeClr val="accent1">
                        <a:lumMod val="60000"/>
                        <a:lumOff val="40000"/>
                      </a:schemeClr>
                    </a:gs>
                  </a:gsLst>
                  <a:lin ang="5400000" scaled="0"/>
                  <a:tileRect/>
                </a:gradFill>
              </a:rPr>
              <a:t>Putting it all together</a:t>
            </a:r>
            <a:r>
              <a:rPr lang="en-US" sz="3600" dirty="0" smtClean="0">
                <a:gradFill flip="none" rotWithShape="1">
                  <a:gsLst>
                    <a:gs pos="0">
                      <a:schemeClr val="accent1">
                        <a:lumMod val="60000"/>
                        <a:lumOff val="40000"/>
                      </a:schemeClr>
                    </a:gs>
                    <a:gs pos="86000">
                      <a:schemeClr val="accent1">
                        <a:lumMod val="60000"/>
                        <a:lumOff val="40000"/>
                      </a:schemeClr>
                    </a:gs>
                  </a:gsLst>
                  <a:lin ang="5400000" scaled="0"/>
                  <a:tileRect/>
                </a:gradFill>
              </a:rPr>
              <a:t>: XNA rendering</a:t>
            </a:r>
            <a:r>
              <a:rPr lang="en-US" sz="3600" dirty="0">
                <a:gradFill flip="none" rotWithShape="1">
                  <a:gsLst>
                    <a:gs pos="0">
                      <a:schemeClr val="accent1">
                        <a:lumMod val="60000"/>
                        <a:lumOff val="40000"/>
                      </a:schemeClr>
                    </a:gs>
                    <a:gs pos="86000">
                      <a:schemeClr val="accent1">
                        <a:lumMod val="60000"/>
                        <a:lumOff val="40000"/>
                      </a:schemeClr>
                    </a:gs>
                  </a:gsLst>
                  <a:lin ang="5400000" scaled="0"/>
                  <a:tileRect/>
                </a:gradFill>
              </a:rPr>
              <a:t>, </a:t>
            </a:r>
            <a:r>
              <a:rPr lang="en-US" sz="3600" dirty="0" smtClean="0">
                <a:gradFill flip="none" rotWithShape="1">
                  <a:gsLst>
                    <a:gs pos="0">
                      <a:schemeClr val="accent1">
                        <a:lumMod val="60000"/>
                        <a:lumOff val="40000"/>
                      </a:schemeClr>
                    </a:gs>
                    <a:gs pos="86000">
                      <a:schemeClr val="accent1">
                        <a:lumMod val="60000"/>
                        <a:lumOff val="40000"/>
                      </a:schemeClr>
                    </a:gs>
                  </a:gsLst>
                  <a:lin ang="5400000" scaled="0"/>
                  <a:tileRect/>
                </a:gradFill>
              </a:rPr>
              <a:t/>
            </a:r>
            <a:br>
              <a:rPr lang="en-US" sz="3600" dirty="0" smtClean="0">
                <a:gradFill flip="none" rotWithShape="1">
                  <a:gsLst>
                    <a:gs pos="0">
                      <a:schemeClr val="accent1">
                        <a:lumMod val="60000"/>
                        <a:lumOff val="40000"/>
                      </a:schemeClr>
                    </a:gs>
                    <a:gs pos="86000">
                      <a:schemeClr val="accent1">
                        <a:lumMod val="60000"/>
                        <a:lumOff val="40000"/>
                      </a:schemeClr>
                    </a:gs>
                  </a:gsLst>
                  <a:lin ang="5400000" scaled="0"/>
                  <a:tileRect/>
                </a:gradFill>
              </a:rPr>
            </a:br>
            <a:r>
              <a:rPr lang="en-US" sz="3600" dirty="0" smtClean="0">
                <a:gradFill flip="none" rotWithShape="1">
                  <a:gsLst>
                    <a:gs pos="0">
                      <a:schemeClr val="accent1">
                        <a:lumMod val="60000"/>
                        <a:lumOff val="40000"/>
                      </a:schemeClr>
                    </a:gs>
                    <a:gs pos="86000">
                      <a:schemeClr val="accent1">
                        <a:lumMod val="60000"/>
                        <a:lumOff val="40000"/>
                      </a:schemeClr>
                    </a:gs>
                  </a:gsLst>
                  <a:lin ang="5400000" scaled="0"/>
                  <a:tileRect/>
                </a:gradFill>
              </a:rPr>
              <a:t>Silverlight </a:t>
            </a:r>
            <a:r>
              <a:rPr lang="en-US" sz="3600" dirty="0">
                <a:gradFill flip="none" rotWithShape="1">
                  <a:gsLst>
                    <a:gs pos="0">
                      <a:schemeClr val="accent1">
                        <a:lumMod val="60000"/>
                        <a:lumOff val="40000"/>
                      </a:schemeClr>
                    </a:gs>
                    <a:gs pos="86000">
                      <a:schemeClr val="accent1">
                        <a:lumMod val="60000"/>
                        <a:lumOff val="40000"/>
                      </a:schemeClr>
                    </a:gs>
                  </a:gsLst>
                  <a:lin ang="5400000" scaled="0"/>
                  <a:tileRect/>
                </a:gradFill>
              </a:rPr>
              <a:t>navigation, advanced use </a:t>
            </a:r>
            <a:r>
              <a:rPr lang="en-US" sz="3600" dirty="0" smtClean="0">
                <a:gradFill flip="none" rotWithShape="1">
                  <a:gsLst>
                    <a:gs pos="0">
                      <a:schemeClr val="accent1">
                        <a:lumMod val="60000"/>
                        <a:lumOff val="40000"/>
                      </a:schemeClr>
                    </a:gs>
                    <a:gs pos="86000">
                      <a:schemeClr val="accent1">
                        <a:lumMod val="60000"/>
                        <a:lumOff val="40000"/>
                      </a:schemeClr>
                    </a:gs>
                  </a:gsLst>
                  <a:lin ang="5400000" scaled="0"/>
                  <a:tileRect/>
                </a:gradFill>
              </a:rPr>
              <a:t>cases</a:t>
            </a:r>
            <a:endParaRPr lang="en-US" sz="3600" dirty="0">
              <a:gradFill flip="none" rotWithShape="1">
                <a:gsLst>
                  <a:gs pos="0">
                    <a:schemeClr val="accent1">
                      <a:lumMod val="60000"/>
                      <a:lumOff val="40000"/>
                    </a:schemeClr>
                  </a:gs>
                  <a:gs pos="86000">
                    <a:schemeClr val="accent1">
                      <a:lumMod val="60000"/>
                      <a:lumOff val="40000"/>
                    </a:schemeClr>
                  </a:gs>
                </a:gsLst>
                <a:lin ang="5400000" scaled="0"/>
                <a:tileRect/>
              </a:gradFill>
            </a:endParaRPr>
          </a:p>
        </p:txBody>
      </p:sp>
      <p:sp>
        <p:nvSpPr>
          <p:cNvPr id="3" name="Subtitle 2"/>
          <p:cNvSpPr>
            <a:spLocks noGrp="1"/>
          </p:cNvSpPr>
          <p:nvPr>
            <p:ph type="subTitle" idx="1"/>
          </p:nvPr>
        </p:nvSpPr>
        <p:spPr/>
        <p:txBody>
          <a:bodyPr/>
          <a:lstStyle/>
          <a:p>
            <a:r>
              <a:rPr lang="en-US" smtClean="0"/>
              <a:t>Rob Cameron</a:t>
            </a:r>
          </a:p>
          <a:p>
            <a:r>
              <a:rPr lang="en-US" smtClean="0"/>
              <a:t>Architect Evangelist</a:t>
            </a:r>
          </a:p>
          <a:p>
            <a:r>
              <a:rPr lang="en-US" smtClean="0"/>
              <a:t>DPE</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extLst>
      <p:ext uri="{BB962C8B-B14F-4D97-AF65-F5344CB8AC3E}">
        <p14:creationId xmlns:p14="http://schemas.microsoft.com/office/powerpoint/2010/main" val="2636788036"/>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Advanced Use Cases</a:t>
            </a:r>
            <a:endParaRPr lang="en-US" dirty="0"/>
          </a:p>
        </p:txBody>
      </p:sp>
      <p:sp>
        <p:nvSpPr>
          <p:cNvPr id="4" name="Rectangle 3"/>
          <p:cNvSpPr/>
          <p:nvPr/>
        </p:nvSpPr>
        <p:spPr bwMode="auto">
          <a:xfrm>
            <a:off x="-2" y="1447800"/>
            <a:ext cx="10332720" cy="548640"/>
          </a:xfrm>
          <a:prstGeom prst="rect">
            <a:avLst/>
          </a:prstGeom>
          <a:solidFill>
            <a:srgbClr val="F09B20"/>
          </a:soli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521208" tIns="45718" rIns="182880" bIns="45718" numCol="1" rtlCol="0" anchor="ctr" anchorCtr="0" compatLnSpc="1">
            <a:prstTxWarp prst="textNoShape">
              <a:avLst/>
            </a:prstTxWarp>
          </a:bodyPr>
          <a:lstStyle/>
          <a:p>
            <a:pPr defTabSz="914099"/>
            <a:r>
              <a:rPr lang="en-US" sz="3200" dirty="0" err="1">
                <a:solidFill>
                  <a:schemeClr val="tx1">
                    <a:alpha val="99000"/>
                  </a:schemeClr>
                </a:solidFill>
              </a:rPr>
              <a:t>MediaElement</a:t>
            </a:r>
            <a:endParaRPr lang="en-US" sz="3200" dirty="0">
              <a:solidFill>
                <a:schemeClr val="tx1">
                  <a:alpha val="99000"/>
                </a:schemeClr>
              </a:solidFill>
            </a:endParaRPr>
          </a:p>
        </p:txBody>
      </p:sp>
      <p:sp>
        <p:nvSpPr>
          <p:cNvPr id="5" name="Rectangle 4"/>
          <p:cNvSpPr/>
          <p:nvPr/>
        </p:nvSpPr>
        <p:spPr bwMode="auto">
          <a:xfrm>
            <a:off x="-2" y="2265983"/>
            <a:ext cx="10332720" cy="548640"/>
          </a:xfrm>
          <a:prstGeom prst="rect">
            <a:avLst/>
          </a:prstGeom>
          <a:solidFill>
            <a:srgbClr val="F09B20"/>
          </a:soli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521208" tIns="45718" rIns="182880" bIns="45718" numCol="1" rtlCol="0" anchor="ctr" anchorCtr="0" compatLnSpc="1">
            <a:prstTxWarp prst="textNoShape">
              <a:avLst/>
            </a:prstTxWarp>
          </a:bodyPr>
          <a:lstStyle/>
          <a:p>
            <a:pPr defTabSz="914099"/>
            <a:r>
              <a:rPr lang="en-US" sz="3200" dirty="0">
                <a:solidFill>
                  <a:schemeClr val="tx1">
                    <a:alpha val="99000"/>
                  </a:schemeClr>
                </a:solidFill>
              </a:rPr>
              <a:t>Camera capture preview and </a:t>
            </a:r>
            <a:r>
              <a:rPr lang="en-US" sz="3200" dirty="0" err="1">
                <a:solidFill>
                  <a:schemeClr val="tx1">
                    <a:alpha val="99000"/>
                  </a:schemeClr>
                </a:solidFill>
              </a:rPr>
              <a:t>VideoBrush</a:t>
            </a:r>
            <a:endParaRPr lang="en-US" sz="3200" dirty="0">
              <a:solidFill>
                <a:schemeClr val="tx1">
                  <a:alpha val="99000"/>
                </a:schemeClr>
              </a:solidFill>
            </a:endParaRPr>
          </a:p>
        </p:txBody>
      </p:sp>
    </p:spTree>
    <p:extLst>
      <p:ext uri="{BB962C8B-B14F-4D97-AF65-F5344CB8AC3E}">
        <p14:creationId xmlns:p14="http://schemas.microsoft.com/office/powerpoint/2010/main" val="42372505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XNA Shared Rendering</a:t>
            </a:r>
            <a:br>
              <a:rPr lang="en-US" dirty="0" smtClean="0"/>
            </a:br>
            <a:r>
              <a:rPr lang="en-US" sz="3600" dirty="0">
                <a:gradFill flip="none" rotWithShape="1">
                  <a:gsLst>
                    <a:gs pos="0">
                      <a:schemeClr val="accent1">
                        <a:lumMod val="60000"/>
                        <a:lumOff val="40000"/>
                      </a:schemeClr>
                    </a:gs>
                    <a:gs pos="86000">
                      <a:schemeClr val="accent1">
                        <a:lumMod val="60000"/>
                        <a:lumOff val="40000"/>
                      </a:schemeClr>
                    </a:gs>
                  </a:gsLst>
                  <a:lin ang="5400000" scaled="0"/>
                  <a:tileRect/>
                </a:gradFill>
              </a:rPr>
              <a:t>Video and Camera:</a:t>
            </a:r>
            <a:br>
              <a:rPr lang="en-US" sz="3600" dirty="0">
                <a:gradFill flip="none" rotWithShape="1">
                  <a:gsLst>
                    <a:gs pos="0">
                      <a:schemeClr val="accent1">
                        <a:lumMod val="60000"/>
                        <a:lumOff val="40000"/>
                      </a:schemeClr>
                    </a:gs>
                    <a:gs pos="86000">
                      <a:schemeClr val="accent1">
                        <a:lumMod val="60000"/>
                        <a:lumOff val="40000"/>
                      </a:schemeClr>
                    </a:gs>
                  </a:gsLst>
                  <a:lin ang="5400000" scaled="0"/>
                  <a:tileRect/>
                </a:gradFill>
              </a:rPr>
            </a:br>
            <a:r>
              <a:rPr lang="en-US" sz="3600" dirty="0" err="1">
                <a:gradFill flip="none" rotWithShape="1">
                  <a:gsLst>
                    <a:gs pos="0">
                      <a:schemeClr val="accent1">
                        <a:lumMod val="60000"/>
                        <a:lumOff val="40000"/>
                      </a:schemeClr>
                    </a:gs>
                    <a:gs pos="86000">
                      <a:schemeClr val="accent1">
                        <a:lumMod val="60000"/>
                        <a:lumOff val="40000"/>
                      </a:schemeClr>
                    </a:gs>
                  </a:gsLst>
                  <a:lin ang="5400000" scaled="0"/>
                  <a:tileRect/>
                </a:gradFill>
              </a:rPr>
              <a:t>MediaElement</a:t>
            </a:r>
            <a:r>
              <a:rPr lang="en-US" sz="3600" dirty="0">
                <a:gradFill flip="none" rotWithShape="1">
                  <a:gsLst>
                    <a:gs pos="0">
                      <a:schemeClr val="accent1">
                        <a:lumMod val="60000"/>
                        <a:lumOff val="40000"/>
                      </a:schemeClr>
                    </a:gs>
                    <a:gs pos="86000">
                      <a:schemeClr val="accent1">
                        <a:lumMod val="60000"/>
                        <a:lumOff val="40000"/>
                      </a:schemeClr>
                    </a:gs>
                  </a:gsLst>
                  <a:lin ang="5400000" scaled="0"/>
                  <a:tileRect/>
                </a:gradFill>
              </a:rPr>
              <a:t> and </a:t>
            </a:r>
            <a:r>
              <a:rPr lang="en-US" sz="3600" dirty="0" smtClean="0">
                <a:gradFill flip="none" rotWithShape="1">
                  <a:gsLst>
                    <a:gs pos="0">
                      <a:schemeClr val="accent1">
                        <a:lumMod val="60000"/>
                        <a:lumOff val="40000"/>
                      </a:schemeClr>
                    </a:gs>
                    <a:gs pos="86000">
                      <a:schemeClr val="accent1">
                        <a:lumMod val="60000"/>
                        <a:lumOff val="40000"/>
                      </a:schemeClr>
                    </a:gs>
                  </a:gsLst>
                  <a:lin ang="5400000" scaled="0"/>
                  <a:tileRect/>
                </a:gradFill>
              </a:rPr>
              <a:t>camera </a:t>
            </a:r>
            <a:r>
              <a:rPr lang="en-US" sz="3600" dirty="0">
                <a:gradFill flip="none" rotWithShape="1">
                  <a:gsLst>
                    <a:gs pos="0">
                      <a:schemeClr val="accent1">
                        <a:lumMod val="60000"/>
                        <a:lumOff val="40000"/>
                      </a:schemeClr>
                    </a:gs>
                    <a:gs pos="86000">
                      <a:schemeClr val="accent1">
                        <a:lumMod val="60000"/>
                        <a:lumOff val="40000"/>
                      </a:schemeClr>
                    </a:gs>
                  </a:gsLst>
                  <a:lin ang="5400000" scaled="0"/>
                  <a:tileRect/>
                </a:gradFill>
              </a:rPr>
              <a:t>preview</a:t>
            </a:r>
          </a:p>
        </p:txBody>
      </p:sp>
      <p:sp>
        <p:nvSpPr>
          <p:cNvPr id="3" name="Subtitle 2"/>
          <p:cNvSpPr>
            <a:spLocks noGrp="1"/>
          </p:cNvSpPr>
          <p:nvPr>
            <p:ph type="subTitle" idx="1"/>
          </p:nvPr>
        </p:nvSpPr>
        <p:spPr/>
        <p:txBody>
          <a:bodyPr/>
          <a:lstStyle/>
          <a:p>
            <a:r>
              <a:rPr lang="en-US" smtClean="0"/>
              <a:t>Rob Cameron</a:t>
            </a:r>
          </a:p>
          <a:p>
            <a:r>
              <a:rPr lang="en-US" smtClean="0"/>
              <a:t>Architect Evangelist</a:t>
            </a:r>
          </a:p>
          <a:p>
            <a:r>
              <a:rPr lang="en-US" smtClean="0"/>
              <a:t>DPE</a:t>
            </a:r>
            <a:endParaRPr lang="en-US" dirty="0"/>
          </a:p>
        </p:txBody>
      </p:sp>
      <p:sp>
        <p:nvSpPr>
          <p:cNvPr id="4" name="Text Placeholder 3"/>
          <p:cNvSpPr>
            <a:spLocks noGrp="1"/>
          </p:cNvSpPr>
          <p:nvPr>
            <p:ph type="body" sz="quarter" idx="10"/>
          </p:nvPr>
        </p:nvSpPr>
        <p:spPr/>
        <p:txBody>
          <a:bodyPr/>
          <a:lstStyle/>
          <a:p>
            <a:r>
              <a:rPr lang="en-US" smtClean="0"/>
              <a:t>demo</a:t>
            </a:r>
            <a:endParaRPr lang="en-US" dirty="0"/>
          </a:p>
        </p:txBody>
      </p:sp>
    </p:spTree>
    <p:extLst>
      <p:ext uri="{BB962C8B-B14F-4D97-AF65-F5344CB8AC3E}">
        <p14:creationId xmlns:p14="http://schemas.microsoft.com/office/powerpoint/2010/main" val="2196268830"/>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Takeaways</a:t>
            </a:r>
            <a:endParaRPr lang="en-US" dirty="0"/>
          </a:p>
        </p:txBody>
      </p:sp>
      <p:sp>
        <p:nvSpPr>
          <p:cNvPr id="4" name="Rectangle 3"/>
          <p:cNvSpPr/>
          <p:nvPr/>
        </p:nvSpPr>
        <p:spPr bwMode="auto">
          <a:xfrm>
            <a:off x="-2" y="1447800"/>
            <a:ext cx="10699847" cy="548640"/>
          </a:xfrm>
          <a:prstGeom prst="rect">
            <a:avLst/>
          </a:prstGeom>
          <a:solidFill>
            <a:srgbClr val="6BBD46"/>
          </a:solidFill>
          <a:ln w="12700" cap="flat" cmpd="sng" algn="ctr">
            <a:noFill/>
            <a:prstDash val="solid"/>
            <a:headEnd type="none" w="med" len="med"/>
            <a:tailEnd type="none" w="med" len="med"/>
          </a:ln>
          <a:effectLst>
            <a:outerShdw blurRad="40005" dist="22860" dir="5400000" algn="t" rotWithShape="0">
              <a:prstClr val="black">
                <a:alpha val="35000"/>
              </a:prstClr>
            </a:outerShdw>
          </a:effectLst>
        </p:spPr>
        <p:txBody>
          <a:bodyPr vert="horz" wrap="square" lIns="521208" tIns="45720" rIns="68604" bIns="45720" numCol="1" rtlCol="0" anchor="ctr" anchorCtr="0" compatLnSpc="1">
            <a:prstTxWarp prst="textNoShape">
              <a:avLst/>
            </a:prstTxWarp>
          </a:bodyPr>
          <a:lstStyle/>
          <a:p>
            <a:pPr defTabSz="914099" fontAlgn="base">
              <a:spcBef>
                <a:spcPts val="300"/>
              </a:spcBef>
              <a:spcAft>
                <a:spcPct val="0"/>
              </a:spcAft>
            </a:pPr>
            <a:r>
              <a:rPr lang="en-US" sz="3200" dirty="0">
                <a:solidFill>
                  <a:schemeClr val="tx1">
                    <a:alpha val="99000"/>
                  </a:schemeClr>
                </a:solidFill>
              </a:rPr>
              <a:t>Leverage the best of both powerful frameworks</a:t>
            </a:r>
          </a:p>
        </p:txBody>
      </p:sp>
      <p:sp>
        <p:nvSpPr>
          <p:cNvPr id="5" name="Rectangle 4"/>
          <p:cNvSpPr/>
          <p:nvPr/>
        </p:nvSpPr>
        <p:spPr bwMode="auto">
          <a:xfrm>
            <a:off x="-2" y="2266324"/>
            <a:ext cx="10699847" cy="548640"/>
          </a:xfrm>
          <a:prstGeom prst="rect">
            <a:avLst/>
          </a:prstGeom>
          <a:solidFill>
            <a:srgbClr val="6BBD46"/>
          </a:solidFill>
          <a:ln w="12700" cap="flat" cmpd="sng" algn="ctr">
            <a:noFill/>
            <a:prstDash val="solid"/>
            <a:headEnd type="none" w="med" len="med"/>
            <a:tailEnd type="none" w="med" len="med"/>
          </a:ln>
          <a:effectLst>
            <a:outerShdw blurRad="40005" dist="22860" dir="5400000" algn="t" rotWithShape="0">
              <a:prstClr val="black">
                <a:alpha val="35000"/>
              </a:prstClr>
            </a:outerShdw>
          </a:effectLst>
        </p:spPr>
        <p:txBody>
          <a:bodyPr vert="horz" wrap="square" lIns="521208" tIns="45720" rIns="68604" bIns="45720" numCol="1" rtlCol="0" anchor="ctr" anchorCtr="0" compatLnSpc="1">
            <a:prstTxWarp prst="textNoShape">
              <a:avLst/>
            </a:prstTxWarp>
          </a:bodyPr>
          <a:lstStyle/>
          <a:p>
            <a:pPr defTabSz="914099" fontAlgn="base">
              <a:spcBef>
                <a:spcPts val="300"/>
              </a:spcBef>
              <a:spcAft>
                <a:spcPct val="0"/>
              </a:spcAft>
            </a:pPr>
            <a:r>
              <a:rPr lang="en-US" sz="3200" dirty="0">
                <a:solidFill>
                  <a:schemeClr val="tx1">
                    <a:alpha val="99000"/>
                  </a:schemeClr>
                </a:solidFill>
              </a:rPr>
              <a:t>Many opportunities for new app types using SL + XNA</a:t>
            </a:r>
          </a:p>
        </p:txBody>
      </p:sp>
      <p:sp>
        <p:nvSpPr>
          <p:cNvPr id="6" name="Rectangle 5"/>
          <p:cNvSpPr/>
          <p:nvPr/>
        </p:nvSpPr>
        <p:spPr bwMode="auto">
          <a:xfrm>
            <a:off x="-2" y="3084848"/>
            <a:ext cx="10699847" cy="548640"/>
          </a:xfrm>
          <a:prstGeom prst="rect">
            <a:avLst/>
          </a:prstGeom>
          <a:solidFill>
            <a:srgbClr val="6BBD46"/>
          </a:solidFill>
          <a:ln w="12700" cap="flat" cmpd="sng" algn="ctr">
            <a:noFill/>
            <a:prstDash val="solid"/>
            <a:headEnd type="none" w="med" len="med"/>
            <a:tailEnd type="none" w="med" len="med"/>
          </a:ln>
          <a:effectLst>
            <a:outerShdw blurRad="40005" dist="22860" dir="5400000" algn="t" rotWithShape="0">
              <a:prstClr val="black">
                <a:alpha val="35000"/>
              </a:prstClr>
            </a:outerShdw>
          </a:effectLst>
        </p:spPr>
        <p:txBody>
          <a:bodyPr vert="horz" wrap="square" lIns="521208" tIns="45720" rIns="68604" bIns="45720" numCol="1" rtlCol="0" anchor="ctr" anchorCtr="0" compatLnSpc="1">
            <a:prstTxWarp prst="textNoShape">
              <a:avLst/>
            </a:prstTxWarp>
          </a:bodyPr>
          <a:lstStyle/>
          <a:p>
            <a:pPr defTabSz="914099" fontAlgn="base">
              <a:spcBef>
                <a:spcPts val="300"/>
              </a:spcBef>
              <a:spcAft>
                <a:spcPct val="0"/>
              </a:spcAft>
            </a:pPr>
            <a:r>
              <a:rPr lang="en-US" sz="3200" dirty="0">
                <a:solidFill>
                  <a:schemeClr val="tx1">
                    <a:alpha val="99000"/>
                  </a:schemeClr>
                </a:solidFill>
              </a:rPr>
              <a:t>If you know XNA – go learn Silverlight!</a:t>
            </a:r>
          </a:p>
        </p:txBody>
      </p:sp>
      <p:sp>
        <p:nvSpPr>
          <p:cNvPr id="7" name="Rectangle 6"/>
          <p:cNvSpPr/>
          <p:nvPr/>
        </p:nvSpPr>
        <p:spPr bwMode="auto">
          <a:xfrm>
            <a:off x="-2" y="3903372"/>
            <a:ext cx="10699847" cy="548640"/>
          </a:xfrm>
          <a:prstGeom prst="rect">
            <a:avLst/>
          </a:prstGeom>
          <a:solidFill>
            <a:srgbClr val="6BBD46"/>
          </a:solidFill>
          <a:ln w="12700" cap="flat" cmpd="sng" algn="ctr">
            <a:noFill/>
            <a:prstDash val="solid"/>
            <a:headEnd type="none" w="med" len="med"/>
            <a:tailEnd type="none" w="med" len="med"/>
          </a:ln>
          <a:effectLst>
            <a:outerShdw blurRad="40005" dist="22860" dir="5400000" algn="t" rotWithShape="0">
              <a:prstClr val="black">
                <a:alpha val="35000"/>
              </a:prstClr>
            </a:outerShdw>
          </a:effectLst>
        </p:spPr>
        <p:txBody>
          <a:bodyPr vert="horz" wrap="square" lIns="521208" tIns="45720" rIns="68604" bIns="45720" numCol="1" rtlCol="0" anchor="ctr" anchorCtr="0" compatLnSpc="1">
            <a:prstTxWarp prst="textNoShape">
              <a:avLst/>
            </a:prstTxWarp>
          </a:bodyPr>
          <a:lstStyle/>
          <a:p>
            <a:pPr defTabSz="914099" fontAlgn="base">
              <a:spcBef>
                <a:spcPts val="300"/>
              </a:spcBef>
              <a:spcAft>
                <a:spcPct val="0"/>
              </a:spcAft>
            </a:pPr>
            <a:r>
              <a:rPr lang="en-US" sz="3200" dirty="0">
                <a:solidFill>
                  <a:schemeClr val="tx1">
                    <a:alpha val="99000"/>
                  </a:schemeClr>
                </a:solidFill>
              </a:rPr>
              <a:t>If you know Silverlight – go learn XNA!</a:t>
            </a:r>
          </a:p>
        </p:txBody>
      </p:sp>
      <p:sp>
        <p:nvSpPr>
          <p:cNvPr id="8" name="Rectangle 7"/>
          <p:cNvSpPr/>
          <p:nvPr/>
        </p:nvSpPr>
        <p:spPr bwMode="auto">
          <a:xfrm>
            <a:off x="-2" y="4721897"/>
            <a:ext cx="10699847" cy="548640"/>
          </a:xfrm>
          <a:prstGeom prst="rect">
            <a:avLst/>
          </a:prstGeom>
          <a:solidFill>
            <a:srgbClr val="6BBD46"/>
          </a:solidFill>
          <a:ln w="12700" cap="flat" cmpd="sng" algn="ctr">
            <a:noFill/>
            <a:prstDash val="solid"/>
            <a:headEnd type="none" w="med" len="med"/>
            <a:tailEnd type="none" w="med" len="med"/>
          </a:ln>
          <a:effectLst>
            <a:outerShdw blurRad="40005" dist="22860" dir="5400000" algn="t" rotWithShape="0">
              <a:prstClr val="black">
                <a:alpha val="35000"/>
              </a:prstClr>
            </a:outerShdw>
          </a:effectLst>
        </p:spPr>
        <p:txBody>
          <a:bodyPr vert="horz" wrap="square" lIns="521208" tIns="45720" rIns="68604" bIns="45720" numCol="1" rtlCol="0" anchor="ctr" anchorCtr="0" compatLnSpc="1">
            <a:prstTxWarp prst="textNoShape">
              <a:avLst/>
            </a:prstTxWarp>
          </a:bodyPr>
          <a:lstStyle/>
          <a:p>
            <a:pPr defTabSz="914099" fontAlgn="base">
              <a:spcBef>
                <a:spcPts val="300"/>
              </a:spcBef>
              <a:spcAft>
                <a:spcPct val="0"/>
              </a:spcAft>
            </a:pPr>
            <a:r>
              <a:rPr lang="en-US" sz="3200" dirty="0">
                <a:solidFill>
                  <a:schemeClr val="tx1">
                    <a:alpha val="99000"/>
                  </a:schemeClr>
                </a:solidFill>
                <a:hlinkClick r:id="rId2"/>
              </a:rPr>
              <a:t>http://create.msdn.com/</a:t>
            </a:r>
            <a:r>
              <a:rPr lang="en-US" sz="3200" dirty="0">
                <a:solidFill>
                  <a:schemeClr val="tx1">
                    <a:alpha val="99000"/>
                  </a:schemeClr>
                </a:solidFill>
              </a:rPr>
              <a:t> </a:t>
            </a:r>
          </a:p>
        </p:txBody>
      </p:sp>
    </p:spTree>
    <p:extLst>
      <p:ext uri="{BB962C8B-B14F-4D97-AF65-F5344CB8AC3E}">
        <p14:creationId xmlns:p14="http://schemas.microsoft.com/office/powerpoint/2010/main" val="125876448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p:txBody>
          <a:bodyPr/>
          <a:lstStyle/>
          <a:p>
            <a:r>
              <a:rPr lang="en-US" dirty="0" smtClean="0"/>
              <a:t>Q&amp;A</a:t>
            </a:r>
            <a:endParaRPr lang="en-US" dirty="0"/>
          </a:p>
        </p:txBody>
      </p:sp>
      <p:sp>
        <p:nvSpPr>
          <p:cNvPr id="4" name="Title 3"/>
          <p:cNvSpPr>
            <a:spLocks noGrp="1"/>
          </p:cNvSpPr>
          <p:nvPr>
            <p:ph type="ctrTitle"/>
          </p:nvPr>
        </p:nvSpPr>
        <p:spPr/>
        <p:txBody>
          <a:bodyPr/>
          <a:lstStyle/>
          <a:p>
            <a:r>
              <a:rPr lang="en-US" smtClean="0"/>
              <a:t>Questions?</a:t>
            </a:r>
            <a:endParaRPr lang="en-US" dirty="0"/>
          </a:p>
        </p:txBody>
      </p:sp>
      <p:sp>
        <p:nvSpPr>
          <p:cNvPr id="5" name="Subtitle 4"/>
          <p:cNvSpPr>
            <a:spLocks noGrp="1"/>
          </p:cNvSpPr>
          <p:nvPr>
            <p:ph type="subTitle" idx="1"/>
          </p:nvPr>
        </p:nvSpPr>
        <p:spPr/>
        <p:txBody>
          <a:bodyPr/>
          <a:lstStyle/>
          <a:p>
            <a:r>
              <a:rPr lang="en-US" dirty="0" smtClean="0"/>
              <a:t>And </a:t>
            </a:r>
            <a:r>
              <a:rPr lang="en-US" b="1" i="1" dirty="0" smtClean="0">
                <a:gradFill>
                  <a:gsLst>
                    <a:gs pos="0">
                      <a:schemeClr val="accent1">
                        <a:lumMod val="40000"/>
                        <a:lumOff val="60000"/>
                      </a:schemeClr>
                    </a:gs>
                    <a:gs pos="86000">
                      <a:schemeClr val="accent1">
                        <a:lumMod val="40000"/>
                        <a:lumOff val="60000"/>
                      </a:schemeClr>
                    </a:gs>
                  </a:gsLst>
                  <a:lin ang="5400000" scaled="0"/>
                </a:gradFill>
              </a:rPr>
              <a:t>please</a:t>
            </a:r>
            <a:r>
              <a:rPr lang="en-US" dirty="0" smtClean="0">
                <a:gradFill>
                  <a:gsLst>
                    <a:gs pos="0">
                      <a:schemeClr val="accent1">
                        <a:lumMod val="40000"/>
                        <a:lumOff val="60000"/>
                      </a:schemeClr>
                    </a:gs>
                    <a:gs pos="86000">
                      <a:schemeClr val="accent1">
                        <a:lumMod val="40000"/>
                        <a:lumOff val="60000"/>
                      </a:schemeClr>
                    </a:gs>
                  </a:gsLst>
                  <a:lin ang="5400000" scaled="0"/>
                </a:gradFill>
              </a:rPr>
              <a:t> </a:t>
            </a:r>
            <a:r>
              <a:rPr lang="en-US" dirty="0" smtClean="0"/>
              <a:t>fill out your evaluation form!</a:t>
            </a:r>
            <a:endParaRPr lang="en-US" dirty="0"/>
          </a:p>
        </p:txBody>
      </p:sp>
    </p:spTree>
    <p:extLst>
      <p:ext uri="{BB962C8B-B14F-4D97-AF65-F5344CB8AC3E}">
        <p14:creationId xmlns:p14="http://schemas.microsoft.com/office/powerpoint/2010/main" val="61931826"/>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smtClean="0"/>
              <a:t>Related Content</a:t>
            </a:r>
            <a:endParaRPr lang="en-US" dirty="0"/>
          </a:p>
        </p:txBody>
      </p:sp>
      <p:sp>
        <p:nvSpPr>
          <p:cNvPr id="8" name="Rectangle 7"/>
          <p:cNvSpPr/>
          <p:nvPr/>
        </p:nvSpPr>
        <p:spPr bwMode="auto">
          <a:xfrm>
            <a:off x="-3063244" y="1"/>
            <a:ext cx="2854754" cy="3600986"/>
          </a:xfrm>
          <a:prstGeom prst="rect">
            <a:avLst/>
          </a:prstGeom>
          <a:solidFill>
            <a:schemeClr val="accent3"/>
          </a:solidFill>
          <a:ln>
            <a:solidFill>
              <a:schemeClr val="tx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defTabSz="914099" fontAlgn="base">
              <a:spcBef>
                <a:spcPct val="0"/>
              </a:spcBef>
              <a:spcAft>
                <a:spcPct val="0"/>
              </a:spcAft>
            </a:pPr>
            <a:r>
              <a:rPr lang="en-US" dirty="0" smtClean="0">
                <a:solidFill>
                  <a:schemeClr val="tx1">
                    <a:alpha val="99000"/>
                  </a:schemeClr>
                </a:solidFill>
              </a:rPr>
              <a:t>Required Slide</a:t>
            </a:r>
          </a:p>
          <a:p>
            <a:pPr defTabSz="914099" fontAlgn="base">
              <a:spcBef>
                <a:spcPct val="0"/>
              </a:spcBef>
              <a:spcAft>
                <a:spcPct val="0"/>
              </a:spcAft>
            </a:pPr>
            <a:endParaRPr lang="en-US" dirty="0" smtClean="0">
              <a:solidFill>
                <a:schemeClr val="tx1">
                  <a:alpha val="99000"/>
                </a:schemeClr>
              </a:solidFill>
            </a:endParaRPr>
          </a:p>
          <a:p>
            <a:pPr defTabSz="914099" fontAlgn="base">
              <a:spcBef>
                <a:spcPct val="0"/>
              </a:spcBef>
              <a:spcAft>
                <a:spcPct val="0"/>
              </a:spcAft>
            </a:pPr>
            <a:r>
              <a:rPr lang="en-US" b="1" dirty="0">
                <a:solidFill>
                  <a:schemeClr val="tx1">
                    <a:alpha val="99000"/>
                  </a:schemeClr>
                </a:solidFill>
              </a:rPr>
              <a:t>Speakers, </a:t>
            </a:r>
            <a:r>
              <a:rPr lang="en-US" dirty="0">
                <a:solidFill>
                  <a:schemeClr val="tx1">
                    <a:alpha val="99000"/>
                  </a:schemeClr>
                </a:solidFill>
              </a:rPr>
              <a:t>please list the Breakout Sessions, Interactive Discussions, Labs, Demo Stations and Certification Exam that relate to your session. Also indicate when they can find you staffing in the TLC</a:t>
            </a:r>
            <a:r>
              <a:rPr lang="en-US" dirty="0" smtClean="0">
                <a:solidFill>
                  <a:schemeClr val="tx1">
                    <a:alpha val="99000"/>
                  </a:schemeClr>
                </a:solidFill>
              </a:rPr>
              <a:t>.</a:t>
            </a:r>
          </a:p>
          <a:p>
            <a:pPr defTabSz="914099" fontAlgn="base">
              <a:spcBef>
                <a:spcPct val="0"/>
              </a:spcBef>
              <a:spcAft>
                <a:spcPct val="0"/>
              </a:spcAft>
            </a:pPr>
            <a:endParaRPr lang="en-US" dirty="0" smtClean="0">
              <a:gradFill>
                <a:gsLst>
                  <a:gs pos="0">
                    <a:srgbClr val="FFFFFF"/>
                  </a:gs>
                  <a:gs pos="100000">
                    <a:srgbClr val="FFFFFF"/>
                  </a:gs>
                </a:gsLst>
                <a:lin ang="5400000" scaled="0"/>
              </a:gradFill>
            </a:endParaRPr>
          </a:p>
        </p:txBody>
      </p:sp>
      <p:sp>
        <p:nvSpPr>
          <p:cNvPr id="9" name="Rectangle 8"/>
          <p:cNvSpPr/>
          <p:nvPr/>
        </p:nvSpPr>
        <p:spPr bwMode="auto">
          <a:xfrm>
            <a:off x="507868" y="1375674"/>
            <a:ext cx="11173090" cy="609398"/>
          </a:xfrm>
          <a:prstGeom prst="rect">
            <a:avLst/>
          </a:prstGeom>
          <a:noFill/>
          <a:ln w="38100">
            <a:solidFill>
              <a:schemeClr val="accent1"/>
            </a:solidFill>
            <a:miter lim="800000"/>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40" bIns="137160" numCol="1" rtlCol="0" anchor="t" anchorCtr="0" compatLnSpc="1">
            <a:prstTxWarp prst="textNoShape">
              <a:avLst/>
            </a:prstTxWarp>
            <a:spAutoFit/>
          </a:bodyPr>
          <a:lstStyle/>
          <a:p>
            <a:pPr marL="344488" lvl="0" indent="-344488">
              <a:lnSpc>
                <a:spcPct val="90000"/>
              </a:lnSpc>
              <a:spcBef>
                <a:spcPct val="20000"/>
              </a:spcBef>
              <a:buSzPct val="90000"/>
              <a:buBlip>
                <a:blip r:embed="rId3"/>
              </a:buBlip>
            </a:pPr>
            <a:r>
              <a:rPr lang="en-US" sz="2400" dirty="0">
                <a:gradFill>
                  <a:gsLst>
                    <a:gs pos="0">
                      <a:schemeClr val="tx1"/>
                    </a:gs>
                    <a:gs pos="100000">
                      <a:schemeClr val="tx1"/>
                    </a:gs>
                  </a:gsLst>
                  <a:lin ang="5400000" scaled="0"/>
                </a:gradFill>
              </a:rPr>
              <a:t>WPH371-HOL | Game Development with Microsoft XNA Framework </a:t>
            </a:r>
          </a:p>
        </p:txBody>
      </p:sp>
      <p:sp>
        <p:nvSpPr>
          <p:cNvPr id="10" name="Rectangle 9"/>
          <p:cNvSpPr/>
          <p:nvPr/>
        </p:nvSpPr>
        <p:spPr bwMode="auto">
          <a:xfrm>
            <a:off x="507868" y="2136374"/>
            <a:ext cx="11173090" cy="941796"/>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40" bIns="137160" numCol="1" rtlCol="0" anchor="t" anchorCtr="0" compatLnSpc="1">
            <a:prstTxWarp prst="textNoShape">
              <a:avLst/>
            </a:prstTxWarp>
            <a:spAutoFit/>
          </a:bodyPr>
          <a:lstStyle/>
          <a:p>
            <a:pPr marL="344488" lvl="0" indent="-344488">
              <a:lnSpc>
                <a:spcPct val="90000"/>
              </a:lnSpc>
              <a:spcBef>
                <a:spcPct val="20000"/>
              </a:spcBef>
              <a:buSzPct val="90000"/>
              <a:buBlip>
                <a:blip r:embed="rId3"/>
              </a:buBlip>
            </a:pPr>
            <a:r>
              <a:rPr lang="en-US" sz="2400" dirty="0" smtClean="0">
                <a:gradFill>
                  <a:gsLst>
                    <a:gs pos="0">
                      <a:schemeClr val="tx1"/>
                    </a:gs>
                    <a:gs pos="100000">
                      <a:schemeClr val="tx1"/>
                    </a:gs>
                  </a:gsLst>
                  <a:lin ang="5400000" scaled="0"/>
                </a:gradFill>
              </a:rPr>
              <a:t>WPH374-HOL | </a:t>
            </a:r>
            <a:r>
              <a:rPr lang="en-US" sz="2400" dirty="0" err="1">
                <a:gradFill>
                  <a:gsLst>
                    <a:gs pos="0">
                      <a:schemeClr val="tx1"/>
                    </a:gs>
                    <a:gs pos="100000">
                      <a:schemeClr val="tx1"/>
                    </a:gs>
                  </a:gsLst>
                  <a:lin ang="5400000" scaled="0"/>
                </a:gradFill>
              </a:rPr>
              <a:t>Tombstoning</a:t>
            </a:r>
            <a:r>
              <a:rPr lang="en-US" sz="2400" dirty="0">
                <a:gradFill>
                  <a:gsLst>
                    <a:gs pos="0">
                      <a:schemeClr val="tx1"/>
                    </a:gs>
                    <a:gs pos="100000">
                      <a:schemeClr val="tx1"/>
                    </a:gs>
                  </a:gsLst>
                  <a:lin ang="5400000" scaled="0"/>
                </a:gradFill>
              </a:rPr>
              <a:t>, Launcher and Chooser, and More, </a:t>
            </a:r>
            <a:r>
              <a:rPr lang="en-US" sz="2400" dirty="0" smtClean="0">
                <a:gradFill>
                  <a:gsLst>
                    <a:gs pos="0">
                      <a:schemeClr val="tx1"/>
                    </a:gs>
                    <a:gs pos="100000">
                      <a:schemeClr val="tx1"/>
                    </a:gs>
                  </a:gsLst>
                  <a:lin ang="5400000" scaled="0"/>
                </a:gradFill>
              </a:rPr>
              <a:t/>
            </a:r>
            <a:br>
              <a:rPr lang="en-US" sz="2400" dirty="0" smtClean="0">
                <a:gradFill>
                  <a:gsLst>
                    <a:gs pos="0">
                      <a:schemeClr val="tx1"/>
                    </a:gs>
                    <a:gs pos="100000">
                      <a:schemeClr val="tx1"/>
                    </a:gs>
                  </a:gsLst>
                  <a:lin ang="5400000" scaled="0"/>
                </a:gradFill>
              </a:rPr>
            </a:br>
            <a:r>
              <a:rPr lang="en-US" sz="2400" dirty="0" smtClean="0">
                <a:gradFill>
                  <a:gsLst>
                    <a:gs pos="0">
                      <a:schemeClr val="tx1"/>
                    </a:gs>
                    <a:gs pos="100000">
                      <a:schemeClr val="tx1"/>
                    </a:gs>
                  </a:gsLst>
                  <a:lin ang="5400000" scaled="0"/>
                </a:gradFill>
              </a:rPr>
              <a:t>with </a:t>
            </a:r>
            <a:r>
              <a:rPr lang="en-US" sz="2400" dirty="0">
                <a:gradFill>
                  <a:gsLst>
                    <a:gs pos="0">
                      <a:schemeClr val="tx1"/>
                    </a:gs>
                    <a:gs pos="100000">
                      <a:schemeClr val="tx1"/>
                    </a:gs>
                  </a:gsLst>
                  <a:lin ang="5400000" scaled="0"/>
                </a:gradFill>
              </a:rPr>
              <a:t>Microsoft XNA Framework </a:t>
            </a:r>
          </a:p>
        </p:txBody>
      </p:sp>
      <p:sp>
        <p:nvSpPr>
          <p:cNvPr id="11" name="Rectangle 10"/>
          <p:cNvSpPr/>
          <p:nvPr/>
        </p:nvSpPr>
        <p:spPr bwMode="auto">
          <a:xfrm>
            <a:off x="507868" y="3229472"/>
            <a:ext cx="11173090" cy="609398"/>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40" bIns="137160" numCol="1" rtlCol="0" anchor="t" anchorCtr="0" compatLnSpc="1">
            <a:prstTxWarp prst="textNoShape">
              <a:avLst/>
            </a:prstTxWarp>
            <a:spAutoFit/>
          </a:bodyPr>
          <a:lstStyle/>
          <a:p>
            <a:pPr marL="344488" lvl="0" indent="-344488">
              <a:lnSpc>
                <a:spcPct val="90000"/>
              </a:lnSpc>
              <a:spcBef>
                <a:spcPct val="20000"/>
              </a:spcBef>
              <a:buSzPct val="90000"/>
              <a:buBlip>
                <a:blip r:embed="rId3"/>
              </a:buBlip>
            </a:pPr>
            <a:r>
              <a:rPr lang="en-US" sz="2400" dirty="0">
                <a:gradFill>
                  <a:gsLst>
                    <a:gs pos="0">
                      <a:schemeClr val="tx1"/>
                    </a:gs>
                    <a:gs pos="100000">
                      <a:schemeClr val="tx1"/>
                    </a:gs>
                  </a:gsLst>
                  <a:lin ang="5400000" scaled="0"/>
                </a:gradFill>
              </a:rPr>
              <a:t>WPH304 | New Windows Phone Data Access Features </a:t>
            </a:r>
          </a:p>
        </p:txBody>
      </p:sp>
      <p:sp>
        <p:nvSpPr>
          <p:cNvPr id="12" name="Rectangle 11"/>
          <p:cNvSpPr/>
          <p:nvPr/>
        </p:nvSpPr>
        <p:spPr bwMode="auto">
          <a:xfrm>
            <a:off x="507868" y="3990172"/>
            <a:ext cx="11173090" cy="609398"/>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40" bIns="137160" numCol="1" rtlCol="0" anchor="t" anchorCtr="0" compatLnSpc="1">
            <a:prstTxWarp prst="textNoShape">
              <a:avLst/>
            </a:prstTxWarp>
            <a:spAutoFit/>
          </a:bodyPr>
          <a:lstStyle/>
          <a:p>
            <a:pPr marL="344488" lvl="0" indent="-344488">
              <a:lnSpc>
                <a:spcPct val="90000"/>
              </a:lnSpc>
              <a:spcBef>
                <a:spcPct val="20000"/>
              </a:spcBef>
              <a:buSzPct val="90000"/>
              <a:buBlip>
                <a:blip r:embed="rId3"/>
              </a:buBlip>
            </a:pPr>
            <a:r>
              <a:rPr lang="en-US" sz="2400" dirty="0">
                <a:gradFill>
                  <a:gsLst>
                    <a:gs pos="0">
                      <a:schemeClr val="tx1"/>
                    </a:gs>
                    <a:gs pos="100000">
                      <a:schemeClr val="tx1"/>
                    </a:gs>
                  </a:gsLst>
                  <a:lin ang="5400000" scaled="0"/>
                </a:gradFill>
              </a:rPr>
              <a:t>WPH307 | Connecting Windows Phones and Slates to Windows Azure </a:t>
            </a:r>
          </a:p>
        </p:txBody>
      </p:sp>
      <p:sp>
        <p:nvSpPr>
          <p:cNvPr id="14" name="Rectangle 13"/>
          <p:cNvSpPr/>
          <p:nvPr/>
        </p:nvSpPr>
        <p:spPr bwMode="auto">
          <a:xfrm>
            <a:off x="507868" y="4750872"/>
            <a:ext cx="11173090" cy="941796"/>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40" bIns="137160" numCol="1" rtlCol="0" anchor="t" anchorCtr="0" compatLnSpc="1">
            <a:prstTxWarp prst="textNoShape">
              <a:avLst/>
            </a:prstTxWarp>
            <a:spAutoFit/>
          </a:bodyPr>
          <a:lstStyle/>
          <a:p>
            <a:pPr marL="344488" lvl="0" indent="-344488">
              <a:lnSpc>
                <a:spcPct val="90000"/>
              </a:lnSpc>
              <a:spcBef>
                <a:spcPct val="20000"/>
              </a:spcBef>
              <a:buSzPct val="90000"/>
              <a:buBlip>
                <a:blip r:embed="rId3"/>
              </a:buBlip>
            </a:pPr>
            <a:r>
              <a:rPr lang="en-US" sz="2400" dirty="0">
                <a:gradFill>
                  <a:gsLst>
                    <a:gs pos="0">
                      <a:schemeClr val="tx1"/>
                    </a:gs>
                    <a:gs pos="100000">
                      <a:schemeClr val="tx1"/>
                    </a:gs>
                  </a:gsLst>
                  <a:lin ang="5400000" scaled="0"/>
                </a:gradFill>
              </a:rPr>
              <a:t>WPH311 | Lessons Learned about Application Performance </a:t>
            </a:r>
            <a:r>
              <a:rPr lang="en-US" sz="2400" dirty="0" smtClean="0">
                <a:gradFill>
                  <a:gsLst>
                    <a:gs pos="0">
                      <a:schemeClr val="tx1"/>
                    </a:gs>
                    <a:gs pos="100000">
                      <a:schemeClr val="tx1"/>
                    </a:gs>
                  </a:gsLst>
                  <a:lin ang="5400000" scaled="0"/>
                </a:gradFill>
              </a:rPr>
              <a:t/>
            </a:r>
            <a:br>
              <a:rPr lang="en-US" sz="2400" dirty="0" smtClean="0">
                <a:gradFill>
                  <a:gsLst>
                    <a:gs pos="0">
                      <a:schemeClr val="tx1"/>
                    </a:gs>
                    <a:gs pos="100000">
                      <a:schemeClr val="tx1"/>
                    </a:gs>
                  </a:gsLst>
                  <a:lin ang="5400000" scaled="0"/>
                </a:gradFill>
              </a:rPr>
            </a:br>
            <a:r>
              <a:rPr lang="en-US" sz="2400" dirty="0" smtClean="0">
                <a:gradFill>
                  <a:gsLst>
                    <a:gs pos="0">
                      <a:schemeClr val="tx1"/>
                    </a:gs>
                    <a:gs pos="100000">
                      <a:schemeClr val="tx1"/>
                    </a:gs>
                  </a:gsLst>
                  <a:lin ang="5400000" scaled="0"/>
                </a:gradFill>
              </a:rPr>
              <a:t>on </a:t>
            </a:r>
            <a:r>
              <a:rPr lang="en-US" sz="2400" dirty="0">
                <a:gradFill>
                  <a:gsLst>
                    <a:gs pos="0">
                      <a:schemeClr val="tx1"/>
                    </a:gs>
                    <a:gs pos="100000">
                      <a:schemeClr val="tx1"/>
                    </a:gs>
                  </a:gsLst>
                  <a:lin ang="5400000" scaled="0"/>
                </a:gradFill>
              </a:rPr>
              <a:t>Windows Phone </a:t>
            </a:r>
          </a:p>
        </p:txBody>
      </p:sp>
      <p:sp>
        <p:nvSpPr>
          <p:cNvPr id="15" name="Rectangle 14"/>
          <p:cNvSpPr/>
          <p:nvPr/>
        </p:nvSpPr>
        <p:spPr bwMode="auto">
          <a:xfrm>
            <a:off x="507868" y="5843969"/>
            <a:ext cx="11173090" cy="609398"/>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40" bIns="137160" numCol="1" rtlCol="0" anchor="t" anchorCtr="0" compatLnSpc="1">
            <a:prstTxWarp prst="textNoShape">
              <a:avLst/>
            </a:prstTxWarp>
            <a:spAutoFit/>
          </a:bodyPr>
          <a:lstStyle/>
          <a:p>
            <a:pPr marL="344488" lvl="0" indent="-344488">
              <a:lnSpc>
                <a:spcPct val="90000"/>
              </a:lnSpc>
              <a:spcBef>
                <a:spcPct val="20000"/>
              </a:spcBef>
              <a:buSzPct val="90000"/>
              <a:buBlip>
                <a:blip r:embed="rId3"/>
              </a:buBlip>
            </a:pPr>
            <a:r>
              <a:rPr lang="en-US" sz="2400" dirty="0" smtClean="0">
                <a:gradFill>
                  <a:gsLst>
                    <a:gs pos="0">
                      <a:schemeClr val="tx1"/>
                    </a:gs>
                    <a:gs pos="100000">
                      <a:schemeClr val="tx1"/>
                    </a:gs>
                  </a:gsLst>
                  <a:lin ang="5400000" scaled="0"/>
                </a:gradFill>
              </a:rPr>
              <a:t>Windows Phone Booth after this session</a:t>
            </a:r>
            <a:endParaRPr lang="en-US" sz="2400" dirty="0">
              <a:gradFill>
                <a:gsLst>
                  <a:gs pos="0">
                    <a:schemeClr val="tx1"/>
                  </a:gs>
                  <a:gs pos="100000">
                    <a:schemeClr val="tx1"/>
                  </a:gs>
                </a:gsLst>
                <a:lin ang="5400000" scaled="0"/>
              </a:gradFill>
            </a:endParaRPr>
          </a:p>
        </p:txBody>
      </p:sp>
    </p:spTree>
    <p:extLst>
      <p:ext uri="{BB962C8B-B14F-4D97-AF65-F5344CB8AC3E}">
        <p14:creationId xmlns:p14="http://schemas.microsoft.com/office/powerpoint/2010/main" val="2925092714"/>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smtClean="0"/>
              <a:t>Track Resources</a:t>
            </a:r>
            <a:endParaRPr lang="en-US" dirty="0"/>
          </a:p>
        </p:txBody>
      </p:sp>
      <p:sp>
        <p:nvSpPr>
          <p:cNvPr id="8" name="Rectangle 7"/>
          <p:cNvSpPr/>
          <p:nvPr/>
        </p:nvSpPr>
        <p:spPr bwMode="auto">
          <a:xfrm>
            <a:off x="-3063244" y="1"/>
            <a:ext cx="2854754" cy="1938992"/>
          </a:xfrm>
          <a:prstGeom prst="rect">
            <a:avLst/>
          </a:prstGeom>
          <a:solidFill>
            <a:schemeClr val="accent3"/>
          </a:solidFill>
          <a:ln>
            <a:solidFill>
              <a:schemeClr val="tx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r>
              <a:rPr lang="en-US" dirty="0" smtClean="0"/>
              <a:t>Required Slide </a:t>
            </a:r>
          </a:p>
          <a:p>
            <a:endParaRPr lang="en-US" dirty="0" smtClean="0"/>
          </a:p>
          <a:p>
            <a:r>
              <a:rPr lang="en-US" b="1" dirty="0" smtClean="0"/>
              <a:t>Track PMs </a:t>
            </a:r>
            <a:r>
              <a:rPr lang="en-US" dirty="0" smtClean="0"/>
              <a:t>will supply the content for this slide, which will be inserted during the final scrub. </a:t>
            </a:r>
            <a:endParaRPr lang="en-US" dirty="0"/>
          </a:p>
        </p:txBody>
      </p:sp>
      <p:sp>
        <p:nvSpPr>
          <p:cNvPr id="13" name="Rectangle 12"/>
          <p:cNvSpPr/>
          <p:nvPr/>
        </p:nvSpPr>
        <p:spPr bwMode="auto">
          <a:xfrm>
            <a:off x="507868" y="1375674"/>
            <a:ext cx="11173090" cy="609398"/>
          </a:xfrm>
          <a:prstGeom prst="rect">
            <a:avLst/>
          </a:prstGeom>
          <a:noFill/>
          <a:ln w="38100">
            <a:solidFill>
              <a:schemeClr val="accent1"/>
            </a:solidFill>
            <a:miter lim="800000"/>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err="1" smtClean="0">
                <a:gradFill>
                  <a:gsLst>
                    <a:gs pos="0">
                      <a:schemeClr val="tx1"/>
                    </a:gs>
                    <a:gs pos="100000">
                      <a:schemeClr val="tx1"/>
                    </a:gs>
                  </a:gsLst>
                  <a:lin ang="5400000" scaled="0"/>
                </a:gradFill>
              </a:rPr>
              <a:t>AppHub</a:t>
            </a:r>
            <a:r>
              <a:rPr lang="en-US" sz="2400" dirty="0" smtClean="0">
                <a:gradFill>
                  <a:gsLst>
                    <a:gs pos="0">
                      <a:schemeClr val="tx1"/>
                    </a:gs>
                    <a:gs pos="100000">
                      <a:schemeClr val="tx1"/>
                    </a:gs>
                  </a:gsLst>
                  <a:lin ang="5400000" scaled="0"/>
                </a:gradFill>
              </a:rPr>
              <a:t> – </a:t>
            </a:r>
            <a:r>
              <a:rPr lang="en-US" sz="2400" dirty="0" smtClean="0">
                <a:gradFill>
                  <a:gsLst>
                    <a:gs pos="0">
                      <a:schemeClr val="tx1"/>
                    </a:gs>
                    <a:gs pos="100000">
                      <a:schemeClr val="tx1"/>
                    </a:gs>
                  </a:gsLst>
                  <a:lin ang="5400000" scaled="0"/>
                </a:gradFill>
                <a:hlinkClick r:id="rId4"/>
              </a:rPr>
              <a:t>http://create.msdn.com</a:t>
            </a:r>
            <a:endParaRPr lang="en-US" sz="2400" dirty="0" smtClean="0">
              <a:gradFill>
                <a:gsLst>
                  <a:gs pos="0">
                    <a:schemeClr val="tx1"/>
                  </a:gs>
                  <a:gs pos="100000">
                    <a:schemeClr val="tx1"/>
                  </a:gs>
                </a:gsLst>
                <a:lin ang="5400000" scaled="0"/>
              </a:gradFill>
            </a:endParaRPr>
          </a:p>
        </p:txBody>
      </p:sp>
      <p:sp>
        <p:nvSpPr>
          <p:cNvPr id="14" name="Rectangle 13" hidden="1"/>
          <p:cNvSpPr/>
          <p:nvPr/>
        </p:nvSpPr>
        <p:spPr bwMode="auto">
          <a:xfrm>
            <a:off x="507868" y="2208393"/>
            <a:ext cx="11173090" cy="609398"/>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a:gradFill>
                  <a:gsLst>
                    <a:gs pos="0">
                      <a:schemeClr val="tx1"/>
                    </a:gs>
                    <a:gs pos="100000">
                      <a:schemeClr val="tx1"/>
                    </a:gs>
                  </a:gsLst>
                  <a:lin ang="5400000" scaled="0"/>
                </a:gradFill>
              </a:rPr>
              <a:t>Resource </a:t>
            </a:r>
            <a:r>
              <a:rPr lang="en-US" sz="2400" dirty="0" smtClean="0">
                <a:gradFill>
                  <a:gsLst>
                    <a:gs pos="0">
                      <a:schemeClr val="tx1"/>
                    </a:gs>
                    <a:gs pos="100000">
                      <a:schemeClr val="tx1"/>
                    </a:gs>
                  </a:gsLst>
                  <a:lin ang="5400000" scaled="0"/>
                </a:gradFill>
              </a:rPr>
              <a:t>2</a:t>
            </a:r>
            <a:endParaRPr lang="en-US" sz="2400" dirty="0">
              <a:gradFill>
                <a:gsLst>
                  <a:gs pos="0">
                    <a:schemeClr val="tx1"/>
                  </a:gs>
                  <a:gs pos="100000">
                    <a:schemeClr val="tx1"/>
                  </a:gs>
                </a:gsLst>
                <a:lin ang="5400000" scaled="0"/>
              </a:gradFill>
            </a:endParaRPr>
          </a:p>
        </p:txBody>
      </p:sp>
      <p:sp>
        <p:nvSpPr>
          <p:cNvPr id="15" name="Rectangle 14" hidden="1"/>
          <p:cNvSpPr/>
          <p:nvPr/>
        </p:nvSpPr>
        <p:spPr bwMode="auto">
          <a:xfrm>
            <a:off x="507868" y="3041112"/>
            <a:ext cx="11173090" cy="609398"/>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a:gradFill>
                  <a:gsLst>
                    <a:gs pos="0">
                      <a:schemeClr val="tx1"/>
                    </a:gs>
                    <a:gs pos="100000">
                      <a:schemeClr val="tx1"/>
                    </a:gs>
                  </a:gsLst>
                  <a:lin ang="5400000" scaled="0"/>
                </a:gradFill>
              </a:rPr>
              <a:t>Resource </a:t>
            </a:r>
            <a:r>
              <a:rPr lang="en-US" sz="2400" dirty="0" smtClean="0">
                <a:gradFill>
                  <a:gsLst>
                    <a:gs pos="0">
                      <a:schemeClr val="tx1"/>
                    </a:gs>
                    <a:gs pos="100000">
                      <a:schemeClr val="tx1"/>
                    </a:gs>
                  </a:gsLst>
                  <a:lin ang="5400000" scaled="0"/>
                </a:gradFill>
              </a:rPr>
              <a:t>3</a:t>
            </a:r>
            <a:endParaRPr lang="en-US" sz="2400" dirty="0">
              <a:gradFill>
                <a:gsLst>
                  <a:gs pos="0">
                    <a:schemeClr val="tx1"/>
                  </a:gs>
                  <a:gs pos="100000">
                    <a:schemeClr val="tx1"/>
                  </a:gs>
                </a:gsLst>
                <a:lin ang="5400000" scaled="0"/>
              </a:gradFill>
            </a:endParaRPr>
          </a:p>
        </p:txBody>
      </p:sp>
      <p:sp>
        <p:nvSpPr>
          <p:cNvPr id="17" name="Rectangle 16" hidden="1"/>
          <p:cNvSpPr/>
          <p:nvPr/>
        </p:nvSpPr>
        <p:spPr bwMode="auto">
          <a:xfrm>
            <a:off x="507868" y="3873831"/>
            <a:ext cx="11173090" cy="609398"/>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a:gradFill>
                  <a:gsLst>
                    <a:gs pos="0">
                      <a:schemeClr val="tx1"/>
                    </a:gs>
                    <a:gs pos="100000">
                      <a:schemeClr val="tx1"/>
                    </a:gs>
                  </a:gsLst>
                  <a:lin ang="5400000" scaled="0"/>
                </a:gradFill>
              </a:rPr>
              <a:t>Resource </a:t>
            </a:r>
            <a:r>
              <a:rPr lang="en-US" sz="2400" dirty="0" smtClean="0">
                <a:gradFill>
                  <a:gsLst>
                    <a:gs pos="0">
                      <a:schemeClr val="tx1"/>
                    </a:gs>
                    <a:gs pos="100000">
                      <a:schemeClr val="tx1"/>
                    </a:gs>
                  </a:gsLst>
                  <a:lin ang="5400000" scaled="0"/>
                </a:gradFill>
              </a:rPr>
              <a:t>4</a:t>
            </a:r>
            <a:endParaRPr lang="en-US" sz="2400" dirty="0">
              <a:gradFill>
                <a:gsLst>
                  <a:gs pos="0">
                    <a:schemeClr val="tx1"/>
                  </a:gs>
                  <a:gs pos="100000">
                    <a:schemeClr val="tx1"/>
                  </a:gs>
                </a:gsLst>
                <a:lin ang="5400000" scaled="0"/>
              </a:gradFill>
            </a:endParaRPr>
          </a:p>
        </p:txBody>
      </p:sp>
      <p:sp>
        <p:nvSpPr>
          <p:cNvPr id="9" name="Rectangle 8"/>
          <p:cNvSpPr/>
          <p:nvPr/>
        </p:nvSpPr>
        <p:spPr bwMode="auto">
          <a:xfrm>
            <a:off x="507868" y="2244066"/>
            <a:ext cx="11173090" cy="609398"/>
          </a:xfrm>
          <a:prstGeom prst="rect">
            <a:avLst/>
          </a:prstGeom>
          <a:noFill/>
          <a:ln w="38100">
            <a:solidFill>
              <a:schemeClr val="accent1"/>
            </a:solidFill>
            <a:miter lim="800000"/>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smtClean="0">
                <a:gradFill>
                  <a:gsLst>
                    <a:gs pos="0">
                      <a:schemeClr val="tx1"/>
                    </a:gs>
                    <a:gs pos="100000">
                      <a:schemeClr val="tx1"/>
                    </a:gs>
                  </a:gsLst>
                  <a:lin ang="5400000" scaled="0"/>
                </a:gradFill>
                <a:hlinkClick r:id="rId5"/>
              </a:rPr>
              <a:t>Design Resources for WP7</a:t>
            </a:r>
            <a:endParaRPr lang="en-US" sz="2400" dirty="0" smtClean="0">
              <a:gradFill>
                <a:gsLst>
                  <a:gs pos="0">
                    <a:schemeClr val="tx1"/>
                  </a:gs>
                  <a:gs pos="100000">
                    <a:schemeClr val="tx1"/>
                  </a:gs>
                </a:gsLst>
                <a:lin ang="5400000" scaled="0"/>
              </a:gradFill>
            </a:endParaRPr>
          </a:p>
        </p:txBody>
      </p:sp>
      <p:sp>
        <p:nvSpPr>
          <p:cNvPr id="10" name="Rectangle 9"/>
          <p:cNvSpPr/>
          <p:nvPr/>
        </p:nvSpPr>
        <p:spPr bwMode="auto">
          <a:xfrm>
            <a:off x="507868" y="3095206"/>
            <a:ext cx="11173090" cy="609398"/>
          </a:xfrm>
          <a:prstGeom prst="rect">
            <a:avLst/>
          </a:prstGeom>
          <a:noFill/>
          <a:ln w="38100">
            <a:solidFill>
              <a:schemeClr val="accent1"/>
            </a:solidFill>
            <a:miter lim="800000"/>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smtClean="0">
                <a:gradFill>
                  <a:gsLst>
                    <a:gs pos="0">
                      <a:schemeClr val="tx1"/>
                    </a:gs>
                    <a:gs pos="100000">
                      <a:schemeClr val="tx1"/>
                    </a:gs>
                  </a:gsLst>
                  <a:lin ang="5400000" scaled="0"/>
                </a:gradFill>
                <a:hlinkClick r:id="rId6"/>
              </a:rPr>
              <a:t>Windows Phone 7 Development Documentation</a:t>
            </a:r>
            <a:endParaRPr lang="en-US" sz="2400" dirty="0" smtClean="0">
              <a:gradFill>
                <a:gsLst>
                  <a:gs pos="0">
                    <a:schemeClr val="tx1"/>
                  </a:gs>
                  <a:gs pos="100000">
                    <a:schemeClr val="tx1"/>
                  </a:gs>
                </a:gsLst>
                <a:lin ang="5400000" scaled="0"/>
              </a:gradFill>
            </a:endParaRPr>
          </a:p>
        </p:txBody>
      </p:sp>
      <p:sp>
        <p:nvSpPr>
          <p:cNvPr id="11" name="Rectangle 10"/>
          <p:cNvSpPr/>
          <p:nvPr/>
        </p:nvSpPr>
        <p:spPr bwMode="auto">
          <a:xfrm>
            <a:off x="507868" y="3998104"/>
            <a:ext cx="11173090" cy="609398"/>
          </a:xfrm>
          <a:prstGeom prst="rect">
            <a:avLst/>
          </a:prstGeom>
          <a:noFill/>
          <a:ln w="38100">
            <a:solidFill>
              <a:schemeClr val="accent1"/>
            </a:solidFill>
            <a:miter lim="800000"/>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smtClean="0">
                <a:gradFill>
                  <a:gsLst>
                    <a:gs pos="0">
                      <a:schemeClr val="tx1"/>
                    </a:gs>
                    <a:gs pos="100000">
                      <a:schemeClr val="tx1"/>
                    </a:gs>
                  </a:gsLst>
                  <a:lin ang="5400000" scaled="0"/>
                </a:gradFill>
                <a:hlinkClick r:id="rId7"/>
              </a:rPr>
              <a:t>Windows Phone 7 Training Kit</a:t>
            </a:r>
            <a:endParaRPr lang="en-US" sz="2400" dirty="0" smtClean="0">
              <a:gradFill>
                <a:gsLst>
                  <a:gs pos="0">
                    <a:schemeClr val="tx1"/>
                  </a:gs>
                  <a:gs pos="100000">
                    <a:schemeClr val="tx1"/>
                  </a:gs>
                </a:gsLst>
                <a:lin ang="5400000" scaled="0"/>
              </a:gradFill>
            </a:endParaRPr>
          </a:p>
        </p:txBody>
      </p:sp>
    </p:spTree>
    <p:extLst>
      <p:ext uri="{BB962C8B-B14F-4D97-AF65-F5344CB8AC3E}">
        <p14:creationId xmlns:p14="http://schemas.microsoft.com/office/powerpoint/2010/main" val="930427675"/>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1">
                    <a:alpha val="99000"/>
                  </a:schemeClr>
                </a:solidFill>
              </a:rPr>
              <a:t>Resources</a:t>
            </a:r>
          </a:p>
        </p:txBody>
      </p:sp>
      <p:sp>
        <p:nvSpPr>
          <p:cNvPr id="4" name="Rounded Rectangle 3"/>
          <p:cNvSpPr/>
          <p:nvPr/>
        </p:nvSpPr>
        <p:spPr bwMode="ltGray">
          <a:xfrm>
            <a:off x="507868" y="276711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6" name="Rectangle 5"/>
          <p:cNvSpPr/>
          <p:nvPr/>
        </p:nvSpPr>
        <p:spPr bwMode="white">
          <a:xfrm>
            <a:off x="507868" y="4240386"/>
            <a:ext cx="5332611" cy="369332"/>
          </a:xfrm>
          <a:prstGeom prst="rect">
            <a:avLst/>
          </a:prstGeom>
        </p:spPr>
        <p:txBody>
          <a:bodyPr wrap="square">
            <a:spAutoFit/>
          </a:bodyPr>
          <a:lstStyle/>
          <a:p>
            <a:pPr algn="ctr"/>
            <a:r>
              <a:rPr lang="en-US" dirty="0" smtClean="0">
                <a:solidFill>
                  <a:srgbClr val="FFFFFF"/>
                </a:solidFill>
                <a:hlinkClick r:id="rId3"/>
              </a:rPr>
              <a:t>www.microsoft.com/teched</a:t>
            </a:r>
            <a:endParaRPr lang="en-US" sz="1600" dirty="0"/>
          </a:p>
        </p:txBody>
      </p:sp>
      <p:sp>
        <p:nvSpPr>
          <p:cNvPr id="8" name="Rectangle 7"/>
          <p:cNvSpPr/>
          <p:nvPr/>
        </p:nvSpPr>
        <p:spPr bwMode="auto">
          <a:xfrm>
            <a:off x="507868" y="384979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7" name="Rectangle 6"/>
          <p:cNvSpPr/>
          <p:nvPr/>
        </p:nvSpPr>
        <p:spPr>
          <a:xfrm>
            <a:off x="495171" y="3871113"/>
            <a:ext cx="5345308" cy="338554"/>
          </a:xfrm>
          <a:prstGeom prst="rect">
            <a:avLst/>
          </a:prstGeom>
        </p:spPr>
        <p:txBody>
          <a:bodyPr wrap="square">
            <a:spAutoFit/>
          </a:bodyPr>
          <a:lstStyle/>
          <a:p>
            <a:pPr marL="0" lvl="1" algn="ctr">
              <a:tabLst>
                <a:tab pos="1828800" algn="l"/>
              </a:tabLst>
            </a:pPr>
            <a:r>
              <a:rPr lang="en-US" sz="1600" dirty="0" smtClean="0">
                <a:solidFill>
                  <a:schemeClr val="bg1">
                    <a:lumMod val="65000"/>
                    <a:lumOff val="35000"/>
                    <a:alpha val="99000"/>
                  </a:schemeClr>
                </a:solidFill>
              </a:rPr>
              <a:t>Sessions On-Demand &amp; Community</a:t>
            </a:r>
          </a:p>
        </p:txBody>
      </p:sp>
      <p:pic>
        <p:nvPicPr>
          <p:cNvPr id="9" name="Picture 8" descr="TechEd_online.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bwMode="white">
          <a:xfrm>
            <a:off x="1975610" y="2830648"/>
            <a:ext cx="2409825" cy="1076325"/>
          </a:xfrm>
          <a:prstGeom prst="rect">
            <a:avLst/>
          </a:prstGeom>
          <a:noFill/>
          <a:ln>
            <a:noFill/>
          </a:ln>
        </p:spPr>
      </p:pic>
      <p:sp>
        <p:nvSpPr>
          <p:cNvPr id="10" name="Rounded Rectangle 9"/>
          <p:cNvSpPr/>
          <p:nvPr/>
        </p:nvSpPr>
        <p:spPr bwMode="ltGray">
          <a:xfrm>
            <a:off x="6335650" y="276711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2" name="Rectangle 11"/>
          <p:cNvSpPr/>
          <p:nvPr/>
        </p:nvSpPr>
        <p:spPr bwMode="auto">
          <a:xfrm>
            <a:off x="6335650" y="384979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3" name="Rectangle 12"/>
          <p:cNvSpPr/>
          <p:nvPr/>
        </p:nvSpPr>
        <p:spPr>
          <a:xfrm>
            <a:off x="6322953" y="3871113"/>
            <a:ext cx="5345308" cy="338554"/>
          </a:xfrm>
          <a:prstGeom prst="rect">
            <a:avLst/>
          </a:prstGeom>
        </p:spPr>
        <p:txBody>
          <a:bodyPr wrap="square">
            <a:spAutoFit/>
          </a:bodyPr>
          <a:lstStyle/>
          <a:p>
            <a:pPr marL="0" lvl="1" algn="ctr">
              <a:tabLst>
                <a:tab pos="1828800" algn="l"/>
              </a:tabLst>
            </a:pPr>
            <a:r>
              <a:rPr lang="en-US" sz="1600" dirty="0" smtClean="0">
                <a:solidFill>
                  <a:schemeClr val="bg1">
                    <a:lumMod val="65000"/>
                    <a:lumOff val="35000"/>
                    <a:alpha val="99000"/>
                  </a:schemeClr>
                </a:solidFill>
              </a:rPr>
              <a:t>Microsoft Certification &amp; Training Resources</a:t>
            </a:r>
          </a:p>
        </p:txBody>
      </p:sp>
      <p:sp>
        <p:nvSpPr>
          <p:cNvPr id="15" name="Rounded Rectangle 14"/>
          <p:cNvSpPr/>
          <p:nvPr/>
        </p:nvSpPr>
        <p:spPr bwMode="ltGray">
          <a:xfrm>
            <a:off x="507868" y="481290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a:gradFill>
                <a:gsLst>
                  <a:gs pos="0">
                    <a:srgbClr val="FFFFFF"/>
                  </a:gs>
                  <a:gs pos="100000">
                    <a:srgbClr val="FFFFFF"/>
                  </a:gs>
                </a:gsLst>
                <a:lin ang="5400000" scaled="0"/>
              </a:gradFill>
            </a:endParaRPr>
          </a:p>
        </p:txBody>
      </p:sp>
      <p:sp>
        <p:nvSpPr>
          <p:cNvPr id="17" name="Rectangle 16"/>
          <p:cNvSpPr/>
          <p:nvPr/>
        </p:nvSpPr>
        <p:spPr bwMode="auto">
          <a:xfrm>
            <a:off x="507868" y="589558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8" name="Rectangle 17"/>
          <p:cNvSpPr/>
          <p:nvPr/>
        </p:nvSpPr>
        <p:spPr>
          <a:xfrm>
            <a:off x="495171" y="5916903"/>
            <a:ext cx="5345308" cy="338554"/>
          </a:xfrm>
          <a:prstGeom prst="rect">
            <a:avLst/>
          </a:prstGeom>
        </p:spPr>
        <p:txBody>
          <a:bodyPr wrap="square">
            <a:spAutoFit/>
          </a:bodyPr>
          <a:lstStyle/>
          <a:p>
            <a:pPr marL="0" lvl="1" algn="ctr">
              <a:tabLst>
                <a:tab pos="1828800" algn="l"/>
              </a:tabLst>
            </a:pPr>
            <a:r>
              <a:rPr lang="en-US" sz="1600" dirty="0" smtClean="0">
                <a:solidFill>
                  <a:schemeClr val="bg1">
                    <a:lumMod val="65000"/>
                    <a:lumOff val="35000"/>
                    <a:alpha val="99000"/>
                  </a:schemeClr>
                </a:solidFill>
              </a:rPr>
              <a:t>Resources for IT Professionals</a:t>
            </a:r>
          </a:p>
        </p:txBody>
      </p:sp>
      <p:sp>
        <p:nvSpPr>
          <p:cNvPr id="20" name="Rounded Rectangle 19"/>
          <p:cNvSpPr/>
          <p:nvPr/>
        </p:nvSpPr>
        <p:spPr bwMode="ltGray">
          <a:xfrm>
            <a:off x="6335650" y="481290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22" name="Rectangle 21"/>
          <p:cNvSpPr/>
          <p:nvPr/>
        </p:nvSpPr>
        <p:spPr bwMode="auto">
          <a:xfrm>
            <a:off x="6335650" y="589558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23" name="Rectangle 22"/>
          <p:cNvSpPr/>
          <p:nvPr/>
        </p:nvSpPr>
        <p:spPr>
          <a:xfrm>
            <a:off x="6322953" y="5916903"/>
            <a:ext cx="5345308" cy="338554"/>
          </a:xfrm>
          <a:prstGeom prst="rect">
            <a:avLst/>
          </a:prstGeom>
        </p:spPr>
        <p:txBody>
          <a:bodyPr wrap="square">
            <a:spAutoFit/>
          </a:bodyPr>
          <a:lstStyle/>
          <a:p>
            <a:pPr marL="0" lvl="1" algn="ctr">
              <a:tabLst>
                <a:tab pos="1828800" algn="l"/>
              </a:tabLst>
            </a:pPr>
            <a:r>
              <a:rPr lang="en-US" sz="1600" dirty="0" smtClean="0">
                <a:solidFill>
                  <a:schemeClr val="bg1">
                    <a:lumMod val="65000"/>
                    <a:lumOff val="35000"/>
                    <a:alpha val="99000"/>
                  </a:schemeClr>
                </a:solidFill>
              </a:rPr>
              <a:t>Resources for Developers</a:t>
            </a:r>
          </a:p>
        </p:txBody>
      </p:sp>
      <p:sp>
        <p:nvSpPr>
          <p:cNvPr id="25" name="Rectangle 24"/>
          <p:cNvSpPr/>
          <p:nvPr/>
        </p:nvSpPr>
        <p:spPr bwMode="white">
          <a:xfrm>
            <a:off x="6322953" y="4249911"/>
            <a:ext cx="5358004" cy="369332"/>
          </a:xfrm>
          <a:prstGeom prst="rect">
            <a:avLst/>
          </a:prstGeom>
        </p:spPr>
        <p:txBody>
          <a:bodyPr wrap="square">
            <a:spAutoFit/>
          </a:bodyPr>
          <a:lstStyle/>
          <a:p>
            <a:pPr algn="ctr"/>
            <a:r>
              <a:rPr lang="en-US" dirty="0" smtClean="0">
                <a:solidFill>
                  <a:srgbClr val="FFFFFF"/>
                </a:solidFill>
                <a:hlinkClick r:id="rId5"/>
              </a:rPr>
              <a:t>www.microsoft.com/learning</a:t>
            </a:r>
            <a:r>
              <a:rPr lang="en-US" dirty="0" smtClean="0">
                <a:solidFill>
                  <a:srgbClr val="FFFFFF"/>
                </a:solidFill>
              </a:rPr>
              <a:t> </a:t>
            </a:r>
            <a:endParaRPr lang="en-US" sz="1600" dirty="0"/>
          </a:p>
        </p:txBody>
      </p:sp>
      <p:sp>
        <p:nvSpPr>
          <p:cNvPr id="26" name="Rectangle 25"/>
          <p:cNvSpPr/>
          <p:nvPr/>
        </p:nvSpPr>
        <p:spPr bwMode="white">
          <a:xfrm>
            <a:off x="507867" y="6291910"/>
            <a:ext cx="5307218" cy="369332"/>
          </a:xfrm>
          <a:prstGeom prst="rect">
            <a:avLst/>
          </a:prstGeom>
        </p:spPr>
        <p:txBody>
          <a:bodyPr wrap="square">
            <a:spAutoFit/>
          </a:bodyPr>
          <a:lstStyle/>
          <a:p>
            <a:pPr lvl="0" algn="ctr">
              <a:spcBef>
                <a:spcPts val="600"/>
              </a:spcBef>
              <a:buSzPct val="120000"/>
              <a:tabLst>
                <a:tab pos="1828800" algn="l"/>
              </a:tabLst>
              <a:defRPr/>
            </a:pPr>
            <a:r>
              <a:rPr lang="en-US" dirty="0" smtClean="0">
                <a:solidFill>
                  <a:srgbClr val="FFFFFF"/>
                </a:solidFill>
                <a:latin typeface="Calibri" pitchFamily="34" charset="0"/>
                <a:hlinkClick r:id="rId6"/>
              </a:rPr>
              <a:t>http://microsoft.com/technet</a:t>
            </a:r>
            <a:r>
              <a:rPr lang="en-US" b="1" dirty="0" smtClean="0">
                <a:solidFill>
                  <a:srgbClr val="FFFFFF"/>
                </a:solidFill>
                <a:latin typeface="Calibri" pitchFamily="34" charset="0"/>
              </a:rPr>
              <a:t>  </a:t>
            </a:r>
            <a:endParaRPr lang="en-US" dirty="0" smtClean="0">
              <a:solidFill>
                <a:srgbClr val="FFFFFF"/>
              </a:solidFill>
              <a:latin typeface="Calibri" pitchFamily="34" charset="0"/>
            </a:endParaRPr>
          </a:p>
        </p:txBody>
      </p:sp>
      <p:sp>
        <p:nvSpPr>
          <p:cNvPr id="27" name="Rectangle 26"/>
          <p:cNvSpPr/>
          <p:nvPr/>
        </p:nvSpPr>
        <p:spPr bwMode="white">
          <a:xfrm>
            <a:off x="6335649" y="6291910"/>
            <a:ext cx="5345308" cy="369332"/>
          </a:xfrm>
          <a:prstGeom prst="rect">
            <a:avLst/>
          </a:prstGeom>
        </p:spPr>
        <p:txBody>
          <a:bodyPr wrap="square" anchor="ctr">
            <a:spAutoFit/>
          </a:bodyPr>
          <a:lstStyle/>
          <a:p>
            <a:pPr lvl="0" algn="ctr">
              <a:spcBef>
                <a:spcPts val="600"/>
              </a:spcBef>
              <a:tabLst>
                <a:tab pos="1828800" algn="l"/>
              </a:tabLst>
            </a:pPr>
            <a:r>
              <a:rPr lang="en-US" dirty="0" smtClean="0">
                <a:solidFill>
                  <a:srgbClr val="FFFFFF"/>
                </a:solidFill>
                <a:hlinkClick r:id="rId7"/>
              </a:rPr>
              <a:t>http://microsoft.com/msdn</a:t>
            </a:r>
            <a:r>
              <a:rPr lang="en-US" b="1" dirty="0" smtClean="0">
                <a:solidFill>
                  <a:srgbClr val="FFFFFF"/>
                </a:solidFill>
              </a:rPr>
              <a:t> </a:t>
            </a:r>
            <a:endParaRPr lang="en-US" dirty="0" smtClean="0">
              <a:solidFill>
                <a:srgbClr val="FFFFFF"/>
              </a:solidFill>
            </a:endParaRPr>
          </a:p>
        </p:txBody>
      </p:sp>
      <p:pic>
        <p:nvPicPr>
          <p:cNvPr id="28" name="Picture 27" descr="TechNet.png"/>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bwMode="white">
          <a:xfrm>
            <a:off x="657030" y="4920291"/>
            <a:ext cx="5046985" cy="1027750"/>
          </a:xfrm>
          <a:prstGeom prst="rect">
            <a:avLst/>
          </a:prstGeom>
          <a:noFill/>
          <a:ln>
            <a:noFill/>
          </a:ln>
        </p:spPr>
      </p:pic>
      <p:pic>
        <p:nvPicPr>
          <p:cNvPr id="29" name="Picture 28" descr="msdn_1inch_rgb.png"/>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bwMode="white">
          <a:xfrm>
            <a:off x="8079617" y="4876504"/>
            <a:ext cx="1857375" cy="942975"/>
          </a:xfrm>
          <a:prstGeom prst="rect">
            <a:avLst/>
          </a:prstGeom>
          <a:noFill/>
          <a:ln>
            <a:noFill/>
          </a:ln>
        </p:spPr>
      </p:pic>
      <p:pic>
        <p:nvPicPr>
          <p:cNvPr id="32" name="Picture 31" descr="ms_Learning_w.eps"/>
          <p:cNvPicPr>
            <a:picLocks noChangeAspect="1"/>
          </p:cNvPicPr>
          <p:nvPr/>
        </p:nvPicPr>
        <p:blipFill>
          <a:blip r:embed="rId10" cstate="screen">
            <a:extLst>
              <a:ext uri="{28A0092B-C50C-407E-A947-70E740481C1C}">
                <a14:useLocalDpi xmlns:a14="http://schemas.microsoft.com/office/drawing/2010/main"/>
              </a:ext>
            </a:extLst>
          </a:blip>
          <a:srcRect l="51467" r="43859"/>
          <a:stretch>
            <a:fillRect/>
          </a:stretch>
        </p:blipFill>
        <p:spPr bwMode="white">
          <a:xfrm>
            <a:off x="9052582" y="2998644"/>
            <a:ext cx="228700" cy="771334"/>
          </a:xfrm>
          <a:prstGeom prst="rect">
            <a:avLst/>
          </a:prstGeom>
          <a:noFill/>
          <a:ln>
            <a:noFill/>
          </a:ln>
        </p:spPr>
      </p:pic>
      <p:pic>
        <p:nvPicPr>
          <p:cNvPr id="33" name="Picture 2" descr="C:\Documents and Settings\Pennie\My Documents\ACERDATA (D)\Pennie's documents\MS Image\Boxshot_Logo\MICROSOFT\Microsoft Logo wht shadow.png"/>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white">
          <a:xfrm>
            <a:off x="6740692" y="3169915"/>
            <a:ext cx="2337342" cy="428793"/>
          </a:xfrm>
          <a:prstGeom prst="rect">
            <a:avLst/>
          </a:prstGeom>
          <a:noFill/>
          <a:ln>
            <a:noFill/>
          </a:ln>
        </p:spPr>
      </p:pic>
      <p:sp>
        <p:nvSpPr>
          <p:cNvPr id="34" name="TextBox 33"/>
          <p:cNvSpPr txBox="1"/>
          <p:nvPr/>
        </p:nvSpPr>
        <p:spPr bwMode="white">
          <a:xfrm>
            <a:off x="9270703" y="3168868"/>
            <a:ext cx="1408799" cy="430887"/>
          </a:xfrm>
          <a:prstGeom prst="rect">
            <a:avLst/>
          </a:prstGeom>
          <a:noFill/>
        </p:spPr>
        <p:txBody>
          <a:bodyPr wrap="square" lIns="0" tIns="0" rIns="0" bIns="0" rtlCol="0">
            <a:spAutoFit/>
          </a:bodyPr>
          <a:lstStyle/>
          <a:p>
            <a:r>
              <a:rPr lang="en-US" sz="2800" dirty="0" smtClean="0">
                <a:gradFill>
                  <a:gsLst>
                    <a:gs pos="0">
                      <a:schemeClr val="tx1"/>
                    </a:gs>
                    <a:gs pos="86000">
                      <a:schemeClr val="tx1"/>
                    </a:gs>
                  </a:gsLst>
                  <a:lin ang="5400000" scaled="0"/>
                </a:gradFill>
                <a:latin typeface="Segoe" pitchFamily="34" charset="0"/>
              </a:rPr>
              <a:t>Learning</a:t>
            </a:r>
          </a:p>
        </p:txBody>
      </p:sp>
      <p:sp>
        <p:nvSpPr>
          <p:cNvPr id="30" name="Rounded Rectangle 29"/>
          <p:cNvSpPr/>
          <p:nvPr/>
        </p:nvSpPr>
        <p:spPr bwMode="ltGray">
          <a:xfrm>
            <a:off x="3404057" y="72495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a:gradFill>
                <a:gsLst>
                  <a:gs pos="0">
                    <a:srgbClr val="FFFFFF"/>
                  </a:gs>
                  <a:gs pos="100000">
                    <a:srgbClr val="FFFFFF"/>
                  </a:gs>
                </a:gsLst>
                <a:lin ang="5400000" scaled="0"/>
              </a:gradFill>
            </a:endParaRPr>
          </a:p>
        </p:txBody>
      </p:sp>
      <p:sp>
        <p:nvSpPr>
          <p:cNvPr id="31" name="Rectangle 30"/>
          <p:cNvSpPr/>
          <p:nvPr/>
        </p:nvSpPr>
        <p:spPr bwMode="white">
          <a:xfrm>
            <a:off x="3404057" y="2198226"/>
            <a:ext cx="5332611" cy="369332"/>
          </a:xfrm>
          <a:prstGeom prst="rect">
            <a:avLst/>
          </a:prstGeom>
        </p:spPr>
        <p:txBody>
          <a:bodyPr wrap="square">
            <a:spAutoFit/>
          </a:bodyPr>
          <a:lstStyle/>
          <a:p>
            <a:pPr algn="ctr"/>
            <a:r>
              <a:rPr lang="en-US" u="sng" dirty="0" smtClean="0">
                <a:hlinkClick r:id="rId12"/>
              </a:rPr>
              <a:t>http://northamerica.msteched.com</a:t>
            </a:r>
            <a:endParaRPr lang="en-US" sz="1600" dirty="0"/>
          </a:p>
        </p:txBody>
      </p:sp>
      <p:sp>
        <p:nvSpPr>
          <p:cNvPr id="35" name="Rectangle 34"/>
          <p:cNvSpPr/>
          <p:nvPr/>
        </p:nvSpPr>
        <p:spPr bwMode="auto">
          <a:xfrm>
            <a:off x="3404057" y="180763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36" name="Rectangle 35"/>
          <p:cNvSpPr/>
          <p:nvPr/>
        </p:nvSpPr>
        <p:spPr>
          <a:xfrm>
            <a:off x="3391360" y="1828953"/>
            <a:ext cx="5345308" cy="338554"/>
          </a:xfrm>
          <a:prstGeom prst="rect">
            <a:avLst/>
          </a:prstGeom>
        </p:spPr>
        <p:txBody>
          <a:bodyPr wrap="square">
            <a:spAutoFit/>
          </a:bodyPr>
          <a:lstStyle/>
          <a:p>
            <a:pPr marL="0" lvl="1" algn="ctr">
              <a:tabLst>
                <a:tab pos="1828800" algn="l"/>
              </a:tabLst>
            </a:pPr>
            <a:r>
              <a:rPr lang="en-US" sz="1600" dirty="0">
                <a:solidFill>
                  <a:schemeClr val="bg1">
                    <a:lumMod val="65000"/>
                    <a:lumOff val="35000"/>
                    <a:alpha val="99000"/>
                  </a:schemeClr>
                </a:solidFill>
              </a:rPr>
              <a:t>Connect. Share. Discuss.</a:t>
            </a:r>
            <a:endParaRPr lang="en-US" sz="1600" dirty="0" smtClean="0">
              <a:solidFill>
                <a:schemeClr val="bg1">
                  <a:lumMod val="65000"/>
                  <a:lumOff val="35000"/>
                  <a:alpha val="99000"/>
                </a:schemeClr>
              </a:solidFill>
            </a:endParaRPr>
          </a:p>
        </p:txBody>
      </p:sp>
      <p:pic>
        <p:nvPicPr>
          <p:cNvPr id="3" name="Picture 2"/>
          <p:cNvPicPr>
            <a:picLocks noChangeAspect="1"/>
          </p:cNvPicPr>
          <p:nvPr/>
        </p:nvPicPr>
        <p:blipFill>
          <a:blip r:embed="rId13">
            <a:extLst>
              <a:ext uri="{BEBA8EAE-BF5A-486C-A8C5-ECC9F3942E4B}">
                <a14:imgProps xmlns:a14="http://schemas.microsoft.com/office/drawing/2010/main">
                  <a14:imgLayer r:embed="rId14">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4947472" y="862359"/>
            <a:ext cx="2258478" cy="806917"/>
          </a:xfrm>
          <a:prstGeom prst="rect">
            <a:avLst/>
          </a:prstGeom>
        </p:spPr>
      </p:pic>
    </p:spTree>
    <p:extLst>
      <p:ext uri="{BB962C8B-B14F-4D97-AF65-F5344CB8AC3E}">
        <p14:creationId xmlns:p14="http://schemas.microsoft.com/office/powerpoint/2010/main" val="67065076"/>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bwMode="auto">
          <a:xfrm>
            <a:off x="-3063244" y="138499"/>
            <a:ext cx="2854754" cy="553998"/>
          </a:xfrm>
          <a:prstGeom prst="rect">
            <a:avLst/>
          </a:prstGeom>
          <a:solidFill>
            <a:schemeClr val="accent3"/>
          </a:solidFill>
          <a:ln>
            <a:solidFill>
              <a:schemeClr val="tx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ctr" anchorCtr="0" compatLnSpc="1">
            <a:prstTxWarp prst="textNoShape">
              <a:avLst/>
            </a:prstTxWarp>
            <a:spAutoFit/>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rPr>
              <a:t>Required Slide</a:t>
            </a:r>
          </a:p>
        </p:txBody>
      </p:sp>
      <p:pic>
        <p:nvPicPr>
          <p:cNvPr id="16" name="Picture 15"/>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492562" y="437440"/>
            <a:ext cx="2798668" cy="2948596"/>
          </a:xfrm>
          <a:prstGeom prst="rect">
            <a:avLst/>
          </a:prstGeom>
          <a:noFill/>
          <a:ln>
            <a:noFill/>
          </a:ln>
        </p:spPr>
      </p:pic>
      <p:pic>
        <p:nvPicPr>
          <p:cNvPr id="3" name="Picture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833145" y="384577"/>
            <a:ext cx="1005628" cy="1933901"/>
          </a:xfrm>
          <a:prstGeom prst="rect">
            <a:avLst/>
          </a:prstGeom>
        </p:spPr>
      </p:pic>
      <p:sp>
        <p:nvSpPr>
          <p:cNvPr id="15" name="Rectangle 14"/>
          <p:cNvSpPr/>
          <p:nvPr/>
        </p:nvSpPr>
        <p:spPr bwMode="auto">
          <a:xfrm>
            <a:off x="0" y="4095750"/>
            <a:ext cx="5281824" cy="2105025"/>
          </a:xfrm>
          <a:prstGeom prst="rect">
            <a:avLst/>
          </a:prstGeom>
          <a:solidFill>
            <a:srgbClr val="FFFFFF">
              <a:alpha val="9000"/>
            </a:srgbClr>
          </a:solidFill>
          <a:ln w="38100">
            <a:solidFill>
              <a:schemeClr val="accent4"/>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noAutofit/>
          </a:bodyPr>
          <a:lstStyle/>
          <a:p>
            <a:pPr marL="460375" lvl="0" indent="-460375">
              <a:lnSpc>
                <a:spcPct val="90000"/>
              </a:lnSpc>
              <a:spcBef>
                <a:spcPct val="20000"/>
              </a:spcBef>
              <a:buSzPct val="100000"/>
            </a:pPr>
            <a:endParaRPr lang="en-US" sz="2400" dirty="0" smtClean="0">
              <a:gradFill>
                <a:gsLst>
                  <a:gs pos="0">
                    <a:srgbClr val="FFFFFF"/>
                  </a:gs>
                  <a:gs pos="86000">
                    <a:srgbClr val="FFFFFF"/>
                  </a:gs>
                </a:gsLst>
                <a:lin ang="0" scaled="0"/>
              </a:gradFill>
            </a:endParaRPr>
          </a:p>
        </p:txBody>
      </p:sp>
      <p:sp>
        <p:nvSpPr>
          <p:cNvPr id="11" name="Rounded Rectangle 10"/>
          <p:cNvSpPr/>
          <p:nvPr/>
        </p:nvSpPr>
        <p:spPr bwMode="blackGray">
          <a:xfrm>
            <a:off x="1208032" y="4131399"/>
            <a:ext cx="404839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gradFill>
                  <a:gsLst>
                    <a:gs pos="0">
                      <a:schemeClr val="tx1"/>
                    </a:gs>
                    <a:gs pos="86000">
                      <a:schemeClr val="tx1"/>
                    </a:gs>
                  </a:gsLst>
                  <a:lin ang="5400000" scaled="0"/>
                </a:gradFill>
                <a:latin typeface="Segoe" pitchFamily="34" charset="0"/>
              </a:rPr>
              <a:t>Complete an evaluation on </a:t>
            </a:r>
            <a:r>
              <a:rPr lang="en-US" sz="3200" dirty="0" err="1" smtClean="0">
                <a:gradFill>
                  <a:gsLst>
                    <a:gs pos="0">
                      <a:schemeClr val="tx1"/>
                    </a:gs>
                    <a:gs pos="86000">
                      <a:schemeClr val="tx1"/>
                    </a:gs>
                  </a:gsLst>
                  <a:lin ang="5400000" scaled="0"/>
                </a:gradFill>
                <a:latin typeface="Segoe" pitchFamily="34" charset="0"/>
              </a:rPr>
              <a:t>CommNet</a:t>
            </a:r>
            <a:r>
              <a:rPr lang="en-US" sz="3200" dirty="0" smtClean="0">
                <a:gradFill>
                  <a:gsLst>
                    <a:gs pos="0">
                      <a:schemeClr val="tx1"/>
                    </a:gs>
                    <a:gs pos="86000">
                      <a:schemeClr val="tx1"/>
                    </a:gs>
                  </a:gsLst>
                  <a:lin ang="5400000" scaled="0"/>
                </a:gradFill>
                <a:latin typeface="Segoe" pitchFamily="34" charset="0"/>
              </a:rPr>
              <a:t> and </a:t>
            </a:r>
            <a:br>
              <a:rPr lang="en-US" sz="3200" dirty="0" smtClean="0">
                <a:gradFill>
                  <a:gsLst>
                    <a:gs pos="0">
                      <a:schemeClr val="tx1"/>
                    </a:gs>
                    <a:gs pos="86000">
                      <a:schemeClr val="tx1"/>
                    </a:gs>
                  </a:gsLst>
                  <a:lin ang="5400000" scaled="0"/>
                </a:gradFill>
                <a:latin typeface="Segoe" pitchFamily="34" charset="0"/>
              </a:rPr>
            </a:br>
            <a:r>
              <a:rPr lang="en-US" sz="3200" dirty="0" smtClean="0">
                <a:gradFill>
                  <a:gsLst>
                    <a:gs pos="0">
                      <a:schemeClr val="tx1"/>
                    </a:gs>
                    <a:gs pos="86000">
                      <a:schemeClr val="tx1"/>
                    </a:gs>
                  </a:gsLst>
                  <a:lin ang="5400000" scaled="0"/>
                </a:gradFill>
                <a:latin typeface="Segoe" pitchFamily="34" charset="0"/>
              </a:rPr>
              <a:t>enter to win!</a:t>
            </a:r>
          </a:p>
        </p:txBody>
      </p:sp>
      <p:pic>
        <p:nvPicPr>
          <p:cNvPr id="17" name="Picture 5"/>
          <p:cNvPicPr>
            <a:picLocks noChangeAspect="1" noChangeArrowheads="1"/>
          </p:cNvPicPr>
          <p:nvPr/>
        </p:nvPicPr>
        <p:blipFill>
          <a:blip r:embed="rId5" cstate="email">
            <a:extLst>
              <a:ext uri="{28A0092B-C50C-407E-A947-70E740481C1C}">
                <a14:useLocalDpi xmlns:a14="http://schemas.microsoft.com/office/drawing/2010/main"/>
              </a:ext>
            </a:extLst>
          </a:blip>
          <a:stretch>
            <a:fillRect/>
          </a:stretch>
        </p:blipFill>
        <p:spPr bwMode="auto">
          <a:xfrm rot="20307775">
            <a:off x="6024827" y="2949077"/>
            <a:ext cx="770439" cy="804993"/>
          </a:xfrm>
          <a:prstGeom prst="rect">
            <a:avLst/>
          </a:prstGeom>
          <a:noFill/>
          <a:ln>
            <a:noFill/>
          </a:ln>
        </p:spPr>
      </p:pic>
      <p:pic>
        <p:nvPicPr>
          <p:cNvPr id="2" name="Picture 1"/>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975751" y="5136287"/>
            <a:ext cx="599215" cy="1239183"/>
          </a:xfrm>
          <a:prstGeom prst="rect">
            <a:avLst/>
          </a:prstGeom>
        </p:spPr>
      </p:pic>
      <p:pic>
        <p:nvPicPr>
          <p:cNvPr id="19" name="Picture 18"/>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0033903" y="5078616"/>
            <a:ext cx="491460" cy="1016345"/>
          </a:xfrm>
          <a:prstGeom prst="rect">
            <a:avLst/>
          </a:prstGeom>
        </p:spPr>
      </p:pic>
      <p:pic>
        <p:nvPicPr>
          <p:cNvPr id="20" name="Picture 19"/>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8246403" y="5136287"/>
            <a:ext cx="808703" cy="1672406"/>
          </a:xfrm>
          <a:prstGeom prst="rect">
            <a:avLst/>
          </a:prstGeom>
        </p:spPr>
      </p:pic>
      <p:pic>
        <p:nvPicPr>
          <p:cNvPr id="21" name="Picture 20"/>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6027345" y="5079871"/>
            <a:ext cx="808703" cy="1672406"/>
          </a:xfrm>
          <a:prstGeom prst="rect">
            <a:avLst/>
          </a:prstGeom>
        </p:spPr>
      </p:pic>
      <p:pic>
        <p:nvPicPr>
          <p:cNvPr id="23" name="Picture 22"/>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9055106" y="5107120"/>
            <a:ext cx="313711" cy="648758"/>
          </a:xfrm>
          <a:prstGeom prst="rect">
            <a:avLst/>
          </a:prstGeom>
        </p:spPr>
      </p:pic>
      <p:pic>
        <p:nvPicPr>
          <p:cNvPr id="24" name="Picture 23"/>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7774699" y="5078617"/>
            <a:ext cx="313711" cy="648758"/>
          </a:xfrm>
          <a:prstGeom prst="rect">
            <a:avLst/>
          </a:prstGeom>
        </p:spPr>
      </p:pic>
      <p:pic>
        <p:nvPicPr>
          <p:cNvPr id="25" name="Picture 5"/>
          <p:cNvPicPr>
            <a:picLocks noChangeAspect="1" noChangeArrowheads="1"/>
          </p:cNvPicPr>
          <p:nvPr/>
        </p:nvPicPr>
        <p:blipFill>
          <a:blip r:embed="rId10" cstate="email">
            <a:extLst>
              <a:ext uri="{28A0092B-C50C-407E-A947-70E740481C1C}">
                <a14:useLocalDpi xmlns:a14="http://schemas.microsoft.com/office/drawing/2010/main"/>
              </a:ext>
            </a:extLst>
          </a:blip>
          <a:stretch>
            <a:fillRect/>
          </a:stretch>
        </p:blipFill>
        <p:spPr bwMode="auto">
          <a:xfrm rot="1341843">
            <a:off x="9608744" y="3651522"/>
            <a:ext cx="850318" cy="888455"/>
          </a:xfrm>
          <a:prstGeom prst="rect">
            <a:avLst/>
          </a:prstGeom>
          <a:noFill/>
          <a:ln>
            <a:noFill/>
          </a:ln>
        </p:spPr>
      </p:pic>
      <p:pic>
        <p:nvPicPr>
          <p:cNvPr id="28" name="Picture 5"/>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auto">
          <a:xfrm rot="20307775">
            <a:off x="9919124" y="2776703"/>
            <a:ext cx="613260" cy="640764"/>
          </a:xfrm>
          <a:prstGeom prst="rect">
            <a:avLst/>
          </a:prstGeom>
          <a:noFill/>
          <a:ln>
            <a:noFill/>
          </a:ln>
        </p:spPr>
      </p:pic>
      <p:pic>
        <p:nvPicPr>
          <p:cNvPr id="27" name="Picture 5"/>
          <p:cNvPicPr>
            <a:picLocks noChangeAspect="1" noChangeArrowheads="1"/>
          </p:cNvPicPr>
          <p:nvPr/>
        </p:nvPicPr>
        <p:blipFill>
          <a:blip r:embed="rId12" cstate="email">
            <a:extLst>
              <a:ext uri="{28A0092B-C50C-407E-A947-70E740481C1C}">
                <a14:useLocalDpi xmlns:a14="http://schemas.microsoft.com/office/drawing/2010/main"/>
              </a:ext>
            </a:extLst>
          </a:blip>
          <a:stretch>
            <a:fillRect/>
          </a:stretch>
        </p:blipFill>
        <p:spPr bwMode="auto">
          <a:xfrm rot="20307775">
            <a:off x="6855552" y="3396819"/>
            <a:ext cx="1202249" cy="1256169"/>
          </a:xfrm>
          <a:prstGeom prst="rect">
            <a:avLst/>
          </a:prstGeom>
          <a:noFill/>
          <a:ln>
            <a:noFill/>
          </a:ln>
        </p:spPr>
      </p:pic>
      <p:pic>
        <p:nvPicPr>
          <p:cNvPr id="26" name="Picture 5"/>
          <p:cNvPicPr>
            <a:picLocks noChangeAspect="1" noChangeArrowheads="1"/>
          </p:cNvPicPr>
          <p:nvPr/>
        </p:nvPicPr>
        <p:blipFill>
          <a:blip r:embed="rId13" cstate="email">
            <a:extLst>
              <a:ext uri="{28A0092B-C50C-407E-A947-70E740481C1C}">
                <a14:useLocalDpi xmlns:a14="http://schemas.microsoft.com/office/drawing/2010/main"/>
              </a:ext>
            </a:extLst>
          </a:blip>
          <a:stretch>
            <a:fillRect/>
          </a:stretch>
        </p:blipFill>
        <p:spPr bwMode="auto">
          <a:xfrm>
            <a:off x="7797216" y="2835764"/>
            <a:ext cx="1707076" cy="1783638"/>
          </a:xfrm>
          <a:prstGeom prst="rect">
            <a:avLst/>
          </a:prstGeom>
          <a:noFill/>
          <a:ln>
            <a:noFill/>
          </a:ln>
        </p:spPr>
      </p:pic>
      <p:pic>
        <p:nvPicPr>
          <p:cNvPr id="29" name="Picture 2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301551" y="384578"/>
            <a:ext cx="1005628" cy="1933901"/>
          </a:xfrm>
          <a:prstGeom prst="rect">
            <a:avLst/>
          </a:prstGeom>
        </p:spPr>
      </p:pic>
      <p:cxnSp>
        <p:nvCxnSpPr>
          <p:cNvPr id="6" name="Straight Connector 5"/>
          <p:cNvCxnSpPr/>
          <p:nvPr/>
        </p:nvCxnSpPr>
        <p:spPr>
          <a:xfrm>
            <a:off x="5906344" y="2508098"/>
            <a:ext cx="5036347"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5906344" y="4892102"/>
            <a:ext cx="5036347" cy="0"/>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22" name="Picture 21"/>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9269239" y="5187640"/>
            <a:ext cx="704478" cy="1456868"/>
          </a:xfrm>
          <a:prstGeom prst="rect">
            <a:avLst/>
          </a:prstGeom>
        </p:spPr>
      </p:pic>
      <p:pic>
        <p:nvPicPr>
          <p:cNvPr id="31" name="Picture 30"/>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225755" y="5402996"/>
            <a:ext cx="599215" cy="1239183"/>
          </a:xfrm>
          <a:prstGeom prst="rect">
            <a:avLst/>
          </a:prstGeom>
        </p:spPr>
      </p:pic>
      <p:cxnSp>
        <p:nvCxnSpPr>
          <p:cNvPr id="32" name="Straight Connector 31"/>
          <p:cNvCxnSpPr/>
          <p:nvPr/>
        </p:nvCxnSpPr>
        <p:spPr>
          <a:xfrm rot="16200000">
            <a:off x="3798701" y="1911738"/>
            <a:ext cx="2194560"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0950431"/>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a:xfrm>
            <a:off x="519112" y="228600"/>
            <a:ext cx="11149013" cy="609398"/>
          </a:xfrm>
        </p:spPr>
        <p:txBody>
          <a:bodyPr/>
          <a:lstStyle/>
          <a:p>
            <a:r>
              <a:rPr lang="en-US" dirty="0" smtClean="0"/>
              <a:t>MS Tag Placeholder Slide</a:t>
            </a:r>
            <a:endParaRPr lang="en-US" dirty="0"/>
          </a:p>
        </p:txBody>
      </p:sp>
      <p:sp>
        <p:nvSpPr>
          <p:cNvPr id="8" name="Rectangle 7"/>
          <p:cNvSpPr/>
          <p:nvPr/>
        </p:nvSpPr>
        <p:spPr bwMode="auto">
          <a:xfrm>
            <a:off x="-3063244" y="1"/>
            <a:ext cx="2854754" cy="1661993"/>
          </a:xfrm>
          <a:prstGeom prst="rect">
            <a:avLst/>
          </a:prstGeom>
          <a:solidFill>
            <a:schemeClr val="accent3"/>
          </a:solidFill>
          <a:ln>
            <a:solidFill>
              <a:schemeClr val="tx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r>
              <a:rPr lang="en-US" dirty="0" smtClean="0"/>
              <a:t>Required Slide </a:t>
            </a:r>
          </a:p>
          <a:p>
            <a:endParaRPr lang="en-US" dirty="0" smtClean="0"/>
          </a:p>
          <a:p>
            <a:r>
              <a:rPr lang="en-US" dirty="0" smtClean="0"/>
              <a:t>Your MS Tag will be inserted here during the final scrub. </a:t>
            </a:r>
            <a:endParaRPr lang="en-US" dirty="0"/>
          </a:p>
        </p:txBody>
      </p:sp>
    </p:spTree>
    <p:extLst>
      <p:ext uri="{BB962C8B-B14F-4D97-AF65-F5344CB8AC3E}">
        <p14:creationId xmlns:p14="http://schemas.microsoft.com/office/powerpoint/2010/main" val="3571379924"/>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Stay to the End to Win!</a:t>
            </a:r>
            <a:endParaRPr lang="en-US" dirty="0"/>
          </a:p>
        </p:txBody>
      </p:sp>
      <p:sp>
        <p:nvSpPr>
          <p:cNvPr id="5" name="Subtitle 4"/>
          <p:cNvSpPr>
            <a:spLocks noGrp="1"/>
          </p:cNvSpPr>
          <p:nvPr>
            <p:ph type="subTitle" idx="1"/>
          </p:nvPr>
        </p:nvSpPr>
        <p:spPr/>
        <p:txBody>
          <a:bodyPr/>
          <a:lstStyle/>
          <a:p>
            <a:endParaRPr lang="en-US"/>
          </a:p>
        </p:txBody>
      </p:sp>
      <p:sp>
        <p:nvSpPr>
          <p:cNvPr id="2" name="Text Placeholder 1"/>
          <p:cNvSpPr>
            <a:spLocks noGrp="1"/>
          </p:cNvSpPr>
          <p:nvPr>
            <p:ph type="body" sz="quarter" idx="10"/>
          </p:nvPr>
        </p:nvSpPr>
        <p:spPr/>
        <p:txBody>
          <a:bodyPr/>
          <a:lstStyle/>
          <a:p>
            <a:r>
              <a:rPr lang="en-US" dirty="0" smtClean="0"/>
              <a:t>Free Phone!</a:t>
            </a:r>
            <a:endParaRPr lang="en-US" dirty="0"/>
          </a:p>
        </p:txBody>
      </p:sp>
    </p:spTree>
    <p:extLst>
      <p:ext uri="{BB962C8B-B14F-4D97-AF65-F5344CB8AC3E}">
        <p14:creationId xmlns:p14="http://schemas.microsoft.com/office/powerpoint/2010/main" val="2780594532"/>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black">
          <a:xfrm>
            <a:off x="3848585" y="3051283"/>
            <a:ext cx="4491655" cy="755434"/>
          </a:xfrm>
          <a:prstGeom prst="rect">
            <a:avLst/>
          </a:prstGeom>
          <a:noFill/>
          <a:ln>
            <a:noFill/>
          </a:ln>
        </p:spPr>
      </p:pic>
      <p:sp>
        <p:nvSpPr>
          <p:cNvPr id="5" name="Text Box 3"/>
          <p:cNvSpPr txBox="1">
            <a:spLocks noChangeArrowheads="1"/>
          </p:cNvSpPr>
          <p:nvPr/>
        </p:nvSpPr>
        <p:spPr bwMode="blackWhite">
          <a:xfrm>
            <a:off x="507868" y="6083573"/>
            <a:ext cx="11173090" cy="415484"/>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gradFill>
                  <a:gsLst>
                    <a:gs pos="0">
                      <a:schemeClr val="tx1"/>
                    </a:gs>
                    <a:gs pos="100000">
                      <a:schemeClr val="tx1"/>
                    </a:gs>
                  </a:gsLst>
                  <a:lin ang="5400000" scaled="0"/>
                </a:gradFill>
                <a:latin typeface="Segoe UI" pitchFamily="34" charset="0"/>
                <a:cs typeface="Arial" charset="0"/>
              </a:rPr>
              <a:t>© </a:t>
            </a:r>
            <a:r>
              <a:rPr lang="en-US" sz="700" dirty="0" smtClean="0">
                <a:gradFill>
                  <a:gsLst>
                    <a:gs pos="0">
                      <a:schemeClr val="tx1"/>
                    </a:gs>
                    <a:gs pos="100000">
                      <a:schemeClr val="tx1"/>
                    </a:gs>
                  </a:gsLst>
                  <a:lin ang="5400000" scaled="0"/>
                </a:gradFill>
                <a:latin typeface="Segoe UI" pitchFamily="34" charset="0"/>
                <a:cs typeface="Arial" charset="0"/>
              </a:rPr>
              <a:t>2011 Microsoft </a:t>
            </a:r>
            <a:r>
              <a:rPr lang="en-US" sz="700" dirty="0">
                <a:gradFill>
                  <a:gsLst>
                    <a:gs pos="0">
                      <a:schemeClr val="tx1"/>
                    </a:gs>
                    <a:gs pos="100000">
                      <a:schemeClr val="tx1"/>
                    </a:gs>
                  </a:gsLst>
                  <a:lin ang="5400000" scaled="0"/>
                </a:gradFill>
                <a:latin typeface="Segoe U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700" dirty="0">
                <a:gradFill>
                  <a:gsLst>
                    <a:gs pos="0">
                      <a:schemeClr val="tx1"/>
                    </a:gs>
                    <a:gs pos="100000">
                      <a:schemeClr val="tx1"/>
                    </a:gs>
                  </a:gsLst>
                  <a:lin ang="5400000" scaled="0"/>
                </a:gra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a:t>
            </a:r>
            <a:r>
              <a:rPr lang="en-US" sz="700" dirty="0" smtClean="0">
                <a:gradFill>
                  <a:gsLst>
                    <a:gs pos="0">
                      <a:schemeClr val="tx1"/>
                    </a:gs>
                    <a:gs pos="100000">
                      <a:schemeClr val="tx1"/>
                    </a:gs>
                  </a:gsLst>
                  <a:lin ang="5400000" scaled="0"/>
                </a:gradFill>
                <a:latin typeface="Segoe UI" pitchFamily="34" charset="0"/>
                <a:cs typeface="Arial" charset="0"/>
              </a:rPr>
              <a:t/>
            </a:r>
            <a:br>
              <a:rPr lang="en-US" sz="700" dirty="0" smtClean="0">
                <a:gradFill>
                  <a:gsLst>
                    <a:gs pos="0">
                      <a:schemeClr val="tx1"/>
                    </a:gs>
                    <a:gs pos="100000">
                      <a:schemeClr val="tx1"/>
                    </a:gs>
                  </a:gsLst>
                  <a:lin ang="5400000" scaled="0"/>
                </a:gradFill>
                <a:latin typeface="Segoe UI" pitchFamily="34" charset="0"/>
                <a:cs typeface="Arial" charset="0"/>
              </a:rPr>
            </a:br>
            <a:r>
              <a:rPr lang="en-US" sz="700" dirty="0" smtClean="0">
                <a:gradFill>
                  <a:gsLst>
                    <a:gs pos="0">
                      <a:schemeClr val="tx1"/>
                    </a:gs>
                    <a:gs pos="100000">
                      <a:schemeClr val="tx1"/>
                    </a:gs>
                  </a:gsLst>
                  <a:lin ang="5400000" scaled="0"/>
                </a:gradFill>
                <a:latin typeface="Segoe UI" pitchFamily="34" charset="0"/>
                <a:cs typeface="Arial" charset="0"/>
              </a:rPr>
              <a:t>on </a:t>
            </a:r>
            <a:r>
              <a:rPr lang="en-US" sz="700" dirty="0">
                <a:gradFill>
                  <a:gsLst>
                    <a:gs pos="0">
                      <a:schemeClr val="tx1"/>
                    </a:gs>
                    <a:gs pos="100000">
                      <a:schemeClr val="tx1"/>
                    </a:gs>
                  </a:gsLst>
                  <a:lin ang="5400000" scaled="0"/>
                </a:gradFill>
                <a:latin typeface="Segoe UI" pitchFamily="34" charset="0"/>
                <a:cs typeface="Arial" charset="0"/>
              </a:rPr>
              <a:t>the part of Microsoft, and Microsoft cannot guarantee the accuracy of any information provided after the date of this presentation</a:t>
            </a:r>
            <a:r>
              <a:rPr lang="en-US" sz="700" dirty="0" smtClean="0">
                <a:gradFill>
                  <a:gsLst>
                    <a:gs pos="0">
                      <a:schemeClr val="tx1"/>
                    </a:gs>
                    <a:gs pos="100000">
                      <a:schemeClr val="tx1"/>
                    </a:gs>
                  </a:gsLst>
                  <a:lin ang="5400000" scaled="0"/>
                </a:gradFill>
                <a:latin typeface="Segoe UI" pitchFamily="34" charset="0"/>
                <a:cs typeface="Arial" charset="0"/>
              </a:rPr>
              <a:t>. MICROSOFT </a:t>
            </a:r>
            <a:r>
              <a:rPr lang="en-US" sz="700" dirty="0">
                <a:gradFill>
                  <a:gsLst>
                    <a:gs pos="0">
                      <a:schemeClr val="tx1"/>
                    </a:gs>
                    <a:gs pos="100000">
                      <a:schemeClr val="tx1"/>
                    </a:gs>
                  </a:gsLst>
                  <a:lin ang="5400000" scaled="0"/>
                </a:gradFill>
                <a:latin typeface="Segoe UI" pitchFamily="34" charset="0"/>
                <a:cs typeface="Arial" charset="0"/>
              </a:rPr>
              <a:t>MAKES NO WARRANTIES, EXPRESS, IMPLIED OR STATUTORY, AS TO THE INFORMATION IN THIS PRESENTATION.</a:t>
            </a: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Silverlight and XNA on </a:t>
            </a:r>
            <a:r>
              <a: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rPr>
              <a:t>Windows Phone </a:t>
            </a:r>
            <a:r>
              <a:rPr lang="en-US" dirty="0" smtClean="0"/>
              <a:t>7 RTM</a:t>
            </a:r>
            <a:br>
              <a:rPr lang="en-US" dirty="0" smtClean="0"/>
            </a:br>
            <a:r>
              <a:rPr lang="en-US" sz="3200" dirty="0" smtClean="0">
                <a:gradFill flip="none" rotWithShape="1">
                  <a:gsLst>
                    <a:gs pos="0">
                      <a:schemeClr val="accent1"/>
                    </a:gs>
                    <a:gs pos="86000">
                      <a:schemeClr val="accent1"/>
                    </a:gs>
                  </a:gsLst>
                  <a:lin ang="5400000" scaled="0"/>
                  <a:tileRect/>
                </a:gradFill>
              </a:rPr>
              <a:t>XNA Game Studio or Silverlight: which product is right for me?</a:t>
            </a:r>
            <a:endParaRPr lang="en-US" sz="3200" dirty="0">
              <a:gradFill flip="none" rotWithShape="1">
                <a:gsLst>
                  <a:gs pos="0">
                    <a:schemeClr val="accent1"/>
                  </a:gs>
                  <a:gs pos="86000">
                    <a:schemeClr val="accent1"/>
                  </a:gs>
                </a:gsLst>
                <a:lin ang="5400000" scaled="0"/>
                <a:tileRect/>
              </a:gradFill>
            </a:endParaRPr>
          </a:p>
        </p:txBody>
      </p:sp>
      <p:sp>
        <p:nvSpPr>
          <p:cNvPr id="4" name="Rectangle 3"/>
          <p:cNvSpPr/>
          <p:nvPr/>
        </p:nvSpPr>
        <p:spPr bwMode="auto">
          <a:xfrm>
            <a:off x="-3" y="1905000"/>
            <a:ext cx="8046720" cy="548640"/>
          </a:xfrm>
          <a:prstGeom prst="rect">
            <a:avLst/>
          </a:prstGeom>
          <a:solidFill>
            <a:srgbClr val="6BBD46"/>
          </a:solidFill>
          <a:ln w="12700" cap="flat" cmpd="sng" algn="ctr">
            <a:noFill/>
            <a:prstDash val="solid"/>
            <a:headEnd type="none" w="med" len="med"/>
            <a:tailEnd type="none" w="med" len="med"/>
          </a:ln>
          <a:effectLst>
            <a:outerShdw blurRad="40005" dist="22860" dir="5400000" algn="t" rotWithShape="0">
              <a:prstClr val="black">
                <a:alpha val="35000"/>
              </a:prstClr>
            </a:outerShdw>
          </a:effectLst>
        </p:spPr>
        <p:txBody>
          <a:bodyPr vert="horz" wrap="square" lIns="521208" tIns="45720" rIns="68604" bIns="45720" numCol="1" rtlCol="0" anchor="ctr" anchorCtr="0" compatLnSpc="1">
            <a:prstTxWarp prst="textNoShape">
              <a:avLst/>
            </a:prstTxWarp>
          </a:bodyPr>
          <a:lstStyle/>
          <a:p>
            <a:pPr defTabSz="914099" fontAlgn="base">
              <a:spcBef>
                <a:spcPts val="300"/>
              </a:spcBef>
              <a:spcAft>
                <a:spcPct val="0"/>
              </a:spcAft>
            </a:pPr>
            <a:r>
              <a:rPr lang="en-US" sz="3200" dirty="0">
                <a:solidFill>
                  <a:schemeClr val="tx1">
                    <a:alpha val="99000"/>
                  </a:schemeClr>
                </a:solidFill>
              </a:rPr>
              <a:t>Graphics, pick one technology</a:t>
            </a:r>
          </a:p>
        </p:txBody>
      </p:sp>
      <p:sp>
        <p:nvSpPr>
          <p:cNvPr id="7" name="Content Placeholder 7"/>
          <p:cNvSpPr txBox="1">
            <a:spLocks/>
          </p:cNvSpPr>
          <p:nvPr/>
        </p:nvSpPr>
        <p:spPr>
          <a:xfrm>
            <a:off x="519112" y="2547716"/>
            <a:ext cx="7527605" cy="2893100"/>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03225" indent="-403225"/>
            <a:r>
              <a:rPr lang="en-US" sz="2800" dirty="0"/>
              <a:t>Silverlight </a:t>
            </a:r>
          </a:p>
          <a:p>
            <a:pPr marL="795338" lvl="1" indent="-392113"/>
            <a:r>
              <a:rPr lang="en-US" sz="2400" dirty="0"/>
              <a:t>Declarative XAML</a:t>
            </a:r>
          </a:p>
          <a:p>
            <a:pPr marL="795338" lvl="1" indent="-392113"/>
            <a:r>
              <a:rPr lang="en-US" sz="2400" dirty="0"/>
              <a:t>Retained mode</a:t>
            </a:r>
          </a:p>
          <a:p>
            <a:pPr marL="795338" lvl="1" indent="-392113"/>
            <a:r>
              <a:rPr lang="en-US" sz="2400" dirty="0"/>
              <a:t>Controls, user friendly</a:t>
            </a:r>
            <a:endParaRPr lang="en-US" sz="2000" dirty="0"/>
          </a:p>
          <a:p>
            <a:pPr marL="403225" indent="-403225"/>
            <a:r>
              <a:rPr lang="en-US" sz="2800" dirty="0"/>
              <a:t>XNA</a:t>
            </a:r>
          </a:p>
          <a:p>
            <a:pPr marL="795338" lvl="1" indent="-392113"/>
            <a:r>
              <a:rPr lang="en-US" sz="2400" dirty="0"/>
              <a:t>GPU Accelerated</a:t>
            </a:r>
          </a:p>
          <a:p>
            <a:pPr marL="795338" lvl="1" indent="-392113"/>
            <a:r>
              <a:rPr lang="en-US" sz="2400" dirty="0"/>
              <a:t>Immediate mode, very low level</a:t>
            </a:r>
          </a:p>
        </p:txBody>
      </p:sp>
      <p:sp>
        <p:nvSpPr>
          <p:cNvPr id="8" name="Rectangle 7"/>
          <p:cNvSpPr/>
          <p:nvPr/>
        </p:nvSpPr>
        <p:spPr bwMode="auto">
          <a:xfrm>
            <a:off x="-3" y="5582391"/>
            <a:ext cx="8046720" cy="548640"/>
          </a:xfrm>
          <a:prstGeom prst="rect">
            <a:avLst/>
          </a:prstGeom>
          <a:solidFill>
            <a:srgbClr val="6BBD46"/>
          </a:solidFill>
          <a:ln w="12700" cap="flat" cmpd="sng" algn="ctr">
            <a:noFill/>
            <a:prstDash val="solid"/>
            <a:headEnd type="none" w="med" len="med"/>
            <a:tailEnd type="none" w="med" len="med"/>
          </a:ln>
          <a:effectLst>
            <a:outerShdw blurRad="40005" dist="22860" dir="5400000" algn="t" rotWithShape="0">
              <a:prstClr val="black">
                <a:alpha val="35000"/>
              </a:prstClr>
            </a:outerShdw>
          </a:effectLst>
        </p:spPr>
        <p:txBody>
          <a:bodyPr vert="horz" wrap="square" lIns="521208" tIns="45720" rIns="68604" bIns="45720" numCol="1" rtlCol="0" anchor="ctr" anchorCtr="0" compatLnSpc="1">
            <a:prstTxWarp prst="textNoShape">
              <a:avLst/>
            </a:prstTxWarp>
          </a:bodyPr>
          <a:lstStyle/>
          <a:p>
            <a:pPr defTabSz="914099" fontAlgn="base">
              <a:spcBef>
                <a:spcPts val="300"/>
              </a:spcBef>
              <a:spcAft>
                <a:spcPct val="0"/>
              </a:spcAft>
            </a:pPr>
            <a:r>
              <a:rPr lang="en-US" sz="3200" dirty="0">
                <a:solidFill>
                  <a:schemeClr val="tx1">
                    <a:alpha val="99000"/>
                  </a:schemeClr>
                </a:solidFill>
              </a:rPr>
              <a:t>Browser, Maps Control</a:t>
            </a:r>
          </a:p>
        </p:txBody>
      </p:sp>
    </p:spTree>
    <p:extLst>
      <p:ext uri="{BB962C8B-B14F-4D97-AF65-F5344CB8AC3E}">
        <p14:creationId xmlns:p14="http://schemas.microsoft.com/office/powerpoint/2010/main" val="270487704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Silverlight and XNA on Windows Phone 7 RTM</a:t>
            </a:r>
            <a:br>
              <a:rPr lang="en-US" dirty="0" smtClean="0"/>
            </a:br>
            <a:r>
              <a:rPr lang="en-US" sz="3200" dirty="0">
                <a:gradFill flip="none" rotWithShape="1">
                  <a:gsLst>
                    <a:gs pos="0">
                      <a:schemeClr val="accent1"/>
                    </a:gs>
                    <a:gs pos="86000">
                      <a:schemeClr val="accent1"/>
                    </a:gs>
                  </a:gsLst>
                  <a:lin ang="5400000" scaled="0"/>
                  <a:tileRect/>
                </a:gradFill>
              </a:rPr>
              <a:t>XNA Game Studio or Silverlight: </a:t>
            </a:r>
            <a:r>
              <a:rPr lang="en-US" sz="3200" dirty="0" smtClean="0">
                <a:gradFill flip="none" rotWithShape="1">
                  <a:gsLst>
                    <a:gs pos="0">
                      <a:schemeClr val="accent1"/>
                    </a:gs>
                    <a:gs pos="86000">
                      <a:schemeClr val="accent1"/>
                    </a:gs>
                  </a:gsLst>
                  <a:lin ang="5400000" scaled="0"/>
                  <a:tileRect/>
                </a:gradFill>
              </a:rPr>
              <a:t>which product is right for me?</a:t>
            </a:r>
            <a:endParaRPr lang="en-US" sz="3200" dirty="0">
              <a:gradFill flip="none" rotWithShape="1">
                <a:gsLst>
                  <a:gs pos="0">
                    <a:schemeClr val="accent1"/>
                  </a:gs>
                  <a:gs pos="86000">
                    <a:schemeClr val="accent1"/>
                  </a:gs>
                </a:gsLst>
                <a:lin ang="5400000" scaled="0"/>
                <a:tileRect/>
              </a:gradFill>
            </a:endParaRPr>
          </a:p>
        </p:txBody>
      </p:sp>
      <p:sp>
        <p:nvSpPr>
          <p:cNvPr id="4" name="Rectangle 3"/>
          <p:cNvSpPr/>
          <p:nvPr/>
        </p:nvSpPr>
        <p:spPr bwMode="auto">
          <a:xfrm>
            <a:off x="-3" y="1905000"/>
            <a:ext cx="8046720" cy="548640"/>
          </a:xfrm>
          <a:prstGeom prst="rect">
            <a:avLst/>
          </a:prstGeom>
          <a:solidFill>
            <a:srgbClr val="6BBD46"/>
          </a:solidFill>
          <a:ln w="12700" cap="flat" cmpd="sng" algn="ctr">
            <a:noFill/>
            <a:prstDash val="solid"/>
            <a:headEnd type="none" w="med" len="med"/>
            <a:tailEnd type="none" w="med" len="med"/>
          </a:ln>
          <a:effectLst>
            <a:outerShdw blurRad="40005" dist="22860" dir="5400000" algn="t" rotWithShape="0">
              <a:prstClr val="black">
                <a:alpha val="35000"/>
              </a:prstClr>
            </a:outerShdw>
          </a:effectLst>
        </p:spPr>
        <p:txBody>
          <a:bodyPr vert="horz" wrap="square" lIns="521208" tIns="45720" rIns="68604" bIns="45720" numCol="1" rtlCol="0" anchor="ctr" anchorCtr="0" compatLnSpc="1">
            <a:prstTxWarp prst="textNoShape">
              <a:avLst/>
            </a:prstTxWarp>
          </a:bodyPr>
          <a:lstStyle/>
          <a:p>
            <a:pPr defTabSz="914099" fontAlgn="base">
              <a:spcBef>
                <a:spcPts val="300"/>
              </a:spcBef>
              <a:spcAft>
                <a:spcPct val="0"/>
              </a:spcAft>
            </a:pPr>
            <a:r>
              <a:rPr lang="en-US" sz="3200" dirty="0">
                <a:solidFill>
                  <a:schemeClr val="tx1">
                    <a:alpha val="99000"/>
                  </a:schemeClr>
                </a:solidFill>
              </a:rPr>
              <a:t>Everything but graphics, mix and match</a:t>
            </a:r>
          </a:p>
        </p:txBody>
      </p:sp>
      <p:sp>
        <p:nvSpPr>
          <p:cNvPr id="7" name="Content Placeholder 7"/>
          <p:cNvSpPr txBox="1">
            <a:spLocks/>
          </p:cNvSpPr>
          <p:nvPr/>
        </p:nvSpPr>
        <p:spPr>
          <a:xfrm>
            <a:off x="519112" y="2547716"/>
            <a:ext cx="7527605" cy="2893100"/>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03225" indent="-403225"/>
            <a:r>
              <a:rPr lang="en-US" sz="2800" dirty="0" smtClean="0"/>
              <a:t>XNA </a:t>
            </a:r>
            <a:r>
              <a:rPr lang="en-US" sz="2800" dirty="0"/>
              <a:t>framework</a:t>
            </a:r>
          </a:p>
          <a:p>
            <a:pPr marL="798513" lvl="1" indent="-403225"/>
            <a:r>
              <a:rPr lang="en-US" sz="2400" dirty="0"/>
              <a:t>Audio and microphone</a:t>
            </a:r>
          </a:p>
          <a:p>
            <a:pPr marL="798513" lvl="1" indent="-403225"/>
            <a:r>
              <a:rPr lang="en-US" sz="2400" dirty="0"/>
              <a:t>Media playback</a:t>
            </a:r>
          </a:p>
          <a:p>
            <a:pPr marL="798513" lvl="1" indent="-403225"/>
            <a:r>
              <a:rPr lang="en-US" sz="2400" dirty="0"/>
              <a:t>Input</a:t>
            </a:r>
          </a:p>
          <a:p>
            <a:pPr marL="798513" lvl="1" indent="-403225"/>
            <a:r>
              <a:rPr lang="en-US" sz="2400" dirty="0" err="1"/>
              <a:t>GamerServices</a:t>
            </a:r>
            <a:r>
              <a:rPr lang="en-US" sz="2400" dirty="0"/>
              <a:t>, etc…</a:t>
            </a:r>
          </a:p>
          <a:p>
            <a:pPr marL="403225" indent="-403225"/>
            <a:r>
              <a:rPr lang="en-US" sz="2800" dirty="0"/>
              <a:t>Silverlight</a:t>
            </a:r>
          </a:p>
          <a:p>
            <a:pPr marL="798513" lvl="1" indent="-403225"/>
            <a:r>
              <a:rPr lang="en-US" sz="2400" dirty="0" err="1"/>
              <a:t>HttpWebRequest</a:t>
            </a:r>
            <a:endParaRPr lang="en-US" sz="2400" dirty="0"/>
          </a:p>
        </p:txBody>
      </p:sp>
    </p:spTree>
    <p:extLst>
      <p:ext uri="{BB962C8B-B14F-4D97-AF65-F5344CB8AC3E}">
        <p14:creationId xmlns:p14="http://schemas.microsoft.com/office/powerpoint/2010/main" val="329906116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Writing a Game for Windows Phone 7?</a:t>
            </a:r>
            <a:endParaRPr lang="en-US" dirty="0"/>
          </a:p>
        </p:txBody>
      </p:sp>
      <p:sp>
        <p:nvSpPr>
          <p:cNvPr id="4" name="Rectangle 3"/>
          <p:cNvSpPr/>
          <p:nvPr/>
        </p:nvSpPr>
        <p:spPr bwMode="auto">
          <a:xfrm>
            <a:off x="-3" y="1447800"/>
            <a:ext cx="8046720" cy="548640"/>
          </a:xfrm>
          <a:prstGeom prst="rect">
            <a:avLst/>
          </a:prstGeom>
          <a:solidFill>
            <a:srgbClr val="F09B20"/>
          </a:soli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521208" tIns="45718" rIns="182880" bIns="45718" numCol="1" rtlCol="0" anchor="ctr" anchorCtr="0" compatLnSpc="1">
            <a:prstTxWarp prst="textNoShape">
              <a:avLst/>
            </a:prstTxWarp>
          </a:bodyPr>
          <a:lstStyle/>
          <a:p>
            <a:pPr defTabSz="914099"/>
            <a:r>
              <a:rPr lang="en-US" sz="3200" dirty="0">
                <a:solidFill>
                  <a:schemeClr val="tx1">
                    <a:alpha val="99000"/>
                  </a:schemeClr>
                </a:solidFill>
              </a:rPr>
              <a:t>XNA is the likely choice</a:t>
            </a:r>
          </a:p>
        </p:txBody>
      </p:sp>
      <p:sp>
        <p:nvSpPr>
          <p:cNvPr id="6" name="Rectangle 5"/>
          <p:cNvSpPr/>
          <p:nvPr/>
        </p:nvSpPr>
        <p:spPr bwMode="auto">
          <a:xfrm>
            <a:off x="-3" y="2265300"/>
            <a:ext cx="8046720" cy="548640"/>
          </a:xfrm>
          <a:prstGeom prst="rect">
            <a:avLst/>
          </a:prstGeom>
          <a:solidFill>
            <a:srgbClr val="F09B20"/>
          </a:soli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521208" tIns="45718" rIns="182880" bIns="45718" numCol="1" rtlCol="0" anchor="ctr" anchorCtr="0" compatLnSpc="1">
            <a:prstTxWarp prst="textNoShape">
              <a:avLst/>
            </a:prstTxWarp>
          </a:bodyPr>
          <a:lstStyle/>
          <a:p>
            <a:pPr defTabSz="914099"/>
            <a:r>
              <a:rPr lang="en-US" sz="3200" dirty="0">
                <a:solidFill>
                  <a:schemeClr val="tx1">
                    <a:alpha val="99000"/>
                  </a:schemeClr>
                </a:solidFill>
              </a:rPr>
              <a:t>But what about…</a:t>
            </a:r>
          </a:p>
        </p:txBody>
      </p:sp>
      <p:sp>
        <p:nvSpPr>
          <p:cNvPr id="7" name="Content Placeholder 7"/>
          <p:cNvSpPr txBox="1">
            <a:spLocks/>
          </p:cNvSpPr>
          <p:nvPr/>
        </p:nvSpPr>
        <p:spPr>
          <a:xfrm>
            <a:off x="519112" y="2908016"/>
            <a:ext cx="7527605" cy="2622256"/>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03225" indent="-403225"/>
            <a:r>
              <a:rPr lang="en-US" sz="2800" dirty="0"/>
              <a:t>UI and controls? </a:t>
            </a:r>
          </a:p>
          <a:p>
            <a:pPr marL="403225" indent="-403225"/>
            <a:r>
              <a:rPr lang="en-US" sz="2800" dirty="0" err="1"/>
              <a:t>WebBrowser</a:t>
            </a:r>
            <a:r>
              <a:rPr lang="en-US" sz="2800" dirty="0"/>
              <a:t> integration?</a:t>
            </a:r>
          </a:p>
          <a:p>
            <a:pPr marL="403225" indent="-403225"/>
            <a:r>
              <a:rPr lang="en-US" sz="2800" dirty="0"/>
              <a:t>Video playback?</a:t>
            </a:r>
          </a:p>
          <a:p>
            <a:pPr marL="403225" indent="-403225"/>
            <a:r>
              <a:rPr lang="en-US" sz="2800" dirty="0" err="1"/>
              <a:t>SpriteFont</a:t>
            </a:r>
            <a:endParaRPr lang="en-US" sz="2800" dirty="0"/>
          </a:p>
          <a:p>
            <a:pPr marL="798513" lvl="1" indent="-403225"/>
            <a:r>
              <a:rPr lang="en-US" sz="2400" dirty="0"/>
              <a:t>Large character sets</a:t>
            </a:r>
          </a:p>
          <a:p>
            <a:pPr marL="798513" lvl="1" indent="-403225"/>
            <a:r>
              <a:rPr lang="en-US" sz="2400" dirty="0"/>
              <a:t>Dynamic glyphs – cloud, user input</a:t>
            </a:r>
          </a:p>
        </p:txBody>
      </p:sp>
    </p:spTree>
    <p:extLst>
      <p:ext uri="{BB962C8B-B14F-4D97-AF65-F5344CB8AC3E}">
        <p14:creationId xmlns:p14="http://schemas.microsoft.com/office/powerpoint/2010/main" val="99976695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Writing a Rich Connected App for </a:t>
            </a:r>
            <a:br>
              <a:rPr lang="en-US" dirty="0" smtClean="0"/>
            </a:br>
            <a:r>
              <a:rPr lang="en-US" dirty="0" smtClean="0"/>
              <a:t>Windows Phone 7?</a:t>
            </a:r>
            <a:endParaRPr lang="en-US" dirty="0"/>
          </a:p>
        </p:txBody>
      </p:sp>
      <p:sp>
        <p:nvSpPr>
          <p:cNvPr id="4" name="Rectangle 3"/>
          <p:cNvSpPr/>
          <p:nvPr/>
        </p:nvSpPr>
        <p:spPr bwMode="auto">
          <a:xfrm>
            <a:off x="-3" y="1905000"/>
            <a:ext cx="8046720" cy="548640"/>
          </a:xfrm>
          <a:prstGeom prst="rect">
            <a:avLst/>
          </a:prstGeom>
          <a:solidFill>
            <a:srgbClr val="F09B20"/>
          </a:soli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521208" tIns="45718" rIns="182880" bIns="45718" numCol="1" rtlCol="0" anchor="ctr" anchorCtr="0" compatLnSpc="1">
            <a:prstTxWarp prst="textNoShape">
              <a:avLst/>
            </a:prstTxWarp>
          </a:bodyPr>
          <a:lstStyle/>
          <a:p>
            <a:pPr defTabSz="914099"/>
            <a:r>
              <a:rPr lang="en-US" sz="3200" dirty="0">
                <a:solidFill>
                  <a:schemeClr val="tx1">
                    <a:alpha val="99000"/>
                  </a:schemeClr>
                </a:solidFill>
              </a:rPr>
              <a:t>Silverlight is the way to go</a:t>
            </a:r>
          </a:p>
        </p:txBody>
      </p:sp>
      <p:sp>
        <p:nvSpPr>
          <p:cNvPr id="5" name="Rectangle 4"/>
          <p:cNvSpPr/>
          <p:nvPr/>
        </p:nvSpPr>
        <p:spPr bwMode="auto">
          <a:xfrm>
            <a:off x="-3" y="2722500"/>
            <a:ext cx="8046720" cy="548640"/>
          </a:xfrm>
          <a:prstGeom prst="rect">
            <a:avLst/>
          </a:prstGeom>
          <a:solidFill>
            <a:srgbClr val="F09B20"/>
          </a:soli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521208" tIns="45718" rIns="182880" bIns="45718" numCol="1" rtlCol="0" anchor="ctr" anchorCtr="0" compatLnSpc="1">
            <a:prstTxWarp prst="textNoShape">
              <a:avLst/>
            </a:prstTxWarp>
          </a:bodyPr>
          <a:lstStyle/>
          <a:p>
            <a:pPr defTabSz="914099"/>
            <a:r>
              <a:rPr lang="en-US" sz="3200" dirty="0">
                <a:solidFill>
                  <a:schemeClr val="tx1">
                    <a:alpha val="99000"/>
                  </a:schemeClr>
                </a:solidFill>
              </a:rPr>
              <a:t>But what about…</a:t>
            </a:r>
          </a:p>
        </p:txBody>
      </p:sp>
      <p:sp>
        <p:nvSpPr>
          <p:cNvPr id="6" name="Content Placeholder 7"/>
          <p:cNvSpPr txBox="1">
            <a:spLocks/>
          </p:cNvSpPr>
          <p:nvPr/>
        </p:nvSpPr>
        <p:spPr>
          <a:xfrm>
            <a:off x="519112" y="3365216"/>
            <a:ext cx="7527605" cy="1809726"/>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03225" indent="-403225"/>
            <a:r>
              <a:rPr lang="en-US" sz="2800" dirty="0"/>
              <a:t>Drawing 3D Content</a:t>
            </a:r>
          </a:p>
          <a:p>
            <a:pPr marL="403225" indent="-403225"/>
            <a:r>
              <a:rPr lang="en-US" sz="2800" dirty="0"/>
              <a:t>Complex scenes, high entity counts</a:t>
            </a:r>
          </a:p>
          <a:p>
            <a:pPr marL="403225" indent="-403225"/>
            <a:r>
              <a:rPr lang="en-US" sz="2800" dirty="0"/>
              <a:t>Texturing and effects?</a:t>
            </a:r>
          </a:p>
          <a:p>
            <a:pPr marL="403225" indent="-403225"/>
            <a:r>
              <a:rPr lang="en-US" sz="2800" dirty="0"/>
              <a:t>Using the hardware </a:t>
            </a:r>
            <a:r>
              <a:rPr lang="en-US" sz="2800" dirty="0" err="1"/>
              <a:t>scaler</a:t>
            </a:r>
            <a:r>
              <a:rPr lang="en-US" sz="2800" dirty="0"/>
              <a:t>?</a:t>
            </a:r>
          </a:p>
        </p:txBody>
      </p:sp>
    </p:spTree>
    <p:extLst>
      <p:ext uri="{BB962C8B-B14F-4D97-AF65-F5344CB8AC3E}">
        <p14:creationId xmlns:p14="http://schemas.microsoft.com/office/powerpoint/2010/main" val="428832040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XNA Shared Graphics</a:t>
            </a:r>
            <a:endParaRPr lang="en-US" dirty="0"/>
          </a:p>
        </p:txBody>
      </p:sp>
      <p:sp>
        <p:nvSpPr>
          <p:cNvPr id="4" name="Rectangle 3"/>
          <p:cNvSpPr/>
          <p:nvPr/>
        </p:nvSpPr>
        <p:spPr bwMode="auto">
          <a:xfrm>
            <a:off x="-2" y="1447800"/>
            <a:ext cx="11338560" cy="548640"/>
          </a:xfrm>
          <a:prstGeom prst="rect">
            <a:avLst/>
          </a:prstGeom>
          <a:solidFill>
            <a:srgbClr val="6BBD46"/>
          </a:solidFill>
          <a:ln w="12700" cap="flat" cmpd="sng" algn="ctr">
            <a:noFill/>
            <a:prstDash val="solid"/>
            <a:headEnd type="none" w="med" len="med"/>
            <a:tailEnd type="none" w="med" len="med"/>
          </a:ln>
          <a:effectLst>
            <a:outerShdw blurRad="40005" dist="22860" dir="5400000" algn="t" rotWithShape="0">
              <a:prstClr val="black">
                <a:alpha val="35000"/>
              </a:prstClr>
            </a:outerShdw>
          </a:effectLst>
        </p:spPr>
        <p:txBody>
          <a:bodyPr vert="horz" wrap="square" lIns="521208" tIns="45720" rIns="68604" bIns="45720" numCol="1" rtlCol="0" anchor="ctr" anchorCtr="0" compatLnSpc="1">
            <a:prstTxWarp prst="textNoShape">
              <a:avLst/>
            </a:prstTxWarp>
          </a:bodyPr>
          <a:lstStyle/>
          <a:p>
            <a:pPr defTabSz="914099" fontAlgn="base">
              <a:spcBef>
                <a:spcPts val="300"/>
              </a:spcBef>
              <a:spcAft>
                <a:spcPct val="0"/>
              </a:spcAft>
            </a:pPr>
            <a:r>
              <a:rPr lang="en-US" sz="3200" dirty="0">
                <a:solidFill>
                  <a:schemeClr val="tx1">
                    <a:alpha val="99000"/>
                  </a:schemeClr>
                </a:solidFill>
              </a:rPr>
              <a:t>XNA 3D graphics within your Silverlight app!</a:t>
            </a:r>
          </a:p>
        </p:txBody>
      </p:sp>
      <p:sp>
        <p:nvSpPr>
          <p:cNvPr id="5" name="Rectangle 4"/>
          <p:cNvSpPr/>
          <p:nvPr/>
        </p:nvSpPr>
        <p:spPr bwMode="auto">
          <a:xfrm>
            <a:off x="-2" y="2265300"/>
            <a:ext cx="11338560" cy="548640"/>
          </a:xfrm>
          <a:prstGeom prst="rect">
            <a:avLst/>
          </a:prstGeom>
          <a:solidFill>
            <a:srgbClr val="6BBD46"/>
          </a:solidFill>
          <a:ln w="12700" cap="flat" cmpd="sng" algn="ctr">
            <a:noFill/>
            <a:prstDash val="solid"/>
            <a:headEnd type="none" w="med" len="med"/>
            <a:tailEnd type="none" w="med" len="med"/>
          </a:ln>
          <a:effectLst>
            <a:outerShdw blurRad="40005" dist="22860" dir="5400000" algn="t" rotWithShape="0">
              <a:prstClr val="black">
                <a:alpha val="35000"/>
              </a:prstClr>
            </a:outerShdw>
          </a:effectLst>
        </p:spPr>
        <p:txBody>
          <a:bodyPr vert="horz" wrap="square" lIns="521208" tIns="45720" rIns="68604" bIns="45720" numCol="1" rtlCol="0" anchor="ctr" anchorCtr="0" compatLnSpc="1">
            <a:prstTxWarp prst="textNoShape">
              <a:avLst/>
            </a:prstTxWarp>
          </a:bodyPr>
          <a:lstStyle/>
          <a:p>
            <a:pPr defTabSz="914099" fontAlgn="base">
              <a:spcBef>
                <a:spcPts val="300"/>
              </a:spcBef>
              <a:spcAft>
                <a:spcPct val="0"/>
              </a:spcAft>
            </a:pPr>
            <a:r>
              <a:rPr lang="en-US" sz="3200" dirty="0">
                <a:solidFill>
                  <a:schemeClr val="tx1">
                    <a:alpha val="99000"/>
                  </a:schemeClr>
                </a:solidFill>
              </a:rPr>
              <a:t>Silverlight app model</a:t>
            </a:r>
          </a:p>
        </p:txBody>
      </p:sp>
      <p:sp>
        <p:nvSpPr>
          <p:cNvPr id="6" name="Content Placeholder 7"/>
          <p:cNvSpPr txBox="1">
            <a:spLocks/>
          </p:cNvSpPr>
          <p:nvPr/>
        </p:nvSpPr>
        <p:spPr>
          <a:xfrm>
            <a:off x="519113" y="2908016"/>
            <a:ext cx="10819446" cy="861774"/>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03225" indent="-403225"/>
            <a:r>
              <a:rPr lang="en-US" sz="2800" dirty="0"/>
              <a:t>Application class</a:t>
            </a:r>
          </a:p>
          <a:p>
            <a:pPr marL="403225" indent="-403225"/>
            <a:r>
              <a:rPr lang="en-US" sz="2800" dirty="0" err="1"/>
              <a:t>PhoneApplicationPage</a:t>
            </a:r>
            <a:r>
              <a:rPr lang="en-US" sz="2800" dirty="0"/>
              <a:t> and Navigation</a:t>
            </a:r>
          </a:p>
        </p:txBody>
      </p:sp>
      <p:sp>
        <p:nvSpPr>
          <p:cNvPr id="7" name="Rectangle 6"/>
          <p:cNvSpPr/>
          <p:nvPr/>
        </p:nvSpPr>
        <p:spPr bwMode="auto">
          <a:xfrm>
            <a:off x="-2" y="3903032"/>
            <a:ext cx="11338560" cy="548640"/>
          </a:xfrm>
          <a:prstGeom prst="rect">
            <a:avLst/>
          </a:prstGeom>
          <a:solidFill>
            <a:srgbClr val="6BBD46"/>
          </a:solidFill>
          <a:ln w="12700" cap="flat" cmpd="sng" algn="ctr">
            <a:noFill/>
            <a:prstDash val="solid"/>
            <a:headEnd type="none" w="med" len="med"/>
            <a:tailEnd type="none" w="med" len="med"/>
          </a:ln>
          <a:effectLst>
            <a:outerShdw blurRad="40005" dist="22860" dir="5400000" algn="t" rotWithShape="0">
              <a:prstClr val="black">
                <a:alpha val="35000"/>
              </a:prstClr>
            </a:outerShdw>
          </a:effectLst>
        </p:spPr>
        <p:txBody>
          <a:bodyPr vert="horz" wrap="square" lIns="521208" tIns="45720" rIns="68604" bIns="45720" numCol="1" rtlCol="0" anchor="ctr" anchorCtr="0" compatLnSpc="1">
            <a:prstTxWarp prst="textNoShape">
              <a:avLst/>
            </a:prstTxWarp>
          </a:bodyPr>
          <a:lstStyle/>
          <a:p>
            <a:pPr defTabSz="914099" fontAlgn="base">
              <a:spcBef>
                <a:spcPts val="300"/>
              </a:spcBef>
              <a:spcAft>
                <a:spcPct val="0"/>
              </a:spcAft>
            </a:pPr>
            <a:r>
              <a:rPr lang="en-US" sz="3200" dirty="0">
                <a:solidFill>
                  <a:schemeClr val="tx1">
                    <a:alpha val="99000"/>
                  </a:schemeClr>
                </a:solidFill>
              </a:rPr>
              <a:t>XNA Rendering takes over entire display</a:t>
            </a:r>
          </a:p>
        </p:txBody>
      </p:sp>
      <p:sp>
        <p:nvSpPr>
          <p:cNvPr id="8" name="Content Placeholder 7"/>
          <p:cNvSpPr txBox="1">
            <a:spLocks/>
          </p:cNvSpPr>
          <p:nvPr/>
        </p:nvSpPr>
        <p:spPr>
          <a:xfrm>
            <a:off x="519112" y="4545748"/>
            <a:ext cx="10819447" cy="861774"/>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03225" indent="-403225"/>
            <a:r>
              <a:rPr lang="en-US" sz="2800" dirty="0" err="1"/>
              <a:t>SetSharingMode</a:t>
            </a:r>
            <a:r>
              <a:rPr lang="en-US" sz="2800" dirty="0"/>
              <a:t>(</a:t>
            </a:r>
            <a:r>
              <a:rPr lang="en-US" sz="2800" dirty="0" err="1"/>
              <a:t>bool</a:t>
            </a:r>
            <a:r>
              <a:rPr lang="en-US" sz="2800" dirty="0"/>
              <a:t> </a:t>
            </a:r>
            <a:r>
              <a:rPr lang="en-US" sz="2800" dirty="0" err="1"/>
              <a:t>enableXna</a:t>
            </a:r>
            <a:r>
              <a:rPr lang="en-US" sz="2800" dirty="0"/>
              <a:t>)</a:t>
            </a:r>
          </a:p>
          <a:p>
            <a:pPr marL="403225" indent="-403225"/>
            <a:r>
              <a:rPr lang="en-US" sz="2800" dirty="0"/>
              <a:t>Graphics operations only valid while shared rendering is enabled</a:t>
            </a:r>
          </a:p>
        </p:txBody>
      </p:sp>
    </p:spTree>
    <p:extLst>
      <p:ext uri="{BB962C8B-B14F-4D97-AF65-F5344CB8AC3E}">
        <p14:creationId xmlns:p14="http://schemas.microsoft.com/office/powerpoint/2010/main" val="206147681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animBg="1"/>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XNA Shared Graphics</a:t>
            </a:r>
            <a:endParaRPr lang="en-US" dirty="0"/>
          </a:p>
        </p:txBody>
      </p:sp>
      <p:sp>
        <p:nvSpPr>
          <p:cNvPr id="4" name="Rectangle 3"/>
          <p:cNvSpPr/>
          <p:nvPr/>
        </p:nvSpPr>
        <p:spPr bwMode="auto">
          <a:xfrm>
            <a:off x="-2" y="1447800"/>
            <a:ext cx="11338560" cy="548640"/>
          </a:xfrm>
          <a:prstGeom prst="rect">
            <a:avLst/>
          </a:prstGeom>
          <a:solidFill>
            <a:srgbClr val="6BBD46"/>
          </a:solidFill>
          <a:ln w="12700" cap="flat" cmpd="sng" algn="ctr">
            <a:noFill/>
            <a:prstDash val="solid"/>
            <a:headEnd type="none" w="med" len="med"/>
            <a:tailEnd type="none" w="med" len="med"/>
          </a:ln>
          <a:effectLst>
            <a:outerShdw blurRad="40005" dist="22860" dir="5400000" algn="t" rotWithShape="0">
              <a:prstClr val="black">
                <a:alpha val="35000"/>
              </a:prstClr>
            </a:outerShdw>
          </a:effectLst>
        </p:spPr>
        <p:txBody>
          <a:bodyPr vert="horz" wrap="square" lIns="521208" tIns="45720" rIns="68604" bIns="45720" numCol="1" rtlCol="0" anchor="ctr" anchorCtr="0" compatLnSpc="1">
            <a:prstTxWarp prst="textNoShape">
              <a:avLst/>
            </a:prstTxWarp>
          </a:bodyPr>
          <a:lstStyle/>
          <a:p>
            <a:pPr defTabSz="914099" fontAlgn="base">
              <a:spcBef>
                <a:spcPts val="300"/>
              </a:spcBef>
              <a:spcAft>
                <a:spcPct val="0"/>
              </a:spcAft>
            </a:pPr>
            <a:r>
              <a:rPr lang="en-US" sz="3200" dirty="0">
                <a:solidFill>
                  <a:schemeClr val="tx1">
                    <a:alpha val="99000"/>
                  </a:schemeClr>
                </a:solidFill>
              </a:rPr>
              <a:t>XNA </a:t>
            </a:r>
            <a:r>
              <a:rPr lang="en-US" sz="3200" dirty="0" err="1">
                <a:solidFill>
                  <a:schemeClr val="tx1">
                    <a:alpha val="99000"/>
                  </a:schemeClr>
                </a:solidFill>
              </a:rPr>
              <a:t>SharedGraphicsDeviceManager</a:t>
            </a:r>
            <a:endParaRPr lang="en-US" sz="3200" dirty="0">
              <a:solidFill>
                <a:schemeClr val="tx1">
                  <a:alpha val="99000"/>
                </a:schemeClr>
              </a:solidFill>
            </a:endParaRPr>
          </a:p>
        </p:txBody>
      </p:sp>
      <p:sp>
        <p:nvSpPr>
          <p:cNvPr id="5" name="Content Placeholder 7"/>
          <p:cNvSpPr txBox="1">
            <a:spLocks/>
          </p:cNvSpPr>
          <p:nvPr/>
        </p:nvSpPr>
        <p:spPr>
          <a:xfrm>
            <a:off x="519113" y="2090516"/>
            <a:ext cx="10819446" cy="387798"/>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03225" indent="-403225"/>
            <a:r>
              <a:rPr lang="en-US" sz="2800" dirty="0"/>
              <a:t>Manages Direct3D device sharing with Silverlight</a:t>
            </a:r>
          </a:p>
        </p:txBody>
      </p:sp>
      <p:sp>
        <p:nvSpPr>
          <p:cNvPr id="6" name="Rectangle 5"/>
          <p:cNvSpPr/>
          <p:nvPr/>
        </p:nvSpPr>
        <p:spPr bwMode="auto">
          <a:xfrm>
            <a:off x="-2" y="2648804"/>
            <a:ext cx="11338560" cy="548640"/>
          </a:xfrm>
          <a:prstGeom prst="rect">
            <a:avLst/>
          </a:prstGeom>
          <a:solidFill>
            <a:srgbClr val="6BBD46"/>
          </a:solidFill>
          <a:ln w="12700" cap="flat" cmpd="sng" algn="ctr">
            <a:noFill/>
            <a:prstDash val="solid"/>
            <a:headEnd type="none" w="med" len="med"/>
            <a:tailEnd type="none" w="med" len="med"/>
          </a:ln>
          <a:effectLst>
            <a:outerShdw blurRad="40005" dist="22860" dir="5400000" algn="t" rotWithShape="0">
              <a:prstClr val="black">
                <a:alpha val="35000"/>
              </a:prstClr>
            </a:outerShdw>
          </a:effectLst>
        </p:spPr>
        <p:txBody>
          <a:bodyPr vert="horz" wrap="square" lIns="521208" tIns="45720" rIns="68604" bIns="45720" numCol="1" rtlCol="0" anchor="ctr" anchorCtr="0" compatLnSpc="1">
            <a:prstTxWarp prst="textNoShape">
              <a:avLst/>
            </a:prstTxWarp>
          </a:bodyPr>
          <a:lstStyle/>
          <a:p>
            <a:pPr defTabSz="914099" fontAlgn="base">
              <a:spcBef>
                <a:spcPts val="300"/>
              </a:spcBef>
              <a:spcAft>
                <a:spcPct val="0"/>
              </a:spcAft>
            </a:pPr>
            <a:r>
              <a:rPr lang="en-US" sz="3200" dirty="0">
                <a:solidFill>
                  <a:schemeClr val="tx1">
                    <a:alpha val="99000"/>
                  </a:schemeClr>
                </a:solidFill>
              </a:rPr>
              <a:t>GPU resource management</a:t>
            </a:r>
          </a:p>
        </p:txBody>
      </p:sp>
      <p:sp>
        <p:nvSpPr>
          <p:cNvPr id="7" name="Content Placeholder 7"/>
          <p:cNvSpPr txBox="1">
            <a:spLocks/>
          </p:cNvSpPr>
          <p:nvPr/>
        </p:nvSpPr>
        <p:spPr>
          <a:xfrm>
            <a:off x="519112" y="3291520"/>
            <a:ext cx="10819447" cy="1335750"/>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03225" indent="-403225"/>
            <a:r>
              <a:rPr lang="en-US" sz="2800" dirty="0"/>
              <a:t>Silverlight evicts resources when using XNA Graphics</a:t>
            </a:r>
          </a:p>
          <a:p>
            <a:pPr marL="403225" indent="-403225"/>
            <a:r>
              <a:rPr lang="en-US" sz="2800" dirty="0"/>
              <a:t>XNA APIs allow manual resource management</a:t>
            </a:r>
          </a:p>
          <a:p>
            <a:pPr marL="403225" indent="-403225"/>
            <a:r>
              <a:rPr lang="en-US" sz="2800" dirty="0"/>
              <a:t>Maximize free memory, minimize repeat loading of content </a:t>
            </a:r>
          </a:p>
        </p:txBody>
      </p:sp>
    </p:spTree>
    <p:extLst>
      <p:ext uri="{BB962C8B-B14F-4D97-AF65-F5344CB8AC3E}">
        <p14:creationId xmlns:p14="http://schemas.microsoft.com/office/powerpoint/2010/main" val="11181531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p:bldLst>
  </p:timing>
</p:sld>
</file>

<file path=ppt/theme/theme1.xml><?xml version="1.0" encoding="utf-8"?>
<a:theme xmlns:a="http://schemas.openxmlformats.org/drawingml/2006/main" name="Template to be populated - Raquel">
  <a:themeElements>
    <a:clrScheme name="MS_TechEd_NorthAmerica_2011">
      <a:dk1>
        <a:srgbClr val="000000"/>
      </a:dk1>
      <a:lt1>
        <a:srgbClr val="FFFFFF"/>
      </a:lt1>
      <a:dk2>
        <a:srgbClr val="03C2F1"/>
      </a:dk2>
      <a:lt2>
        <a:srgbClr val="005A84"/>
      </a:lt2>
      <a:accent1>
        <a:srgbClr val="FFC425"/>
      </a:accent1>
      <a:accent2>
        <a:srgbClr val="F15C44"/>
      </a:accent2>
      <a:accent3>
        <a:srgbClr val="ED1977"/>
      </a:accent3>
      <a:accent4>
        <a:srgbClr val="FAA634"/>
      </a:accent4>
      <a:accent5>
        <a:srgbClr val="59585A"/>
      </a:accent5>
      <a:accent6>
        <a:srgbClr val="777777"/>
      </a:accent6>
      <a:hlink>
        <a:srgbClr val="F0ED7B"/>
      </a:hlink>
      <a:folHlink>
        <a:srgbClr val="F3EB4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a:gsLst>
            <a:gs pos="0">
              <a:schemeClr val="tx2">
                <a:lumMod val="50000"/>
              </a:schemeClr>
            </a:gs>
            <a:gs pos="80000">
              <a:schemeClr val="tx2"/>
            </a:gs>
            <a:gs pos="100000">
              <a:schemeClr val="tx2"/>
            </a:gs>
          </a:gsLst>
        </a:gradFill>
        <a:ln>
          <a:solidFill>
            <a:schemeClr val="tx2"/>
          </a:solidFill>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200" dirty="0" smtClean="0">
            <a:solidFill>
              <a:schemeClr val="tx1">
                <a:alpha val="99000"/>
              </a:schemeClr>
            </a:solidFill>
          </a:defRPr>
        </a:defPPr>
      </a:lstStyle>
      <a:style>
        <a:lnRef idx="1">
          <a:schemeClr val="accent1"/>
        </a:lnRef>
        <a:fillRef idx="3">
          <a:schemeClr val="accent1"/>
        </a:fillRef>
        <a:effectRef idx="2">
          <a:schemeClr val="accent1"/>
        </a:effectRef>
        <a:fontRef idx="minor">
          <a:schemeClr val="lt1"/>
        </a:fontRef>
      </a:style>
    </a:spDef>
    <a:txDef>
      <a:spPr>
        <a:noFill/>
      </a:spPr>
      <a:bodyPr wrap="square" lIns="0" tIns="0" rIns="0" bIns="0" rtlCol="0">
        <a:spAutoFit/>
      </a:bodyPr>
      <a:lstStyle>
        <a:defPPr>
          <a:defRPr dirty="0" err="1" smtClean="0">
            <a:gradFill>
              <a:gsLst>
                <a:gs pos="0">
                  <a:schemeClr val="tx1"/>
                </a:gs>
                <a:gs pos="86000">
                  <a:schemeClr val="tx1"/>
                </a:gs>
              </a:gsLst>
              <a:lin ang="5400000" scaled="0"/>
            </a:gradFill>
          </a:defRPr>
        </a:defPPr>
      </a:lstStyle>
    </a:txDef>
  </a:objectDefaults>
  <a:extraClrSchemeLst/>
</a:theme>
</file>

<file path=ppt/theme/theme2.xml><?xml version="1.0" encoding="utf-8"?>
<a:theme xmlns:a="http://schemas.openxmlformats.org/drawingml/2006/main" name="White with Consolas font for code slides">
  <a:themeElements>
    <a:clrScheme name="MS_TechEd_NorthAmerica_2011">
      <a:dk1>
        <a:srgbClr val="000000"/>
      </a:dk1>
      <a:lt1>
        <a:srgbClr val="FFFFFF"/>
      </a:lt1>
      <a:dk2>
        <a:srgbClr val="03C2F1"/>
      </a:dk2>
      <a:lt2>
        <a:srgbClr val="005A84"/>
      </a:lt2>
      <a:accent1>
        <a:srgbClr val="FFC425"/>
      </a:accent1>
      <a:accent2>
        <a:srgbClr val="F15C44"/>
      </a:accent2>
      <a:accent3>
        <a:srgbClr val="ED1977"/>
      </a:accent3>
      <a:accent4>
        <a:srgbClr val="FAA634"/>
      </a:accent4>
      <a:accent5>
        <a:srgbClr val="59585A"/>
      </a:accent5>
      <a:accent6>
        <a:srgbClr val="777777"/>
      </a:accent6>
      <a:hlink>
        <a:srgbClr val="F0ED7B"/>
      </a:hlink>
      <a:folHlink>
        <a:srgbClr val="F3EB4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square" lIns="0" tIns="0" rIns="0" bIns="0" rtlCol="0">
        <a:spAutoFit/>
      </a:bodyPr>
      <a:lstStyle>
        <a:defPPr>
          <a:defRPr dirty="0" err="1" smtClean="0">
            <a:gradFill>
              <a:gsLst>
                <a:gs pos="417">
                  <a:srgbClr val="000000"/>
                </a:gs>
                <a:gs pos="100000">
                  <a:srgbClr val="000000"/>
                </a:gs>
              </a:gsLst>
              <a:lin ang="5400000" scaled="0"/>
            </a:gradFill>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3BBE479AF4108146A616B6B5E7069DBC" ma:contentTypeVersion="61" ma:contentTypeDescription="" ma:contentTypeScope="" ma:versionID="c48896dab5c4ca26eb0df5e4080f942f">
  <xsd:schema xmlns:xsd="http://www.w3.org/2001/XMLSchema" xmlns:xs="http://www.w3.org/2001/XMLSchema" xmlns:p="http://schemas.microsoft.com/office/2006/metadata/properties" xmlns:ns2="2295e2e7-0eeb-498e-8716-217bb2ee6ee3" xmlns:ns3="8b529f77-48ab-4581-b468-93f09345b8aa" targetNamespace="http://schemas.microsoft.com/office/2006/metadata/properties" ma:root="true" ma:fieldsID="09be9dcc7d54799376e9c0867430e3fc" ns2:_="" ns3:_="">
    <xsd:import namespace="2295e2e7-0eeb-498e-8716-217bb2ee6ee3"/>
    <xsd:import namespace="8b529f77-48ab-4581-b468-93f09345b8aa"/>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2:MS_x0020_Speaker" minOccurs="0"/>
                <xsd:element ref="ns2:External_x0020_Speaker" minOccurs="0"/>
                <xsd:element ref="ns2:Session_x0020_Code" minOccurs="0"/>
                <xsd:element ref="ns2:MS_x0020_Content_x0020_Owner" minOccurs="0"/>
                <xsd:element ref="ns2:TaxCatchAll" minOccurs="0"/>
                <xsd:element ref="ns2:ProductTaxHTField0" minOccurs="0"/>
                <xsd:element ref="ns2:TaxCatchAllLabel" minOccurs="0"/>
                <xsd:element ref="ns2:CampaignTaxHTField0" minOccurs="0"/>
                <xsd:element ref="ns2:TrackTaxHTField0" minOccurs="0"/>
                <xsd:element ref="ns2:Event_x0020_VenueTaxHTField0" minOccurs="0"/>
                <xsd:element ref="ns3:AudienceTaxHTField0" minOccurs="0"/>
                <xsd:element ref="ns2:Event_x0020_LocationTaxHTField0" minOccurs="0"/>
                <xsd:element ref="ns2:Event1TaxHTField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MS_x0020_Speaker" ma:index="8" nillable="true" ma:displayName="MS Speaker"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9" nillable="true" ma:displayName="External Speaker" ma:internalName="External_x0020_Speaker">
      <xsd:simpleType>
        <xsd:restriction base="dms:Text">
          <xsd:maxLength value="255"/>
        </xsd:restriction>
      </xsd:simpleType>
    </xsd:element>
    <xsd:element name="Session_x0020_Code" ma:index="13" nillable="true" ma:displayName="Session Code" ma:internalName="Session_x0020_Code" ma:readOnly="false">
      <xsd:simpleType>
        <xsd:restriction base="dms:Text">
          <xsd:maxLength value="255"/>
        </xsd:restriction>
      </xsd:simpleType>
    </xsd:element>
    <xsd:element name="MS_x0020_Content_x0020_Owner" ma:index="15"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97b7c527-f488-4fed-8d5b-5946c5598d72" ma:termSetId="723ec65c-d8cf-498e-87b8-c7868c2070aa" ma:anchorId="00000000-0000-0000-0000-000000000000" ma:open="false" ma:isKeyword="false">
      <xsd:complexType>
        <xsd:sequence>
          <xsd:element ref="pc:Terms" minOccurs="0" maxOccurs="1"/>
        </xsd:sequence>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CampaignTaxHTField0" ma:index="22" nillable="true" ma:taxonomy="true" ma:internalName="CampaignTaxHTField0" ma:taxonomyFieldName="Campaign" ma:displayName="Campaign" ma:default="" ma:fieldId="{bcb0c99d-b00c-42c6-a16b-e1e19731231d}" ma:sspId="97b7c527-f488-4fed-8d5b-5946c5598d72" ma:termSetId="138795c4-ffb5-4450-8dda-30da75617ce8"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readOnly="false" ma:default="" ma:fieldId="{95cacdfb-fc4c-4855-b7e7-906e6cf614c7}" ma:sspId="97b7c527-f488-4fed-8d5b-5946c5598d72" ma:termSetId="0179c88a-9c61-48f9-822c-c3f082e6266e"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readOnly="false" ma:default="" ma:fieldId="{72225233-bea3-47c9-bcc0-70aff672e91a}" ma:sspId="97b7c527-f488-4fed-8d5b-5946c5598d72" ma:termSetId="5a094974-7eaf-4365-a0ec-3f33af6288c5"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readOnly="false" ma:default="" ma:fieldId="{721246b6-18f0-4d78-9fb7-960f4884f52f}" ma:sspId="97b7c527-f488-4fed-8d5b-5946c5598d72" ma:termSetId="b1d717b9-d701-42ce-97ea-d2b3fb10f90e" ma:anchorId="00000000-0000-0000-0000-000000000000" ma:open="true" ma:isKeyword="false">
      <xsd:complexType>
        <xsd:sequence>
          <xsd:element ref="pc:Terms" minOccurs="0" maxOccurs="1"/>
        </xsd:sequence>
      </xsd:complexType>
    </xsd:element>
    <xsd:element name="Event1TaxHTField0" ma:index="30" ma:taxonomy="true" ma:internalName="Event1TaxHTField0" ma:taxonomyFieldName="Event1" ma:displayName="Event Name" ma:readOnly="false" ma:default="" ma:fieldId="{173efa96-a0c5-4b7e-a5c5-ebf0027a79b9}" ma:sspId="97b7c527-f488-4fed-8d5b-5946c5598d72" ma:termSetId="9f06399b-0da0-4c2b-9299-a3eed5ae7f49" ma:anchorId="00000000-0000-0000-0000-000000000000"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8b529f77-48ab-4581-b468-93f09345b8aa" elementFormDefault="qualified">
    <xsd:import namespace="http://schemas.microsoft.com/office/2006/documentManagement/types"/>
    <xsd:import namespace="http://schemas.microsoft.com/office/infopath/2007/PartnerControls"/>
    <xsd:element name="AudienceTaxHTField0" ma:index="26" nillable="true" ma:taxonomy="true" ma:internalName="AudienceTaxHTField0" ma:taxonomyFieldName="Audience" ma:displayName="Audience" ma:readOnly="false" ma:default="" ma:fieldId="{6a4ad93e-f836-4089-85dd-0b5a8d4c5063}" ma:taxonomyMulti="true" ma:sspId="97b7c527-f488-4fed-8d5b-5946c5598d72" ma:termSetId="c7e95267-347d-4fd5-a34e-50bd1fa28ece"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2011-05-18T07:00:00+00:00</Event_x0020_End_x0020_Date>
    <Event_x0020_Start_x0020_Date xmlns="2295e2e7-0eeb-498e-8716-217bb2ee6ee3">2011-05-16T07:00:00+00:00</Event_x0020_Start_x0020_Date>
    <MS_x0020_Speaker xmlns="2295e2e7-0eeb-498e-8716-217bb2ee6ee3">
      <UserInfo>
        <DisplayName/>
        <AccountId xsi:nil="true"/>
        <AccountType/>
      </UserInfo>
    </MS_x0020_Speaker>
    <External_x0020_Speaker xmlns="2295e2e7-0eeb-498e-8716-217bb2ee6ee3" xsi:nil="true"/>
    <Session_x0020_Code xmlns="2295e2e7-0eeb-498e-8716-217bb2ee6ee3" xsi:nil="true"/>
    <ProductTaxHTField0 xmlns="2295e2e7-0eeb-498e-8716-217bb2ee6ee3">
      <Terms xmlns="http://schemas.microsoft.com/office/infopath/2007/PartnerControls"/>
    </ProductTaxHTField0>
    <Presentation_x0020_Date xmlns="2295e2e7-0eeb-498e-8716-217bb2ee6ee3" xsi:nil="tru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Atlanta</TermName>
          <TermId xmlns="http://schemas.microsoft.com/office/infopath/2007/PartnerControls">2799ace8-866f-4a6d-b555-e5fff2d7eb83</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TechEd</TermName>
          <TermId xmlns="http://schemas.microsoft.com/office/infopath/2007/PartnerControls">ac8fad57-eb30-43a8-b5bd-05dcf2cf2246</TermId>
        </TermInfo>
      </Terms>
    </Event1TaxHTField0>
    <AudienceTaxHTField0 xmlns="8b529f77-48ab-4581-b468-93f09345b8aa">
      <Terms xmlns="http://schemas.microsoft.com/office/infopath/2007/PartnerControls">
        <TermInfo xmlns="http://schemas.microsoft.com/office/infopath/2007/PartnerControls">
          <TermName xmlns="http://schemas.microsoft.com/office/infopath/2007/PartnerControls">Developers</TermName>
          <TermId xmlns="http://schemas.microsoft.com/office/infopath/2007/PartnerControls">389e14a2-def5-4335-8627-c0368c2934a2</TermId>
        </TermInfo>
        <TermInfo xmlns="http://schemas.microsoft.com/office/infopath/2007/PartnerControls">
          <TermName xmlns="http://schemas.microsoft.com/office/infopath/2007/PartnerControls">IT Professionals</TermName>
          <TermId xmlns="http://schemas.microsoft.com/office/infopath/2007/PartnerControls">990979ff-1741-4b6e-880c-9fb513214ef8</TermId>
        </TermInfo>
      </Terms>
    </AudienceTaxHTField0>
    <MS_x0020_Content_x0020_Owner xmlns="2295e2e7-0eeb-498e-8716-217bb2ee6ee3">
      <UserInfo>
        <DisplayName/>
        <AccountId xsi:nil="true"/>
        <AccountType/>
      </UserInfo>
    </MS_x0020_Content_x0020_Owner>
    <TaxCatchAll xmlns="2295e2e7-0eeb-498e-8716-217bb2ee6ee3">
      <Value>29</Value>
      <Value>126</Value>
      <Value>48</Value>
      <Value>47</Value>
      <Value>34</Value>
    </TaxCatchAll>
    <Event_x0020_VenueTaxHTField0 xmlns="2295e2e7-0eeb-498e-8716-217bb2ee6ee3">
      <Terms xmlns="http://schemas.microsoft.com/office/infopath/2007/PartnerControls">
        <TermInfo xmlns="http://schemas.microsoft.com/office/infopath/2007/PartnerControls">
          <TermName xmlns="http://schemas.microsoft.com/office/infopath/2007/PartnerControls">Georgia World Congress Center Atlanta, GA</TermName>
          <TermId xmlns="http://schemas.microsoft.com/office/infopath/2007/PartnerControls">ea0ece34-59a6-4d43-8d9e-d0f9e2a2f1ce</TermId>
        </TermInfo>
      </Terms>
    </Event_x0020_VenueTaxHTField0>
  </documentManagement>
</p:properties>
</file>

<file path=customXml/itemProps1.xml><?xml version="1.0" encoding="utf-8"?>
<ds:datastoreItem xmlns:ds="http://schemas.openxmlformats.org/officeDocument/2006/customXml" ds:itemID="{7A43FFF3-CECC-482F-B8F8-FBA0900F793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295e2e7-0eeb-498e-8716-217bb2ee6ee3"/>
    <ds:schemaRef ds:uri="8b529f77-48ab-4581-b468-93f09345b8a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91448CA-3B92-42F2-A15A-E485670603B6}">
  <ds:schemaRefs>
    <ds:schemaRef ds:uri="http://schemas.microsoft.com/sharepoint/v3/contenttype/forms"/>
  </ds:schemaRefs>
</ds:datastoreItem>
</file>

<file path=customXml/itemProps3.xml><?xml version="1.0" encoding="utf-8"?>
<ds:datastoreItem xmlns:ds="http://schemas.openxmlformats.org/officeDocument/2006/customXml" ds:itemID="{893833E7-CDA5-4E4A-AF0B-36A91B78C9EF}">
  <ds:schemaRefs>
    <ds:schemaRef ds:uri="http://schemas.microsoft.com/office/2006/documentManagement/types"/>
    <ds:schemaRef ds:uri="http://schemas.microsoft.com/office/infopath/2007/PartnerControls"/>
    <ds:schemaRef ds:uri="http://purl.org/dc/dcmitype/"/>
    <ds:schemaRef ds:uri="http://purl.org/dc/elements/1.1/"/>
    <ds:schemaRef ds:uri="http://schemas.openxmlformats.org/package/2006/metadata/core-properties"/>
    <ds:schemaRef ds:uri="http://schemas.microsoft.com/office/2006/metadata/properties"/>
    <ds:schemaRef ds:uri="8b529f77-48ab-4581-b468-93f09345b8aa"/>
    <ds:schemaRef ds:uri="2295e2e7-0eeb-498e-8716-217bb2ee6ee3"/>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Template to be populated - Raquel</Template>
  <TotalTime>3631</TotalTime>
  <Words>5449</Words>
  <Application>Microsoft Office PowerPoint</Application>
  <PresentationFormat>Custom</PresentationFormat>
  <Paragraphs>423</Paragraphs>
  <Slides>30</Slides>
  <Notes>28</Notes>
  <HiddenSlides>0</HiddenSlides>
  <MMClips>0</MMClips>
  <ScaleCrop>false</ScaleCrop>
  <HeadingPairs>
    <vt:vector size="4" baseType="variant">
      <vt:variant>
        <vt:lpstr>Theme</vt:lpstr>
      </vt:variant>
      <vt:variant>
        <vt:i4>2</vt:i4>
      </vt:variant>
      <vt:variant>
        <vt:lpstr>Slide Titles</vt:lpstr>
      </vt:variant>
      <vt:variant>
        <vt:i4>30</vt:i4>
      </vt:variant>
    </vt:vector>
  </HeadingPairs>
  <TitlesOfParts>
    <vt:vector size="32" baseType="lpstr">
      <vt:lpstr>Template to be populated - Raquel</vt:lpstr>
      <vt:lpstr>White with Consolas font for code slides</vt:lpstr>
      <vt:lpstr>PowerPoint Presentation</vt:lpstr>
      <vt:lpstr>Building Windows Phone Applications with Microsoft Silverlight and XNA</vt:lpstr>
      <vt:lpstr>Stay to the End to Win!</vt:lpstr>
      <vt:lpstr>Silverlight and XNA on Windows Phone 7 RTM XNA Game Studio or Silverlight: which product is right for me?</vt:lpstr>
      <vt:lpstr>Silverlight and XNA on Windows Phone 7 RTM XNA Game Studio or Silverlight: which product is right for me?</vt:lpstr>
      <vt:lpstr>Writing a Game for Windows Phone 7?</vt:lpstr>
      <vt:lpstr>Writing a Rich Connected App for  Windows Phone 7?</vt:lpstr>
      <vt:lpstr>XNA Shared Graphics</vt:lpstr>
      <vt:lpstr>XNA Shared Graphics</vt:lpstr>
      <vt:lpstr>XNA Shared Rendering</vt:lpstr>
      <vt:lpstr>What About “Game”?</vt:lpstr>
      <vt:lpstr>Microsoft.Xna.Framework.GameTimer</vt:lpstr>
      <vt:lpstr>XNA Shared Rendering Replacing “Game” functionality</vt:lpstr>
      <vt:lpstr>But Can I Mix XNA 3D and Silverlight?</vt:lpstr>
      <vt:lpstr>UIElementRenderer</vt:lpstr>
      <vt:lpstr>UIElementRenderer Uses</vt:lpstr>
      <vt:lpstr>XNA Shared Rendering Using UIElementRenderer to draw Silverlight controls within an XNA scene</vt:lpstr>
      <vt:lpstr>Input with UIElementRenderer</vt:lpstr>
      <vt:lpstr>Advanced Use Cases</vt:lpstr>
      <vt:lpstr>XNA Shared Rendering Putting it all together: XNA rendering,  Silverlight navigation, advanced use cases</vt:lpstr>
      <vt:lpstr>Advanced Use Cases</vt:lpstr>
      <vt:lpstr>XNA Shared Rendering Video and Camera: MediaElement and camera preview</vt:lpstr>
      <vt:lpstr>Takeaways</vt:lpstr>
      <vt:lpstr>Questions?</vt:lpstr>
      <vt:lpstr>Related Content</vt:lpstr>
      <vt:lpstr>Track Resources</vt:lpstr>
      <vt:lpstr>Resources</vt:lpstr>
      <vt:lpstr>PowerPoint Presentation</vt:lpstr>
      <vt:lpstr>MS Tag Placeholder Slide</vt:lpstr>
      <vt:lpstr>PowerPoint Presentation</vt:lpstr>
    </vt:vector>
  </TitlesOfParts>
  <Manager>&lt;Content Manager Name Here&gt;</Manager>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WPH306: Building Windows Phone Applications with Microsoft Silverlight and XNA</dc:title>
  <dc:subject>Microsoft TechEd North America 2011</dc:subject>
  <dc:creator>Rob Cameron</dc:creator>
  <dc:description>Template Design: Jordan Cayabyab
Formatter: Raquel Romano, Silver Fox Productions, Inc.
Event Date: May 16-19, 2011
Event Location: Atlanta
Audience Type: Developers, IT Pros</dc:description>
  <cp:lastModifiedBy>Rob Cameron</cp:lastModifiedBy>
  <cp:revision>40</cp:revision>
  <cp:lastPrinted>2010-05-11T05:02:34Z</cp:lastPrinted>
  <dcterms:created xsi:type="dcterms:W3CDTF">2011-05-07T20:19:21Z</dcterms:created>
  <dcterms:modified xsi:type="dcterms:W3CDTF">2011-05-18T02:15:44Z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0x010100B88FC3ECA26D1C46B3C4C83281D2EB9C003BBE479AF4108146A616B6B5E7069DBC</vt:lpwstr>
  </property>
  <property fmtid="{D5CDD505-2E9C-101B-9397-08002B2CF9AE}" pid="3" name="Product">
    <vt:lpwstr/>
  </property>
  <property fmtid="{D5CDD505-2E9C-101B-9397-08002B2CF9AE}" pid="4" name="Event Venue">
    <vt:lpwstr>48;#Georgia World Congress Center Atlanta, GA|ea0ece34-59a6-4d43-8d9e-d0f9e2a2f1ce</vt:lpwstr>
  </property>
  <property fmtid="{D5CDD505-2E9C-101B-9397-08002B2CF9AE}" pid="5" name="Event Location">
    <vt:lpwstr>47;#Atlanta|2799ace8-866f-4a6d-b555-e5fff2d7eb83</vt:lpwstr>
  </property>
  <property fmtid="{D5CDD505-2E9C-101B-9397-08002B2CF9AE}" pid="6" name="Event1">
    <vt:lpwstr>126;#TechEd|ac8fad57-eb30-43a8-b5bd-05dcf2cf2246</vt:lpwstr>
  </property>
  <property fmtid="{D5CDD505-2E9C-101B-9397-08002B2CF9AE}" pid="7" name="Audience">
    <vt:lpwstr>34;#Developers|389e14a2-def5-4335-8627-c0368c2934a2;#29;#IT Professionals|990979ff-1741-4b6e-880c-9fb513214ef8</vt:lpwstr>
  </property>
</Properties>
</file>