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53" r:id="rId4"/>
    <p:sldMasterId id="2147483773" r:id="rId5"/>
    <p:sldMasterId id="2147483779" r:id="rId6"/>
    <p:sldMasterId id="2147483799" r:id="rId7"/>
  </p:sldMasterIdLst>
  <p:notesMasterIdLst>
    <p:notesMasterId r:id="rId42"/>
  </p:notesMasterIdLst>
  <p:handoutMasterIdLst>
    <p:handoutMasterId r:id="rId43"/>
  </p:handoutMasterIdLst>
  <p:sldIdLst>
    <p:sldId id="322" r:id="rId8"/>
    <p:sldId id="341" r:id="rId9"/>
    <p:sldId id="344" r:id="rId10"/>
    <p:sldId id="347" r:id="rId11"/>
    <p:sldId id="354" r:id="rId12"/>
    <p:sldId id="336" r:id="rId13"/>
    <p:sldId id="374" r:id="rId14"/>
    <p:sldId id="338" r:id="rId15"/>
    <p:sldId id="267" r:id="rId16"/>
    <p:sldId id="353" r:id="rId17"/>
    <p:sldId id="358" r:id="rId18"/>
    <p:sldId id="359" r:id="rId19"/>
    <p:sldId id="356" r:id="rId20"/>
    <p:sldId id="357" r:id="rId21"/>
    <p:sldId id="373" r:id="rId22"/>
    <p:sldId id="365" r:id="rId23"/>
    <p:sldId id="363" r:id="rId24"/>
    <p:sldId id="366" r:id="rId25"/>
    <p:sldId id="372" r:id="rId26"/>
    <p:sldId id="370" r:id="rId27"/>
    <p:sldId id="355" r:id="rId28"/>
    <p:sldId id="362" r:id="rId29"/>
    <p:sldId id="349" r:id="rId30"/>
    <p:sldId id="352" r:id="rId31"/>
    <p:sldId id="348" r:id="rId32"/>
    <p:sldId id="367" r:id="rId33"/>
    <p:sldId id="335" r:id="rId34"/>
    <p:sldId id="375" r:id="rId35"/>
    <p:sldId id="376" r:id="rId36"/>
    <p:sldId id="377" r:id="rId37"/>
    <p:sldId id="378" r:id="rId38"/>
    <p:sldId id="379" r:id="rId39"/>
    <p:sldId id="380" r:id="rId40"/>
    <p:sldId id="381" r:id="rId41"/>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E"/>
    <a:srgbClr val="429A16"/>
    <a:srgbClr val="03C2F1"/>
    <a:srgbClr val="FFFFFF"/>
    <a:srgbClr val="000000"/>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2306" autoAdjust="0"/>
    <p:restoredTop sz="96583" autoAdjust="0"/>
  </p:normalViewPr>
  <p:slideViewPr>
    <p:cSldViewPr snapToGrid="0">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varScale="1">
        <p:scale>
          <a:sx n="80" d="100"/>
          <a:sy n="80" d="100"/>
        </p:scale>
        <p:origin x="-31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1:20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162877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1:20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1:20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1:20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1:20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1:20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23088589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52074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81905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36837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7766069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120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6127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1637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903585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9341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2281339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399611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522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39476686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031763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555072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618843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959331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30242148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8953532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55061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06908865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722876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143926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84288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1521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856355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349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4755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58132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205933514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353153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9919920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78003984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89311550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401224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041929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3898017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275267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6619654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2978271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2928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97598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30490036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384365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015375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552431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7531617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62453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43979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224754"/>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41796921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882106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0481763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0594049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994990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09941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20462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1.jpe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6903046"/>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8" r:id="rId20"/>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4963907"/>
      </p:ext>
    </p:extLst>
  </p:cSld>
  <p:clrMap bg1="dk1" tx1="lt1" bg2="dk2" tx2="lt2" accent1="accent1" accent2="accent2" accent3="accent3" accent4="accent4" accent5="accent5" accent6="accent6" hlink="hlink" folHlink="folHlink"/>
  <p:sldLayoutIdLst>
    <p:sldLayoutId id="2147483774"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935775"/>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2262631"/>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bmp"/><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4.bmp"/><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74.png"/><Relationship Id="rId18" Type="http://schemas.openxmlformats.org/officeDocument/2006/relationships/image" Target="../media/image79.gif"/><Relationship Id="rId3" Type="http://schemas.openxmlformats.org/officeDocument/2006/relationships/image" Target="../media/image65.jpeg"/><Relationship Id="rId21" Type="http://schemas.openxmlformats.org/officeDocument/2006/relationships/image" Target="../media/image82.jpeg"/><Relationship Id="rId7" Type="http://schemas.openxmlformats.org/officeDocument/2006/relationships/image" Target="../media/image69.gif"/><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5.xml"/><Relationship Id="rId16" Type="http://schemas.openxmlformats.org/officeDocument/2006/relationships/image" Target="../media/image77.gif"/><Relationship Id="rId20" Type="http://schemas.openxmlformats.org/officeDocument/2006/relationships/image" Target="../media/image81.gif"/><Relationship Id="rId1" Type="http://schemas.openxmlformats.org/officeDocument/2006/relationships/slideLayout" Target="../slideLayouts/slideLayout10.xml"/><Relationship Id="rId6" Type="http://schemas.openxmlformats.org/officeDocument/2006/relationships/image" Target="../media/image68.gif"/><Relationship Id="rId11" Type="http://schemas.openxmlformats.org/officeDocument/2006/relationships/image" Target="../media/image72.gif"/><Relationship Id="rId5" Type="http://schemas.openxmlformats.org/officeDocument/2006/relationships/image" Target="../media/image67.jpeg"/><Relationship Id="rId15" Type="http://schemas.openxmlformats.org/officeDocument/2006/relationships/image" Target="../media/image76.jpeg"/><Relationship Id="rId10" Type="http://schemas.openxmlformats.org/officeDocument/2006/relationships/image" Target="../media/image71.gif"/><Relationship Id="rId19" Type="http://schemas.openxmlformats.org/officeDocument/2006/relationships/image" Target="../media/image80.jpeg"/><Relationship Id="rId4" Type="http://schemas.openxmlformats.org/officeDocument/2006/relationships/image" Target="../media/image66.gif"/><Relationship Id="rId9" Type="http://schemas.openxmlformats.org/officeDocument/2006/relationships/image" Target="../media/image70.png"/><Relationship Id="rId14" Type="http://schemas.openxmlformats.org/officeDocument/2006/relationships/image" Target="../media/image75.gif"/><Relationship Id="rId22"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hyperlink" Target="http://h20000.www2.hp.com/bc/docs/support/SupportManual/c02478570/c02478570.pdf" TargetMode="External"/><Relationship Id="rId3" Type="http://schemas.openxmlformats.org/officeDocument/2006/relationships/image" Target="../media/image2.png"/><Relationship Id="rId7" Type="http://schemas.openxmlformats.org/officeDocument/2006/relationships/hyperlink" Target="http://www.ibm.com/common/ssi/cgi-bin/ssialias?infotype=PM&amp;subtype=SP&amp;appname=STGE_XS_XG_USEN&amp;htmlfid=XSS03076USEN&amp;attachment=XSS03076USEN.PDF"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content.dell.com/us/en/enterprise/d/shared-content~solutions~en/Documents~solution-brief-microsoft-remote.pdf.aspx" TargetMode="External"/><Relationship Id="rId11" Type="http://schemas.openxmlformats.org/officeDocument/2006/relationships/hyperlink" Target="http://blogs.nvidia.com/2011/02/it&#8217;s-here&#8212;nvidia-quadro-driving-virtual-desktops-with-microsoft-remotefx" TargetMode="External"/><Relationship Id="rId5" Type="http://schemas.openxmlformats.org/officeDocument/2006/relationships/hyperlink" Target="http://www.microsoft.com/casestudies" TargetMode="External"/><Relationship Id="rId10" Type="http://schemas.openxmlformats.org/officeDocument/2006/relationships/hyperlink" Target="http://www.amd.com/us/products/workstation/graphics/software/Pages/remote-fx.aspx" TargetMode="External"/><Relationship Id="rId4" Type="http://schemas.openxmlformats.org/officeDocument/2006/relationships/hyperlink" Target="http://blogs.msdn.com/b/rds/" TargetMode="External"/><Relationship Id="rId9" Type="http://schemas.openxmlformats.org/officeDocument/2006/relationships/hyperlink" Target="http://www.hp.com/go/c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hyperlink" Target="http://microsoft.com/technet" TargetMode="External"/><Relationship Id="rId11" Type="http://schemas.openxmlformats.org/officeDocument/2006/relationships/image" Target="../media/image88.png"/><Relationship Id="rId5" Type="http://schemas.openxmlformats.org/officeDocument/2006/relationships/hyperlink" Target="http://www.microsoft.com/learning" TargetMode="External"/><Relationship Id="rId10" Type="http://schemas.openxmlformats.org/officeDocument/2006/relationships/image" Target="../media/image87.emf"/><Relationship Id="rId4" Type="http://schemas.openxmlformats.org/officeDocument/2006/relationships/image" Target="../media/image84.png"/><Relationship Id="rId9" Type="http://schemas.openxmlformats.org/officeDocument/2006/relationships/image" Target="../media/image86.pn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876293" cy="1528606"/>
          </a:xfrm>
        </p:spPr>
        <p:txBody>
          <a:bodyPr/>
          <a:lstStyle/>
          <a:p>
            <a:r>
              <a:rPr lang="en-US" sz="4000" dirty="0" err="1"/>
              <a:t>RemoteFX</a:t>
            </a:r>
            <a:r>
              <a:rPr lang="en-US" sz="4000" dirty="0"/>
              <a:t> Hardware Selection and Deployment Considerations for VDI and Sessions</a:t>
            </a:r>
          </a:p>
        </p:txBody>
      </p:sp>
      <p:sp>
        <p:nvSpPr>
          <p:cNvPr id="3" name="Subtitle 2"/>
          <p:cNvSpPr>
            <a:spLocks noGrp="1"/>
          </p:cNvSpPr>
          <p:nvPr>
            <p:ph type="subTitle" idx="1"/>
          </p:nvPr>
        </p:nvSpPr>
        <p:spPr/>
        <p:txBody>
          <a:bodyPr/>
          <a:lstStyle/>
          <a:p>
            <a:r>
              <a:rPr lang="en-US" smtClean="0"/>
              <a:t>Eric Han</a:t>
            </a:r>
          </a:p>
          <a:p>
            <a:r>
              <a:rPr lang="en-US" smtClean="0"/>
              <a:t>Senior Program Manager</a:t>
            </a:r>
          </a:p>
          <a:p>
            <a:r>
              <a:rPr lang="en-US" smtClean="0"/>
              <a:t>Microsoft</a:t>
            </a:r>
            <a:endParaRPr lang="en-US" dirty="0"/>
          </a:p>
        </p:txBody>
      </p:sp>
      <p:sp>
        <p:nvSpPr>
          <p:cNvPr id="8" name="Text Placeholder 7"/>
          <p:cNvSpPr>
            <a:spLocks noGrp="1"/>
          </p:cNvSpPr>
          <p:nvPr>
            <p:ph type="body" sz="quarter" idx="10"/>
          </p:nvPr>
        </p:nvSpPr>
        <p:spPr/>
        <p:txBody>
          <a:bodyPr/>
          <a:lstStyle/>
          <a:p>
            <a:r>
              <a:rPr lang="en-US" dirty="0"/>
              <a:t>WSV201</a:t>
            </a:r>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Agenda</a:t>
            </a:r>
            <a:endParaRPr lang="en-US" dirty="0"/>
          </a:p>
        </p:txBody>
      </p:sp>
      <p:sp>
        <p:nvSpPr>
          <p:cNvPr id="7" name="Text Placeholder 6"/>
          <p:cNvSpPr>
            <a:spLocks noGrp="1"/>
          </p:cNvSpPr>
          <p:nvPr>
            <p:ph type="body" sz="quarter" idx="10"/>
          </p:nvPr>
        </p:nvSpPr>
        <p:spPr>
          <a:xfrm>
            <a:off x="519112" y="1447799"/>
            <a:ext cx="11149013" cy="2856167"/>
          </a:xfrm>
        </p:spPr>
        <p:txBody>
          <a:bodyPr/>
          <a:lstStyle/>
          <a:p>
            <a:pPr marL="514350" indent="-514350">
              <a:lnSpc>
                <a:spcPct val="100000"/>
              </a:lnSpc>
              <a:buFont typeface="+mj-lt"/>
              <a:buAutoNum type="arabicPeriod"/>
            </a:pPr>
            <a:r>
              <a:rPr lang="en-US" dirty="0" smtClean="0"/>
              <a:t>Why RemoteFX and </a:t>
            </a:r>
            <a:r>
              <a:rPr lang="en-US" dirty="0" smtClean="0">
                <a:solidFill>
                  <a:srgbClr val="FFC000"/>
                </a:solidFill>
              </a:rPr>
              <a:t>Demo</a:t>
            </a:r>
          </a:p>
          <a:p>
            <a:pPr marL="514350" indent="-514350">
              <a:lnSpc>
                <a:spcPct val="100000"/>
              </a:lnSpc>
              <a:buFont typeface="+mj-lt"/>
              <a:buAutoNum type="arabicPeriod"/>
            </a:pPr>
            <a:r>
              <a:rPr lang="en-US" dirty="0" smtClean="0"/>
              <a:t>Architecture of Server and Client with </a:t>
            </a:r>
            <a:r>
              <a:rPr lang="en-US" dirty="0" smtClean="0">
                <a:solidFill>
                  <a:srgbClr val="FFC000"/>
                </a:solidFill>
              </a:rPr>
              <a:t>Diagrams</a:t>
            </a:r>
          </a:p>
          <a:p>
            <a:pPr marL="514350" indent="-514350">
              <a:lnSpc>
                <a:spcPct val="100000"/>
              </a:lnSpc>
              <a:buFont typeface="+mj-lt"/>
              <a:buAutoNum type="arabicPeriod"/>
            </a:pPr>
            <a:r>
              <a:rPr lang="en-US" dirty="0" smtClean="0"/>
              <a:t>Capacity Planning and </a:t>
            </a:r>
            <a:r>
              <a:rPr lang="en-US" dirty="0" smtClean="0">
                <a:solidFill>
                  <a:srgbClr val="FFC000"/>
                </a:solidFill>
              </a:rPr>
              <a:t>Graphs</a:t>
            </a:r>
          </a:p>
          <a:p>
            <a:pPr marL="514350" indent="-514350">
              <a:lnSpc>
                <a:spcPct val="100000"/>
              </a:lnSpc>
              <a:buFont typeface="+mj-lt"/>
              <a:buAutoNum type="arabicPeriod"/>
            </a:pPr>
            <a:r>
              <a:rPr lang="en-US" dirty="0" smtClean="0"/>
              <a:t>Deployment Considerations and </a:t>
            </a:r>
            <a:r>
              <a:rPr lang="en-US" dirty="0" smtClean="0">
                <a:solidFill>
                  <a:srgbClr val="FFC000"/>
                </a:solidFill>
              </a:rPr>
              <a:t>Hardware</a:t>
            </a:r>
          </a:p>
          <a:p>
            <a:pPr marL="514350" indent="-514350">
              <a:lnSpc>
                <a:spcPct val="100000"/>
              </a:lnSpc>
              <a:buFont typeface="+mj-lt"/>
              <a:buAutoNum type="arabicPeriod"/>
            </a:pPr>
            <a:r>
              <a:rPr lang="en-US" dirty="0" err="1" smtClean="0">
                <a:solidFill>
                  <a:schemeClr val="tx1"/>
                </a:solidFill>
              </a:rPr>
              <a:t>RemoteFX</a:t>
            </a:r>
            <a:r>
              <a:rPr lang="en-US" dirty="0" smtClean="0">
                <a:solidFill>
                  <a:schemeClr val="tx1"/>
                </a:solidFill>
              </a:rPr>
              <a:t> </a:t>
            </a:r>
            <a:r>
              <a:rPr lang="en-US" dirty="0" smtClean="0">
                <a:solidFill>
                  <a:srgbClr val="FFC000"/>
                </a:solidFill>
              </a:rPr>
              <a:t>Partners</a:t>
            </a:r>
            <a:r>
              <a:rPr lang="en-US" dirty="0" smtClean="0"/>
              <a:t> </a:t>
            </a:r>
            <a:endParaRPr lang="en-US" dirty="0"/>
          </a:p>
        </p:txBody>
      </p:sp>
      <p:sp>
        <p:nvSpPr>
          <p:cNvPr id="5" name="Rectangle 4"/>
          <p:cNvSpPr/>
          <p:nvPr/>
        </p:nvSpPr>
        <p:spPr bwMode="auto">
          <a:xfrm>
            <a:off x="365887" y="2544275"/>
            <a:ext cx="6418222" cy="662049"/>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08657329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Planning Overview</a:t>
            </a:r>
            <a:endParaRPr lang="en-US" dirty="0"/>
          </a:p>
        </p:txBody>
      </p:sp>
      <p:sp>
        <p:nvSpPr>
          <p:cNvPr id="3" name="Text Placeholder 2"/>
          <p:cNvSpPr>
            <a:spLocks noGrp="1"/>
          </p:cNvSpPr>
          <p:nvPr>
            <p:ph type="body" sz="quarter" idx="10"/>
          </p:nvPr>
        </p:nvSpPr>
        <p:spPr>
          <a:xfrm>
            <a:off x="519112" y="1447800"/>
            <a:ext cx="11149013" cy="3896451"/>
          </a:xfrm>
        </p:spPr>
        <p:txBody>
          <a:bodyPr/>
          <a:lstStyle/>
          <a:p>
            <a:r>
              <a:rPr lang="en-US" dirty="0" smtClean="0"/>
              <a:t>What we did in testing</a:t>
            </a:r>
          </a:p>
          <a:p>
            <a:pPr lvl="1"/>
            <a:r>
              <a:rPr lang="en-US" dirty="0"/>
              <a:t>Added multimedia </a:t>
            </a:r>
            <a:r>
              <a:rPr lang="en-US" dirty="0" smtClean="0"/>
              <a:t>criteria and content</a:t>
            </a:r>
            <a:endParaRPr lang="en-US" dirty="0"/>
          </a:p>
          <a:p>
            <a:pPr lvl="1"/>
            <a:r>
              <a:rPr lang="en-US" dirty="0" smtClean="0"/>
              <a:t>Constrained some variables</a:t>
            </a:r>
          </a:p>
          <a:p>
            <a:pPr lvl="1"/>
            <a:r>
              <a:rPr lang="en-US" dirty="0"/>
              <a:t>Ran </a:t>
            </a:r>
            <a:r>
              <a:rPr lang="en-US" dirty="0" smtClean="0"/>
              <a:t>benchmark and measured</a:t>
            </a:r>
            <a:endParaRPr lang="en-US" dirty="0"/>
          </a:p>
          <a:p>
            <a:endParaRPr lang="en-US" dirty="0" smtClean="0"/>
          </a:p>
          <a:p>
            <a:r>
              <a:rPr lang="en-US" dirty="0" smtClean="0"/>
              <a:t>Caveats</a:t>
            </a:r>
            <a:endParaRPr lang="en-US" dirty="0"/>
          </a:p>
          <a:p>
            <a:pPr lvl="1"/>
            <a:r>
              <a:rPr lang="en-US" dirty="0" smtClean="0"/>
              <a:t>Data is based on benchmark</a:t>
            </a:r>
          </a:p>
          <a:p>
            <a:pPr lvl="1"/>
            <a:r>
              <a:rPr lang="en-US" dirty="0" smtClean="0"/>
              <a:t>Recommend piloting</a:t>
            </a:r>
          </a:p>
        </p:txBody>
      </p:sp>
      <p:sp>
        <p:nvSpPr>
          <p:cNvPr id="5" name="Flowchart: Process 4"/>
          <p:cNvSpPr/>
          <p:nvPr/>
        </p:nvSpPr>
        <p:spPr bwMode="auto">
          <a:xfrm>
            <a:off x="7793204" y="1690577"/>
            <a:ext cx="3460768" cy="2711302"/>
          </a:xfrm>
          <a:prstGeom prst="flowChartProcess">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a:effectLst>
            <a:outerShdw blurRad="76200" dir="18900000" sy="23000" kx="-1200000" algn="bl" rotWithShape="0">
              <a:prstClr val="black">
                <a:alpha val="20000"/>
              </a:prstClr>
            </a:outerShdw>
          </a:effectLst>
          <a:scene3d>
            <a:camera prst="perspectiveLef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“Knowledge Worker with Multimedia Scenario”</a:t>
            </a:r>
          </a:p>
          <a:p>
            <a:pPr marL="919163" lvl="1" indent="-284163">
              <a:lnSpc>
                <a:spcPct val="90000"/>
              </a:lnSpc>
              <a:spcBef>
                <a:spcPct val="20000"/>
              </a:spcBef>
              <a:buSzPct val="90000"/>
              <a:buBlip>
                <a:blip r:embed="rId2"/>
              </a:buBlip>
            </a:pPr>
            <a:r>
              <a:rPr lang="en-US" dirty="0">
                <a:gradFill>
                  <a:gsLst>
                    <a:gs pos="0">
                      <a:schemeClr val="tx1"/>
                    </a:gs>
                    <a:gs pos="86000">
                      <a:schemeClr val="tx1"/>
                    </a:gs>
                  </a:gsLst>
                  <a:lin ang="5400000" scaled="0"/>
                </a:gradFill>
              </a:rPr>
              <a:t>Word</a:t>
            </a:r>
          </a:p>
          <a:p>
            <a:pPr marL="919163" lvl="1" indent="-284163">
              <a:lnSpc>
                <a:spcPct val="90000"/>
              </a:lnSpc>
              <a:spcBef>
                <a:spcPct val="20000"/>
              </a:spcBef>
              <a:buSzPct val="90000"/>
              <a:buBlip>
                <a:blip r:embed="rId2"/>
              </a:buBlip>
            </a:pPr>
            <a:r>
              <a:rPr lang="en-US" dirty="0">
                <a:gradFill>
                  <a:gsLst>
                    <a:gs pos="0">
                      <a:schemeClr val="tx1"/>
                    </a:gs>
                    <a:gs pos="86000">
                      <a:schemeClr val="tx1"/>
                    </a:gs>
                  </a:gsLst>
                  <a:lin ang="5400000" scaled="0"/>
                </a:gradFill>
              </a:rPr>
              <a:t>Outlook</a:t>
            </a:r>
          </a:p>
          <a:p>
            <a:pPr marL="919163" lvl="1" indent="-284163">
              <a:lnSpc>
                <a:spcPct val="90000"/>
              </a:lnSpc>
              <a:spcBef>
                <a:spcPct val="20000"/>
              </a:spcBef>
              <a:buSzPct val="90000"/>
              <a:buBlip>
                <a:blip r:embed="rId2"/>
              </a:buBlip>
            </a:pPr>
            <a:r>
              <a:rPr lang="en-US" dirty="0">
                <a:gradFill>
                  <a:gsLst>
                    <a:gs pos="0">
                      <a:schemeClr val="tx1"/>
                    </a:gs>
                    <a:gs pos="86000">
                      <a:schemeClr val="tx1"/>
                    </a:gs>
                  </a:gsLst>
                  <a:lin ang="5400000" scaled="0"/>
                </a:gradFill>
              </a:rPr>
              <a:t>PowerPoint</a:t>
            </a:r>
          </a:p>
          <a:p>
            <a:pPr marL="919163" lvl="1" indent="-284163">
              <a:lnSpc>
                <a:spcPct val="90000"/>
              </a:lnSpc>
              <a:spcBef>
                <a:spcPct val="20000"/>
              </a:spcBef>
              <a:buSzPct val="90000"/>
              <a:buBlip>
                <a:blip r:embed="rId2"/>
              </a:buBlip>
            </a:pPr>
            <a:r>
              <a:rPr lang="en-US" dirty="0">
                <a:gradFill>
                  <a:gsLst>
                    <a:gs pos="0">
                      <a:schemeClr val="tx1"/>
                    </a:gs>
                    <a:gs pos="86000">
                      <a:schemeClr val="tx1"/>
                    </a:gs>
                  </a:gsLst>
                  <a:lin ang="5400000" scaled="0"/>
                </a:gradFill>
              </a:rPr>
              <a:t>WMV</a:t>
            </a:r>
          </a:p>
          <a:p>
            <a:pPr marL="919163" lvl="1" indent="-284163">
              <a:lnSpc>
                <a:spcPct val="90000"/>
              </a:lnSpc>
              <a:spcBef>
                <a:spcPct val="20000"/>
              </a:spcBef>
              <a:buSzPct val="90000"/>
              <a:buBlip>
                <a:blip r:embed="rId2"/>
              </a:buBlip>
            </a:pPr>
            <a:r>
              <a:rPr lang="en-US" dirty="0" smtClean="0">
                <a:gradFill>
                  <a:gsLst>
                    <a:gs pos="0">
                      <a:schemeClr val="tx1"/>
                    </a:gs>
                    <a:gs pos="86000">
                      <a:schemeClr val="tx1"/>
                    </a:gs>
                  </a:gsLst>
                  <a:lin ang="5400000" scaled="0"/>
                </a:gradFill>
              </a:rPr>
              <a:t>Flash</a:t>
            </a:r>
          </a:p>
          <a:p>
            <a:pPr marL="635000" lvl="1">
              <a:lnSpc>
                <a:spcPct val="90000"/>
              </a:lnSpc>
              <a:spcBef>
                <a:spcPct val="20000"/>
              </a:spcBef>
              <a:buSzPct val="90000"/>
            </a:pPr>
            <a:r>
              <a:rPr lang="en-US" dirty="0" smtClean="0">
                <a:gradFill>
                  <a:gsLst>
                    <a:gs pos="0">
                      <a:schemeClr val="tx1"/>
                    </a:gs>
                    <a:gs pos="86000">
                      <a:schemeClr val="tx1"/>
                    </a:gs>
                  </a:gsLst>
                  <a:lin ang="5400000" scaled="0"/>
                </a:gradFill>
              </a:rPr>
              <a:t>…</a:t>
            </a:r>
            <a:endParaRPr lang="en-US" dirty="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800051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Planning and Performance</a:t>
            </a:r>
            <a:endParaRPr lang="en-US" dirty="0"/>
          </a:p>
        </p:txBody>
      </p:sp>
      <p:sp>
        <p:nvSpPr>
          <p:cNvPr id="3" name="Text Placeholder 2"/>
          <p:cNvSpPr>
            <a:spLocks noGrp="1"/>
          </p:cNvSpPr>
          <p:nvPr>
            <p:ph type="body" sz="quarter" idx="10"/>
          </p:nvPr>
        </p:nvSpPr>
        <p:spPr>
          <a:xfrm>
            <a:off x="519112" y="1447799"/>
            <a:ext cx="11149013" cy="1797415"/>
          </a:xfrm>
        </p:spPr>
        <p:txBody>
          <a:bodyPr/>
          <a:lstStyle/>
          <a:p>
            <a:r>
              <a:rPr lang="en-US" dirty="0" smtClean="0"/>
              <a:t>Scalability measures </a:t>
            </a:r>
            <a:r>
              <a:rPr lang="en-US" i="1" dirty="0" smtClean="0"/>
              <a:t>performance</a:t>
            </a:r>
            <a:r>
              <a:rPr lang="en-US" dirty="0" smtClean="0"/>
              <a:t> as we add users</a:t>
            </a:r>
          </a:p>
          <a:p>
            <a:r>
              <a:rPr lang="en-US" dirty="0" smtClean="0"/>
              <a:t>RemoteFX reserves resources to help ensure </a:t>
            </a:r>
            <a:r>
              <a:rPr lang="en-US" i="1" dirty="0" smtClean="0"/>
              <a:t>performance </a:t>
            </a:r>
          </a:p>
          <a:p>
            <a:pPr lvl="1"/>
            <a:r>
              <a:rPr lang="en-US" sz="2400" dirty="0" smtClean="0"/>
              <a:t>System Memory – below includes Hyper-V formula for a 2GB VM</a:t>
            </a:r>
          </a:p>
          <a:p>
            <a:pPr lvl="1"/>
            <a:r>
              <a:rPr lang="en-US" sz="2400" dirty="0" smtClean="0"/>
              <a:t>Video Memory – below value is constant</a:t>
            </a:r>
            <a:endParaRPr lang="en-US" sz="2400" dirty="0"/>
          </a:p>
        </p:txBody>
      </p:sp>
      <p:graphicFrame>
        <p:nvGraphicFramePr>
          <p:cNvPr id="4" name="Content Placeholder 3"/>
          <p:cNvGraphicFramePr>
            <a:graphicFrameLocks/>
          </p:cNvGraphicFramePr>
          <p:nvPr>
            <p:extLst>
              <p:ext uri="{D42A27DB-BD31-4B8C-83A1-F6EECF244321}">
                <p14:modId xmlns:p14="http://schemas.microsoft.com/office/powerpoint/2010/main" val="1047544856"/>
              </p:ext>
            </p:extLst>
          </p:nvPr>
        </p:nvGraphicFramePr>
        <p:xfrm>
          <a:off x="519113" y="3731480"/>
          <a:ext cx="5471784" cy="2078453"/>
        </p:xfrm>
        <a:graphic>
          <a:graphicData uri="http://schemas.openxmlformats.org/drawingml/2006/table">
            <a:tbl>
              <a:tblPr firstRow="1" firstCol="1" bandRow="1">
                <a:effectLst>
                  <a:outerShdw blurRad="76200" dir="18900000" sy="23000" kx="-1200000" algn="bl" rotWithShape="0">
                    <a:prstClr val="black">
                      <a:alpha val="20000"/>
                    </a:prstClr>
                  </a:outerShdw>
                </a:effectLst>
                <a:tableStyleId>{FABFCF23-3B69-468F-B69F-88F6DE6A72F2}</a:tableStyleId>
              </a:tblPr>
              <a:tblGrid>
                <a:gridCol w="1030493"/>
                <a:gridCol w="1088552"/>
                <a:gridCol w="1190150"/>
                <a:gridCol w="1161121"/>
                <a:gridCol w="1001468"/>
              </a:tblGrid>
              <a:tr h="501113">
                <a:tc gridSpan="5">
                  <a:txBody>
                    <a:bodyPr/>
                    <a:lstStyle/>
                    <a:p>
                      <a:pPr marL="0" marR="0" algn="ctr">
                        <a:lnSpc>
                          <a:spcPct val="115000"/>
                        </a:lnSpc>
                        <a:spcBef>
                          <a:spcPts val="0"/>
                        </a:spcBef>
                        <a:spcAft>
                          <a:spcPts val="0"/>
                        </a:spcAft>
                      </a:pPr>
                      <a:r>
                        <a:rPr lang="en-US" sz="1500" baseline="0" dirty="0" smtClean="0">
                          <a:effectLst/>
                          <a:latin typeface="Calibri" pitchFamily="34" charset="0"/>
                          <a:cs typeface="Calibri" pitchFamily="34" charset="0"/>
                        </a:rPr>
                        <a:t>System </a:t>
                      </a:r>
                      <a:r>
                        <a:rPr lang="en-US" sz="1500" baseline="0" dirty="0">
                          <a:effectLst/>
                          <a:latin typeface="Calibri" pitchFamily="34" charset="0"/>
                          <a:cs typeface="Calibri" pitchFamily="34" charset="0"/>
                        </a:rPr>
                        <a:t>Memory </a:t>
                      </a:r>
                      <a:r>
                        <a:rPr lang="en-US" sz="1500" baseline="0" dirty="0" smtClean="0">
                          <a:effectLst/>
                          <a:latin typeface="Calibri" pitchFamily="34" charset="0"/>
                          <a:cs typeface="Calibri" pitchFamily="34" charset="0"/>
                        </a:rPr>
                        <a:t>Reservation (Server)</a:t>
                      </a:r>
                      <a:br>
                        <a:rPr lang="en-US" sz="1500" baseline="0" dirty="0" smtClean="0">
                          <a:effectLst/>
                          <a:latin typeface="Calibri" pitchFamily="34" charset="0"/>
                          <a:cs typeface="Calibri" pitchFamily="34" charset="0"/>
                        </a:rPr>
                      </a:br>
                      <a:r>
                        <a:rPr lang="en-US" sz="1500" baseline="0" dirty="0" smtClean="0">
                          <a:effectLst/>
                          <a:latin typeface="Calibri" pitchFamily="34" charset="0"/>
                          <a:cs typeface="Calibri" pitchFamily="34" charset="0"/>
                        </a:rPr>
                        <a:t>Values are for 2GB Virtual Machine</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hMerge="1">
                  <a:txBody>
                    <a:bodyPr/>
                    <a:lstStyle/>
                    <a:p>
                      <a:pPr marL="0" marR="0">
                        <a:lnSpc>
                          <a:spcPct val="115000"/>
                        </a:lnSpc>
                        <a:spcBef>
                          <a:spcPts val="0"/>
                        </a:spcBef>
                        <a:spcAft>
                          <a:spcPts val="0"/>
                        </a:spcAft>
                      </a:pPr>
                      <a:endParaRPr lang="en-US" sz="1600" b="0" dirty="0">
                        <a:solidFill>
                          <a:sysClr val="windowText" lastClr="000000"/>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501113">
                <a:tc>
                  <a:txBody>
                    <a:bodyPr/>
                    <a:lstStyle/>
                    <a:p>
                      <a:pPr marL="0" marR="0" algn="r">
                        <a:lnSpc>
                          <a:spcPct val="100000"/>
                        </a:lnSpc>
                        <a:spcBef>
                          <a:spcPts val="0"/>
                        </a:spcBef>
                        <a:spcAft>
                          <a:spcPts val="0"/>
                        </a:spcAft>
                      </a:pPr>
                      <a:r>
                        <a:rPr lang="en-US" sz="1500" b="0" baseline="0" dirty="0" smtClean="0">
                          <a:effectLst/>
                          <a:latin typeface="Calibri" pitchFamily="34" charset="0"/>
                          <a:cs typeface="Calibri" pitchFamily="34" charset="0"/>
                        </a:rPr>
                        <a:t>Resolution</a:t>
                      </a:r>
                    </a:p>
                    <a:p>
                      <a:pPr marL="0" marR="0" algn="r">
                        <a:lnSpc>
                          <a:spcPct val="100000"/>
                        </a:lnSpc>
                        <a:spcBef>
                          <a:spcPts val="0"/>
                        </a:spcBef>
                        <a:spcAft>
                          <a:spcPts val="0"/>
                        </a:spcAft>
                      </a:pPr>
                      <a:r>
                        <a:rPr lang="en-US" sz="1500" b="0" baseline="0" dirty="0" smtClean="0">
                          <a:solidFill>
                            <a:sysClr val="windowText" lastClr="000000"/>
                          </a:solidFill>
                          <a:effectLst/>
                          <a:latin typeface="Calibri" pitchFamily="34" charset="0"/>
                          <a:ea typeface="Calibri"/>
                          <a:cs typeface="Calibri" pitchFamily="34" charset="0"/>
                        </a:rPr>
                        <a:t>Maximum</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a:txBody>
                    <a:bodyPr/>
                    <a:lstStyle/>
                    <a:p>
                      <a:pPr marL="0" marR="0" indent="0" algn="ctr">
                        <a:lnSpc>
                          <a:spcPct val="115000"/>
                        </a:lnSpc>
                        <a:spcBef>
                          <a:spcPts val="0"/>
                        </a:spcBef>
                        <a:spcAft>
                          <a:spcPts val="0"/>
                        </a:spcAft>
                        <a:buAutoNum type="arabicPlain"/>
                      </a:pPr>
                      <a:r>
                        <a:rPr lang="en-US" sz="1400" baseline="0" dirty="0" smtClean="0">
                          <a:effectLst/>
                          <a:latin typeface="Calibri" pitchFamily="34" charset="0"/>
                          <a:cs typeface="Calibri" pitchFamily="34" charset="0"/>
                        </a:rPr>
                        <a:t/>
                      </a:r>
                      <a:br>
                        <a:rPr lang="en-US" sz="1400" baseline="0" dirty="0" smtClean="0">
                          <a:effectLst/>
                          <a:latin typeface="Calibri" pitchFamily="34" charset="0"/>
                          <a:cs typeface="Calibri" pitchFamily="34" charset="0"/>
                        </a:rPr>
                      </a:br>
                      <a:r>
                        <a:rPr lang="en-US" sz="1400" baseline="0" dirty="0" smtClean="0">
                          <a:effectLst/>
                          <a:latin typeface="Calibri" pitchFamily="34" charset="0"/>
                          <a:cs typeface="Calibri" pitchFamily="34" charset="0"/>
                        </a:rPr>
                        <a:t>Monitor</a:t>
                      </a:r>
                      <a:endParaRPr lang="en-US" sz="1400" b="0" baseline="0" dirty="0">
                        <a:solidFill>
                          <a:sysClr val="windowText" lastClr="000000"/>
                        </a:solidFill>
                        <a:effectLst/>
                        <a:latin typeface="Calibri" pitchFamily="34" charset="0"/>
                        <a:ea typeface="Calibri"/>
                        <a:cs typeface="Calibri" pitchFamily="34" charset="0"/>
                      </a:endParaRPr>
                    </a:p>
                  </a:txBody>
                  <a:tcPr marL="0" marR="0" marT="0" marB="0"/>
                </a:tc>
                <a:tc>
                  <a:txBody>
                    <a:bodyPr/>
                    <a:lstStyle/>
                    <a:p>
                      <a:pPr marL="0" marR="0" indent="0" algn="ctr">
                        <a:lnSpc>
                          <a:spcPct val="115000"/>
                        </a:lnSpc>
                        <a:spcBef>
                          <a:spcPts val="0"/>
                        </a:spcBef>
                        <a:spcAft>
                          <a:spcPts val="0"/>
                        </a:spcAft>
                        <a:buAutoNum type="arabicPlain" startAt="2"/>
                        <a:tabLst/>
                      </a:pPr>
                      <a:r>
                        <a:rPr lang="en-US" sz="1400" baseline="0" dirty="0" smtClean="0">
                          <a:effectLst/>
                          <a:latin typeface="Calibri" pitchFamily="34" charset="0"/>
                          <a:cs typeface="Calibri" pitchFamily="34" charset="0"/>
                        </a:rPr>
                        <a:t/>
                      </a:r>
                      <a:br>
                        <a:rPr lang="en-US" sz="1400" baseline="0" dirty="0" smtClean="0">
                          <a:effectLst/>
                          <a:latin typeface="Calibri" pitchFamily="34" charset="0"/>
                          <a:cs typeface="Calibri" pitchFamily="34" charset="0"/>
                        </a:rPr>
                      </a:br>
                      <a:r>
                        <a:rPr lang="en-US" sz="1400" baseline="0" dirty="0" smtClean="0">
                          <a:effectLst/>
                          <a:latin typeface="Calibri" pitchFamily="34" charset="0"/>
                          <a:cs typeface="Calibri" pitchFamily="34" charset="0"/>
                        </a:rPr>
                        <a:t>Monitors</a:t>
                      </a:r>
                      <a:endParaRPr lang="en-US" sz="1400" b="0" baseline="0" dirty="0">
                        <a:solidFill>
                          <a:sysClr val="windowText" lastClr="000000"/>
                        </a:solidFill>
                        <a:effectLst/>
                        <a:latin typeface="Calibri" pitchFamily="34" charset="0"/>
                        <a:ea typeface="Calibri"/>
                        <a:cs typeface="Calibri" pitchFamily="34" charset="0"/>
                      </a:endParaRPr>
                    </a:p>
                  </a:txBody>
                  <a:tcPr marL="0" marR="0" marT="0" marB="0"/>
                </a:tc>
                <a:tc>
                  <a:txBody>
                    <a:bodyPr/>
                    <a:lstStyle/>
                    <a:p>
                      <a:pPr marL="0" marR="0" indent="0" algn="ctr">
                        <a:lnSpc>
                          <a:spcPct val="115000"/>
                        </a:lnSpc>
                        <a:spcBef>
                          <a:spcPts val="0"/>
                        </a:spcBef>
                        <a:spcAft>
                          <a:spcPts val="0"/>
                        </a:spcAft>
                        <a:buAutoNum type="arabicPlain" startAt="3"/>
                      </a:pPr>
                      <a:r>
                        <a:rPr lang="en-US" sz="1400" baseline="0" dirty="0" smtClean="0">
                          <a:effectLst/>
                          <a:latin typeface="Calibri" pitchFamily="34" charset="0"/>
                          <a:cs typeface="Calibri" pitchFamily="34" charset="0"/>
                        </a:rPr>
                        <a:t/>
                      </a:r>
                      <a:br>
                        <a:rPr lang="en-US" sz="1400" baseline="0" dirty="0" smtClean="0">
                          <a:effectLst/>
                          <a:latin typeface="Calibri" pitchFamily="34" charset="0"/>
                          <a:cs typeface="Calibri" pitchFamily="34" charset="0"/>
                        </a:rPr>
                      </a:br>
                      <a:r>
                        <a:rPr lang="en-US" sz="1400" baseline="0" dirty="0" smtClean="0">
                          <a:effectLst/>
                          <a:latin typeface="Calibri" pitchFamily="34" charset="0"/>
                          <a:cs typeface="Calibri" pitchFamily="34" charset="0"/>
                        </a:rPr>
                        <a:t>Monitors </a:t>
                      </a:r>
                      <a:endParaRPr lang="en-US" sz="1400" b="0" baseline="0" dirty="0">
                        <a:solidFill>
                          <a:sysClr val="windowText" lastClr="000000"/>
                        </a:solidFill>
                        <a:effectLst/>
                        <a:latin typeface="Calibri" pitchFamily="34" charset="0"/>
                        <a:ea typeface="Calibri"/>
                        <a:cs typeface="Calibri" pitchFamily="34" charset="0"/>
                      </a:endParaRPr>
                    </a:p>
                  </a:txBody>
                  <a:tcPr marL="0" marR="0" marT="0" marB="0"/>
                </a:tc>
                <a:tc>
                  <a:txBody>
                    <a:bodyPr/>
                    <a:lstStyle/>
                    <a:p>
                      <a:pPr marL="0" marR="0" algn="ctr">
                        <a:lnSpc>
                          <a:spcPct val="115000"/>
                        </a:lnSpc>
                        <a:spcBef>
                          <a:spcPts val="0"/>
                        </a:spcBef>
                        <a:spcAft>
                          <a:spcPts val="0"/>
                        </a:spcAft>
                      </a:pPr>
                      <a:r>
                        <a:rPr lang="en-US" sz="1400" baseline="0" dirty="0" smtClean="0">
                          <a:effectLst/>
                          <a:latin typeface="Calibri" pitchFamily="34" charset="0"/>
                          <a:cs typeface="Calibri" pitchFamily="34" charset="0"/>
                        </a:rPr>
                        <a:t>4  </a:t>
                      </a:r>
                      <a:br>
                        <a:rPr lang="en-US" sz="1400" baseline="0" dirty="0" smtClean="0">
                          <a:effectLst/>
                          <a:latin typeface="Calibri" pitchFamily="34" charset="0"/>
                          <a:cs typeface="Calibri" pitchFamily="34" charset="0"/>
                        </a:rPr>
                      </a:br>
                      <a:r>
                        <a:rPr lang="en-US" sz="1400" baseline="0" dirty="0" smtClean="0">
                          <a:effectLst/>
                          <a:latin typeface="Calibri" pitchFamily="34" charset="0"/>
                          <a:cs typeface="Calibri" pitchFamily="34" charset="0"/>
                        </a:rPr>
                        <a:t>Monitors </a:t>
                      </a:r>
                      <a:endParaRPr lang="en-US" sz="1400" b="0" baseline="0" dirty="0">
                        <a:solidFill>
                          <a:sysClr val="windowText" lastClr="000000"/>
                        </a:solidFill>
                        <a:effectLst/>
                        <a:latin typeface="Calibri" pitchFamily="34" charset="0"/>
                        <a:ea typeface="Calibri"/>
                        <a:cs typeface="Calibri" pitchFamily="34" charset="0"/>
                      </a:endParaRPr>
                    </a:p>
                  </a:txBody>
                  <a:tcPr marL="0" marR="0" marT="0" marB="0"/>
                </a:tc>
              </a:tr>
              <a:tr h="242957">
                <a:tc>
                  <a:txBody>
                    <a:bodyPr/>
                    <a:lstStyle/>
                    <a:p>
                      <a:pPr marL="0" marR="0" algn="ctr">
                        <a:lnSpc>
                          <a:spcPct val="115000"/>
                        </a:lnSpc>
                        <a:spcBef>
                          <a:spcPts val="0"/>
                        </a:spcBef>
                        <a:spcAft>
                          <a:spcPts val="0"/>
                        </a:spcAft>
                      </a:pPr>
                      <a:r>
                        <a:rPr lang="en-US" sz="1500" b="0" baseline="0" dirty="0">
                          <a:effectLst/>
                          <a:latin typeface="Calibri" pitchFamily="34" charset="0"/>
                          <a:cs typeface="Calibri" pitchFamily="34" charset="0"/>
                        </a:rPr>
                        <a:t>1024x768</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a:txBody>
                    <a:bodyPr/>
                    <a:lstStyle/>
                    <a:p>
                      <a:pPr algn="r" fontAlgn="b"/>
                      <a:r>
                        <a:rPr lang="en-US" sz="1500" b="0" i="0" u="none" strike="noStrike" baseline="0" dirty="0" smtClean="0">
                          <a:solidFill>
                            <a:srgbClr val="000000"/>
                          </a:solidFill>
                          <a:effectLst/>
                          <a:latin typeface="Calibri"/>
                        </a:rPr>
                        <a:t>72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85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99 MB</a:t>
                      </a:r>
                      <a:endParaRPr lang="en-US" sz="1500" b="0" i="0" u="none" strike="noStrike" baseline="0" dirty="0">
                        <a:solidFill>
                          <a:srgbClr val="000000"/>
                        </a:solidFill>
                        <a:effectLst/>
                        <a:latin typeface="Calibri"/>
                      </a:endParaRPr>
                    </a:p>
                  </a:txBody>
                  <a:tcPr marL="84181" marR="84181" marT="0" marB="0" anchor="b"/>
                </a:tc>
                <a:tc>
                  <a:txBody>
                    <a:bodyPr/>
                    <a:lstStyle/>
                    <a:p>
                      <a:pPr algn="ctr" fontAlgn="b"/>
                      <a:r>
                        <a:rPr lang="en-US" sz="1500" b="0" i="0" u="none" strike="noStrike" baseline="0" dirty="0" smtClean="0">
                          <a:solidFill>
                            <a:srgbClr val="000000"/>
                          </a:solidFill>
                          <a:effectLst/>
                          <a:latin typeface="Calibri"/>
                        </a:rPr>
                        <a:t>112 MB</a:t>
                      </a:r>
                      <a:endParaRPr lang="en-US" sz="1500" b="0" i="0" u="none" strike="noStrike" baseline="0" dirty="0">
                        <a:solidFill>
                          <a:srgbClr val="000000"/>
                        </a:solidFill>
                        <a:effectLst/>
                        <a:latin typeface="Calibri"/>
                      </a:endParaRPr>
                    </a:p>
                  </a:txBody>
                  <a:tcPr marL="84181" marR="84181" marT="0" marB="0" anchor="b"/>
                </a:tc>
              </a:tr>
              <a:tr h="242957">
                <a:tc>
                  <a:txBody>
                    <a:bodyPr/>
                    <a:lstStyle/>
                    <a:p>
                      <a:pPr marL="0" marR="0">
                        <a:lnSpc>
                          <a:spcPct val="115000"/>
                        </a:lnSpc>
                        <a:spcBef>
                          <a:spcPts val="0"/>
                        </a:spcBef>
                        <a:spcAft>
                          <a:spcPts val="0"/>
                        </a:spcAft>
                      </a:pPr>
                      <a:r>
                        <a:rPr lang="en-US" sz="1500" b="0" baseline="0" dirty="0">
                          <a:effectLst/>
                          <a:latin typeface="Calibri" pitchFamily="34" charset="0"/>
                          <a:cs typeface="Calibri" pitchFamily="34" charset="0"/>
                        </a:rPr>
                        <a:t>1280x1024</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a:txBody>
                    <a:bodyPr/>
                    <a:lstStyle/>
                    <a:p>
                      <a:pPr algn="r" fontAlgn="b"/>
                      <a:r>
                        <a:rPr lang="en-US" sz="1500" b="0" i="0" u="none" strike="noStrike" baseline="0" dirty="0" smtClean="0">
                          <a:solidFill>
                            <a:srgbClr val="000000"/>
                          </a:solidFill>
                          <a:effectLst/>
                          <a:latin typeface="Calibri"/>
                        </a:rPr>
                        <a:t>108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145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183 MB</a:t>
                      </a:r>
                      <a:endParaRPr lang="en-US" sz="1500" b="0" i="0" u="none" strike="noStrike" baseline="0" dirty="0">
                        <a:solidFill>
                          <a:srgbClr val="000000"/>
                        </a:solidFill>
                        <a:effectLst/>
                        <a:latin typeface="Calibri"/>
                      </a:endParaRPr>
                    </a:p>
                  </a:txBody>
                  <a:tcPr marL="84181" marR="84181" marT="0" marB="0" anchor="b"/>
                </a:tc>
                <a:tc>
                  <a:txBody>
                    <a:bodyPr/>
                    <a:lstStyle/>
                    <a:p>
                      <a:pPr algn="ctr" fontAlgn="b"/>
                      <a:r>
                        <a:rPr lang="en-US" sz="1500" b="0" i="0" u="none" strike="noStrike" baseline="0" dirty="0" smtClean="0">
                          <a:solidFill>
                            <a:srgbClr val="000000"/>
                          </a:solidFill>
                          <a:effectLst/>
                          <a:latin typeface="Calibri"/>
                        </a:rPr>
                        <a:t>220 MB</a:t>
                      </a:r>
                    </a:p>
                  </a:txBody>
                  <a:tcPr marL="84181" marR="84181" marT="0" marB="0" anchor="b"/>
                </a:tc>
              </a:tr>
              <a:tr h="242957">
                <a:tc>
                  <a:txBody>
                    <a:bodyPr/>
                    <a:lstStyle/>
                    <a:p>
                      <a:pPr marL="0" marR="0">
                        <a:lnSpc>
                          <a:spcPct val="115000"/>
                        </a:lnSpc>
                        <a:spcBef>
                          <a:spcPts val="0"/>
                        </a:spcBef>
                        <a:spcAft>
                          <a:spcPts val="0"/>
                        </a:spcAft>
                      </a:pPr>
                      <a:r>
                        <a:rPr lang="en-US" sz="1500" b="0" baseline="0" dirty="0">
                          <a:effectLst/>
                          <a:latin typeface="Calibri" pitchFamily="34" charset="0"/>
                          <a:cs typeface="Calibri" pitchFamily="34" charset="0"/>
                        </a:rPr>
                        <a:t>1600x1200</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a:txBody>
                    <a:bodyPr/>
                    <a:lstStyle/>
                    <a:p>
                      <a:pPr algn="r" fontAlgn="b"/>
                      <a:r>
                        <a:rPr lang="en-US" sz="1500" b="0" i="0" u="none" strike="noStrike" baseline="0" dirty="0" smtClean="0">
                          <a:solidFill>
                            <a:srgbClr val="000000"/>
                          </a:solidFill>
                          <a:effectLst/>
                          <a:latin typeface="Calibri"/>
                        </a:rPr>
                        <a:t>166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247 MB</a:t>
                      </a:r>
                      <a:endParaRPr lang="en-US" sz="1500" b="0" i="0" u="none" strike="noStrike" baseline="0" dirty="0">
                        <a:solidFill>
                          <a:srgbClr val="000000"/>
                        </a:solidFill>
                        <a:effectLst/>
                        <a:latin typeface="Calibri"/>
                      </a:endParaRPr>
                    </a:p>
                  </a:txBody>
                  <a:tcPr marL="84181" marR="84181" marT="0" marB="0" anchor="b"/>
                </a:tc>
                <a:tc>
                  <a:txBody>
                    <a:bodyPr/>
                    <a:lstStyle/>
                    <a:p>
                      <a:pPr algn="l" fontAlgn="b"/>
                      <a:r>
                        <a:rPr lang="en-US" sz="1500" b="0" i="0" u="none" strike="noStrike" baseline="0" dirty="0">
                          <a:solidFill>
                            <a:srgbClr val="000000"/>
                          </a:solidFill>
                          <a:effectLst/>
                          <a:latin typeface="Calibri"/>
                        </a:rPr>
                        <a:t> </a:t>
                      </a:r>
                    </a:p>
                  </a:txBody>
                  <a:tcPr marL="84181" marR="84181" marT="0" marB="0" anchor="b"/>
                </a:tc>
                <a:tc>
                  <a:txBody>
                    <a:bodyPr/>
                    <a:lstStyle/>
                    <a:p>
                      <a:pPr algn="l" fontAlgn="b"/>
                      <a:r>
                        <a:rPr lang="en-US" sz="1500" b="0" i="0" u="none" strike="noStrike" baseline="0" dirty="0">
                          <a:solidFill>
                            <a:srgbClr val="000000"/>
                          </a:solidFill>
                          <a:effectLst/>
                          <a:latin typeface="Calibri"/>
                        </a:rPr>
                        <a:t> </a:t>
                      </a:r>
                    </a:p>
                  </a:txBody>
                  <a:tcPr marL="84181" marR="84181" marT="0" marB="0" anchor="b"/>
                </a:tc>
              </a:tr>
              <a:tr h="242957">
                <a:tc>
                  <a:txBody>
                    <a:bodyPr/>
                    <a:lstStyle/>
                    <a:p>
                      <a:pPr marL="0" marR="0">
                        <a:lnSpc>
                          <a:spcPct val="115000"/>
                        </a:lnSpc>
                        <a:spcBef>
                          <a:spcPts val="0"/>
                        </a:spcBef>
                        <a:spcAft>
                          <a:spcPts val="0"/>
                        </a:spcAft>
                      </a:pPr>
                      <a:r>
                        <a:rPr lang="en-US" sz="1500" b="0" baseline="0" dirty="0">
                          <a:effectLst/>
                          <a:latin typeface="Calibri" pitchFamily="34" charset="0"/>
                          <a:cs typeface="Calibri" pitchFamily="34" charset="0"/>
                        </a:rPr>
                        <a:t>1920x1200</a:t>
                      </a:r>
                      <a:endParaRPr lang="en-US" sz="1500" b="0" baseline="0" dirty="0">
                        <a:solidFill>
                          <a:sysClr val="windowText" lastClr="000000"/>
                        </a:solidFill>
                        <a:effectLst/>
                        <a:latin typeface="Calibri" pitchFamily="34" charset="0"/>
                        <a:ea typeface="Calibri"/>
                        <a:cs typeface="Calibri" pitchFamily="34" charset="0"/>
                      </a:endParaRPr>
                    </a:p>
                  </a:txBody>
                  <a:tcPr marL="84181" marR="84181" marT="0" marB="0"/>
                </a:tc>
                <a:tc>
                  <a:txBody>
                    <a:bodyPr/>
                    <a:lstStyle/>
                    <a:p>
                      <a:pPr algn="r" fontAlgn="b"/>
                      <a:r>
                        <a:rPr lang="en-US" sz="1500" b="0" i="0" u="none" strike="noStrike" baseline="0" dirty="0" smtClean="0">
                          <a:solidFill>
                            <a:srgbClr val="000000"/>
                          </a:solidFill>
                          <a:effectLst/>
                          <a:latin typeface="Calibri"/>
                        </a:rPr>
                        <a:t>183 MB</a:t>
                      </a:r>
                      <a:endParaRPr lang="en-US" sz="1500" b="0" i="0" u="none" strike="noStrike" baseline="0" dirty="0">
                        <a:solidFill>
                          <a:srgbClr val="000000"/>
                        </a:solidFill>
                        <a:effectLst/>
                        <a:latin typeface="Calibri"/>
                      </a:endParaRPr>
                    </a:p>
                  </a:txBody>
                  <a:tcPr marL="84181" marR="84181" marT="0" marB="0" anchor="b"/>
                </a:tc>
                <a:tc>
                  <a:txBody>
                    <a:bodyPr/>
                    <a:lstStyle/>
                    <a:p>
                      <a:pPr algn="r" fontAlgn="b"/>
                      <a:r>
                        <a:rPr lang="en-US" sz="1500" b="0" i="0" u="none" strike="noStrike" baseline="0" dirty="0" smtClean="0">
                          <a:solidFill>
                            <a:srgbClr val="000000"/>
                          </a:solidFill>
                          <a:effectLst/>
                          <a:latin typeface="Calibri"/>
                        </a:rPr>
                        <a:t>278 MB</a:t>
                      </a:r>
                      <a:endParaRPr lang="en-US" sz="1500" b="0" i="0" u="none" strike="noStrike" baseline="0" dirty="0">
                        <a:solidFill>
                          <a:srgbClr val="000000"/>
                        </a:solidFill>
                        <a:effectLst/>
                        <a:latin typeface="Calibri"/>
                      </a:endParaRPr>
                    </a:p>
                  </a:txBody>
                  <a:tcPr marL="84181" marR="84181" marT="0" marB="0" anchor="b"/>
                </a:tc>
                <a:tc>
                  <a:txBody>
                    <a:bodyPr/>
                    <a:lstStyle/>
                    <a:p>
                      <a:pPr algn="l" fontAlgn="b"/>
                      <a:r>
                        <a:rPr lang="en-US" sz="1500" b="0" i="0" u="none" strike="noStrike" baseline="0" dirty="0">
                          <a:solidFill>
                            <a:srgbClr val="000000"/>
                          </a:solidFill>
                          <a:effectLst/>
                          <a:latin typeface="Calibri"/>
                        </a:rPr>
                        <a:t> </a:t>
                      </a:r>
                    </a:p>
                  </a:txBody>
                  <a:tcPr marL="84181" marR="84181" marT="0" marB="0" anchor="b"/>
                </a:tc>
                <a:tc>
                  <a:txBody>
                    <a:bodyPr/>
                    <a:lstStyle/>
                    <a:p>
                      <a:pPr algn="l" fontAlgn="b"/>
                      <a:r>
                        <a:rPr lang="en-US" sz="1500" b="0" i="0" u="none" strike="noStrike" baseline="0" dirty="0">
                          <a:solidFill>
                            <a:srgbClr val="000000"/>
                          </a:solidFill>
                          <a:effectLst/>
                          <a:latin typeface="Calibri"/>
                        </a:rPr>
                        <a:t> </a:t>
                      </a:r>
                    </a:p>
                  </a:txBody>
                  <a:tcPr marL="84181" marR="84181" marT="0" marB="0" anchor="b"/>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3564900"/>
              </p:ext>
            </p:extLst>
          </p:nvPr>
        </p:nvGraphicFramePr>
        <p:xfrm>
          <a:off x="6081873" y="3728507"/>
          <a:ext cx="5620120" cy="2086964"/>
        </p:xfrm>
        <a:graphic>
          <a:graphicData uri="http://schemas.openxmlformats.org/drawingml/2006/table">
            <a:tbl>
              <a:tblPr firstRow="1" firstCol="1" bandRow="1">
                <a:effectLst>
                  <a:outerShdw blurRad="76200" dir="18900000" sy="23000" kx="-1200000" algn="bl" rotWithShape="0">
                    <a:prstClr val="black">
                      <a:alpha val="20000"/>
                    </a:prstClr>
                  </a:outerShdw>
                </a:effectLst>
                <a:tableStyleId>{FABFCF23-3B69-468F-B69F-88F6DE6A72F2}</a:tableStyleId>
              </a:tblPr>
              <a:tblGrid>
                <a:gridCol w="1192235"/>
                <a:gridCol w="1236101"/>
                <a:gridCol w="1160645"/>
                <a:gridCol w="1189667"/>
                <a:gridCol w="841472"/>
              </a:tblGrid>
              <a:tr h="516103">
                <a:tc gridSpan="5">
                  <a:txBody>
                    <a:bodyPr/>
                    <a:lstStyle/>
                    <a:p>
                      <a:pPr marL="0" marR="0" algn="ctr">
                        <a:lnSpc>
                          <a:spcPct val="115000"/>
                        </a:lnSpc>
                        <a:spcBef>
                          <a:spcPts val="0"/>
                        </a:spcBef>
                        <a:spcAft>
                          <a:spcPts val="0"/>
                        </a:spcAft>
                      </a:pPr>
                      <a:r>
                        <a:rPr lang="en-US" sz="1500" dirty="0" smtClean="0">
                          <a:effectLst/>
                          <a:latin typeface="Calibri" pitchFamily="34" charset="0"/>
                          <a:cs typeface="Calibri" pitchFamily="34" charset="0"/>
                        </a:rPr>
                        <a:t>Video Memory Reservation (Server GPUs)</a:t>
                      </a:r>
                    </a:p>
                    <a:p>
                      <a:pPr marL="0" marR="0" algn="ctr">
                        <a:lnSpc>
                          <a:spcPct val="115000"/>
                        </a:lnSpc>
                        <a:spcBef>
                          <a:spcPts val="0"/>
                        </a:spcBef>
                        <a:spcAft>
                          <a:spcPts val="0"/>
                        </a:spcAft>
                      </a:pPr>
                      <a:r>
                        <a:rPr lang="en-US" sz="1500" dirty="0" smtClean="0">
                          <a:effectLst/>
                          <a:latin typeface="Calibri" pitchFamily="34" charset="0"/>
                          <a:cs typeface="Calibri" pitchFamily="34" charset="0"/>
                        </a:rPr>
                        <a:t>Values consistent</a:t>
                      </a:r>
                      <a:r>
                        <a:rPr lang="en-US" sz="1500" baseline="0" dirty="0" smtClean="0">
                          <a:effectLst/>
                          <a:latin typeface="Calibri" pitchFamily="34" charset="0"/>
                          <a:cs typeface="Calibri" pitchFamily="34" charset="0"/>
                        </a:rPr>
                        <a:t> for any Virtual Machine</a:t>
                      </a:r>
                      <a:endParaRPr lang="en-US" sz="1500" dirty="0" smtClean="0">
                        <a:effectLst/>
                        <a:latin typeface="Calibri" pitchFamily="34" charset="0"/>
                        <a:cs typeface="Calibri" pitchFamily="34" charset="0"/>
                      </a:endParaRPr>
                    </a:p>
                  </a:txBody>
                  <a:tcPr marL="84147" marR="84147" marT="0" marB="0"/>
                </a:tc>
                <a:tc hMerge="1">
                  <a:txBody>
                    <a:bodyPr/>
                    <a:lstStyle/>
                    <a:p>
                      <a:pPr marL="0" marR="0" algn="ctr">
                        <a:lnSpc>
                          <a:spcPct val="115000"/>
                        </a:lnSpc>
                        <a:spcBef>
                          <a:spcPts val="0"/>
                        </a:spcBef>
                        <a:spcAft>
                          <a:spcPts val="0"/>
                        </a:spcAft>
                      </a:pPr>
                      <a:endParaRPr lang="en-US" sz="2000" b="0" dirty="0">
                        <a:solidFill>
                          <a:schemeClr val="bg1"/>
                        </a:solidFill>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509624">
                <a:tc>
                  <a:txBody>
                    <a:bodyPr/>
                    <a:lstStyle/>
                    <a:p>
                      <a:pPr marL="0" marR="0" algn="ctr">
                        <a:lnSpc>
                          <a:spcPct val="100000"/>
                        </a:lnSpc>
                        <a:spcBef>
                          <a:spcPts val="0"/>
                        </a:spcBef>
                        <a:spcAft>
                          <a:spcPts val="0"/>
                        </a:spcAft>
                      </a:pPr>
                      <a:r>
                        <a:rPr lang="en-US" sz="1500" b="0" dirty="0" smtClean="0">
                          <a:effectLst/>
                          <a:latin typeface="Calibri" pitchFamily="34" charset="0"/>
                          <a:cs typeface="Calibri" pitchFamily="34" charset="0"/>
                        </a:rPr>
                        <a:t>Resolution</a:t>
                      </a:r>
                    </a:p>
                    <a:p>
                      <a:pPr marL="0" marR="0" algn="ctr">
                        <a:lnSpc>
                          <a:spcPct val="115000"/>
                        </a:lnSpc>
                        <a:spcBef>
                          <a:spcPts val="0"/>
                        </a:spcBef>
                        <a:spcAft>
                          <a:spcPts val="0"/>
                        </a:spcAft>
                      </a:pPr>
                      <a:r>
                        <a:rPr lang="en-US" sz="1500" b="0" dirty="0" smtClean="0">
                          <a:solidFill>
                            <a:sysClr val="windowText" lastClr="000000"/>
                          </a:solidFill>
                          <a:effectLst/>
                          <a:latin typeface="Calibri" pitchFamily="34" charset="0"/>
                          <a:ea typeface="Calibri"/>
                          <a:cs typeface="Calibri" pitchFamily="34" charset="0"/>
                        </a:rPr>
                        <a:t>Maximum</a:t>
                      </a:r>
                      <a:endParaRPr lang="en-US" sz="1500" b="0" dirty="0">
                        <a:solidFill>
                          <a:sysClr val="windowText" lastClr="000000"/>
                        </a:solidFill>
                        <a:effectLst/>
                        <a:latin typeface="Calibri" pitchFamily="34" charset="0"/>
                        <a:ea typeface="Calibri"/>
                        <a:cs typeface="Calibri" pitchFamily="34" charset="0"/>
                      </a:endParaRPr>
                    </a:p>
                  </a:txBody>
                  <a:tcPr marL="84147" marR="84147" marT="0" marB="0"/>
                </a:tc>
                <a:tc>
                  <a:txBody>
                    <a:bodyPr/>
                    <a:lstStyle/>
                    <a:p>
                      <a:pPr marL="0" marR="0" indent="0" algn="ctr">
                        <a:lnSpc>
                          <a:spcPct val="115000"/>
                        </a:lnSpc>
                        <a:spcBef>
                          <a:spcPts val="0"/>
                        </a:spcBef>
                        <a:spcAft>
                          <a:spcPts val="0"/>
                        </a:spcAft>
                        <a:buAutoNum type="arabicPlain"/>
                      </a:pPr>
                      <a:r>
                        <a:rPr lang="en-US" sz="1400" dirty="0" smtClean="0">
                          <a:effectLst/>
                          <a:latin typeface="Calibri" pitchFamily="34" charset="0"/>
                          <a:cs typeface="Calibri" pitchFamily="34" charset="0"/>
                        </a:rPr>
                        <a:t/>
                      </a:r>
                      <a:br>
                        <a:rPr lang="en-US" sz="1400" dirty="0" smtClean="0">
                          <a:effectLst/>
                          <a:latin typeface="Calibri" pitchFamily="34" charset="0"/>
                          <a:cs typeface="Calibri" pitchFamily="34" charset="0"/>
                        </a:rPr>
                      </a:br>
                      <a:r>
                        <a:rPr lang="en-US" sz="1400" dirty="0" smtClean="0">
                          <a:effectLst/>
                          <a:latin typeface="Calibri" pitchFamily="34" charset="0"/>
                          <a:cs typeface="Calibri" pitchFamily="34" charset="0"/>
                        </a:rPr>
                        <a:t>Monitor</a:t>
                      </a:r>
                    </a:p>
                  </a:txBody>
                  <a:tcPr marL="84147" marR="84147" marT="0" marB="0"/>
                </a:tc>
                <a:tc>
                  <a:txBody>
                    <a:bodyPr/>
                    <a:lstStyle/>
                    <a:p>
                      <a:pPr marL="0" marR="0" indent="0" algn="ctr">
                        <a:lnSpc>
                          <a:spcPct val="115000"/>
                        </a:lnSpc>
                        <a:spcBef>
                          <a:spcPts val="0"/>
                        </a:spcBef>
                        <a:spcAft>
                          <a:spcPts val="0"/>
                        </a:spcAft>
                        <a:buAutoNum type="arabicPlain" startAt="2"/>
                      </a:pPr>
                      <a:r>
                        <a:rPr lang="en-US" sz="1400" dirty="0" smtClean="0">
                          <a:effectLst/>
                          <a:latin typeface="Calibri" pitchFamily="34" charset="0"/>
                          <a:cs typeface="Calibri" pitchFamily="34" charset="0"/>
                        </a:rPr>
                        <a:t/>
                      </a:r>
                      <a:br>
                        <a:rPr lang="en-US" sz="1400" dirty="0" smtClean="0">
                          <a:effectLst/>
                          <a:latin typeface="Calibri" pitchFamily="34" charset="0"/>
                          <a:cs typeface="Calibri" pitchFamily="34" charset="0"/>
                        </a:rPr>
                      </a:br>
                      <a:r>
                        <a:rPr lang="en-US" sz="1400" dirty="0" smtClean="0">
                          <a:effectLst/>
                          <a:latin typeface="Calibri" pitchFamily="34" charset="0"/>
                          <a:cs typeface="Calibri" pitchFamily="34" charset="0"/>
                        </a:rPr>
                        <a:t>Monitors</a:t>
                      </a:r>
                      <a:endParaRPr lang="en-US" sz="1400" b="0" dirty="0">
                        <a:solidFill>
                          <a:sysClr val="windowText" lastClr="000000"/>
                        </a:solidFill>
                        <a:effectLst/>
                        <a:latin typeface="Calibri" pitchFamily="34" charset="0"/>
                        <a:ea typeface="Calibri"/>
                        <a:cs typeface="Calibri" pitchFamily="34" charset="0"/>
                      </a:endParaRPr>
                    </a:p>
                  </a:txBody>
                  <a:tcPr marL="84147" marR="84147" marT="0" marB="0"/>
                </a:tc>
                <a:tc>
                  <a:txBody>
                    <a:bodyPr/>
                    <a:lstStyle/>
                    <a:p>
                      <a:pPr marL="0" marR="0" indent="0" algn="ctr">
                        <a:lnSpc>
                          <a:spcPct val="115000"/>
                        </a:lnSpc>
                        <a:spcBef>
                          <a:spcPts val="0"/>
                        </a:spcBef>
                        <a:spcAft>
                          <a:spcPts val="0"/>
                        </a:spcAft>
                        <a:buAutoNum type="arabicPlain" startAt="3"/>
                      </a:pPr>
                      <a:r>
                        <a:rPr lang="en-US" sz="1400" dirty="0" smtClean="0">
                          <a:effectLst/>
                          <a:latin typeface="Calibri" pitchFamily="34" charset="0"/>
                          <a:cs typeface="Calibri" pitchFamily="34" charset="0"/>
                        </a:rPr>
                        <a:t/>
                      </a:r>
                      <a:br>
                        <a:rPr lang="en-US" sz="1400" dirty="0" smtClean="0">
                          <a:effectLst/>
                          <a:latin typeface="Calibri" pitchFamily="34" charset="0"/>
                          <a:cs typeface="Calibri" pitchFamily="34" charset="0"/>
                        </a:rPr>
                      </a:br>
                      <a:r>
                        <a:rPr lang="en-US" sz="1400" dirty="0" smtClean="0">
                          <a:effectLst/>
                          <a:latin typeface="Calibri" pitchFamily="34" charset="0"/>
                          <a:cs typeface="Calibri" pitchFamily="34" charset="0"/>
                        </a:rPr>
                        <a:t>Monitors </a:t>
                      </a:r>
                      <a:endParaRPr lang="en-US" sz="1400" b="0" dirty="0">
                        <a:solidFill>
                          <a:sysClr val="windowText" lastClr="000000"/>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400" dirty="0" smtClean="0">
                          <a:effectLst/>
                          <a:latin typeface="Calibri" pitchFamily="34" charset="0"/>
                          <a:cs typeface="Calibri" pitchFamily="34" charset="0"/>
                        </a:rPr>
                        <a:t>4 </a:t>
                      </a:r>
                      <a:br>
                        <a:rPr lang="en-US" sz="1400" dirty="0" smtClean="0">
                          <a:effectLst/>
                          <a:latin typeface="Calibri" pitchFamily="34" charset="0"/>
                          <a:cs typeface="Calibri" pitchFamily="34" charset="0"/>
                        </a:rPr>
                      </a:br>
                      <a:r>
                        <a:rPr lang="en-US" sz="1400" dirty="0" smtClean="0">
                          <a:effectLst/>
                          <a:latin typeface="Calibri" pitchFamily="34" charset="0"/>
                          <a:cs typeface="Calibri" pitchFamily="34" charset="0"/>
                        </a:rPr>
                        <a:t>Monitors </a:t>
                      </a:r>
                      <a:endParaRPr lang="en-US" sz="1400" b="0" dirty="0">
                        <a:solidFill>
                          <a:sysClr val="windowText" lastClr="000000"/>
                        </a:solidFill>
                        <a:effectLst/>
                        <a:latin typeface="Calibri" pitchFamily="34" charset="0"/>
                        <a:ea typeface="Calibri"/>
                        <a:cs typeface="Calibri" pitchFamily="34" charset="0"/>
                      </a:endParaRPr>
                    </a:p>
                  </a:txBody>
                  <a:tcPr marL="84147" marR="84147" marT="0" marB="0"/>
                </a:tc>
              </a:tr>
              <a:tr h="248356">
                <a:tc>
                  <a:txBody>
                    <a:bodyPr/>
                    <a:lstStyle/>
                    <a:p>
                      <a:pPr marL="0" marR="0" algn="ctr">
                        <a:lnSpc>
                          <a:spcPct val="115000"/>
                        </a:lnSpc>
                        <a:spcBef>
                          <a:spcPts val="0"/>
                        </a:spcBef>
                        <a:spcAft>
                          <a:spcPts val="0"/>
                        </a:spcAft>
                      </a:pPr>
                      <a:r>
                        <a:rPr lang="en-US" sz="1500" b="0" dirty="0" smtClean="0">
                          <a:effectLst/>
                          <a:latin typeface="Calibri" pitchFamily="34" charset="0"/>
                          <a:cs typeface="Calibri" pitchFamily="34" charset="0"/>
                        </a:rPr>
                        <a:t>1024x768</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75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105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135 MB</a:t>
                      </a:r>
                      <a:endParaRPr lang="en-US" sz="150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a:effectLst/>
                          <a:latin typeface="Calibri" pitchFamily="34" charset="0"/>
                          <a:cs typeface="Calibri" pitchFamily="34" charset="0"/>
                        </a:rPr>
                        <a:t>165 MB</a:t>
                      </a:r>
                      <a:endParaRPr lang="en-US" sz="1500">
                        <a:solidFill>
                          <a:schemeClr val="bg1"/>
                        </a:solidFill>
                        <a:effectLst/>
                        <a:latin typeface="Calibri" pitchFamily="34" charset="0"/>
                        <a:ea typeface="Calibri"/>
                        <a:cs typeface="Calibri" pitchFamily="34" charset="0"/>
                      </a:endParaRPr>
                    </a:p>
                  </a:txBody>
                  <a:tcPr marL="84147" marR="84147" marT="0" marB="0"/>
                </a:tc>
              </a:tr>
              <a:tr h="258051">
                <a:tc>
                  <a:txBody>
                    <a:bodyPr/>
                    <a:lstStyle/>
                    <a:p>
                      <a:pPr marL="0" marR="0" algn="r">
                        <a:lnSpc>
                          <a:spcPct val="115000"/>
                        </a:lnSpc>
                        <a:spcBef>
                          <a:spcPts val="0"/>
                        </a:spcBef>
                        <a:spcAft>
                          <a:spcPts val="0"/>
                        </a:spcAft>
                      </a:pPr>
                      <a:r>
                        <a:rPr lang="en-US" sz="1500" b="0" dirty="0">
                          <a:effectLst/>
                          <a:latin typeface="Calibri" pitchFamily="34" charset="0"/>
                          <a:cs typeface="Calibri" pitchFamily="34" charset="0"/>
                        </a:rPr>
                        <a:t>1280x1024</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125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175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225 MB</a:t>
                      </a:r>
                      <a:endParaRPr lang="en-US" sz="150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275 MB</a:t>
                      </a:r>
                      <a:endParaRPr lang="en-US" sz="1500" dirty="0">
                        <a:solidFill>
                          <a:schemeClr val="bg1"/>
                        </a:solidFill>
                        <a:effectLst/>
                        <a:latin typeface="Calibri" pitchFamily="34" charset="0"/>
                        <a:ea typeface="Calibri"/>
                        <a:cs typeface="Calibri" pitchFamily="34" charset="0"/>
                      </a:endParaRPr>
                    </a:p>
                  </a:txBody>
                  <a:tcPr marL="84147" marR="84147" marT="0" marB="0"/>
                </a:tc>
              </a:tr>
              <a:tr h="258051">
                <a:tc>
                  <a:txBody>
                    <a:bodyPr/>
                    <a:lstStyle/>
                    <a:p>
                      <a:pPr marL="0" marR="0" algn="r">
                        <a:lnSpc>
                          <a:spcPct val="115000"/>
                        </a:lnSpc>
                        <a:spcBef>
                          <a:spcPts val="0"/>
                        </a:spcBef>
                        <a:spcAft>
                          <a:spcPts val="0"/>
                        </a:spcAft>
                      </a:pPr>
                      <a:r>
                        <a:rPr lang="en-US" sz="1500" b="0" dirty="0" smtClean="0">
                          <a:effectLst/>
                          <a:latin typeface="Calibri" pitchFamily="34" charset="0"/>
                          <a:cs typeface="Calibri" pitchFamily="34" charset="0"/>
                        </a:rPr>
                        <a:t>1600x1200</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184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257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NA</a:t>
                      </a:r>
                      <a:endParaRPr lang="en-US" sz="150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NA</a:t>
                      </a:r>
                      <a:endParaRPr lang="en-US" sz="1500" dirty="0">
                        <a:solidFill>
                          <a:schemeClr val="bg1"/>
                        </a:solidFill>
                        <a:effectLst/>
                        <a:latin typeface="Calibri" pitchFamily="34" charset="0"/>
                        <a:ea typeface="Calibri"/>
                        <a:cs typeface="Calibri" pitchFamily="34" charset="0"/>
                      </a:endParaRPr>
                    </a:p>
                  </a:txBody>
                  <a:tcPr marL="84147" marR="84147" marT="0" marB="0"/>
                </a:tc>
              </a:tr>
              <a:tr h="258051">
                <a:tc>
                  <a:txBody>
                    <a:bodyPr/>
                    <a:lstStyle/>
                    <a:p>
                      <a:pPr marL="0" marR="0" algn="r">
                        <a:lnSpc>
                          <a:spcPct val="115000"/>
                        </a:lnSpc>
                        <a:spcBef>
                          <a:spcPts val="0"/>
                        </a:spcBef>
                        <a:spcAft>
                          <a:spcPts val="0"/>
                        </a:spcAft>
                      </a:pPr>
                      <a:r>
                        <a:rPr lang="en-US" sz="1500" b="0" dirty="0">
                          <a:effectLst/>
                          <a:latin typeface="Calibri" pitchFamily="34" charset="0"/>
                          <a:cs typeface="Calibri" pitchFamily="34" charset="0"/>
                        </a:rPr>
                        <a:t>1900x1200</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220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r">
                        <a:lnSpc>
                          <a:spcPct val="115000"/>
                        </a:lnSpc>
                        <a:spcBef>
                          <a:spcPts val="0"/>
                        </a:spcBef>
                        <a:spcAft>
                          <a:spcPts val="0"/>
                        </a:spcAft>
                      </a:pPr>
                      <a:r>
                        <a:rPr lang="en-US" sz="1500" dirty="0">
                          <a:effectLst/>
                          <a:latin typeface="Calibri" pitchFamily="34" charset="0"/>
                          <a:cs typeface="Calibri" pitchFamily="34" charset="0"/>
                        </a:rPr>
                        <a:t>308 MB</a:t>
                      </a:r>
                      <a:endParaRPr lang="en-US" sz="1500" b="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NA</a:t>
                      </a:r>
                      <a:endParaRPr lang="en-US" sz="1500" dirty="0">
                        <a:solidFill>
                          <a:schemeClr val="bg1"/>
                        </a:solidFill>
                        <a:effectLst/>
                        <a:latin typeface="Calibri" pitchFamily="34" charset="0"/>
                        <a:ea typeface="Calibri"/>
                        <a:cs typeface="Calibri" pitchFamily="34" charset="0"/>
                      </a:endParaRPr>
                    </a:p>
                  </a:txBody>
                  <a:tcPr marL="84147" marR="84147" marT="0" marB="0"/>
                </a:tc>
                <a:tc>
                  <a:txBody>
                    <a:bodyPr/>
                    <a:lstStyle/>
                    <a:p>
                      <a:pPr marL="0" marR="0" algn="ctr">
                        <a:lnSpc>
                          <a:spcPct val="115000"/>
                        </a:lnSpc>
                        <a:spcBef>
                          <a:spcPts val="0"/>
                        </a:spcBef>
                        <a:spcAft>
                          <a:spcPts val="0"/>
                        </a:spcAft>
                      </a:pPr>
                      <a:r>
                        <a:rPr lang="en-US" sz="1500" dirty="0">
                          <a:effectLst/>
                          <a:latin typeface="Calibri" pitchFamily="34" charset="0"/>
                          <a:cs typeface="Calibri" pitchFamily="34" charset="0"/>
                        </a:rPr>
                        <a:t>NA</a:t>
                      </a:r>
                      <a:endParaRPr lang="en-US" sz="1500" dirty="0">
                        <a:solidFill>
                          <a:schemeClr val="bg1"/>
                        </a:solidFill>
                        <a:effectLst/>
                        <a:latin typeface="Calibri" pitchFamily="34" charset="0"/>
                        <a:ea typeface="Calibri"/>
                        <a:cs typeface="Calibri" pitchFamily="34" charset="0"/>
                      </a:endParaRPr>
                    </a:p>
                  </a:txBody>
                  <a:tcPr marL="84147" marR="84147" marT="0" marB="0"/>
                </a:tc>
              </a:tr>
            </a:tbl>
          </a:graphicData>
        </a:graphic>
      </p:graphicFrame>
      <p:sp>
        <p:nvSpPr>
          <p:cNvPr id="7" name="TextBox 6"/>
          <p:cNvSpPr txBox="1"/>
          <p:nvPr/>
        </p:nvSpPr>
        <p:spPr>
          <a:xfrm>
            <a:off x="691116" y="6081821"/>
            <a:ext cx="8701240"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*above is reservation on host, separate from dynamic versus static memory.</a:t>
            </a:r>
          </a:p>
        </p:txBody>
      </p:sp>
    </p:spTree>
    <p:extLst>
      <p:ext uri="{BB962C8B-B14F-4D97-AF65-F5344CB8AC3E}">
        <p14:creationId xmlns:p14="http://schemas.microsoft.com/office/powerpoint/2010/main" val="704957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descr="http://catslabscala01/ChartImg.axd?i=chart_0_2.png&amp;g=7634c60636284b19b705b635b5a9bfa0"/>
          <p:cNvPicPr/>
          <p:nvPr/>
        </p:nvPicPr>
        <p:blipFill>
          <a:blip r:embed="rId2">
            <a:extLst>
              <a:ext uri="{28A0092B-C50C-407E-A947-70E740481C1C}">
                <a14:useLocalDpi xmlns:a14="http://schemas.microsoft.com/office/drawing/2010/main" val="0"/>
              </a:ext>
            </a:extLst>
          </a:blip>
          <a:srcRect/>
          <a:stretch>
            <a:fillRect/>
          </a:stretch>
        </p:blipFill>
        <p:spPr bwMode="auto">
          <a:xfrm>
            <a:off x="1816809" y="3029633"/>
            <a:ext cx="4308327" cy="322894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Capacity Planning Measurement</a:t>
            </a:r>
            <a:endParaRPr lang="en-US" dirty="0"/>
          </a:p>
        </p:txBody>
      </p:sp>
      <p:sp>
        <p:nvSpPr>
          <p:cNvPr id="3" name="Text Placeholder 2"/>
          <p:cNvSpPr>
            <a:spLocks noGrp="1"/>
          </p:cNvSpPr>
          <p:nvPr>
            <p:ph type="body" sz="quarter" idx="10"/>
          </p:nvPr>
        </p:nvSpPr>
        <p:spPr>
          <a:xfrm>
            <a:off x="550629" y="1430885"/>
            <a:ext cx="11149013" cy="1391150"/>
          </a:xfrm>
        </p:spPr>
        <p:txBody>
          <a:bodyPr/>
          <a:lstStyle/>
          <a:p>
            <a:r>
              <a:rPr lang="en-US" dirty="0" smtClean="0"/>
              <a:t>Add users and measure criteria</a:t>
            </a:r>
          </a:p>
          <a:p>
            <a:pPr lvl="1"/>
            <a:r>
              <a:rPr lang="en-US" dirty="0" smtClean="0"/>
              <a:t>User Experience</a:t>
            </a:r>
          </a:p>
          <a:p>
            <a:pPr lvl="1"/>
            <a:r>
              <a:rPr lang="en-US" dirty="0" smtClean="0"/>
              <a:t>Resources  </a:t>
            </a:r>
          </a:p>
        </p:txBody>
      </p:sp>
      <p:grpSp>
        <p:nvGrpSpPr>
          <p:cNvPr id="16" name="Group 15"/>
          <p:cNvGrpSpPr/>
          <p:nvPr/>
        </p:nvGrpSpPr>
        <p:grpSpPr>
          <a:xfrm>
            <a:off x="132416" y="3594376"/>
            <a:ext cx="5663772" cy="2473827"/>
            <a:chOff x="132416" y="3696433"/>
            <a:chExt cx="5663772" cy="2473827"/>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809" y="3874770"/>
              <a:ext cx="3979379" cy="2295490"/>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16" y="3696433"/>
              <a:ext cx="1871498" cy="1425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Rectangle 18"/>
          <p:cNvSpPr/>
          <p:nvPr/>
        </p:nvSpPr>
        <p:spPr bwMode="auto">
          <a:xfrm>
            <a:off x="910290" y="1866575"/>
            <a:ext cx="3356910" cy="515119"/>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113" name="Rectangle 112"/>
          <p:cNvSpPr/>
          <p:nvPr/>
        </p:nvSpPr>
        <p:spPr bwMode="auto">
          <a:xfrm>
            <a:off x="910291" y="2404506"/>
            <a:ext cx="3356909" cy="515119"/>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115" name="Picture 114" descr="http://catslabscala01/ChartImg.axd?i=chart_0_1.png&amp;g=e6cf4a8c44d44ea18ea216fc67561a69"/>
          <p:cNvPicPr/>
          <p:nvPr/>
        </p:nvPicPr>
        <p:blipFill>
          <a:blip r:embed="rId5">
            <a:extLst>
              <a:ext uri="{28A0092B-C50C-407E-A947-70E740481C1C}">
                <a14:useLocalDpi xmlns:a14="http://schemas.microsoft.com/office/drawing/2010/main" val="0"/>
              </a:ext>
            </a:extLst>
          </a:blip>
          <a:srcRect/>
          <a:stretch>
            <a:fillRect/>
          </a:stretch>
        </p:blipFill>
        <p:spPr bwMode="auto">
          <a:xfrm>
            <a:off x="6854404" y="3030202"/>
            <a:ext cx="4249663" cy="3184977"/>
          </a:xfrm>
          <a:prstGeom prst="rect">
            <a:avLst/>
          </a:prstGeom>
          <a:ln>
            <a:noFill/>
          </a:ln>
          <a:effectLst>
            <a:outerShdw blurRad="292100" dist="139700" dir="2700000" algn="tl" rotWithShape="0">
              <a:srgbClr val="333333">
                <a:alpha val="65000"/>
              </a:srgbClr>
            </a:outerShdw>
          </a:effectLst>
        </p:spPr>
      </p:pic>
      <p:sp>
        <p:nvSpPr>
          <p:cNvPr id="110" name="TextBox 109"/>
          <p:cNvSpPr txBox="1"/>
          <p:nvPr/>
        </p:nvSpPr>
        <p:spPr>
          <a:xfrm>
            <a:off x="3547507" y="6374925"/>
            <a:ext cx="2577629" cy="276999"/>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rPr>
              <a:t>Example: CPU Utilization</a:t>
            </a:r>
          </a:p>
        </p:txBody>
      </p:sp>
      <p:sp>
        <p:nvSpPr>
          <p:cNvPr id="117" name="TextBox 116"/>
          <p:cNvSpPr txBox="1"/>
          <p:nvPr/>
        </p:nvSpPr>
        <p:spPr>
          <a:xfrm>
            <a:off x="6854406" y="6370596"/>
            <a:ext cx="2936701" cy="276999"/>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rPr>
              <a:t>Example: Network Utilization</a:t>
            </a:r>
          </a:p>
        </p:txBody>
      </p:sp>
      <p:grpSp>
        <p:nvGrpSpPr>
          <p:cNvPr id="109" name="Group 108"/>
          <p:cNvGrpSpPr/>
          <p:nvPr/>
        </p:nvGrpSpPr>
        <p:grpSpPr>
          <a:xfrm>
            <a:off x="7396526" y="3204060"/>
            <a:ext cx="4045307" cy="3450327"/>
            <a:chOff x="6817388" y="3196092"/>
            <a:chExt cx="4045307" cy="3450327"/>
          </a:xfrm>
        </p:grpSpPr>
        <p:sp>
          <p:nvSpPr>
            <p:cNvPr id="107" name="Rectangle 106"/>
            <p:cNvSpPr/>
            <p:nvPr/>
          </p:nvSpPr>
          <p:spPr bwMode="auto">
            <a:xfrm>
              <a:off x="8672388" y="3764745"/>
              <a:ext cx="2190307" cy="2295490"/>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nvGrpSpPr>
            <p:cNvPr id="95" name="Group 94"/>
            <p:cNvGrpSpPr/>
            <p:nvPr/>
          </p:nvGrpSpPr>
          <p:grpSpPr>
            <a:xfrm>
              <a:off x="8881366" y="4111761"/>
              <a:ext cx="1647232" cy="1547461"/>
              <a:chOff x="6654280" y="2042109"/>
              <a:chExt cx="1647232" cy="1547461"/>
            </a:xfrm>
          </p:grpSpPr>
          <p:cxnSp>
            <p:nvCxnSpPr>
              <p:cNvPr id="45" name="Straight Connector 44"/>
              <p:cNvCxnSpPr/>
              <p:nvPr/>
            </p:nvCxnSpPr>
            <p:spPr>
              <a:xfrm>
                <a:off x="6655868" y="3508206"/>
                <a:ext cx="1645644" cy="904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803356" y="2940597"/>
                <a:ext cx="0" cy="5766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972089" y="2940591"/>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162573" y="2940593"/>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7357180" y="2940594"/>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554488" y="2940595"/>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7748094" y="2940595"/>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934312" y="2940596"/>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8127354" y="2940597"/>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299924" y="2940598"/>
                <a:ext cx="1588" cy="57664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7155749" y="3589570"/>
                <a:ext cx="203019" cy="0"/>
              </a:xfrm>
              <a:prstGeom prst="straightConnector1">
                <a:avLst/>
              </a:prstGeom>
              <a:ln>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654280" y="2609724"/>
                <a:ext cx="1645644" cy="904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6801768" y="2042115"/>
                <a:ext cx="0" cy="57664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6970501" y="2042109"/>
                <a:ext cx="1588" cy="5766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7355592" y="2042112"/>
                <a:ext cx="1588" cy="5766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552900" y="2042113"/>
                <a:ext cx="1588" cy="5766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7932724" y="2042114"/>
                <a:ext cx="1588" cy="5766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8298336" y="2042116"/>
                <a:ext cx="1588" cy="57664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6973677" y="2434440"/>
                <a:ext cx="381915" cy="0"/>
              </a:xfrm>
              <a:prstGeom prst="straightConnector1">
                <a:avLst/>
              </a:prstGeom>
              <a:ln>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grpSp>
        <p:pic>
          <p:nvPicPr>
            <p:cNvPr id="108" name="Picture 10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7388" y="3196092"/>
              <a:ext cx="2085555" cy="1243635"/>
            </a:xfrm>
            <a:prstGeom prst="rect">
              <a:avLst/>
            </a:prstGeom>
          </p:spPr>
        </p:pic>
        <p:sp>
          <p:nvSpPr>
            <p:cNvPr id="111" name="TextBox 110"/>
            <p:cNvSpPr txBox="1"/>
            <p:nvPr/>
          </p:nvSpPr>
          <p:spPr>
            <a:xfrm>
              <a:off x="7554079" y="6092421"/>
              <a:ext cx="2949525" cy="553998"/>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rPr>
                <a:t>Frame Rate and Jitter</a:t>
              </a:r>
              <a:br>
                <a:rPr lang="en-US" dirty="0" smtClean="0">
                  <a:gradFill>
                    <a:gsLst>
                      <a:gs pos="0">
                        <a:schemeClr val="tx1"/>
                      </a:gs>
                      <a:gs pos="86000">
                        <a:schemeClr val="tx1"/>
                      </a:gs>
                    </a:gsLst>
                    <a:lin ang="5400000" scaled="0"/>
                  </a:gradFill>
                </a:rPr>
              </a:br>
              <a:r>
                <a:rPr lang="en-US" dirty="0" smtClean="0">
                  <a:gradFill>
                    <a:gsLst>
                      <a:gs pos="0">
                        <a:schemeClr val="tx1"/>
                      </a:gs>
                      <a:gs pos="86000">
                        <a:schemeClr val="tx1"/>
                      </a:gs>
                    </a:gsLst>
                    <a:lin ang="5400000" scaled="0"/>
                  </a:gradFill>
                </a:rPr>
                <a:t>(Introduced with RemoteFX)</a:t>
              </a:r>
            </a:p>
          </p:txBody>
        </p:sp>
      </p:grpSp>
      <p:sp>
        <p:nvSpPr>
          <p:cNvPr id="15" name="TextBox 14"/>
          <p:cNvSpPr txBox="1"/>
          <p:nvPr/>
        </p:nvSpPr>
        <p:spPr>
          <a:xfrm>
            <a:off x="2144264" y="6102270"/>
            <a:ext cx="2244269" cy="553998"/>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rPr>
              <a:t>Input Response Time </a:t>
            </a:r>
            <a:br>
              <a:rPr lang="en-US" dirty="0" smtClean="0">
                <a:gradFill>
                  <a:gsLst>
                    <a:gs pos="0">
                      <a:schemeClr val="tx1"/>
                    </a:gs>
                    <a:gs pos="86000">
                      <a:schemeClr val="tx1"/>
                    </a:gs>
                  </a:gsLst>
                  <a:lin ang="5400000" scaled="0"/>
                </a:gradFill>
              </a:rPr>
            </a:br>
            <a:r>
              <a:rPr lang="en-US" dirty="0" smtClean="0">
                <a:gradFill>
                  <a:gsLst>
                    <a:gs pos="0">
                      <a:schemeClr val="tx1"/>
                    </a:gs>
                    <a:gs pos="86000">
                      <a:schemeClr val="tx1"/>
                    </a:gs>
                  </a:gsLst>
                  <a:lin ang="5400000" scaled="0"/>
                </a:gradFill>
              </a:rPr>
              <a:t>(Common to RDVH)</a:t>
            </a:r>
          </a:p>
        </p:txBody>
      </p:sp>
    </p:spTree>
    <p:extLst>
      <p:ext uri="{BB962C8B-B14F-4D97-AF65-F5344CB8AC3E}">
        <p14:creationId xmlns:p14="http://schemas.microsoft.com/office/powerpoint/2010/main" val="643655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13" grpId="0" animBg="1"/>
      <p:bldP spid="110" grpId="0"/>
      <p:bldP spid="117" grpId="0"/>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Capacity </a:t>
            </a:r>
            <a:r>
              <a:rPr lang="en-US" dirty="0" smtClean="0"/>
              <a:t>Planning for Comparability</a:t>
            </a:r>
            <a:endParaRPr lang="en-US" dirty="0"/>
          </a:p>
        </p:txBody>
      </p:sp>
      <p:sp>
        <p:nvSpPr>
          <p:cNvPr id="3" name="Text Placeholder 2"/>
          <p:cNvSpPr>
            <a:spLocks noGrp="1"/>
          </p:cNvSpPr>
          <p:nvPr>
            <p:ph type="body" sz="quarter" idx="10"/>
          </p:nvPr>
        </p:nvSpPr>
        <p:spPr>
          <a:xfrm>
            <a:off x="519112" y="1170197"/>
            <a:ext cx="11149013" cy="1582495"/>
          </a:xfrm>
        </p:spPr>
        <p:txBody>
          <a:bodyPr>
            <a:noAutofit/>
          </a:bodyPr>
          <a:lstStyle/>
          <a:p>
            <a:r>
              <a:rPr lang="en-US" sz="2400" dirty="0" smtClean="0"/>
              <a:t>Results applicable anywhere</a:t>
            </a:r>
          </a:p>
          <a:p>
            <a:r>
              <a:rPr lang="en-US" sz="2400" dirty="0" smtClean="0"/>
              <a:t>Variables in test</a:t>
            </a:r>
          </a:p>
          <a:p>
            <a:pPr lvl="1"/>
            <a:r>
              <a:rPr lang="en-US" sz="2000" dirty="0" smtClean="0"/>
              <a:t>Virtual Machine Settings</a:t>
            </a:r>
          </a:p>
          <a:p>
            <a:pPr lvl="1"/>
            <a:r>
              <a:rPr lang="en-US" sz="2000" dirty="0" smtClean="0"/>
              <a:t>RemoteFX Settings</a:t>
            </a: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2487464041"/>
              </p:ext>
            </p:extLst>
          </p:nvPr>
        </p:nvGraphicFramePr>
        <p:xfrm>
          <a:off x="567243" y="2800979"/>
          <a:ext cx="10763059" cy="3799943"/>
        </p:xfrm>
        <a:graphic>
          <a:graphicData uri="http://schemas.openxmlformats.org/drawingml/2006/table">
            <a:tbl>
              <a:tblPr firstRow="1" firstCol="1" bandRow="1"/>
              <a:tblGrid>
                <a:gridCol w="467152"/>
                <a:gridCol w="1840675"/>
                <a:gridCol w="1710047"/>
                <a:gridCol w="1104405"/>
                <a:gridCol w="2042556"/>
                <a:gridCol w="1988794"/>
                <a:gridCol w="1609430"/>
              </a:tblGrid>
              <a:tr h="185471">
                <a:tc rowSpan="2">
                  <a:txBody>
                    <a:bodyPr/>
                    <a:lstStyle/>
                    <a:p>
                      <a:pPr marL="71755" marR="71755" algn="ctr">
                        <a:spcBef>
                          <a:spcPts val="0"/>
                        </a:spcBef>
                        <a:spcAft>
                          <a:spcPts val="0"/>
                        </a:spcAft>
                      </a:pPr>
                      <a:r>
                        <a:rPr lang="en-US" sz="1500" b="1" dirty="0">
                          <a:solidFill>
                            <a:schemeClr val="bg1"/>
                          </a:solidFill>
                          <a:effectLst/>
                          <a:latin typeface="Segoe UI Semibold"/>
                          <a:ea typeface="Times New Roman"/>
                          <a:cs typeface="Times New Roman"/>
                        </a:rPr>
                        <a:t>Row</a:t>
                      </a:r>
                      <a:endParaRPr lang="en-US" sz="1500" dirty="0">
                        <a:solidFill>
                          <a:schemeClr val="bg1"/>
                        </a:solidFill>
                        <a:effectLst/>
                        <a:latin typeface="Cambria"/>
                        <a:ea typeface="Times New Roman"/>
                        <a:cs typeface="Times New Roman"/>
                      </a:endParaRPr>
                    </a:p>
                  </a:txBody>
                  <a:tcPr marL="37427" marR="37427"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4">
                  <a:txBody>
                    <a:bodyPr/>
                    <a:lstStyle/>
                    <a:p>
                      <a:pPr marL="0" marR="0" algn="ctr">
                        <a:spcBef>
                          <a:spcPts val="0"/>
                        </a:spcBef>
                        <a:spcAft>
                          <a:spcPts val="0"/>
                        </a:spcAft>
                      </a:pPr>
                      <a:r>
                        <a:rPr lang="en-US" sz="1500" b="1" dirty="0">
                          <a:solidFill>
                            <a:schemeClr val="bg1"/>
                          </a:solidFill>
                          <a:effectLst/>
                          <a:latin typeface="Segoe UI Semibold"/>
                          <a:ea typeface="Times New Roman"/>
                          <a:cs typeface="Times New Roman"/>
                        </a:rPr>
                        <a:t>Virtual Machine Configuration</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1500" b="1">
                          <a:solidFill>
                            <a:schemeClr val="bg1"/>
                          </a:solidFill>
                          <a:effectLst/>
                          <a:latin typeface="Segoe UI Semibold"/>
                          <a:ea typeface="Times New Roman"/>
                          <a:cs typeface="Times New Roman"/>
                        </a:rPr>
                        <a:t>RemoteFX Server Settings</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US"/>
                    </a:p>
                  </a:txBody>
                  <a:tcPr/>
                </a:tc>
              </a:tr>
              <a:tr h="51665">
                <a:tc vMerge="1">
                  <a:txBody>
                    <a:bodyPr/>
                    <a:lstStyle/>
                    <a:p>
                      <a:endParaRPr lang="en-US"/>
                    </a:p>
                  </a:txBody>
                  <a:tcPr/>
                </a:tc>
                <a:tc>
                  <a:txBody>
                    <a:bodyPr/>
                    <a:lstStyle/>
                    <a:p>
                      <a:pPr marL="0" marR="0" algn="ctr">
                        <a:spcBef>
                          <a:spcPts val="0"/>
                        </a:spcBef>
                        <a:spcAft>
                          <a:spcPts val="0"/>
                        </a:spcAft>
                      </a:pPr>
                      <a:r>
                        <a:rPr lang="en-US" sz="1500" b="1" dirty="0" err="1">
                          <a:solidFill>
                            <a:schemeClr val="bg1"/>
                          </a:solidFill>
                          <a:effectLst/>
                          <a:latin typeface="Segoe UI Semibold"/>
                          <a:ea typeface="Times New Roman"/>
                          <a:cs typeface="Times New Roman"/>
                        </a:rPr>
                        <a:t>Vproc</a:t>
                      </a:r>
                      <a:r>
                        <a:rPr lang="en-US" sz="1500" b="1" dirty="0">
                          <a:solidFill>
                            <a:schemeClr val="bg1"/>
                          </a:solidFill>
                          <a:effectLst/>
                          <a:latin typeface="Segoe UI Semibold"/>
                          <a:ea typeface="Times New Roman"/>
                          <a:cs typeface="Times New Roman"/>
                        </a:rPr>
                        <a:t> # /</a:t>
                      </a:r>
                      <a:endParaRPr lang="en-US" sz="1500" dirty="0">
                        <a:solidFill>
                          <a:schemeClr val="bg1"/>
                        </a:solidFill>
                        <a:effectLst/>
                        <a:latin typeface="Cambria"/>
                        <a:ea typeface="Times New Roman"/>
                        <a:cs typeface="Times New Roman"/>
                      </a:endParaRPr>
                    </a:p>
                    <a:p>
                      <a:pPr marL="0" marR="0" algn="ctr">
                        <a:spcBef>
                          <a:spcPts val="0"/>
                        </a:spcBef>
                        <a:spcAft>
                          <a:spcPts val="0"/>
                        </a:spcAft>
                      </a:pPr>
                      <a:r>
                        <a:rPr lang="en-US" sz="1500" b="1" dirty="0">
                          <a:solidFill>
                            <a:schemeClr val="bg1"/>
                          </a:solidFill>
                          <a:effectLst/>
                          <a:latin typeface="Segoe UI Semibold"/>
                          <a:ea typeface="Times New Roman"/>
                          <a:cs typeface="Times New Roman"/>
                        </a:rPr>
                        <a:t>System Memory</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500" b="1" dirty="0">
                          <a:solidFill>
                            <a:schemeClr val="bg1"/>
                          </a:solidFill>
                          <a:effectLst/>
                          <a:latin typeface="Segoe UI Semibold"/>
                          <a:ea typeface="Times New Roman"/>
                          <a:cs typeface="Times New Roman"/>
                        </a:rPr>
                        <a:t>Static or</a:t>
                      </a:r>
                      <a:endParaRPr lang="en-US" sz="1500" dirty="0">
                        <a:solidFill>
                          <a:schemeClr val="bg1"/>
                        </a:solidFill>
                        <a:effectLst/>
                        <a:latin typeface="Cambria"/>
                        <a:ea typeface="Times New Roman"/>
                        <a:cs typeface="Times New Roman"/>
                      </a:endParaRPr>
                    </a:p>
                    <a:p>
                      <a:pPr marL="0" marR="0" algn="ctr">
                        <a:spcBef>
                          <a:spcPts val="0"/>
                        </a:spcBef>
                        <a:spcAft>
                          <a:spcPts val="0"/>
                        </a:spcAft>
                      </a:pPr>
                      <a:r>
                        <a:rPr lang="en-US" sz="1500" b="1" dirty="0">
                          <a:solidFill>
                            <a:schemeClr val="bg1"/>
                          </a:solidFill>
                          <a:effectLst/>
                          <a:latin typeface="Segoe UI Semibold"/>
                          <a:ea typeface="Times New Roman"/>
                          <a:cs typeface="Times New Roman"/>
                        </a:rPr>
                        <a:t>Dynamic Memory </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500" b="1" dirty="0">
                          <a:solidFill>
                            <a:schemeClr val="bg1"/>
                          </a:solidFill>
                          <a:effectLst/>
                          <a:latin typeface="Segoe UI Semibold"/>
                          <a:ea typeface="Times New Roman"/>
                          <a:cs typeface="Times New Roman"/>
                        </a:rPr>
                        <a:t>Arch</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500" b="1" dirty="0">
                          <a:solidFill>
                            <a:schemeClr val="bg1"/>
                          </a:solidFill>
                          <a:effectLst/>
                          <a:latin typeface="Segoe UI Semibold"/>
                          <a:ea typeface="Times New Roman"/>
                          <a:cs typeface="Times New Roman"/>
                        </a:rPr>
                        <a:t>Monitor Resolution </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500" b="1">
                          <a:solidFill>
                            <a:schemeClr val="bg1"/>
                          </a:solidFill>
                          <a:effectLst/>
                          <a:latin typeface="Segoe UI Semibold"/>
                          <a:ea typeface="Times New Roman"/>
                          <a:cs typeface="Times New Roman"/>
                        </a:rPr>
                        <a:t>Capture Frame Rate</a:t>
                      </a:r>
                      <a:br>
                        <a:rPr lang="en-US" sz="1500" b="1">
                          <a:solidFill>
                            <a:schemeClr val="bg1"/>
                          </a:solidFill>
                          <a:effectLst/>
                          <a:latin typeface="Segoe UI Semibold"/>
                          <a:ea typeface="Times New Roman"/>
                          <a:cs typeface="Times New Roman"/>
                        </a:rPr>
                      </a:b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spcBef>
                          <a:spcPts val="0"/>
                        </a:spcBef>
                        <a:spcAft>
                          <a:spcPts val="0"/>
                        </a:spcAft>
                      </a:pPr>
                      <a:r>
                        <a:rPr lang="en-US" sz="1500" b="1" dirty="0" smtClean="0">
                          <a:solidFill>
                            <a:schemeClr val="bg1"/>
                          </a:solidFill>
                          <a:effectLst/>
                          <a:latin typeface="Segoe UI Semibold"/>
                          <a:ea typeface="Times New Roman"/>
                          <a:cs typeface="Times New Roman"/>
                        </a:rPr>
                        <a:t>Image Quality</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185471">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A</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1-4 / 1024</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Static</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32-bit</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1280x1024</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smtClean="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smtClean="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185471">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B</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1-4 / 2048</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Static</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64-bit</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1280x1024</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Default</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Default</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70943">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C</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2 / 2048, 3072, 4096</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Dynamic</a:t>
                      </a:r>
                      <a:endParaRPr lang="en-US" sz="1500" dirty="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64-bit</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1280x1024</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741886">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 </a:t>
                      </a:r>
                      <a:endParaRPr lang="en-US" sz="1500">
                        <a:solidFill>
                          <a:schemeClr val="bg1"/>
                        </a:solidFill>
                        <a:effectLst/>
                        <a:latin typeface="Cambria"/>
                        <a:ea typeface="Times New Roman"/>
                        <a:cs typeface="Times New Roman"/>
                      </a:endParaRPr>
                    </a:p>
                    <a:p>
                      <a:pPr marL="0" marR="0">
                        <a:spcBef>
                          <a:spcPts val="0"/>
                        </a:spcBef>
                        <a:spcAft>
                          <a:spcPts val="0"/>
                        </a:spcAft>
                      </a:pPr>
                      <a:r>
                        <a:rPr lang="en-US" sz="1500">
                          <a:solidFill>
                            <a:schemeClr val="bg1"/>
                          </a:solidFill>
                          <a:effectLst/>
                          <a:latin typeface="Segoe UI Semibold"/>
                          <a:ea typeface="Times New Roman"/>
                          <a:cs typeface="Times New Roman"/>
                        </a:rPr>
                        <a:t>D</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2 / 2048</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Dynamic</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64-bit</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1024 x </a:t>
                      </a:r>
                      <a:r>
                        <a:rPr lang="en-US" sz="1500" dirty="0" smtClean="0">
                          <a:solidFill>
                            <a:schemeClr val="bg1"/>
                          </a:solidFill>
                          <a:effectLst/>
                          <a:latin typeface="Segoe UI Semibold"/>
                          <a:ea typeface="Times New Roman"/>
                          <a:cs typeface="Times New Roman"/>
                        </a:rPr>
                        <a:t>768</a:t>
                      </a:r>
                      <a:br>
                        <a:rPr lang="en-US" sz="1500" dirty="0" smtClean="0">
                          <a:solidFill>
                            <a:schemeClr val="bg1"/>
                          </a:solidFill>
                          <a:effectLst/>
                          <a:latin typeface="Segoe UI Semibold"/>
                          <a:ea typeface="Times New Roman"/>
                          <a:cs typeface="Times New Roman"/>
                        </a:rPr>
                      </a:br>
                      <a:r>
                        <a:rPr lang="en-US" sz="1500" dirty="0" smtClean="0">
                          <a:solidFill>
                            <a:schemeClr val="bg1"/>
                          </a:solidFill>
                          <a:effectLst/>
                          <a:latin typeface="Segoe UI Semibold"/>
                          <a:ea typeface="Times New Roman"/>
                          <a:cs typeface="Times New Roman"/>
                        </a:rPr>
                        <a:t>1280 </a:t>
                      </a:r>
                      <a:r>
                        <a:rPr lang="en-US" sz="1500" dirty="0">
                          <a:solidFill>
                            <a:schemeClr val="bg1"/>
                          </a:solidFill>
                          <a:effectLst/>
                          <a:latin typeface="Segoe UI Semibold"/>
                          <a:ea typeface="Times New Roman"/>
                          <a:cs typeface="Times New Roman"/>
                        </a:rPr>
                        <a:t>x 1024</a:t>
                      </a:r>
                      <a:br>
                        <a:rPr lang="en-US" sz="1500" dirty="0">
                          <a:solidFill>
                            <a:schemeClr val="bg1"/>
                          </a:solidFill>
                          <a:effectLst/>
                          <a:latin typeface="Segoe UI Semibold"/>
                          <a:ea typeface="Times New Roman"/>
                          <a:cs typeface="Times New Roman"/>
                        </a:rPr>
                      </a:br>
                      <a:r>
                        <a:rPr lang="en-US" sz="1500" dirty="0">
                          <a:solidFill>
                            <a:schemeClr val="bg1"/>
                          </a:solidFill>
                          <a:effectLst/>
                          <a:latin typeface="Segoe UI Semibold"/>
                          <a:ea typeface="Times New Roman"/>
                          <a:cs typeface="Times New Roman"/>
                        </a:rPr>
                        <a:t>1600 x 1200</a:t>
                      </a:r>
                      <a:br>
                        <a:rPr lang="en-US" sz="1500" dirty="0">
                          <a:solidFill>
                            <a:schemeClr val="bg1"/>
                          </a:solidFill>
                          <a:effectLst/>
                          <a:latin typeface="Segoe UI Semibold"/>
                          <a:ea typeface="Times New Roman"/>
                          <a:cs typeface="Times New Roman"/>
                        </a:rPr>
                      </a:br>
                      <a:r>
                        <a:rPr lang="en-US" sz="1500" dirty="0">
                          <a:solidFill>
                            <a:schemeClr val="bg1"/>
                          </a:solidFill>
                          <a:effectLst/>
                          <a:latin typeface="Segoe UI Semibold"/>
                          <a:ea typeface="Times New Roman"/>
                          <a:cs typeface="Times New Roman"/>
                        </a:rPr>
                        <a:t>1920 x 1200</a:t>
                      </a:r>
                      <a:endParaRPr lang="en-US" sz="1500" dirty="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Default</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r>
              <a:tr h="185471">
                <a:tc rowSpan="3">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E</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2 /2048 </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Dynamic</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64-bit</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1280x1024</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High</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Medium </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500" dirty="0" smtClean="0">
                          <a:solidFill>
                            <a:schemeClr val="bg1"/>
                          </a:solidFill>
                          <a:effectLst/>
                          <a:latin typeface="Segoe UI Semibold"/>
                          <a:ea typeface="Times New Roman"/>
                          <a:cs typeface="Times New Roman"/>
                        </a:rPr>
                        <a:t>Medium (Default</a:t>
                      </a:r>
                      <a:r>
                        <a:rPr lang="en-US" sz="1500" dirty="0">
                          <a:solidFill>
                            <a:schemeClr val="bg1"/>
                          </a:solidFill>
                          <a:effectLst/>
                          <a:latin typeface="Segoe UI Semibold"/>
                          <a:ea typeface="Times New Roman"/>
                          <a:cs typeface="Times New Roman"/>
                        </a:rPr>
                        <a:t>)</a:t>
                      </a:r>
                      <a:endParaRPr lang="en-US" sz="1500" dirty="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Medium </a:t>
                      </a:r>
                      <a:r>
                        <a:rPr lang="en-US" sz="1500" dirty="0" smtClean="0">
                          <a:solidFill>
                            <a:schemeClr val="bg1"/>
                          </a:solidFill>
                          <a:effectLst/>
                          <a:latin typeface="Segoe UI Semibold"/>
                          <a:ea typeface="Times New Roman"/>
                          <a:cs typeface="Times New Roman"/>
                        </a:rPr>
                        <a:t>(</a:t>
                      </a:r>
                      <a:r>
                        <a:rPr lang="en-US" sz="1500" dirty="0">
                          <a:solidFill>
                            <a:schemeClr val="bg1"/>
                          </a:solidFill>
                          <a:effectLst/>
                          <a:latin typeface="Segoe UI Semibold"/>
                          <a:ea typeface="Times New Roman"/>
                          <a:cs typeface="Times New Roman"/>
                        </a:rPr>
                        <a:t>Default)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54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Low</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Medium</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85471">
                <a:tc rowSpan="3">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F</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2 /2048 </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Dynamic</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64-bit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1280x1024</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High</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Low </a:t>
                      </a:r>
                      <a:endParaRPr lang="en-US" sz="150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500" dirty="0" smtClean="0">
                          <a:solidFill>
                            <a:schemeClr val="bg1"/>
                          </a:solidFill>
                          <a:effectLst/>
                          <a:latin typeface="Segoe UI Semibold"/>
                          <a:ea typeface="Times New Roman"/>
                          <a:cs typeface="Times New Roman"/>
                        </a:rPr>
                        <a:t>Medium (Default</a:t>
                      </a:r>
                      <a:r>
                        <a:rPr lang="en-US" sz="1500" dirty="0">
                          <a:solidFill>
                            <a:schemeClr val="bg1"/>
                          </a:solidFill>
                          <a:effectLst/>
                          <a:latin typeface="Segoe UI Semibold"/>
                          <a:ea typeface="Times New Roman"/>
                          <a:cs typeface="Times New Roman"/>
                        </a:rPr>
                        <a:t>)</a:t>
                      </a:r>
                      <a:endParaRPr lang="en-US" sz="1500" dirty="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dirty="0" smtClean="0">
                          <a:solidFill>
                            <a:schemeClr val="bg1"/>
                          </a:solidFill>
                          <a:effectLst/>
                          <a:latin typeface="Segoe UI Semibold"/>
                          <a:ea typeface="Times New Roman"/>
                          <a:cs typeface="Times New Roman"/>
                        </a:rPr>
                        <a:t>Medium (Default</a:t>
                      </a:r>
                      <a:r>
                        <a:rPr lang="en-US" sz="1500" dirty="0">
                          <a:solidFill>
                            <a:schemeClr val="bg1"/>
                          </a:solidFill>
                          <a:effectLst/>
                          <a:latin typeface="Segoe UI Semibold"/>
                          <a:ea typeface="Times New Roman"/>
                          <a:cs typeface="Times New Roman"/>
                        </a:rPr>
                        <a:t>)</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854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500">
                          <a:solidFill>
                            <a:schemeClr val="bg1"/>
                          </a:solidFill>
                          <a:effectLst/>
                          <a:latin typeface="Segoe UI Semibold"/>
                          <a:ea typeface="Times New Roman"/>
                          <a:cs typeface="Times New Roman"/>
                        </a:rPr>
                        <a:t>Low</a:t>
                      </a:r>
                      <a:endParaRPr lang="en-US" sz="1500">
                        <a:solidFill>
                          <a:schemeClr val="bg1"/>
                        </a:solidFill>
                        <a:effectLst/>
                        <a:latin typeface="Cambria"/>
                        <a:ea typeface="Times New Roman"/>
                        <a:cs typeface="Times New Roman"/>
                      </a:endParaRPr>
                    </a:p>
                  </a:txBody>
                  <a:tcPr marL="37427" marR="3742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500" dirty="0">
                          <a:solidFill>
                            <a:schemeClr val="bg1"/>
                          </a:solidFill>
                          <a:effectLst/>
                          <a:latin typeface="Segoe UI Semibold"/>
                          <a:ea typeface="Times New Roman"/>
                          <a:cs typeface="Times New Roman"/>
                        </a:rPr>
                        <a:t>High</a:t>
                      </a:r>
                      <a:endParaRPr lang="en-US" sz="1500" dirty="0">
                        <a:solidFill>
                          <a:schemeClr val="bg1"/>
                        </a:solidFill>
                        <a:effectLst/>
                        <a:latin typeface="Cambria"/>
                        <a:ea typeface="Times New Roman"/>
                        <a:cs typeface="Times New Roman"/>
                      </a:endParaRPr>
                    </a:p>
                  </a:txBody>
                  <a:tcPr marL="37427" marR="3742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
        <p:nvSpPr>
          <p:cNvPr id="5" name="Rectangle 4"/>
          <p:cNvSpPr/>
          <p:nvPr/>
        </p:nvSpPr>
        <p:spPr bwMode="auto">
          <a:xfrm>
            <a:off x="988828" y="2647506"/>
            <a:ext cx="6730409" cy="4029753"/>
          </a:xfrm>
          <a:prstGeom prst="rect">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6" name="Rectangle 5"/>
          <p:cNvSpPr/>
          <p:nvPr/>
        </p:nvSpPr>
        <p:spPr bwMode="auto">
          <a:xfrm>
            <a:off x="7719237" y="2647505"/>
            <a:ext cx="3625703" cy="4029753"/>
          </a:xfrm>
          <a:prstGeom prst="rect">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715706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catslabscala01/ChartImg.axd?i=chart_0_0.png&amp;g=33edb109304540b6972f7ad733c9cf5b"/>
          <p:cNvPicPr/>
          <p:nvPr/>
        </p:nvPicPr>
        <p:blipFill>
          <a:blip r:embed="rId2">
            <a:extLst>
              <a:ext uri="{28A0092B-C50C-407E-A947-70E740481C1C}">
                <a14:useLocalDpi xmlns:a14="http://schemas.microsoft.com/office/drawing/2010/main" val="0"/>
              </a:ext>
            </a:extLst>
          </a:blip>
          <a:srcRect/>
          <a:stretch>
            <a:fillRect/>
          </a:stretch>
        </p:blipFill>
        <p:spPr bwMode="auto">
          <a:xfrm>
            <a:off x="7202386" y="926502"/>
            <a:ext cx="4620474" cy="3462888"/>
          </a:xfrm>
          <a:prstGeom prst="rect">
            <a:avLst/>
          </a:prstGeom>
          <a:ln>
            <a:solidFill>
              <a:schemeClr val="bg1"/>
            </a:solidFill>
          </a:ln>
          <a:effectLst>
            <a:outerShdw blurRad="292100" dist="139700" dir="2700000" algn="tl" rotWithShape="0">
              <a:srgbClr val="333333">
                <a:alpha val="65000"/>
              </a:srgbClr>
            </a:outerShdw>
          </a:effectLst>
          <a:scene3d>
            <a:camera prst="perspectiveAbove"/>
            <a:lightRig rig="threePt" dir="t"/>
          </a:scene3d>
        </p:spPr>
      </p:pic>
      <p:sp>
        <p:nvSpPr>
          <p:cNvPr id="10" name="Title 9"/>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519112" y="1447799"/>
            <a:ext cx="11149013" cy="4093428"/>
          </a:xfrm>
        </p:spPr>
        <p:txBody>
          <a:bodyPr/>
          <a:lstStyle/>
          <a:p>
            <a:r>
              <a:rPr lang="en-US" sz="2800" dirty="0" smtClean="0"/>
              <a:t>Virtual Processors</a:t>
            </a:r>
          </a:p>
          <a:p>
            <a:r>
              <a:rPr lang="en-US" sz="2800" dirty="0" smtClean="0"/>
              <a:t>OS Architecture</a:t>
            </a:r>
          </a:p>
          <a:p>
            <a:r>
              <a:rPr lang="en-US" sz="2800" dirty="0" smtClean="0"/>
              <a:t>Dynamic and Static Memory</a:t>
            </a:r>
          </a:p>
          <a:p>
            <a:r>
              <a:rPr lang="en-US" sz="2800" dirty="0" smtClean="0"/>
              <a:t>Capture Frame Rate Setting</a:t>
            </a:r>
          </a:p>
          <a:p>
            <a:r>
              <a:rPr lang="en-US" sz="2800" dirty="0" smtClean="0"/>
              <a:t>Image Quality Setting</a:t>
            </a:r>
          </a:p>
          <a:p>
            <a:endParaRPr lang="en-US" sz="2800" dirty="0" smtClean="0"/>
          </a:p>
          <a:p>
            <a:endParaRPr lang="en-US" sz="2800" dirty="0" smtClean="0"/>
          </a:p>
          <a:p>
            <a:r>
              <a:rPr lang="en-US" sz="2800" dirty="0" smtClean="0"/>
              <a:t>More in upcoming June </a:t>
            </a:r>
            <a:br>
              <a:rPr lang="en-US" sz="2800" dirty="0" smtClean="0"/>
            </a:br>
            <a:r>
              <a:rPr lang="en-US" sz="2800" dirty="0" smtClean="0"/>
              <a:t>whitepaper</a:t>
            </a:r>
            <a:endParaRPr lang="en-US" sz="2800" dirty="0"/>
          </a:p>
        </p:txBody>
      </p:sp>
      <p:sp>
        <p:nvSpPr>
          <p:cNvPr id="4" name="Title 1"/>
          <p:cNvSpPr txBox="1">
            <a:spLocks/>
          </p:cNvSpPr>
          <p:nvPr/>
        </p:nvSpPr>
        <p:spPr>
          <a:xfrm>
            <a:off x="507868" y="230189"/>
            <a:ext cx="11453944" cy="11079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Capacity Planning Recommendation</a:t>
            </a:r>
            <a:r>
              <a:rPr lang="en-US" dirty="0"/>
              <a:t/>
            </a:r>
            <a:br>
              <a:rPr lang="en-US" dirty="0"/>
            </a:br>
            <a:r>
              <a:rPr lang="en-US" sz="3600" dirty="0" smtClean="0">
                <a:solidFill>
                  <a:srgbClr val="F3AF35"/>
                </a:solidFill>
                <a:latin typeface="+mn-lt"/>
              </a:rPr>
              <a:t>Next slides provide key takeaways</a:t>
            </a:r>
            <a:endParaRPr lang="en-US" sz="3600" spc="-150" dirty="0">
              <a:gradFill>
                <a:gsLst>
                  <a:gs pos="0">
                    <a:schemeClr val="tx2"/>
                  </a:gs>
                  <a:gs pos="100000">
                    <a:schemeClr val="tx2"/>
                  </a:gs>
                </a:gsLst>
                <a:lin ang="5400000" scaled="0"/>
              </a:gradFill>
              <a:latin typeface="+mn-lt"/>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t="2323" b="2854"/>
          <a:stretch/>
        </p:blipFill>
        <p:spPr bwMode="auto">
          <a:xfrm>
            <a:off x="6234840" y="1375767"/>
            <a:ext cx="4947160" cy="3517980"/>
          </a:xfrm>
          <a:prstGeom prst="rect">
            <a:avLst/>
          </a:prstGeom>
          <a:ln>
            <a:solidFill>
              <a:schemeClr val="bg1"/>
            </a:solidFill>
          </a:ln>
          <a:effectLst>
            <a:outerShdw blurRad="292100" dist="139700" dir="2700000" algn="tl" rotWithShape="0">
              <a:srgbClr val="333333">
                <a:alpha val="65000"/>
              </a:srgbClr>
            </a:outerShdw>
          </a:effectLst>
          <a:scene3d>
            <a:camera prst="perspectiveAbove"/>
            <a:lightRig rig="threePt" dir="t"/>
          </a:scene3d>
          <a:extLst>
            <a:ext uri="{53640926-AAD7-44D8-BBD7-CCE9431645EC}">
              <a14:shadowObscured xmlns:a14="http://schemas.microsoft.com/office/drawing/2010/main"/>
            </a:ext>
          </a:extLst>
        </p:spPr>
      </p:pic>
      <p:pic>
        <p:nvPicPr>
          <p:cNvPr id="8" name="Picture 7" descr="http://catslabscala01/ChartImg.axd?i=chart_0_2.png&amp;g=7634c60636284b19b705b635b5a9bfa0"/>
          <p:cNvPicPr/>
          <p:nvPr/>
        </p:nvPicPr>
        <p:blipFill>
          <a:blip r:embed="rId4">
            <a:extLst>
              <a:ext uri="{28A0092B-C50C-407E-A947-70E740481C1C}">
                <a14:useLocalDpi xmlns:a14="http://schemas.microsoft.com/office/drawing/2010/main" val="0"/>
              </a:ext>
            </a:extLst>
          </a:blip>
          <a:srcRect/>
          <a:stretch>
            <a:fillRect/>
          </a:stretch>
        </p:blipFill>
        <p:spPr bwMode="auto">
          <a:xfrm>
            <a:off x="7026113" y="1853139"/>
            <a:ext cx="4947160" cy="3707727"/>
          </a:xfrm>
          <a:prstGeom prst="rect">
            <a:avLst/>
          </a:prstGeom>
          <a:ln>
            <a:solidFill>
              <a:schemeClr val="bg1"/>
            </a:solidFill>
          </a:ln>
          <a:effectLst>
            <a:outerShdw blurRad="292100" dist="139700" dir="2700000" algn="tl" rotWithShape="0">
              <a:srgbClr val="333333">
                <a:alpha val="65000"/>
              </a:srgbClr>
            </a:outerShdw>
          </a:effectLst>
          <a:scene3d>
            <a:camera prst="perspectiveAbove"/>
            <a:lightRig rig="threePt" dir="t"/>
          </a:scene3d>
        </p:spPr>
      </p:pic>
      <p:pic>
        <p:nvPicPr>
          <p:cNvPr id="9" name="Picture 8" descr="http://catslabscala01/ChartImg.axd?i=chart_0_3.png&amp;g=966deda94c3340d6b290a3f9e6cc9246"/>
          <p:cNvPicPr/>
          <p:nvPr/>
        </p:nvPicPr>
        <p:blipFill>
          <a:blip r:embed="rId5">
            <a:extLst>
              <a:ext uri="{28A0092B-C50C-407E-A947-70E740481C1C}">
                <a14:useLocalDpi xmlns:a14="http://schemas.microsoft.com/office/drawing/2010/main" val="0"/>
              </a:ext>
            </a:extLst>
          </a:blip>
          <a:srcRect/>
          <a:stretch>
            <a:fillRect/>
          </a:stretch>
        </p:blipFill>
        <p:spPr bwMode="auto">
          <a:xfrm>
            <a:off x="6136663" y="2403108"/>
            <a:ext cx="4947160" cy="3707727"/>
          </a:xfrm>
          <a:prstGeom prst="rect">
            <a:avLst/>
          </a:prstGeom>
          <a:ln>
            <a:solidFill>
              <a:schemeClr val="bg1"/>
            </a:solidFill>
          </a:ln>
          <a:effectLst>
            <a:outerShdw blurRad="292100" dist="139700" dir="2700000" algn="tl" rotWithShape="0">
              <a:srgbClr val="333333">
                <a:alpha val="65000"/>
              </a:srgbClr>
            </a:outerShdw>
          </a:effectLst>
          <a:scene3d>
            <a:camera prst="perspectiveAbove"/>
            <a:lightRig rig="threePt" dir="t"/>
          </a:scene3d>
        </p:spPr>
      </p:pic>
      <p:pic>
        <p:nvPicPr>
          <p:cNvPr id="7" name="Picture 6" descr="http://catslabscala01/ChartImg.axd?i=chart_0_0.png&amp;g=a5098088a7f046cb98a3342478a8a72c"/>
          <p:cNvPicPr/>
          <p:nvPr/>
        </p:nvPicPr>
        <p:blipFill>
          <a:blip r:embed="rId6">
            <a:extLst>
              <a:ext uri="{28A0092B-C50C-407E-A947-70E740481C1C}">
                <a14:useLocalDpi xmlns:a14="http://schemas.microsoft.com/office/drawing/2010/main" val="0"/>
              </a:ext>
            </a:extLst>
          </a:blip>
          <a:srcRect/>
          <a:stretch>
            <a:fillRect/>
          </a:stretch>
        </p:blipFill>
        <p:spPr bwMode="auto">
          <a:xfrm>
            <a:off x="6732722" y="2802609"/>
            <a:ext cx="4947160" cy="3707727"/>
          </a:xfrm>
          <a:prstGeom prst="rect">
            <a:avLst/>
          </a:prstGeom>
          <a:noFill/>
          <a:ln>
            <a:solidFill>
              <a:schemeClr val="bg1"/>
            </a:solidFill>
          </a:ln>
          <a:scene3d>
            <a:camera prst="perspectiveAbove"/>
            <a:lightRig rig="threePt" dir="t"/>
          </a:scene3d>
        </p:spPr>
      </p:pic>
    </p:spTree>
    <p:extLst>
      <p:ext uri="{BB962C8B-B14F-4D97-AF65-F5344CB8AC3E}">
        <p14:creationId xmlns:p14="http://schemas.microsoft.com/office/powerpoint/2010/main" val="295776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a:xfrm>
            <a:off x="519112" y="1447799"/>
            <a:ext cx="11149013" cy="1255728"/>
          </a:xfrm>
        </p:spPr>
        <p:txBody>
          <a:bodyPr/>
          <a:lstStyle/>
          <a:p>
            <a:r>
              <a:rPr lang="en-US" dirty="0" smtClean="0"/>
              <a:t>Recommendation based on results</a:t>
            </a:r>
          </a:p>
          <a:p>
            <a:pPr lvl="1"/>
            <a:r>
              <a:rPr lang="en-US" sz="2400" dirty="0" smtClean="0"/>
              <a:t>Dual Processor </a:t>
            </a:r>
          </a:p>
          <a:p>
            <a:pPr lvl="1"/>
            <a:r>
              <a:rPr lang="en-US" sz="2400" dirty="0" smtClean="0"/>
              <a:t>64-bit OS Virtual Machines</a:t>
            </a:r>
            <a:endParaRPr lang="en-US" sz="2400" dirty="0"/>
          </a:p>
        </p:txBody>
      </p:sp>
      <p:grpSp>
        <p:nvGrpSpPr>
          <p:cNvPr id="12" name="Group 11"/>
          <p:cNvGrpSpPr/>
          <p:nvPr/>
        </p:nvGrpSpPr>
        <p:grpSpPr>
          <a:xfrm>
            <a:off x="630365" y="3062172"/>
            <a:ext cx="4683827" cy="3635511"/>
            <a:chOff x="333185" y="3062172"/>
            <a:chExt cx="4683827" cy="3635511"/>
          </a:xfrm>
        </p:grpSpPr>
        <p:pic>
          <p:nvPicPr>
            <p:cNvPr id="6" name="Picture 5"/>
            <p:cNvPicPr/>
            <p:nvPr/>
          </p:nvPicPr>
          <p:blipFill rotWithShape="1">
            <a:blip r:embed="rId2">
              <a:extLst>
                <a:ext uri="{28A0092B-C50C-407E-A947-70E740481C1C}">
                  <a14:useLocalDpi xmlns:a14="http://schemas.microsoft.com/office/drawing/2010/main" val="0"/>
                </a:ext>
              </a:extLst>
            </a:blip>
            <a:srcRect t="7579"/>
            <a:stretch/>
          </p:blipFill>
          <p:spPr bwMode="auto">
            <a:xfrm>
              <a:off x="673211" y="3062172"/>
              <a:ext cx="4343801" cy="3281137"/>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bwMode="auto">
            <a:xfrm rot="16200000">
              <a:off x="-472139" y="4089688"/>
              <a:ext cx="2226901" cy="616254"/>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CPU Utilization</a:t>
              </a:r>
            </a:p>
          </p:txBody>
        </p:sp>
        <p:sp>
          <p:nvSpPr>
            <p:cNvPr id="14" name="Rounded Rectangle 13"/>
            <p:cNvSpPr/>
            <p:nvPr/>
          </p:nvSpPr>
          <p:spPr bwMode="auto">
            <a:xfrm>
              <a:off x="1616333" y="6173182"/>
              <a:ext cx="2226901" cy="524501"/>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cxnSp>
          <p:nvCxnSpPr>
            <p:cNvPr id="15" name="Straight Connector 14"/>
            <p:cNvCxnSpPr/>
            <p:nvPr/>
          </p:nvCxnSpPr>
          <p:spPr>
            <a:xfrm flipV="1">
              <a:off x="1520456" y="4029733"/>
              <a:ext cx="2691061" cy="1743739"/>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367517" y="2190307"/>
            <a:ext cx="5466519" cy="4507376"/>
            <a:chOff x="6367517" y="2190307"/>
            <a:chExt cx="5466519" cy="4507376"/>
          </a:xfrm>
        </p:grpSpPr>
        <p:pic>
          <p:nvPicPr>
            <p:cNvPr id="4" name="Picture 3"/>
            <p:cNvPicPr/>
            <p:nvPr/>
          </p:nvPicPr>
          <p:blipFill rotWithShape="1">
            <a:blip r:embed="rId3">
              <a:extLst>
                <a:ext uri="{28A0092B-C50C-407E-A947-70E740481C1C}">
                  <a14:useLocalDpi xmlns:a14="http://schemas.microsoft.com/office/drawing/2010/main" val="0"/>
                </a:ext>
              </a:extLst>
            </a:blip>
            <a:srcRect t="7722"/>
            <a:stretch/>
          </p:blipFill>
          <p:spPr bwMode="auto">
            <a:xfrm>
              <a:off x="6815470" y="2881423"/>
              <a:ext cx="4595776" cy="345125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bwMode="auto">
            <a:xfrm>
              <a:off x="7779672" y="6194678"/>
              <a:ext cx="2226901" cy="503005"/>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sp>
          <p:nvSpPr>
            <p:cNvPr id="11" name="Rounded Rectangle 10"/>
            <p:cNvSpPr/>
            <p:nvPr/>
          </p:nvSpPr>
          <p:spPr bwMode="auto">
            <a:xfrm rot="16200000">
              <a:off x="5658974" y="4249184"/>
              <a:ext cx="2033339" cy="616254"/>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Frame Rate</a:t>
              </a:r>
            </a:p>
          </p:txBody>
        </p:sp>
        <p:cxnSp>
          <p:nvCxnSpPr>
            <p:cNvPr id="18" name="Straight Connector 17"/>
            <p:cNvCxnSpPr/>
            <p:nvPr/>
          </p:nvCxnSpPr>
          <p:spPr>
            <a:xfrm>
              <a:off x="7453078" y="3221668"/>
              <a:ext cx="2963468" cy="393404"/>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53078" y="3540641"/>
              <a:ext cx="2764810" cy="57415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Line Callout 2 (Accent Bar) 4"/>
            <p:cNvSpPr/>
            <p:nvPr/>
          </p:nvSpPr>
          <p:spPr bwMode="auto">
            <a:xfrm>
              <a:off x="10143460" y="2190307"/>
              <a:ext cx="1127051" cy="520995"/>
            </a:xfrm>
            <a:prstGeom prst="accentCallout2">
              <a:avLst>
                <a:gd name="adj1" fmla="val 18750"/>
                <a:gd name="adj2" fmla="val -8333"/>
                <a:gd name="adj3" fmla="val 18750"/>
                <a:gd name="adj4" fmla="val -16667"/>
                <a:gd name="adj5" fmla="val 236990"/>
                <a:gd name="adj6" fmla="val -71195"/>
              </a:avLst>
            </a:prstGeom>
            <a:solidFill>
              <a:srgbClr val="F6AE1E"/>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64-bit</a:t>
              </a:r>
            </a:p>
          </p:txBody>
        </p:sp>
        <p:sp>
          <p:nvSpPr>
            <p:cNvPr id="16" name="Line Callout 2 (Accent Bar) 15"/>
            <p:cNvSpPr/>
            <p:nvPr/>
          </p:nvSpPr>
          <p:spPr bwMode="auto">
            <a:xfrm>
              <a:off x="10706985" y="4607050"/>
              <a:ext cx="1127051" cy="520995"/>
            </a:xfrm>
            <a:prstGeom prst="accentCallout2">
              <a:avLst>
                <a:gd name="adj1" fmla="val 18750"/>
                <a:gd name="adj2" fmla="val -8333"/>
                <a:gd name="adj3" fmla="val 18750"/>
                <a:gd name="adj4" fmla="val -16667"/>
                <a:gd name="adj5" fmla="val -89541"/>
                <a:gd name="adj6" fmla="val -48554"/>
              </a:avLst>
            </a:prstGeom>
            <a:solidFill>
              <a:schemeClr val="bg2">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32-bit</a:t>
              </a:r>
            </a:p>
          </p:txBody>
        </p:sp>
      </p:grpSp>
      <p:sp>
        <p:nvSpPr>
          <p:cNvPr id="17" name="Title 1"/>
          <p:cNvSpPr txBox="1">
            <a:spLocks/>
          </p:cNvSpPr>
          <p:nvPr/>
        </p:nvSpPr>
        <p:spPr>
          <a:xfrm>
            <a:off x="507868" y="230189"/>
            <a:ext cx="9996302" cy="10802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200" dirty="0" smtClean="0"/>
              <a:t>Capacity Planning Recommendation</a:t>
            </a:r>
            <a:r>
              <a:rPr lang="en-US" dirty="0"/>
              <a:t/>
            </a:r>
            <a:br>
              <a:rPr lang="en-US" dirty="0"/>
            </a:br>
            <a:r>
              <a:rPr lang="en-US" sz="3600" dirty="0" smtClean="0">
                <a:solidFill>
                  <a:srgbClr val="F3AF35"/>
                </a:solidFill>
              </a:rPr>
              <a:t>Virtual Processor and OS</a:t>
            </a:r>
            <a:endParaRPr lang="en-US" sz="3600" spc="-15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2165469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mtClean="0"/>
              <a:t>Dynamic and Static Memory near equal Frame Rates </a:t>
            </a:r>
            <a:br>
              <a:rPr lang="en-US" smtClean="0"/>
            </a:br>
            <a:r>
              <a:rPr lang="en-US" smtClean="0"/>
              <a:t>and Resource Utilization</a:t>
            </a:r>
            <a:endParaRPr lang="en-US" dirty="0" smtClean="0"/>
          </a:p>
        </p:txBody>
      </p:sp>
      <p:grpSp>
        <p:nvGrpSpPr>
          <p:cNvPr id="6" name="Group 5"/>
          <p:cNvGrpSpPr/>
          <p:nvPr/>
        </p:nvGrpSpPr>
        <p:grpSpPr>
          <a:xfrm>
            <a:off x="560288" y="2695565"/>
            <a:ext cx="5068153" cy="3933835"/>
            <a:chOff x="365085" y="2855601"/>
            <a:chExt cx="5068153" cy="3933835"/>
          </a:xfrm>
        </p:grpSpPr>
        <p:pic>
          <p:nvPicPr>
            <p:cNvPr id="23" name="Picture 22"/>
            <p:cNvPicPr/>
            <p:nvPr/>
          </p:nvPicPr>
          <p:blipFill rotWithShape="1">
            <a:blip r:embed="rId2">
              <a:extLst>
                <a:ext uri="{28A0092B-C50C-407E-A947-70E740481C1C}">
                  <a14:useLocalDpi xmlns:a14="http://schemas.microsoft.com/office/drawing/2010/main" val="0"/>
                </a:ext>
              </a:extLst>
            </a:blip>
            <a:srcRect t="5727" r="3218" b="9304"/>
            <a:stretch/>
          </p:blipFill>
          <p:spPr bwMode="auto">
            <a:xfrm>
              <a:off x="779320" y="2855601"/>
              <a:ext cx="4653918" cy="3508745"/>
            </a:xfrm>
            <a:prstGeom prst="rect">
              <a:avLst/>
            </a:prstGeom>
            <a:ln>
              <a:noFill/>
            </a:ln>
            <a:effectLst>
              <a:outerShdw blurRad="76200" dir="18900000" sy="23000" kx="-1200000" algn="bl" rotWithShape="0">
                <a:prstClr val="black">
                  <a:alpha val="20000"/>
                </a:prstClr>
              </a:outerShdw>
            </a:effectLst>
          </p:spPr>
        </p:pic>
        <p:sp>
          <p:nvSpPr>
            <p:cNvPr id="10" name="Rounded Rectangle 9"/>
            <p:cNvSpPr/>
            <p:nvPr/>
          </p:nvSpPr>
          <p:spPr bwMode="auto">
            <a:xfrm rot="16200000">
              <a:off x="-440239" y="4187289"/>
              <a:ext cx="2226901" cy="616254"/>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CPU Utilization</a:t>
              </a:r>
            </a:p>
          </p:txBody>
        </p:sp>
        <p:sp>
          <p:nvSpPr>
            <p:cNvPr id="14" name="Rounded Rectangle 13"/>
            <p:cNvSpPr/>
            <p:nvPr/>
          </p:nvSpPr>
          <p:spPr bwMode="auto">
            <a:xfrm>
              <a:off x="1616333" y="6173182"/>
              <a:ext cx="2226901" cy="616254"/>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cxnSp>
          <p:nvCxnSpPr>
            <p:cNvPr id="15" name="Straight Connector 14"/>
            <p:cNvCxnSpPr/>
            <p:nvPr/>
          </p:nvCxnSpPr>
          <p:spPr>
            <a:xfrm flipV="1">
              <a:off x="1520456" y="3540641"/>
              <a:ext cx="2456121" cy="2232832"/>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6356085" y="2695565"/>
            <a:ext cx="5012837" cy="3955331"/>
            <a:chOff x="6355764" y="2743954"/>
            <a:chExt cx="5154335" cy="4066978"/>
          </a:xfrm>
        </p:grpSpPr>
        <p:pic>
          <p:nvPicPr>
            <p:cNvPr id="25" name="Picture 24"/>
            <p:cNvPicPr/>
            <p:nvPr/>
          </p:nvPicPr>
          <p:blipFill rotWithShape="1">
            <a:blip r:embed="rId3">
              <a:extLst>
                <a:ext uri="{28A0092B-C50C-407E-A947-70E740481C1C}">
                  <a14:useLocalDpi xmlns:a14="http://schemas.microsoft.com/office/drawing/2010/main" val="0"/>
                </a:ext>
              </a:extLst>
            </a:blip>
            <a:srcRect t="5591" b="8885"/>
            <a:stretch/>
          </p:blipFill>
          <p:spPr bwMode="auto">
            <a:xfrm>
              <a:off x="6760707" y="2743954"/>
              <a:ext cx="4749392" cy="3625708"/>
            </a:xfrm>
            <a:prstGeom prst="rect">
              <a:avLst/>
            </a:prstGeom>
            <a:ln>
              <a:noFill/>
            </a:ln>
            <a:effectLst>
              <a:outerShdw blurRad="76200" dir="18900000" sy="23000" kx="-1200000" algn="bl" rotWithShape="0">
                <a:prstClr val="black">
                  <a:alpha val="20000"/>
                </a:prstClr>
              </a:outerShdw>
            </a:effectLst>
          </p:spPr>
        </p:pic>
        <p:sp>
          <p:nvSpPr>
            <p:cNvPr id="7" name="Rounded Rectangle 6"/>
            <p:cNvSpPr/>
            <p:nvPr/>
          </p:nvSpPr>
          <p:spPr bwMode="auto">
            <a:xfrm>
              <a:off x="7779672" y="6194678"/>
              <a:ext cx="2226901" cy="616254"/>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sp>
          <p:nvSpPr>
            <p:cNvPr id="11" name="Rounded Rectangle 10"/>
            <p:cNvSpPr/>
            <p:nvPr/>
          </p:nvSpPr>
          <p:spPr bwMode="auto">
            <a:xfrm rot="16200000">
              <a:off x="5647221" y="4131657"/>
              <a:ext cx="2033339" cy="616253"/>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Frame Rate</a:t>
              </a:r>
            </a:p>
          </p:txBody>
        </p:sp>
        <p:cxnSp>
          <p:nvCxnSpPr>
            <p:cNvPr id="18" name="Straight Connector 17"/>
            <p:cNvCxnSpPr/>
            <p:nvPr/>
          </p:nvCxnSpPr>
          <p:spPr>
            <a:xfrm>
              <a:off x="7336120" y="3147237"/>
              <a:ext cx="2963468" cy="393404"/>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grpSp>
      <p:sp>
        <p:nvSpPr>
          <p:cNvPr id="17" name="Title 1"/>
          <p:cNvSpPr txBox="1">
            <a:spLocks/>
          </p:cNvSpPr>
          <p:nvPr/>
        </p:nvSpPr>
        <p:spPr>
          <a:xfrm>
            <a:off x="507868" y="230189"/>
            <a:ext cx="11453944" cy="10802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200" dirty="0" smtClean="0"/>
              <a:t>Capacity planning recommendation</a:t>
            </a:r>
            <a:r>
              <a:rPr lang="en-US" dirty="0" smtClean="0"/>
              <a:t/>
            </a:r>
            <a:br>
              <a:rPr lang="en-US" dirty="0" smtClean="0"/>
            </a:br>
            <a:r>
              <a:rPr lang="en-US" sz="3600" dirty="0">
                <a:solidFill>
                  <a:srgbClr val="F3AF35"/>
                </a:solidFill>
              </a:rPr>
              <a:t>D</a:t>
            </a:r>
            <a:r>
              <a:rPr lang="en-US" sz="3600" dirty="0" smtClean="0">
                <a:solidFill>
                  <a:srgbClr val="F3AF35"/>
                </a:solidFill>
              </a:rPr>
              <a:t>ynamic and static memory</a:t>
            </a:r>
            <a:endParaRPr lang="en-US" sz="3600" spc="-15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337866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9112" y="1447800"/>
            <a:ext cx="11149013" cy="1200329"/>
          </a:xfrm>
        </p:spPr>
        <p:txBody>
          <a:bodyPr/>
          <a:lstStyle/>
          <a:p>
            <a:r>
              <a:rPr lang="en-US" sz="2800" dirty="0" smtClean="0"/>
              <a:t>Recommendation based on results [here]</a:t>
            </a:r>
          </a:p>
          <a:p>
            <a:pPr lvl="1"/>
            <a:r>
              <a:rPr lang="en-US" sz="2400" dirty="0" smtClean="0"/>
              <a:t>Frame rate 39 FPS versus 32 FPS at four VMs</a:t>
            </a:r>
          </a:p>
          <a:p>
            <a:pPr lvl="1"/>
            <a:r>
              <a:rPr lang="en-US" sz="2400" dirty="0" smtClean="0"/>
              <a:t>CPU Utilization comparable </a:t>
            </a:r>
            <a:endParaRPr lang="en-US" sz="2400" dirty="0"/>
          </a:p>
        </p:txBody>
      </p:sp>
      <p:grpSp>
        <p:nvGrpSpPr>
          <p:cNvPr id="2049" name="Group 2048"/>
          <p:cNvGrpSpPr/>
          <p:nvPr/>
        </p:nvGrpSpPr>
        <p:grpSpPr>
          <a:xfrm>
            <a:off x="304004" y="2830179"/>
            <a:ext cx="4157640" cy="3855169"/>
            <a:chOff x="304004" y="2830179"/>
            <a:chExt cx="4157640" cy="3855169"/>
          </a:xfrm>
        </p:grpSpPr>
        <p:pic>
          <p:nvPicPr>
            <p:cNvPr id="2052" name="Picture 4" descr="http://catslabscala01/ChartImg.axd?i=chart_0_0.png&amp;g=d62492f906f44f558a0bac479b6541d0"/>
            <p:cNvPicPr>
              <a:picLocks noChangeAspect="1" noChangeArrowheads="1"/>
            </p:cNvPicPr>
            <p:nvPr/>
          </p:nvPicPr>
          <p:blipFill rotWithShape="1">
            <a:blip r:embed="rId3">
              <a:extLst>
                <a:ext uri="{28A0092B-C50C-407E-A947-70E740481C1C}">
                  <a14:useLocalDpi xmlns:a14="http://schemas.microsoft.com/office/drawing/2010/main" val="0"/>
                </a:ext>
              </a:extLst>
            </a:blip>
            <a:srcRect t="11930" r="29461"/>
            <a:stretch/>
          </p:blipFill>
          <p:spPr bwMode="auto">
            <a:xfrm>
              <a:off x="612131" y="2830179"/>
              <a:ext cx="3849513" cy="3604737"/>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rot="16200000">
              <a:off x="-501320" y="4526053"/>
              <a:ext cx="2226901" cy="616254"/>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CPU </a:t>
              </a:r>
              <a:r>
                <a:rPr lang="en-US" sz="2200" dirty="0" err="1" smtClean="0">
                  <a:gradFill>
                    <a:gsLst>
                      <a:gs pos="0">
                        <a:srgbClr val="FFFFFF"/>
                      </a:gs>
                      <a:gs pos="100000">
                        <a:srgbClr val="FFFFFF"/>
                      </a:gs>
                    </a:gsLst>
                    <a:lin ang="5400000" scaled="0"/>
                  </a:gradFill>
                </a:rPr>
                <a:t>Utiliz</a:t>
              </a:r>
              <a:r>
                <a:rPr lang="en-US" sz="2200" dirty="0" smtClean="0">
                  <a:gradFill>
                    <a:gsLst>
                      <a:gs pos="0">
                        <a:srgbClr val="FFFFFF"/>
                      </a:gs>
                      <a:gs pos="100000">
                        <a:srgbClr val="FFFFFF"/>
                      </a:gs>
                    </a:gsLst>
                    <a:lin ang="5400000" scaled="0"/>
                  </a:gradFill>
                </a:rPr>
                <a:t>.</a:t>
              </a:r>
            </a:p>
          </p:txBody>
        </p:sp>
        <p:sp>
          <p:nvSpPr>
            <p:cNvPr id="14" name="Rounded Rectangle 13"/>
            <p:cNvSpPr/>
            <p:nvPr/>
          </p:nvSpPr>
          <p:spPr bwMode="auto">
            <a:xfrm>
              <a:off x="1699137" y="6184484"/>
              <a:ext cx="2226901" cy="500864"/>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cxnSp>
          <p:nvCxnSpPr>
            <p:cNvPr id="15" name="Straight Connector 14"/>
            <p:cNvCxnSpPr/>
            <p:nvPr/>
          </p:nvCxnSpPr>
          <p:spPr>
            <a:xfrm flipV="1">
              <a:off x="1384252" y="3224989"/>
              <a:ext cx="2856672" cy="2529523"/>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grpSp>
      <p:grpSp>
        <p:nvGrpSpPr>
          <p:cNvPr id="2048" name="Group 2047"/>
          <p:cNvGrpSpPr/>
          <p:nvPr/>
        </p:nvGrpSpPr>
        <p:grpSpPr>
          <a:xfrm>
            <a:off x="5925700" y="1593458"/>
            <a:ext cx="5653294" cy="5122019"/>
            <a:chOff x="5925700" y="1593458"/>
            <a:chExt cx="5653294" cy="5122019"/>
          </a:xfrm>
        </p:grpSpPr>
        <p:pic>
          <p:nvPicPr>
            <p:cNvPr id="17" name="Picture 16" descr="http://catslabscala01/ChartImg.axd?i=chart_0_5.png&amp;g=fbfbacfa06ca42e8a8943ea6217850f8"/>
            <p:cNvPicPr/>
            <p:nvPr/>
          </p:nvPicPr>
          <p:blipFill rotWithShape="1">
            <a:blip r:embed="rId4">
              <a:extLst>
                <a:ext uri="{28A0092B-C50C-407E-A947-70E740481C1C}">
                  <a14:useLocalDpi xmlns:a14="http://schemas.microsoft.com/office/drawing/2010/main" val="0"/>
                </a:ext>
              </a:extLst>
            </a:blip>
            <a:srcRect r="26590"/>
            <a:stretch/>
          </p:blipFill>
          <p:spPr bwMode="auto">
            <a:xfrm>
              <a:off x="7745861" y="2576932"/>
              <a:ext cx="3833133" cy="3913393"/>
            </a:xfrm>
            <a:prstGeom prst="rect">
              <a:avLst/>
            </a:prstGeom>
            <a:noFill/>
            <a:ln>
              <a:solidFill>
                <a:schemeClr val="accent1"/>
              </a:solidFill>
            </a:ln>
          </p:spPr>
        </p:pic>
        <p:sp>
          <p:nvSpPr>
            <p:cNvPr id="7" name="Rounded Rectangle 6"/>
            <p:cNvSpPr/>
            <p:nvPr/>
          </p:nvSpPr>
          <p:spPr bwMode="auto">
            <a:xfrm>
              <a:off x="8719655" y="6247140"/>
              <a:ext cx="2226901" cy="468337"/>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sp>
          <p:nvSpPr>
            <p:cNvPr id="11" name="Rounded Rectangle 10"/>
            <p:cNvSpPr/>
            <p:nvPr/>
          </p:nvSpPr>
          <p:spPr bwMode="auto">
            <a:xfrm rot="16200000">
              <a:off x="6729192" y="4880403"/>
              <a:ext cx="2033339" cy="616254"/>
            </a:xfrm>
            <a:prstGeom prst="roundRect">
              <a:avLst>
                <a:gd name="adj" fmla="val 0"/>
              </a:avLst>
            </a:prstGeom>
            <a:solidFill>
              <a:schemeClr val="accent5">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a:solidFill>
                    <a:schemeClr val="tx1">
                      <a:alpha val="99000"/>
                    </a:schemeClr>
                  </a:solidFill>
                </a:rPr>
                <a:t>Frame Rate</a:t>
              </a:r>
            </a:p>
          </p:txBody>
        </p:sp>
        <p:cxnSp>
          <p:nvCxnSpPr>
            <p:cNvPr id="18" name="Straight Connector 17"/>
            <p:cNvCxnSpPr/>
            <p:nvPr/>
          </p:nvCxnSpPr>
          <p:spPr>
            <a:xfrm>
              <a:off x="8450701" y="3944019"/>
              <a:ext cx="2626090" cy="206296"/>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0701" y="3373419"/>
              <a:ext cx="2764810" cy="5127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Line Callout 2 (Accent Bar) 4"/>
            <p:cNvSpPr/>
            <p:nvPr/>
          </p:nvSpPr>
          <p:spPr bwMode="auto">
            <a:xfrm>
              <a:off x="9662428" y="1593458"/>
              <a:ext cx="1553084" cy="641952"/>
            </a:xfrm>
            <a:prstGeom prst="accentCallout2">
              <a:avLst>
                <a:gd name="adj1" fmla="val 18750"/>
                <a:gd name="adj2" fmla="val -8333"/>
                <a:gd name="adj3" fmla="val 18750"/>
                <a:gd name="adj4" fmla="val -16667"/>
                <a:gd name="adj5" fmla="val 283322"/>
                <a:gd name="adj6" fmla="val -5606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a:gradFill>
                    <a:gsLst>
                      <a:gs pos="0">
                        <a:srgbClr val="FFFFFF"/>
                      </a:gs>
                      <a:gs pos="100000">
                        <a:srgbClr val="FFFFFF"/>
                      </a:gs>
                    </a:gsLst>
                    <a:lin ang="5400000" scaled="0"/>
                  </a:gradFill>
                </a:rPr>
                <a:t>39 </a:t>
              </a:r>
              <a:r>
                <a:rPr lang="en-US" dirty="0" smtClean="0">
                  <a:gradFill>
                    <a:gsLst>
                      <a:gs pos="0">
                        <a:srgbClr val="FFFFFF"/>
                      </a:gs>
                      <a:gs pos="100000">
                        <a:srgbClr val="FFFFFF"/>
                      </a:gs>
                    </a:gsLst>
                    <a:lin ang="5400000" scaled="0"/>
                  </a:gradFill>
                </a:rPr>
                <a:t>FPS</a:t>
              </a:r>
            </a:p>
            <a:p>
              <a:pPr algn="ctr" defTabSz="914099" fontAlgn="base">
                <a:spcBef>
                  <a:spcPct val="0"/>
                </a:spcBef>
                <a:spcAft>
                  <a:spcPct val="0"/>
                </a:spcAft>
              </a:pPr>
              <a:r>
                <a:rPr lang="en-US" dirty="0" smtClean="0">
                  <a:gradFill>
                    <a:gsLst>
                      <a:gs pos="0">
                        <a:srgbClr val="FFFFFF"/>
                      </a:gs>
                      <a:gs pos="100000">
                        <a:srgbClr val="FFFFFF"/>
                      </a:gs>
                    </a:gsLst>
                    <a:lin ang="5400000" scaled="0"/>
                  </a:gradFill>
                </a:rPr>
                <a:t>High Capture</a:t>
              </a:r>
              <a:endParaRPr lang="en-US" dirty="0">
                <a:gradFill>
                  <a:gsLst>
                    <a:gs pos="0">
                      <a:srgbClr val="FFFFFF"/>
                    </a:gs>
                    <a:gs pos="100000">
                      <a:srgbClr val="FFFFFF"/>
                    </a:gs>
                  </a:gsLst>
                  <a:lin ang="5400000" scaled="0"/>
                </a:gradFill>
              </a:endParaRPr>
            </a:p>
          </p:txBody>
        </p:sp>
        <p:sp>
          <p:nvSpPr>
            <p:cNvPr id="16" name="Line Callout 2 (Accent Bar) 15"/>
            <p:cNvSpPr/>
            <p:nvPr/>
          </p:nvSpPr>
          <p:spPr bwMode="auto">
            <a:xfrm flipH="1">
              <a:off x="5925700" y="3373419"/>
              <a:ext cx="1512034" cy="694620"/>
            </a:xfrm>
            <a:prstGeom prst="accentCallout2">
              <a:avLst>
                <a:gd name="adj1" fmla="val 63009"/>
                <a:gd name="adj2" fmla="val -9744"/>
                <a:gd name="adj3" fmla="val 63009"/>
                <a:gd name="adj4" fmla="val -24428"/>
                <a:gd name="adj5" fmla="val 83574"/>
                <a:gd name="adj6" fmla="val -66999"/>
              </a:avLst>
            </a:prstGeom>
            <a:solidFill>
              <a:schemeClr val="bg2">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32 FPS</a:t>
              </a:r>
            </a:p>
            <a:p>
              <a:pPr algn="ctr" defTabSz="914099"/>
              <a:r>
                <a:rPr lang="en-US" dirty="0" smtClean="0">
                  <a:solidFill>
                    <a:schemeClr val="tx1">
                      <a:alpha val="99000"/>
                    </a:schemeClr>
                  </a:solidFill>
                </a:rPr>
                <a:t>Low Capture</a:t>
              </a:r>
            </a:p>
          </p:txBody>
        </p:sp>
        <p:cxnSp>
          <p:nvCxnSpPr>
            <p:cNvPr id="21" name="Straight Connector 20"/>
            <p:cNvCxnSpPr/>
            <p:nvPr/>
          </p:nvCxnSpPr>
          <p:spPr>
            <a:xfrm>
              <a:off x="8650295" y="3571229"/>
              <a:ext cx="2565216" cy="475938"/>
            </a:xfrm>
            <a:prstGeom prst="line">
              <a:avLst/>
            </a:prstGeom>
            <a:ln w="28575">
              <a:solidFill>
                <a:srgbClr val="F6AE1E"/>
              </a:solidFill>
              <a:prstDash val="sysDash"/>
            </a:ln>
          </p:spPr>
          <p:style>
            <a:lnRef idx="1">
              <a:schemeClr val="accent1"/>
            </a:lnRef>
            <a:fillRef idx="0">
              <a:schemeClr val="accent1"/>
            </a:fillRef>
            <a:effectRef idx="0">
              <a:schemeClr val="accent1"/>
            </a:effectRef>
            <a:fontRef idx="minor">
              <a:schemeClr val="tx1"/>
            </a:fontRef>
          </p:style>
        </p:cxnSp>
        <p:sp>
          <p:nvSpPr>
            <p:cNvPr id="25" name="Line Callout 2 (Accent Bar) 24"/>
            <p:cNvSpPr/>
            <p:nvPr/>
          </p:nvSpPr>
          <p:spPr bwMode="auto">
            <a:xfrm flipH="1">
              <a:off x="6170217" y="2463616"/>
              <a:ext cx="1575644" cy="694620"/>
            </a:xfrm>
            <a:prstGeom prst="accentCallout2">
              <a:avLst>
                <a:gd name="adj1" fmla="val 88192"/>
                <a:gd name="adj2" fmla="val -9744"/>
                <a:gd name="adj3" fmla="val 88193"/>
                <a:gd name="adj4" fmla="val -18372"/>
                <a:gd name="adj5" fmla="val 156835"/>
                <a:gd name="adj6" fmla="val -53060"/>
              </a:avLst>
            </a:prstGeom>
            <a:solidFill>
              <a:srgbClr val="F6AE1E"/>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37 </a:t>
              </a:r>
              <a:r>
                <a:rPr lang="en-US" dirty="0">
                  <a:solidFill>
                    <a:schemeClr val="tx1">
                      <a:alpha val="99000"/>
                    </a:schemeClr>
                  </a:solidFill>
                </a:rPr>
                <a:t>FPS</a:t>
              </a:r>
            </a:p>
            <a:p>
              <a:pPr algn="ctr" defTabSz="914099"/>
              <a:r>
                <a:rPr lang="en-US" dirty="0" smtClean="0">
                  <a:solidFill>
                    <a:schemeClr val="tx1">
                      <a:alpha val="99000"/>
                    </a:schemeClr>
                  </a:solidFill>
                </a:rPr>
                <a:t>Med. Capture</a:t>
              </a:r>
              <a:endParaRPr lang="en-US" dirty="0">
                <a:solidFill>
                  <a:schemeClr val="tx1">
                    <a:alpha val="99000"/>
                  </a:schemeClr>
                </a:solidFill>
              </a:endParaRPr>
            </a:p>
          </p:txBody>
        </p:sp>
      </p:grpSp>
      <p:sp>
        <p:nvSpPr>
          <p:cNvPr id="27" name="Title 1"/>
          <p:cNvSpPr txBox="1">
            <a:spLocks/>
          </p:cNvSpPr>
          <p:nvPr/>
        </p:nvSpPr>
        <p:spPr>
          <a:xfrm>
            <a:off x="507868" y="230189"/>
            <a:ext cx="11453944" cy="10802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200" dirty="0" smtClean="0"/>
              <a:t>Capacity Planning Recommendation</a:t>
            </a:r>
            <a:r>
              <a:rPr lang="en-US" dirty="0"/>
              <a:t/>
            </a:r>
            <a:br>
              <a:rPr lang="en-US" dirty="0"/>
            </a:br>
            <a:r>
              <a:rPr lang="en-US" sz="3600" dirty="0" smtClean="0">
                <a:solidFill>
                  <a:srgbClr val="F3AF35"/>
                </a:solidFill>
              </a:rPr>
              <a:t>Capture frame rate</a:t>
            </a:r>
            <a:endParaRPr lang="en-US" sz="3600" spc="-15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385921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2048"/>
                                        </p:tgtEl>
                                        <p:attrNameLst>
                                          <p:attrName>style.opacity</p:attrName>
                                        </p:attrNameLst>
                                      </p:cBhvr>
                                      <p:to>
                                        <p:strVal val="0.5"/>
                                      </p:to>
                                    </p:set>
                                    <p:animEffect filter="image" prLst="opacity: 0.5">
                                      <p:cBhvr rctx="IE">
                                        <p:cTn id="13" dur="indefinite"/>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07868" y="230189"/>
            <a:ext cx="11453944" cy="10802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200" dirty="0" smtClean="0"/>
              <a:t>Capacity Planning Recommendation</a:t>
            </a:r>
            <a:r>
              <a:rPr lang="en-US" dirty="0"/>
              <a:t/>
            </a:r>
            <a:br>
              <a:rPr lang="en-US" dirty="0"/>
            </a:br>
            <a:r>
              <a:rPr lang="en-US" sz="3600" dirty="0" smtClean="0">
                <a:solidFill>
                  <a:srgbClr val="F3AF35"/>
                </a:solidFill>
              </a:rPr>
              <a:t>Maximize experience, balanced, minimize resource use</a:t>
            </a:r>
            <a:endParaRPr lang="en-US" sz="3600" spc="-150" dirty="0">
              <a:gradFill>
                <a:gsLst>
                  <a:gs pos="0">
                    <a:schemeClr val="tx2"/>
                  </a:gs>
                  <a:gs pos="100000">
                    <a:schemeClr val="tx2"/>
                  </a:gs>
                </a:gsLst>
                <a:lin ang="5400000" scaled="0"/>
              </a:gradFill>
            </a:endParaRPr>
          </a:p>
        </p:txBody>
      </p:sp>
      <p:graphicFrame>
        <p:nvGraphicFramePr>
          <p:cNvPr id="2" name="Table 1"/>
          <p:cNvGraphicFramePr>
            <a:graphicFrameLocks noGrp="1"/>
          </p:cNvGraphicFramePr>
          <p:nvPr>
            <p:extLst>
              <p:ext uri="{D42A27DB-BD31-4B8C-83A1-F6EECF244321}">
                <p14:modId xmlns:p14="http://schemas.microsoft.com/office/powerpoint/2010/main" val="2403370029"/>
              </p:ext>
            </p:extLst>
          </p:nvPr>
        </p:nvGraphicFramePr>
        <p:xfrm>
          <a:off x="738466" y="1923394"/>
          <a:ext cx="10218567" cy="3298572"/>
        </p:xfrm>
        <a:graphic>
          <a:graphicData uri="http://schemas.openxmlformats.org/drawingml/2006/table">
            <a:tbl>
              <a:tblPr firstRow="1" firstCol="1" bandRow="1">
                <a:tableStyleId>{5940675A-B579-460E-94D1-54222C63F5DA}</a:tableStyleId>
              </a:tblPr>
              <a:tblGrid>
                <a:gridCol w="1898186"/>
                <a:gridCol w="1898186"/>
                <a:gridCol w="1581821"/>
                <a:gridCol w="4840374"/>
              </a:tblGrid>
              <a:tr h="669837">
                <a:tc>
                  <a:txBody>
                    <a:bodyPr/>
                    <a:lstStyle/>
                    <a:p>
                      <a:pPr marL="0" marR="0" algn="ctr">
                        <a:spcBef>
                          <a:spcPts val="0"/>
                        </a:spcBef>
                        <a:spcAft>
                          <a:spcPts val="0"/>
                        </a:spcAft>
                      </a:pPr>
                      <a:endParaRPr lang="en-US" sz="2200" dirty="0">
                        <a:effectLst/>
                        <a:latin typeface="Segoe"/>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2200" dirty="0">
                          <a:effectLst/>
                          <a:latin typeface="Segoe"/>
                        </a:rPr>
                        <a:t>RemoteFX Server Settings</a:t>
                      </a:r>
                      <a:endParaRPr lang="en-US" sz="2200" dirty="0">
                        <a:effectLst/>
                        <a:latin typeface="Segoe"/>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solidFill>
                      <a:schemeClr val="tx2">
                        <a:lumMod val="75000"/>
                      </a:schemeClr>
                    </a:solidFill>
                  </a:tcPr>
                </a:tc>
                <a:tc hMerge="1">
                  <a:txBody>
                    <a:bodyPr/>
                    <a:lstStyle/>
                    <a:p>
                      <a:endParaRPr lang="en-US"/>
                    </a:p>
                  </a:txBody>
                  <a:tcPr/>
                </a:tc>
                <a:tc rowSpan="2">
                  <a:txBody>
                    <a:bodyPr/>
                    <a:lstStyle/>
                    <a:p>
                      <a:pPr marL="0" marR="0" algn="ctr">
                        <a:spcBef>
                          <a:spcPts val="0"/>
                        </a:spcBef>
                        <a:spcAft>
                          <a:spcPts val="0"/>
                        </a:spcAft>
                      </a:pPr>
                      <a:r>
                        <a:rPr lang="en-US" sz="2200" dirty="0">
                          <a:effectLst/>
                          <a:latin typeface="Segoe"/>
                        </a:rPr>
                        <a:t>Purpose of this configuration</a:t>
                      </a:r>
                      <a:endParaRPr lang="en-US" sz="2200" dirty="0">
                        <a:effectLst/>
                        <a:latin typeface="Segoe"/>
                        <a:ea typeface="Times New Roman"/>
                        <a:cs typeface="Times New Roman"/>
                      </a:endParaRPr>
                    </a:p>
                  </a:txBody>
                  <a:tcPr marL="68580" marR="68580" marT="0" marB="0" anchor="ctr">
                    <a:solidFill>
                      <a:schemeClr val="tx2">
                        <a:lumMod val="75000"/>
                      </a:schemeClr>
                    </a:solidFill>
                  </a:tcPr>
                </a:tc>
              </a:tr>
              <a:tr h="294504">
                <a:tc>
                  <a:txBody>
                    <a:bodyPr/>
                    <a:lstStyle/>
                    <a:p>
                      <a:pPr marL="0" marR="0" algn="ctr">
                        <a:spcBef>
                          <a:spcPts val="0"/>
                        </a:spcBef>
                        <a:spcAft>
                          <a:spcPts val="0"/>
                        </a:spcAft>
                      </a:pPr>
                      <a:r>
                        <a:rPr lang="en-US" sz="2200" dirty="0" smtClean="0">
                          <a:effectLst/>
                          <a:latin typeface="Segoe"/>
                          <a:ea typeface="Times New Roman"/>
                          <a:cs typeface="Times New Roman"/>
                        </a:rPr>
                        <a:t>Label</a:t>
                      </a:r>
                      <a:endParaRPr lang="en-US" sz="2200" dirty="0">
                        <a:effectLst/>
                        <a:latin typeface="Segoe"/>
                        <a:ea typeface="Times New Roman"/>
                        <a:cs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marL="0" marR="0" algn="ctr">
                        <a:spcBef>
                          <a:spcPts val="0"/>
                        </a:spcBef>
                        <a:spcAft>
                          <a:spcPts val="0"/>
                        </a:spcAft>
                      </a:pPr>
                      <a:r>
                        <a:rPr lang="en-US" sz="2200" dirty="0">
                          <a:effectLst/>
                          <a:latin typeface="Segoe"/>
                        </a:rPr>
                        <a:t>Capture Frame Rate</a:t>
                      </a:r>
                      <a:endParaRPr lang="en-US" sz="2200" dirty="0">
                        <a:effectLst/>
                        <a:latin typeface="Segoe"/>
                        <a:ea typeface="Times New Roman"/>
                        <a:cs typeface="Times New Roman"/>
                      </a:endParaRPr>
                    </a:p>
                  </a:txBody>
                  <a:tcPr marL="68580" marR="68580" marT="0" marB="0" anchor="ctr">
                    <a:solidFill>
                      <a:schemeClr val="tx2">
                        <a:lumMod val="75000"/>
                      </a:schemeClr>
                    </a:solidFill>
                  </a:tcPr>
                </a:tc>
                <a:tc>
                  <a:txBody>
                    <a:bodyPr/>
                    <a:lstStyle/>
                    <a:p>
                      <a:pPr marL="0" marR="0" algn="ctr">
                        <a:spcBef>
                          <a:spcPts val="0"/>
                        </a:spcBef>
                        <a:spcAft>
                          <a:spcPts val="0"/>
                        </a:spcAft>
                      </a:pPr>
                      <a:r>
                        <a:rPr lang="en-US" sz="2200" dirty="0" smtClean="0">
                          <a:effectLst/>
                          <a:latin typeface="Segoe"/>
                        </a:rPr>
                        <a:t>Image Quality</a:t>
                      </a:r>
                      <a:endParaRPr lang="en-US" sz="2200" dirty="0">
                        <a:effectLst/>
                        <a:latin typeface="Segoe"/>
                        <a:ea typeface="Times New Roman"/>
                        <a:cs typeface="Times New Roman"/>
                      </a:endParaRPr>
                    </a:p>
                  </a:txBody>
                  <a:tcPr marL="68580" marR="68580" marT="0" marB="0" anchor="ctr">
                    <a:solidFill>
                      <a:schemeClr val="tx2">
                        <a:lumMod val="75000"/>
                      </a:schemeClr>
                    </a:solidFill>
                  </a:tcPr>
                </a:tc>
                <a:tc vMerge="1">
                  <a:txBody>
                    <a:bodyPr/>
                    <a:lstStyle/>
                    <a:p>
                      <a:endParaRPr lang="en-US"/>
                    </a:p>
                  </a:txBody>
                  <a:tcPr/>
                </a:tc>
              </a:tr>
              <a:tr h="617055">
                <a:tc>
                  <a:txBody>
                    <a:bodyPr/>
                    <a:lstStyle/>
                    <a:p>
                      <a:pPr marL="0" marR="0">
                        <a:spcBef>
                          <a:spcPts val="0"/>
                        </a:spcBef>
                        <a:spcAft>
                          <a:spcPts val="0"/>
                        </a:spcAft>
                      </a:pPr>
                      <a:r>
                        <a:rPr lang="en-US" sz="2200" dirty="0" smtClean="0">
                          <a:effectLst/>
                          <a:latin typeface="Segoe"/>
                          <a:ea typeface="Times New Roman"/>
                          <a:cs typeface="Times New Roman"/>
                        </a:rPr>
                        <a:t>Experience</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High</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smtClean="0">
                          <a:effectLst/>
                          <a:latin typeface="Segoe"/>
                        </a:rPr>
                        <a:t>High</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Maximize user experience. </a:t>
                      </a:r>
                      <a:endParaRPr lang="en-US" sz="2200" dirty="0">
                        <a:effectLst/>
                        <a:latin typeface="Segoe"/>
                        <a:ea typeface="Times New Roman"/>
                        <a:cs typeface="Times New Roman"/>
                      </a:endParaRPr>
                    </a:p>
                  </a:txBody>
                  <a:tcPr marL="68580" marR="68580" marT="0" marB="0"/>
                </a:tc>
              </a:tr>
              <a:tr h="617055">
                <a:tc>
                  <a:txBody>
                    <a:bodyPr/>
                    <a:lstStyle/>
                    <a:p>
                      <a:pPr marL="0" marR="0">
                        <a:spcBef>
                          <a:spcPts val="0"/>
                        </a:spcBef>
                        <a:spcAft>
                          <a:spcPts val="0"/>
                        </a:spcAft>
                      </a:pPr>
                      <a:r>
                        <a:rPr lang="en-US" sz="2200" dirty="0" smtClean="0">
                          <a:effectLst/>
                          <a:latin typeface="Segoe"/>
                          <a:ea typeface="Times New Roman"/>
                          <a:cs typeface="Times New Roman"/>
                        </a:rPr>
                        <a:t>Default</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Medium</a:t>
                      </a:r>
                      <a:br>
                        <a:rPr lang="en-US" sz="2200" dirty="0">
                          <a:effectLst/>
                          <a:latin typeface="Segoe"/>
                        </a:rPr>
                      </a:br>
                      <a:r>
                        <a:rPr lang="en-US" sz="2200" dirty="0">
                          <a:effectLst/>
                          <a:latin typeface="Segoe"/>
                        </a:rPr>
                        <a:t>(Default)</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Medium </a:t>
                      </a:r>
                      <a:br>
                        <a:rPr lang="en-US" sz="2200" dirty="0">
                          <a:effectLst/>
                          <a:latin typeface="Segoe"/>
                        </a:rPr>
                      </a:br>
                      <a:r>
                        <a:rPr lang="en-US" sz="2200" dirty="0">
                          <a:effectLst/>
                          <a:latin typeface="Segoe"/>
                        </a:rPr>
                        <a:t>(Default)</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Baseline configuration to facilitate comparisons.</a:t>
                      </a:r>
                      <a:endParaRPr lang="en-US" sz="2200" dirty="0">
                        <a:effectLst/>
                        <a:latin typeface="Segoe"/>
                        <a:ea typeface="Times New Roman"/>
                        <a:cs typeface="Times New Roman"/>
                      </a:endParaRPr>
                    </a:p>
                  </a:txBody>
                  <a:tcPr marL="68580" marR="68580" marT="0" marB="0"/>
                </a:tc>
              </a:tr>
              <a:tr h="617055">
                <a:tc>
                  <a:txBody>
                    <a:bodyPr/>
                    <a:lstStyle/>
                    <a:p>
                      <a:pPr marL="0" marR="0">
                        <a:spcBef>
                          <a:spcPts val="0"/>
                        </a:spcBef>
                        <a:spcAft>
                          <a:spcPts val="0"/>
                        </a:spcAft>
                      </a:pPr>
                      <a:r>
                        <a:rPr lang="en-US" sz="2200" dirty="0" smtClean="0">
                          <a:effectLst/>
                          <a:latin typeface="Segoe"/>
                          <a:ea typeface="Times New Roman"/>
                          <a:cs typeface="Times New Roman"/>
                        </a:rPr>
                        <a:t>Resource</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a:effectLst/>
                          <a:latin typeface="Segoe"/>
                        </a:rPr>
                        <a:t>Low</a:t>
                      </a:r>
                      <a:endParaRPr lang="en-US" sz="220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smtClean="0">
                          <a:effectLst/>
                          <a:latin typeface="Segoe"/>
                        </a:rPr>
                        <a:t>Low</a:t>
                      </a:r>
                      <a:endParaRPr lang="en-US" sz="2200" dirty="0">
                        <a:effectLst/>
                        <a:latin typeface="Segoe"/>
                        <a:ea typeface="Times New Roman"/>
                        <a:cs typeface="Times New Roman"/>
                      </a:endParaRPr>
                    </a:p>
                  </a:txBody>
                  <a:tcPr marL="68580" marR="68580" marT="0" marB="0"/>
                </a:tc>
                <a:tc>
                  <a:txBody>
                    <a:bodyPr/>
                    <a:lstStyle/>
                    <a:p>
                      <a:pPr marL="0" marR="0">
                        <a:spcBef>
                          <a:spcPts val="0"/>
                        </a:spcBef>
                        <a:spcAft>
                          <a:spcPts val="0"/>
                        </a:spcAft>
                      </a:pPr>
                      <a:r>
                        <a:rPr lang="en-US" sz="2200" dirty="0">
                          <a:effectLst/>
                          <a:latin typeface="Segoe"/>
                        </a:rPr>
                        <a:t>Minimize server resource consumption. </a:t>
                      </a:r>
                      <a:endParaRPr lang="en-US" sz="2200" dirty="0">
                        <a:effectLst/>
                        <a:latin typeface="Segoe"/>
                        <a:ea typeface="Times New Roman"/>
                        <a:cs typeface="Times New Roman"/>
                      </a:endParaRPr>
                    </a:p>
                  </a:txBody>
                  <a:tcPr marL="68580" marR="68580" marT="0" marB="0"/>
                </a:tc>
              </a:tr>
            </a:tbl>
          </a:graphicData>
        </a:graphic>
      </p:graphicFrame>
      <p:sp>
        <p:nvSpPr>
          <p:cNvPr id="4" name="Rectangle 3"/>
          <p:cNvSpPr/>
          <p:nvPr/>
        </p:nvSpPr>
        <p:spPr bwMode="auto">
          <a:xfrm>
            <a:off x="2593075" y="3160970"/>
            <a:ext cx="8502556" cy="796882"/>
          </a:xfrm>
          <a:prstGeom prst="rect">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27" name="Rectangle 26"/>
          <p:cNvSpPr/>
          <p:nvPr/>
        </p:nvSpPr>
        <p:spPr bwMode="auto">
          <a:xfrm>
            <a:off x="2593075" y="3831986"/>
            <a:ext cx="8502556" cy="796882"/>
          </a:xfrm>
          <a:prstGeom prst="rect">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28" name="Rectangle 27"/>
          <p:cNvSpPr/>
          <p:nvPr/>
        </p:nvSpPr>
        <p:spPr bwMode="auto">
          <a:xfrm>
            <a:off x="2593075" y="4487078"/>
            <a:ext cx="8502556" cy="796882"/>
          </a:xfrm>
          <a:prstGeom prst="rect">
            <a:avLst/>
          </a:prstGeom>
          <a:noFill/>
          <a:ln w="571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0958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Agenda</a:t>
            </a:r>
            <a:endParaRPr lang="en-US" dirty="0"/>
          </a:p>
        </p:txBody>
      </p:sp>
      <p:sp>
        <p:nvSpPr>
          <p:cNvPr id="7" name="Text Placeholder 6"/>
          <p:cNvSpPr>
            <a:spLocks noGrp="1"/>
          </p:cNvSpPr>
          <p:nvPr>
            <p:ph type="body" sz="quarter" idx="10"/>
          </p:nvPr>
        </p:nvSpPr>
        <p:spPr>
          <a:xfrm>
            <a:off x="519112" y="1447799"/>
            <a:ext cx="11149013" cy="2609945"/>
          </a:xfrm>
        </p:spPr>
        <p:txBody>
          <a:bodyPr/>
          <a:lstStyle/>
          <a:p>
            <a:pPr marL="514350" indent="-514350">
              <a:buFont typeface="+mj-lt"/>
              <a:buAutoNum type="arabicPeriod"/>
            </a:pPr>
            <a:r>
              <a:rPr lang="en-US" smtClean="0"/>
              <a:t>Why RemoteFX and </a:t>
            </a:r>
            <a:r>
              <a:rPr lang="en-US" smtClean="0">
                <a:solidFill>
                  <a:srgbClr val="FFC000"/>
                </a:solidFill>
              </a:rPr>
              <a:t>Demo</a:t>
            </a:r>
          </a:p>
          <a:p>
            <a:pPr marL="514350" indent="-514350">
              <a:buFont typeface="+mj-lt"/>
              <a:buAutoNum type="arabicPeriod"/>
            </a:pPr>
            <a:r>
              <a:rPr lang="en-US" smtClean="0"/>
              <a:t>Architecture of Server and Client with </a:t>
            </a:r>
            <a:r>
              <a:rPr lang="en-US" smtClean="0">
                <a:solidFill>
                  <a:srgbClr val="FFC000"/>
                </a:solidFill>
              </a:rPr>
              <a:t>Diagrams</a:t>
            </a:r>
          </a:p>
          <a:p>
            <a:pPr marL="514350" indent="-514350">
              <a:buFont typeface="+mj-lt"/>
              <a:buAutoNum type="arabicPeriod"/>
            </a:pPr>
            <a:r>
              <a:rPr lang="en-US" smtClean="0"/>
              <a:t>Capacity Planning and </a:t>
            </a:r>
            <a:r>
              <a:rPr lang="en-US" smtClean="0">
                <a:solidFill>
                  <a:srgbClr val="FFC000"/>
                </a:solidFill>
              </a:rPr>
              <a:t>Graphs</a:t>
            </a:r>
          </a:p>
          <a:p>
            <a:pPr marL="514350" indent="-514350">
              <a:buFont typeface="+mj-lt"/>
              <a:buAutoNum type="arabicPeriod"/>
            </a:pPr>
            <a:r>
              <a:rPr lang="en-US" smtClean="0"/>
              <a:t>Deployment Considerations and </a:t>
            </a:r>
            <a:r>
              <a:rPr lang="en-US" smtClean="0">
                <a:solidFill>
                  <a:srgbClr val="FFC000"/>
                </a:solidFill>
              </a:rPr>
              <a:t>Hardware</a:t>
            </a:r>
          </a:p>
          <a:p>
            <a:pPr marL="514350" indent="-514350">
              <a:buFont typeface="+mj-lt"/>
              <a:buAutoNum type="arabicPeriod"/>
            </a:pPr>
            <a:r>
              <a:rPr lang="en-US" smtClean="0">
                <a:solidFill>
                  <a:schemeClr val="tx1"/>
                </a:solidFill>
              </a:rPr>
              <a:t>RemoteFX </a:t>
            </a:r>
            <a:r>
              <a:rPr lang="en-US" smtClean="0">
                <a:solidFill>
                  <a:srgbClr val="FFC000"/>
                </a:solidFill>
              </a:rPr>
              <a:t>Partners</a:t>
            </a:r>
            <a:r>
              <a:rPr lang="en-US" smtClean="0"/>
              <a:t> </a:t>
            </a:r>
            <a:endParaRPr lang="en-US" dirty="0"/>
          </a:p>
        </p:txBody>
      </p:sp>
    </p:spTree>
    <p:extLst>
      <p:ext uri="{BB962C8B-B14F-4D97-AF65-F5344CB8AC3E}">
        <p14:creationId xmlns:p14="http://schemas.microsoft.com/office/powerpoint/2010/main" val="143259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9112" y="1447799"/>
            <a:ext cx="11149013" cy="861774"/>
          </a:xfrm>
        </p:spPr>
        <p:txBody>
          <a:bodyPr/>
          <a:lstStyle/>
          <a:p>
            <a:r>
              <a:rPr lang="en-US" sz="2800" dirty="0" smtClean="0"/>
              <a:t>Frame rate mirrors Capacity test</a:t>
            </a:r>
          </a:p>
          <a:p>
            <a:r>
              <a:rPr lang="en-US" sz="2800" dirty="0" smtClean="0"/>
              <a:t>Image Quality Setting varies, changing network load </a:t>
            </a:r>
            <a:endParaRPr lang="en-US" sz="2800" dirty="0"/>
          </a:p>
        </p:txBody>
      </p:sp>
      <p:sp>
        <p:nvSpPr>
          <p:cNvPr id="7" name="Title 1"/>
          <p:cNvSpPr txBox="1">
            <a:spLocks/>
          </p:cNvSpPr>
          <p:nvPr/>
        </p:nvSpPr>
        <p:spPr>
          <a:xfrm>
            <a:off x="507868" y="230189"/>
            <a:ext cx="11453944" cy="10802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4200" dirty="0" smtClean="0"/>
              <a:t>Capacity Planning Recommendation</a:t>
            </a:r>
            <a:r>
              <a:rPr lang="en-US" dirty="0"/>
              <a:t/>
            </a:r>
            <a:br>
              <a:rPr lang="en-US" dirty="0"/>
            </a:br>
            <a:r>
              <a:rPr lang="en-US" sz="3600" dirty="0" smtClean="0">
                <a:solidFill>
                  <a:srgbClr val="F3AF35"/>
                </a:solidFill>
              </a:rPr>
              <a:t>Maximize experience, balanced, minimize resource use</a:t>
            </a:r>
            <a:endParaRPr lang="en-US" sz="3600" spc="-150" dirty="0">
              <a:gradFill>
                <a:gsLst>
                  <a:gs pos="0">
                    <a:schemeClr val="tx2"/>
                  </a:gs>
                  <a:gs pos="100000">
                    <a:schemeClr val="tx2"/>
                  </a:gs>
                </a:gsLst>
                <a:lin ang="5400000" scaled="0"/>
              </a:gradFill>
            </a:endParaRPr>
          </a:p>
        </p:txBody>
      </p:sp>
      <p:grpSp>
        <p:nvGrpSpPr>
          <p:cNvPr id="20" name="Group 19"/>
          <p:cNvGrpSpPr/>
          <p:nvPr/>
        </p:nvGrpSpPr>
        <p:grpSpPr>
          <a:xfrm>
            <a:off x="5478823" y="2557927"/>
            <a:ext cx="6017180" cy="4250713"/>
            <a:chOff x="5530882" y="2543487"/>
            <a:chExt cx="6017180" cy="4250713"/>
          </a:xfrm>
        </p:grpSpPr>
        <p:pic>
          <p:nvPicPr>
            <p:cNvPr id="1026" name="Picture 2" descr="http://catslabscala01/ChartImg.axd?i=chart_0_3.png&amp;g=c1f8c0c43025460799ffd25a0227bf95"/>
            <p:cNvPicPr>
              <a:picLocks noChangeAspect="1" noChangeArrowheads="1"/>
            </p:cNvPicPr>
            <p:nvPr/>
          </p:nvPicPr>
          <p:blipFill rotWithShape="1">
            <a:blip r:embed="rId2">
              <a:extLst>
                <a:ext uri="{28A0092B-C50C-407E-A947-70E740481C1C}">
                  <a14:useLocalDpi xmlns:a14="http://schemas.microsoft.com/office/drawing/2010/main" val="0"/>
                </a:ext>
              </a:extLst>
            </a:blip>
            <a:srcRect l="5804" t="15358" r="25759" b="4656"/>
            <a:stretch/>
          </p:blipFill>
          <p:spPr bwMode="auto">
            <a:xfrm>
              <a:off x="7564578" y="3036577"/>
              <a:ext cx="3983484" cy="3491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8149408" y="3822360"/>
              <a:ext cx="2811841" cy="289927"/>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07629" y="3336154"/>
              <a:ext cx="2764810" cy="51274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Line Callout 2 (Accent Bar) 9"/>
            <p:cNvSpPr/>
            <p:nvPr/>
          </p:nvSpPr>
          <p:spPr bwMode="auto">
            <a:xfrm>
              <a:off x="9810840" y="2543487"/>
              <a:ext cx="1553084" cy="641952"/>
            </a:xfrm>
            <a:prstGeom prst="accentCallout2">
              <a:avLst>
                <a:gd name="adj1" fmla="val 18750"/>
                <a:gd name="adj2" fmla="val -8333"/>
                <a:gd name="adj3" fmla="val 18750"/>
                <a:gd name="adj4" fmla="val -16667"/>
                <a:gd name="adj5" fmla="val 121006"/>
                <a:gd name="adj6" fmla="val -8823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a:gradFill>
                    <a:gsLst>
                      <a:gs pos="0">
                        <a:srgbClr val="FFFFFF"/>
                      </a:gs>
                      <a:gs pos="100000">
                        <a:srgbClr val="FFFFFF"/>
                      </a:gs>
                    </a:gsLst>
                    <a:lin ang="5400000" scaled="0"/>
                  </a:gradFill>
                </a:rPr>
                <a:t>39 </a:t>
              </a:r>
              <a:r>
                <a:rPr lang="en-US" dirty="0" smtClean="0">
                  <a:gradFill>
                    <a:gsLst>
                      <a:gs pos="0">
                        <a:srgbClr val="FFFFFF"/>
                      </a:gs>
                      <a:gs pos="100000">
                        <a:srgbClr val="FFFFFF"/>
                      </a:gs>
                    </a:gsLst>
                    <a:lin ang="5400000" scaled="0"/>
                  </a:gradFill>
                </a:rPr>
                <a:t>FPS</a:t>
              </a:r>
            </a:p>
            <a:p>
              <a:pPr algn="ctr" defTabSz="914099" fontAlgn="base">
                <a:spcBef>
                  <a:spcPct val="0"/>
                </a:spcBef>
                <a:spcAft>
                  <a:spcPct val="0"/>
                </a:spcAft>
              </a:pPr>
              <a:r>
                <a:rPr lang="en-US" dirty="0" smtClean="0">
                  <a:gradFill>
                    <a:gsLst>
                      <a:gs pos="0">
                        <a:srgbClr val="FFFFFF"/>
                      </a:gs>
                      <a:gs pos="100000">
                        <a:srgbClr val="FFFFFF"/>
                      </a:gs>
                    </a:gsLst>
                    <a:lin ang="5400000" scaled="0"/>
                  </a:gradFill>
                </a:rPr>
                <a:t>Experience</a:t>
              </a:r>
              <a:endParaRPr lang="en-US" dirty="0">
                <a:gradFill>
                  <a:gsLst>
                    <a:gs pos="0">
                      <a:srgbClr val="FFFFFF"/>
                    </a:gs>
                    <a:gs pos="100000">
                      <a:srgbClr val="FFFFFF"/>
                    </a:gs>
                  </a:gsLst>
                  <a:lin ang="5400000" scaled="0"/>
                </a:gradFill>
              </a:endParaRPr>
            </a:p>
          </p:txBody>
        </p:sp>
        <p:sp>
          <p:nvSpPr>
            <p:cNvPr id="11" name="Line Callout 2 (Accent Bar) 10"/>
            <p:cNvSpPr/>
            <p:nvPr/>
          </p:nvSpPr>
          <p:spPr bwMode="auto">
            <a:xfrm flipH="1">
              <a:off x="5530882" y="3559789"/>
              <a:ext cx="1512034" cy="694620"/>
            </a:xfrm>
            <a:prstGeom prst="accentCallout2">
              <a:avLst>
                <a:gd name="adj1" fmla="val 63009"/>
                <a:gd name="adj2" fmla="val -9744"/>
                <a:gd name="adj3" fmla="val 63009"/>
                <a:gd name="adj4" fmla="val -24428"/>
                <a:gd name="adj5" fmla="val 40714"/>
                <a:gd name="adj6" fmla="val -69109"/>
              </a:avLst>
            </a:prstGeom>
            <a:solidFill>
              <a:schemeClr val="bg2">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32 FPS</a:t>
              </a:r>
            </a:p>
            <a:p>
              <a:pPr algn="ctr" defTabSz="914099"/>
              <a:r>
                <a:rPr lang="en-US" dirty="0" smtClean="0">
                  <a:solidFill>
                    <a:schemeClr val="tx1">
                      <a:alpha val="99000"/>
                    </a:schemeClr>
                  </a:solidFill>
                </a:rPr>
                <a:t>Resource</a:t>
              </a:r>
            </a:p>
          </p:txBody>
        </p:sp>
        <p:cxnSp>
          <p:nvCxnSpPr>
            <p:cNvPr id="12" name="Straight Connector 11"/>
            <p:cNvCxnSpPr/>
            <p:nvPr/>
          </p:nvCxnSpPr>
          <p:spPr>
            <a:xfrm>
              <a:off x="8289610" y="3534878"/>
              <a:ext cx="2882829" cy="390630"/>
            </a:xfrm>
            <a:prstGeom prst="line">
              <a:avLst/>
            </a:prstGeom>
            <a:ln w="28575">
              <a:solidFill>
                <a:srgbClr val="F6AE1E"/>
              </a:solidFill>
              <a:prstDash val="sysDash"/>
            </a:ln>
          </p:spPr>
          <p:style>
            <a:lnRef idx="1">
              <a:schemeClr val="accent1"/>
            </a:lnRef>
            <a:fillRef idx="0">
              <a:schemeClr val="accent1"/>
            </a:fillRef>
            <a:effectRef idx="0">
              <a:schemeClr val="accent1"/>
            </a:effectRef>
            <a:fontRef idx="minor">
              <a:schemeClr val="tx1"/>
            </a:fontRef>
          </p:style>
        </p:cxnSp>
        <p:sp>
          <p:nvSpPr>
            <p:cNvPr id="13" name="Line Callout 2 (Accent Bar) 12"/>
            <p:cNvSpPr/>
            <p:nvPr/>
          </p:nvSpPr>
          <p:spPr bwMode="auto">
            <a:xfrm flipH="1">
              <a:off x="5868924" y="2669105"/>
              <a:ext cx="1575644" cy="694620"/>
            </a:xfrm>
            <a:prstGeom prst="accentCallout2">
              <a:avLst>
                <a:gd name="adj1" fmla="val 88192"/>
                <a:gd name="adj2" fmla="val -9744"/>
                <a:gd name="adj3" fmla="val 88193"/>
                <a:gd name="adj4" fmla="val -18372"/>
                <a:gd name="adj5" fmla="val 110914"/>
                <a:gd name="adj6" fmla="val -50361"/>
              </a:avLst>
            </a:prstGeom>
            <a:solidFill>
              <a:srgbClr val="F6AE1E"/>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37 </a:t>
              </a:r>
              <a:r>
                <a:rPr lang="en-US" dirty="0">
                  <a:solidFill>
                    <a:schemeClr val="tx1">
                      <a:alpha val="99000"/>
                    </a:schemeClr>
                  </a:solidFill>
                </a:rPr>
                <a:t>FPS</a:t>
              </a:r>
            </a:p>
            <a:p>
              <a:pPr algn="ctr" defTabSz="914099"/>
              <a:r>
                <a:rPr lang="en-US" dirty="0" smtClean="0">
                  <a:solidFill>
                    <a:schemeClr val="tx1">
                      <a:alpha val="99000"/>
                    </a:schemeClr>
                  </a:solidFill>
                </a:rPr>
                <a:t>Default</a:t>
              </a:r>
              <a:endParaRPr lang="en-US" dirty="0">
                <a:solidFill>
                  <a:schemeClr val="tx1">
                    <a:alpha val="99000"/>
                  </a:schemeClr>
                </a:solidFill>
              </a:endParaRPr>
            </a:p>
          </p:txBody>
        </p:sp>
        <p:sp>
          <p:nvSpPr>
            <p:cNvPr id="14" name="Rounded Rectangle 13"/>
            <p:cNvSpPr/>
            <p:nvPr/>
          </p:nvSpPr>
          <p:spPr bwMode="auto">
            <a:xfrm>
              <a:off x="8360481" y="6400783"/>
              <a:ext cx="2226901" cy="393417"/>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sp>
          <p:nvSpPr>
            <p:cNvPr id="15" name="Rounded Rectangle 14"/>
            <p:cNvSpPr/>
            <p:nvPr/>
          </p:nvSpPr>
          <p:spPr bwMode="auto">
            <a:xfrm rot="16200000">
              <a:off x="6290865" y="5078842"/>
              <a:ext cx="2033339" cy="514087"/>
            </a:xfrm>
            <a:prstGeom prst="roundRect">
              <a:avLst>
                <a:gd name="adj" fmla="val 0"/>
              </a:avLst>
            </a:prstGeom>
            <a:solidFill>
              <a:schemeClr val="accent5">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a:solidFill>
                    <a:schemeClr val="tx1">
                      <a:alpha val="99000"/>
                    </a:schemeClr>
                  </a:solidFill>
                </a:rPr>
                <a:t>Frame Rate</a:t>
              </a:r>
            </a:p>
          </p:txBody>
        </p:sp>
      </p:grpSp>
      <p:grpSp>
        <p:nvGrpSpPr>
          <p:cNvPr id="30" name="Group 29"/>
          <p:cNvGrpSpPr/>
          <p:nvPr/>
        </p:nvGrpSpPr>
        <p:grpSpPr>
          <a:xfrm>
            <a:off x="165775" y="2662278"/>
            <a:ext cx="6118030" cy="4146362"/>
            <a:chOff x="165775" y="2662278"/>
            <a:chExt cx="6118030" cy="4146362"/>
          </a:xfrm>
        </p:grpSpPr>
        <p:pic>
          <p:nvPicPr>
            <p:cNvPr id="1028" name="Picture 4" descr="http://catslabscala01/ChartImg.axd?i=chart_0_1.png&amp;g=12b1ff56dce04cabba04b4fb9ea8b33f"/>
            <p:cNvPicPr>
              <a:picLocks noChangeAspect="1" noChangeArrowheads="1"/>
            </p:cNvPicPr>
            <p:nvPr/>
          </p:nvPicPr>
          <p:blipFill rotWithShape="1">
            <a:blip r:embed="rId3">
              <a:extLst>
                <a:ext uri="{28A0092B-C50C-407E-A947-70E740481C1C}">
                  <a14:useLocalDpi xmlns:a14="http://schemas.microsoft.com/office/drawing/2010/main" val="0"/>
                </a:ext>
              </a:extLst>
            </a:blip>
            <a:srcRect l="5979" t="14335" r="26883" b="3317"/>
            <a:stretch/>
          </p:blipFill>
          <p:spPr bwMode="auto">
            <a:xfrm>
              <a:off x="606056" y="3047218"/>
              <a:ext cx="3795823" cy="3491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ounded Rectangle 15"/>
            <p:cNvSpPr/>
            <p:nvPr/>
          </p:nvSpPr>
          <p:spPr bwMode="auto">
            <a:xfrm rot="16200000">
              <a:off x="-706272" y="4628080"/>
              <a:ext cx="2226901" cy="482808"/>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Network (Mbps)</a:t>
              </a:r>
            </a:p>
          </p:txBody>
        </p:sp>
        <p:cxnSp>
          <p:nvCxnSpPr>
            <p:cNvPr id="17" name="Straight Connector 16"/>
            <p:cNvCxnSpPr/>
            <p:nvPr/>
          </p:nvCxnSpPr>
          <p:spPr>
            <a:xfrm flipV="1">
              <a:off x="1121562" y="3574229"/>
              <a:ext cx="2929504" cy="240870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21562" y="4869484"/>
              <a:ext cx="2742772" cy="1196336"/>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227629" y="4338082"/>
              <a:ext cx="2823437" cy="1576139"/>
            </a:xfrm>
            <a:prstGeom prst="line">
              <a:avLst/>
            </a:prstGeom>
            <a:ln w="28575">
              <a:solidFill>
                <a:srgbClr val="F6AE1E"/>
              </a:solidFill>
              <a:prstDash val="sysDash"/>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bwMode="auto">
            <a:xfrm>
              <a:off x="1121562" y="6366995"/>
              <a:ext cx="2226901" cy="441645"/>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Users (4 – 32)</a:t>
              </a:r>
            </a:p>
          </p:txBody>
        </p:sp>
        <p:sp>
          <p:nvSpPr>
            <p:cNvPr id="27" name="Line Callout 2 (Accent Bar) 26"/>
            <p:cNvSpPr/>
            <p:nvPr/>
          </p:nvSpPr>
          <p:spPr bwMode="auto">
            <a:xfrm flipH="1">
              <a:off x="1862805" y="2662278"/>
              <a:ext cx="1553084" cy="641952"/>
            </a:xfrm>
            <a:prstGeom prst="accentCallout2">
              <a:avLst>
                <a:gd name="adj1" fmla="val 18750"/>
                <a:gd name="adj2" fmla="val -8333"/>
                <a:gd name="adj3" fmla="val 18750"/>
                <a:gd name="adj4" fmla="val -16667"/>
                <a:gd name="adj5" fmla="val 137569"/>
                <a:gd name="adj6" fmla="val -4647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i="1" dirty="0" smtClean="0">
                  <a:gradFill>
                    <a:gsLst>
                      <a:gs pos="0">
                        <a:srgbClr val="FFFFFF"/>
                      </a:gs>
                      <a:gs pos="100000">
                        <a:srgbClr val="FFFFFF"/>
                      </a:gs>
                    </a:gsLst>
                    <a:lin ang="5400000" scaled="0"/>
                  </a:gradFill>
                </a:rPr>
                <a:t>88 Mbps</a:t>
              </a:r>
            </a:p>
            <a:p>
              <a:pPr algn="ctr" defTabSz="914099" fontAlgn="base">
                <a:spcBef>
                  <a:spcPct val="0"/>
                </a:spcBef>
                <a:spcAft>
                  <a:spcPct val="0"/>
                </a:spcAft>
              </a:pPr>
              <a:r>
                <a:rPr lang="en-US" i="1" dirty="0" smtClean="0">
                  <a:gradFill>
                    <a:gsLst>
                      <a:gs pos="0">
                        <a:srgbClr val="FFFFFF"/>
                      </a:gs>
                      <a:gs pos="100000">
                        <a:srgbClr val="FFFFFF"/>
                      </a:gs>
                    </a:gsLst>
                    <a:lin ang="5400000" scaled="0"/>
                  </a:gradFill>
                </a:rPr>
                <a:t>32 users</a:t>
              </a:r>
              <a:endParaRPr lang="en-US" i="1" dirty="0">
                <a:gradFill>
                  <a:gsLst>
                    <a:gs pos="0">
                      <a:srgbClr val="FFFFFF"/>
                    </a:gs>
                    <a:gs pos="100000">
                      <a:srgbClr val="FFFFFF"/>
                    </a:gs>
                  </a:gsLst>
                  <a:lin ang="5400000" scaled="0"/>
                </a:gradFill>
              </a:endParaRPr>
            </a:p>
          </p:txBody>
        </p:sp>
        <p:sp>
          <p:nvSpPr>
            <p:cNvPr id="28" name="Line Callout 2 (Accent Bar) 27"/>
            <p:cNvSpPr/>
            <p:nvPr/>
          </p:nvSpPr>
          <p:spPr bwMode="auto">
            <a:xfrm>
              <a:off x="4739966" y="5672375"/>
              <a:ext cx="1512034" cy="694620"/>
            </a:xfrm>
            <a:prstGeom prst="accentCallout2">
              <a:avLst>
                <a:gd name="adj1" fmla="val 63009"/>
                <a:gd name="adj2" fmla="val -9744"/>
                <a:gd name="adj3" fmla="val 63009"/>
                <a:gd name="adj4" fmla="val -24428"/>
                <a:gd name="adj5" fmla="val -97963"/>
                <a:gd name="adj6" fmla="val -78755"/>
              </a:avLst>
            </a:prstGeom>
            <a:solidFill>
              <a:schemeClr val="bg2">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i="1" dirty="0" smtClean="0">
                  <a:solidFill>
                    <a:schemeClr val="tx1">
                      <a:alpha val="99000"/>
                    </a:schemeClr>
                  </a:solidFill>
                </a:rPr>
                <a:t>46 Mbps</a:t>
              </a:r>
            </a:p>
            <a:p>
              <a:pPr algn="ctr" defTabSz="914099"/>
              <a:r>
                <a:rPr lang="en-US" i="1" dirty="0" smtClean="0">
                  <a:solidFill>
                    <a:schemeClr val="tx1">
                      <a:alpha val="99000"/>
                    </a:schemeClr>
                  </a:solidFill>
                </a:rPr>
                <a:t>32 users</a:t>
              </a:r>
            </a:p>
          </p:txBody>
        </p:sp>
        <p:sp>
          <p:nvSpPr>
            <p:cNvPr id="29" name="Line Callout 2 (Accent Bar) 28"/>
            <p:cNvSpPr/>
            <p:nvPr/>
          </p:nvSpPr>
          <p:spPr bwMode="auto">
            <a:xfrm>
              <a:off x="4708161" y="4657339"/>
              <a:ext cx="1575644" cy="694620"/>
            </a:xfrm>
            <a:prstGeom prst="accentCallout2">
              <a:avLst>
                <a:gd name="adj1" fmla="val 40740"/>
                <a:gd name="adj2" fmla="val -11094"/>
                <a:gd name="adj3" fmla="val 40741"/>
                <a:gd name="adj4" fmla="val -25120"/>
                <a:gd name="adj5" fmla="val -17916"/>
                <a:gd name="adj6" fmla="val -67232"/>
              </a:avLst>
            </a:prstGeom>
            <a:solidFill>
              <a:srgbClr val="F6AE1E"/>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i="1" dirty="0" smtClean="0">
                  <a:solidFill>
                    <a:schemeClr val="tx1">
                      <a:alpha val="99000"/>
                    </a:schemeClr>
                  </a:solidFill>
                </a:rPr>
                <a:t>64 Mbps</a:t>
              </a:r>
              <a:endParaRPr lang="en-US" i="1" dirty="0">
                <a:solidFill>
                  <a:schemeClr val="tx1">
                    <a:alpha val="99000"/>
                  </a:schemeClr>
                </a:solidFill>
              </a:endParaRPr>
            </a:p>
            <a:p>
              <a:pPr algn="ctr" defTabSz="914099"/>
              <a:r>
                <a:rPr lang="en-US" i="1" dirty="0" smtClean="0">
                  <a:solidFill>
                    <a:schemeClr val="tx1">
                      <a:alpha val="99000"/>
                    </a:schemeClr>
                  </a:solidFill>
                </a:rPr>
                <a:t>32 users</a:t>
              </a:r>
              <a:endParaRPr lang="en-US" i="1" dirty="0">
                <a:solidFill>
                  <a:schemeClr val="tx1">
                    <a:alpha val="99000"/>
                  </a:schemeClr>
                </a:solidFill>
              </a:endParaRPr>
            </a:p>
          </p:txBody>
        </p:sp>
      </p:grpSp>
      <p:grpSp>
        <p:nvGrpSpPr>
          <p:cNvPr id="2" name="Group 1"/>
          <p:cNvGrpSpPr/>
          <p:nvPr/>
        </p:nvGrpSpPr>
        <p:grpSpPr>
          <a:xfrm>
            <a:off x="6604687" y="3921539"/>
            <a:ext cx="5465621" cy="2004722"/>
            <a:chOff x="6493851" y="2558575"/>
            <a:chExt cx="5465621" cy="2004722"/>
          </a:xfrm>
        </p:grpSpPr>
        <p:pic>
          <p:nvPicPr>
            <p:cNvPr id="25" name="Picture 4" descr="\\catslabstore\share\timward\public\Results\Codec\Win7SP1\QualityComparison\ENC_QUALITY_MED_LO.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51" y="2558575"/>
              <a:ext cx="2505903" cy="2004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ounded Rectangle 25"/>
            <p:cNvSpPr/>
            <p:nvPr/>
          </p:nvSpPr>
          <p:spPr bwMode="auto">
            <a:xfrm>
              <a:off x="6633351" y="4255170"/>
              <a:ext cx="2226901" cy="308127"/>
            </a:xfrm>
            <a:prstGeom prst="roundRect">
              <a:avLst>
                <a:gd name="adj" fmla="val 0"/>
              </a:avLst>
            </a:prstGeom>
            <a:solidFill>
              <a:schemeClr val="bg2">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i="1" dirty="0">
                  <a:solidFill>
                    <a:schemeClr val="tx1">
                      <a:alpha val="99000"/>
                    </a:schemeClr>
                  </a:solidFill>
                </a:rPr>
                <a:t>Low Image</a:t>
              </a:r>
            </a:p>
          </p:txBody>
        </p:sp>
        <p:pic>
          <p:nvPicPr>
            <p:cNvPr id="31" name="Picture 5" descr="\\catslabstore\share\timward\public\Results\Codec\Win7SP1\QualityComparison\ENC_QUALITY_HI.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569" y="2558575"/>
              <a:ext cx="2505903" cy="2004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Rounded Rectangle 31"/>
            <p:cNvSpPr/>
            <p:nvPr/>
          </p:nvSpPr>
          <p:spPr bwMode="auto">
            <a:xfrm>
              <a:off x="9593069" y="4217810"/>
              <a:ext cx="2226901" cy="345487"/>
            </a:xfrm>
            <a:prstGeom prst="roundRect">
              <a:avLst>
                <a:gd name="adj" fmla="val 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i="1" dirty="0">
                  <a:gradFill>
                    <a:gsLst>
                      <a:gs pos="0">
                        <a:srgbClr val="FFFFFF"/>
                      </a:gs>
                      <a:gs pos="100000">
                        <a:srgbClr val="FFFFFF"/>
                      </a:gs>
                    </a:gsLst>
                    <a:lin ang="5400000" scaled="0"/>
                  </a:gradFill>
                </a:rPr>
                <a:t>High Image</a:t>
              </a:r>
            </a:p>
          </p:txBody>
        </p:sp>
      </p:grpSp>
      <p:grpSp>
        <p:nvGrpSpPr>
          <p:cNvPr id="52" name="Group 51"/>
          <p:cNvGrpSpPr/>
          <p:nvPr/>
        </p:nvGrpSpPr>
        <p:grpSpPr>
          <a:xfrm>
            <a:off x="7647393" y="2707049"/>
            <a:ext cx="2887930" cy="1679915"/>
            <a:chOff x="7647393" y="2707049"/>
            <a:chExt cx="2887930" cy="1679915"/>
          </a:xfrm>
        </p:grpSpPr>
        <p:sp>
          <p:nvSpPr>
            <p:cNvPr id="50" name="Right Bracket 49"/>
            <p:cNvSpPr/>
            <p:nvPr/>
          </p:nvSpPr>
          <p:spPr>
            <a:xfrm rot="16200000">
              <a:off x="8816275" y="2667917"/>
              <a:ext cx="550165" cy="2887930"/>
            </a:xfrm>
            <a:prstGeom prst="rightBracket">
              <a:avLst/>
            </a:prstGeom>
            <a:ln w="146050">
              <a:solidFill>
                <a:schemeClr val="accent6">
                  <a:lumMod val="7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6358" r="8309" b="17748"/>
            <a:stretch/>
          </p:blipFill>
          <p:spPr bwMode="auto">
            <a:xfrm>
              <a:off x="7898582" y="2707049"/>
              <a:ext cx="2401150" cy="135539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277570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5"/>
                                      </p:to>
                                    </p:set>
                                    <p:animEffect filter="image" prLst="opacity: 0.5">
                                      <p:cBhvr rctx="IE">
                                        <p:cTn id="13" dur="indefinite"/>
                                        <p:tgtEl>
                                          <p:spTgt spid="20"/>
                                        </p:tgtEl>
                                      </p:cBhvr>
                                    </p:animEffec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Agenda</a:t>
            </a:r>
            <a:endParaRPr lang="en-US" dirty="0"/>
          </a:p>
        </p:txBody>
      </p:sp>
      <p:sp>
        <p:nvSpPr>
          <p:cNvPr id="7" name="Text Placeholder 6"/>
          <p:cNvSpPr>
            <a:spLocks noGrp="1"/>
          </p:cNvSpPr>
          <p:nvPr>
            <p:ph type="body" sz="quarter" idx="10"/>
          </p:nvPr>
        </p:nvSpPr>
        <p:spPr>
          <a:xfrm>
            <a:off x="519112" y="1447799"/>
            <a:ext cx="11149013" cy="2856167"/>
          </a:xfrm>
        </p:spPr>
        <p:txBody>
          <a:bodyPr/>
          <a:lstStyle/>
          <a:p>
            <a:pPr marL="514350" indent="-514350">
              <a:lnSpc>
                <a:spcPct val="100000"/>
              </a:lnSpc>
              <a:buFont typeface="+mj-lt"/>
              <a:buAutoNum type="arabicPeriod"/>
            </a:pPr>
            <a:r>
              <a:rPr lang="en-US" dirty="0" smtClean="0"/>
              <a:t>Why RemoteFX and </a:t>
            </a:r>
            <a:r>
              <a:rPr lang="en-US" dirty="0" smtClean="0">
                <a:solidFill>
                  <a:srgbClr val="FFC000"/>
                </a:solidFill>
              </a:rPr>
              <a:t>Demo</a:t>
            </a:r>
          </a:p>
          <a:p>
            <a:pPr marL="514350" indent="-514350">
              <a:lnSpc>
                <a:spcPct val="100000"/>
              </a:lnSpc>
              <a:buFont typeface="+mj-lt"/>
              <a:buAutoNum type="arabicPeriod"/>
            </a:pPr>
            <a:r>
              <a:rPr lang="en-US" dirty="0" smtClean="0"/>
              <a:t>Architecture of Server and Client with </a:t>
            </a:r>
            <a:r>
              <a:rPr lang="en-US" dirty="0" smtClean="0">
                <a:solidFill>
                  <a:srgbClr val="FFC000"/>
                </a:solidFill>
              </a:rPr>
              <a:t>Diagrams</a:t>
            </a:r>
          </a:p>
          <a:p>
            <a:pPr marL="514350" indent="-514350">
              <a:lnSpc>
                <a:spcPct val="100000"/>
              </a:lnSpc>
              <a:buFont typeface="+mj-lt"/>
              <a:buAutoNum type="arabicPeriod"/>
            </a:pPr>
            <a:r>
              <a:rPr lang="en-US" dirty="0" smtClean="0"/>
              <a:t>Capacity Planning and </a:t>
            </a:r>
            <a:r>
              <a:rPr lang="en-US" dirty="0" smtClean="0">
                <a:solidFill>
                  <a:srgbClr val="FFC000"/>
                </a:solidFill>
              </a:rPr>
              <a:t>Graphs</a:t>
            </a:r>
          </a:p>
          <a:p>
            <a:pPr marL="514350" indent="-514350">
              <a:lnSpc>
                <a:spcPct val="100000"/>
              </a:lnSpc>
              <a:buFont typeface="+mj-lt"/>
              <a:buAutoNum type="arabicPeriod"/>
            </a:pPr>
            <a:r>
              <a:rPr lang="en-US" dirty="0" smtClean="0"/>
              <a:t>Deployment Considerations and </a:t>
            </a:r>
            <a:r>
              <a:rPr lang="en-US" dirty="0">
                <a:solidFill>
                  <a:srgbClr val="FFC000"/>
                </a:solidFill>
              </a:rPr>
              <a:t>H</a:t>
            </a:r>
            <a:r>
              <a:rPr lang="en-US" dirty="0" smtClean="0">
                <a:solidFill>
                  <a:srgbClr val="FFC000"/>
                </a:solidFill>
              </a:rPr>
              <a:t>ardware</a:t>
            </a:r>
          </a:p>
          <a:p>
            <a:pPr marL="514350" indent="-514350">
              <a:lnSpc>
                <a:spcPct val="100000"/>
              </a:lnSpc>
              <a:buFont typeface="+mj-lt"/>
              <a:buAutoNum type="arabicPeriod"/>
            </a:pPr>
            <a:r>
              <a:rPr lang="en-US" dirty="0" err="1" smtClean="0">
                <a:solidFill>
                  <a:schemeClr val="tx1"/>
                </a:solidFill>
              </a:rPr>
              <a:t>RemoteFX</a:t>
            </a:r>
            <a:r>
              <a:rPr lang="en-US" dirty="0" smtClean="0">
                <a:solidFill>
                  <a:schemeClr val="tx1"/>
                </a:solidFill>
              </a:rPr>
              <a:t> </a:t>
            </a:r>
            <a:r>
              <a:rPr lang="en-US" dirty="0" smtClean="0">
                <a:solidFill>
                  <a:srgbClr val="FFC000"/>
                </a:solidFill>
              </a:rPr>
              <a:t>Partners</a:t>
            </a:r>
            <a:r>
              <a:rPr lang="en-US" dirty="0" smtClean="0"/>
              <a:t> </a:t>
            </a:r>
            <a:endParaRPr lang="en-US" dirty="0"/>
          </a:p>
        </p:txBody>
      </p:sp>
      <p:sp>
        <p:nvSpPr>
          <p:cNvPr id="5" name="Rectangle 4"/>
          <p:cNvSpPr/>
          <p:nvPr/>
        </p:nvSpPr>
        <p:spPr bwMode="auto">
          <a:xfrm>
            <a:off x="409212" y="3178057"/>
            <a:ext cx="8577134" cy="570984"/>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4756118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204380" y="2595360"/>
            <a:ext cx="4707912" cy="3981794"/>
            <a:chOff x="6790664" y="2125730"/>
            <a:chExt cx="4707912" cy="3981794"/>
          </a:xfrm>
        </p:grpSpPr>
        <p:pic>
          <p:nvPicPr>
            <p:cNvPr id="16" name="Picture 1" descr="Description: http://catslabscala01/ChartImg.axd?i=chart_0_1.png&amp;g=87bfe960fc5d4f62af9e1bccb9f84410"/>
            <p:cNvPicPr>
              <a:picLocks noChangeAspect="1" noChangeArrowheads="1"/>
            </p:cNvPicPr>
            <p:nvPr/>
          </p:nvPicPr>
          <p:blipFill rotWithShape="1">
            <a:blip r:embed="rId2">
              <a:extLst>
                <a:ext uri="{28A0092B-C50C-407E-A947-70E740481C1C}">
                  <a14:useLocalDpi xmlns:a14="http://schemas.microsoft.com/office/drawing/2010/main" val="0"/>
                </a:ext>
              </a:extLst>
            </a:blip>
            <a:srcRect l="2292" t="12353" r="29779"/>
            <a:stretch/>
          </p:blipFill>
          <p:spPr bwMode="auto">
            <a:xfrm>
              <a:off x="7383790" y="2125730"/>
              <a:ext cx="4114786" cy="3981794"/>
            </a:xfrm>
            <a:prstGeom prst="rect">
              <a:avLst/>
            </a:prstGeom>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7963786" y="2424223"/>
              <a:ext cx="3338623" cy="290626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73127" y="2424223"/>
              <a:ext cx="2963468" cy="0"/>
            </a:xfrm>
            <a:prstGeom prst="line">
              <a:avLst/>
            </a:prstGeom>
            <a:ln w="28575">
              <a:solidFill>
                <a:srgbClr val="429A16"/>
              </a:solidFill>
              <a:prstDash val="sysDash"/>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auto">
            <a:xfrm rot="16200000">
              <a:off x="5985340" y="3971797"/>
              <a:ext cx="2226901" cy="616254"/>
            </a:xfrm>
            <a:prstGeom prst="roundRect">
              <a:avLst>
                <a:gd name="adj" fmla="val 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Frame Rate</a:t>
              </a:r>
            </a:p>
          </p:txBody>
        </p:sp>
      </p:grpSp>
      <p:sp>
        <p:nvSpPr>
          <p:cNvPr id="2" name="Title 1"/>
          <p:cNvSpPr>
            <a:spLocks noGrp="1"/>
          </p:cNvSpPr>
          <p:nvPr>
            <p:ph type="title"/>
          </p:nvPr>
        </p:nvSpPr>
        <p:spPr/>
        <p:txBody>
          <a:bodyPr/>
          <a:lstStyle/>
          <a:p>
            <a:r>
              <a:rPr lang="en-US" smtClean="0"/>
              <a:t>Deployment Considerations</a:t>
            </a:r>
            <a:endParaRPr lang="en-US" dirty="0"/>
          </a:p>
        </p:txBody>
      </p:sp>
      <p:sp>
        <p:nvSpPr>
          <p:cNvPr id="3" name="Text Placeholder 2"/>
          <p:cNvSpPr>
            <a:spLocks noGrp="1"/>
          </p:cNvSpPr>
          <p:nvPr>
            <p:ph type="body" sz="quarter" idx="10"/>
          </p:nvPr>
        </p:nvSpPr>
        <p:spPr>
          <a:xfrm>
            <a:off x="519112" y="1447799"/>
            <a:ext cx="11149013" cy="1249573"/>
          </a:xfrm>
        </p:spPr>
        <p:txBody>
          <a:bodyPr/>
          <a:lstStyle/>
          <a:p>
            <a:r>
              <a:rPr lang="en-US" sz="2800" dirty="0" smtClean="0"/>
              <a:t>Server Requirements in Hardware Requirements</a:t>
            </a:r>
          </a:p>
          <a:p>
            <a:r>
              <a:rPr lang="en-US" sz="2800" dirty="0" smtClean="0"/>
              <a:t>GPUs with </a:t>
            </a:r>
            <a:r>
              <a:rPr lang="en-US" sz="2800" dirty="0" err="1" smtClean="0"/>
              <a:t>RemoteFX</a:t>
            </a:r>
            <a:r>
              <a:rPr lang="en-US" sz="2800" dirty="0" smtClean="0"/>
              <a:t> Logo Additional </a:t>
            </a:r>
            <a:br>
              <a:rPr lang="en-US" sz="2800" dirty="0" smtClean="0"/>
            </a:br>
            <a:r>
              <a:rPr lang="en-US" sz="2800" dirty="0" smtClean="0"/>
              <a:t>Qualification in Server Catalog</a:t>
            </a:r>
          </a:p>
        </p:txBody>
      </p:sp>
      <p:sp>
        <p:nvSpPr>
          <p:cNvPr id="9" name="Line Callout 1 (No Border) 8"/>
          <p:cNvSpPr/>
          <p:nvPr/>
        </p:nvSpPr>
        <p:spPr bwMode="auto">
          <a:xfrm>
            <a:off x="7073234" y="3205598"/>
            <a:ext cx="3125971" cy="1531088"/>
          </a:xfrm>
          <a:prstGeom prst="callout1">
            <a:avLst>
              <a:gd name="adj1" fmla="val 18750"/>
              <a:gd name="adj2" fmla="val -8333"/>
              <a:gd name="adj3" fmla="val 104167"/>
              <a:gd name="adj4" fmla="val -2268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chemeClr val="tx1">
                    <a:alpha val="99000"/>
                  </a:schemeClr>
                </a:solidFill>
                <a:latin typeface="Calibri" pitchFamily="34" charset="0"/>
                <a:cs typeface="Calibri" pitchFamily="34" charset="0"/>
              </a:rPr>
              <a:t>Hardware Considerations</a:t>
            </a:r>
          </a:p>
          <a:p>
            <a:pPr marL="342900" indent="-342900" defTabSz="914099">
              <a:buFontTx/>
              <a:buChar char="-"/>
            </a:pPr>
            <a:r>
              <a:rPr lang="en-US" sz="2000" dirty="0" smtClean="0">
                <a:solidFill>
                  <a:schemeClr val="tx1">
                    <a:alpha val="99000"/>
                  </a:schemeClr>
                </a:solidFill>
                <a:latin typeface="Calibri" pitchFamily="34" charset="0"/>
                <a:cs typeface="Calibri" pitchFamily="34" charset="0"/>
              </a:rPr>
              <a:t>SLAT CPU</a:t>
            </a:r>
          </a:p>
          <a:p>
            <a:pPr marL="342900" indent="-342900" defTabSz="914099">
              <a:buFontTx/>
              <a:buChar char="-"/>
            </a:pPr>
            <a:r>
              <a:rPr lang="en-US" sz="2000" dirty="0" smtClean="0">
                <a:solidFill>
                  <a:schemeClr val="tx1">
                    <a:alpha val="99000"/>
                  </a:schemeClr>
                </a:solidFill>
                <a:latin typeface="Calibri" pitchFamily="34" charset="0"/>
                <a:cs typeface="Calibri" pitchFamily="34" charset="0"/>
              </a:rPr>
              <a:t>GPU AQ</a:t>
            </a:r>
          </a:p>
          <a:p>
            <a:pPr marL="342900" indent="-342900" defTabSz="914099">
              <a:buFontTx/>
              <a:buChar char="-"/>
            </a:pPr>
            <a:r>
              <a:rPr lang="en-US" sz="2000" dirty="0" smtClean="0">
                <a:solidFill>
                  <a:schemeClr val="tx1">
                    <a:alpha val="99000"/>
                  </a:schemeClr>
                </a:solidFill>
                <a:latin typeface="Calibri" pitchFamily="34" charset="0"/>
                <a:cs typeface="Calibri" pitchFamily="34" charset="0"/>
              </a:rPr>
              <a:t>BMC Video</a:t>
            </a:r>
          </a:p>
        </p:txBody>
      </p:sp>
      <p:pic>
        <p:nvPicPr>
          <p:cNvPr id="6" name="Picture 4" descr="\\showsrus\images\Illustrations-Icons\Windows_Vista_Icons_ for_Marketing_use\VPN.png"/>
          <p:cNvPicPr>
            <a:picLocks noChangeAspect="1" noChangeArrowheads="1"/>
          </p:cNvPicPr>
          <p:nvPr/>
        </p:nvPicPr>
        <p:blipFill>
          <a:blip r:embed="rId3"/>
          <a:srcRect/>
          <a:stretch>
            <a:fillRect/>
          </a:stretch>
        </p:blipFill>
        <p:spPr bwMode="auto">
          <a:xfrm>
            <a:off x="4934324" y="4409680"/>
            <a:ext cx="1863182" cy="1092550"/>
          </a:xfrm>
          <a:prstGeom prst="rect">
            <a:avLst/>
          </a:prstGeom>
          <a:noFill/>
        </p:spPr>
      </p:pic>
      <p:grpSp>
        <p:nvGrpSpPr>
          <p:cNvPr id="15" name="Group 14"/>
          <p:cNvGrpSpPr/>
          <p:nvPr/>
        </p:nvGrpSpPr>
        <p:grpSpPr>
          <a:xfrm>
            <a:off x="1681776" y="2340589"/>
            <a:ext cx="9593220" cy="4236565"/>
            <a:chOff x="2236372" y="1474829"/>
            <a:chExt cx="9593220" cy="4236565"/>
          </a:xfrm>
        </p:grpSpPr>
        <p:pic>
          <p:nvPicPr>
            <p:cNvPr id="10" name="Picture 2"/>
            <p:cNvPicPr>
              <a:picLocks noChangeAspect="1" noChangeArrowheads="1"/>
            </p:cNvPicPr>
            <p:nvPr/>
          </p:nvPicPr>
          <p:blipFill>
            <a:blip r:embed="rId4">
              <a:extLst/>
            </a:blip>
            <a:srcRect/>
            <a:stretch>
              <a:fillRect/>
            </a:stretch>
          </p:blipFill>
          <p:spPr bwMode="auto">
            <a:xfrm>
              <a:off x="2236372" y="3633203"/>
              <a:ext cx="2502432" cy="1554065"/>
            </a:xfrm>
            <a:prstGeom prst="rect">
              <a:avLst/>
            </a:prstGeom>
            <a:extLst/>
          </p:spPr>
        </p:pic>
        <p:pic>
          <p:nvPicPr>
            <p:cNvPr id="11" name="Picture 2"/>
            <p:cNvPicPr>
              <a:picLocks noChangeAspect="1" noChangeArrowheads="1"/>
            </p:cNvPicPr>
            <p:nvPr/>
          </p:nvPicPr>
          <p:blipFill>
            <a:blip r:embed="rId4">
              <a:extLst/>
            </a:blip>
            <a:srcRect/>
            <a:stretch>
              <a:fillRect/>
            </a:stretch>
          </p:blipFill>
          <p:spPr bwMode="auto">
            <a:xfrm>
              <a:off x="3058616" y="3750160"/>
              <a:ext cx="2502432" cy="1554065"/>
            </a:xfrm>
            <a:prstGeom prst="rect">
              <a:avLst/>
            </a:prstGeom>
            <a:extLst/>
          </p:spPr>
        </p:pic>
        <p:pic>
          <p:nvPicPr>
            <p:cNvPr id="12" name="Picture 2"/>
            <p:cNvPicPr>
              <a:picLocks noChangeAspect="1" noChangeArrowheads="1"/>
            </p:cNvPicPr>
            <p:nvPr/>
          </p:nvPicPr>
          <p:blipFill>
            <a:blip r:embed="rId4">
              <a:extLst/>
            </a:blip>
            <a:srcRect/>
            <a:stretch>
              <a:fillRect/>
            </a:stretch>
          </p:blipFill>
          <p:spPr bwMode="auto">
            <a:xfrm>
              <a:off x="3856051" y="3902558"/>
              <a:ext cx="2502432" cy="1554065"/>
            </a:xfrm>
            <a:prstGeom prst="rect">
              <a:avLst/>
            </a:prstGeom>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829" y="1474829"/>
              <a:ext cx="4629763" cy="4236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Brace 12"/>
            <p:cNvSpPr/>
            <p:nvPr/>
          </p:nvSpPr>
          <p:spPr>
            <a:xfrm>
              <a:off x="6156465" y="3633203"/>
              <a:ext cx="889190" cy="1819858"/>
            </a:xfrm>
            <a:prstGeom prst="rightBrace">
              <a:avLst>
                <a:gd name="adj1" fmla="val 8333"/>
                <a:gd name="adj2" fmla="val 79313"/>
              </a:avLst>
            </a:prstGeom>
            <a:ln w="50800">
              <a:solidFill>
                <a:schemeClr val="accent2">
                  <a:lumMod val="75000"/>
                </a:schemeClr>
              </a:solidFill>
              <a:prstDash val="solid"/>
              <a:miter lim="800000"/>
            </a:ln>
            <a:effectLst>
              <a:outerShdw blurRad="50800" dist="50800" dir="5400000" algn="ctr" rotWithShape="0">
                <a:schemeClr val="accent6">
                  <a:lumMod val="60000"/>
                  <a:lumOff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lowchart: Process 13"/>
            <p:cNvSpPr/>
            <p:nvPr/>
          </p:nvSpPr>
          <p:spPr bwMode="auto">
            <a:xfrm>
              <a:off x="7283496" y="4708338"/>
              <a:ext cx="856443" cy="504128"/>
            </a:xfrm>
            <a:prstGeom prst="flowChartProcess">
              <a:avLst/>
            </a:prstGeom>
            <a:noFill/>
            <a:ln w="38100">
              <a:solidFill>
                <a:schemeClr val="accent2">
                  <a:lumMod val="75000"/>
                </a:schemeClr>
              </a:solidFill>
              <a:headEnd type="none" w="med" len="med"/>
              <a:tailEnd type="none" w="med" len="med"/>
            </a:ln>
            <a:effectLst>
              <a:outerShdw blurRad="40000" dist="23000" dir="5400000" rotWithShape="0">
                <a:schemeClr val="accent6">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Tree>
    <p:extLst>
      <p:ext uri="{BB962C8B-B14F-4D97-AF65-F5344CB8AC3E}">
        <p14:creationId xmlns:p14="http://schemas.microsoft.com/office/powerpoint/2010/main" val="2103697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868" y="230189"/>
            <a:ext cx="11453944" cy="11356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HP </a:t>
            </a:r>
            <a:r>
              <a:rPr lang="en-US" dirty="0" err="1" smtClean="0"/>
              <a:t>Proliant</a:t>
            </a:r>
            <a:r>
              <a:rPr lang="en-US" dirty="0"/>
              <a:t/>
            </a:r>
            <a:br>
              <a:rPr lang="en-US" dirty="0"/>
            </a:br>
            <a:r>
              <a:rPr lang="en-US" sz="3600" dirty="0" smtClean="0">
                <a:solidFill>
                  <a:srgbClr val="F3AF35"/>
                </a:solidFill>
              </a:rPr>
              <a:t>RemoteFX Hardware</a:t>
            </a:r>
            <a:endParaRPr lang="en-US" sz="3600" spc="-150" dirty="0">
              <a:gradFill>
                <a:gsLst>
                  <a:gs pos="0">
                    <a:schemeClr val="tx2"/>
                  </a:gs>
                  <a:gs pos="100000">
                    <a:schemeClr val="tx2"/>
                  </a:gs>
                </a:gsLst>
                <a:lin ang="5400000" scaled="0"/>
              </a:gradFill>
            </a:endParaRPr>
          </a:p>
        </p:txBody>
      </p:sp>
      <p:sp>
        <p:nvSpPr>
          <p:cNvPr id="15" name="TextBox 14"/>
          <p:cNvSpPr txBox="1"/>
          <p:nvPr/>
        </p:nvSpPr>
        <p:spPr>
          <a:xfrm>
            <a:off x="509749" y="5307296"/>
            <a:ext cx="6527493" cy="1071062"/>
          </a:xfrm>
          <a:prstGeom prst="rect">
            <a:avLst/>
          </a:prstGeom>
          <a:noFill/>
        </p:spPr>
        <p:txBody>
          <a:bodyPr wrap="none" lIns="0" tIns="0" rIns="0" bIns="0" rtlCol="0">
            <a:spAutoFit/>
          </a:bodyPr>
          <a:lstStyle/>
          <a:p>
            <a:pPr marL="342900" indent="-342900">
              <a:lnSpc>
                <a:spcPct val="90000"/>
              </a:lnSpc>
              <a:spcBef>
                <a:spcPct val="20000"/>
              </a:spcBef>
              <a:buSzPct val="90000"/>
              <a:buBlip>
                <a:blip r:embed="rId3"/>
              </a:buBlip>
            </a:pPr>
            <a:r>
              <a:rPr lang="en-US" sz="2400" dirty="0">
                <a:gradFill>
                  <a:gsLst>
                    <a:gs pos="0">
                      <a:schemeClr val="tx1"/>
                    </a:gs>
                    <a:gs pos="86000">
                      <a:schemeClr val="tx1"/>
                    </a:gs>
                  </a:gsLst>
                  <a:lin ang="5400000" scaled="0"/>
                </a:gradFill>
              </a:rPr>
              <a:t>HP </a:t>
            </a:r>
            <a:r>
              <a:rPr lang="en-US" sz="2400" dirty="0" err="1">
                <a:gradFill>
                  <a:gsLst>
                    <a:gs pos="0">
                      <a:schemeClr val="tx1"/>
                    </a:gs>
                    <a:gs pos="86000">
                      <a:schemeClr val="tx1"/>
                    </a:gs>
                  </a:gsLst>
                  <a:lin ang="5400000" scaled="0"/>
                </a:gradFill>
              </a:rPr>
              <a:t>ProLiant</a:t>
            </a:r>
            <a:r>
              <a:rPr lang="en-US" sz="2400" dirty="0">
                <a:gradFill>
                  <a:gsLst>
                    <a:gs pos="0">
                      <a:schemeClr val="tx1"/>
                    </a:gs>
                    <a:gs pos="86000">
                      <a:schemeClr val="tx1"/>
                    </a:gs>
                  </a:gsLst>
                  <a:lin ang="5400000" scaled="0"/>
                </a:gradFill>
              </a:rPr>
              <a:t> DL/ML370 G6 Server</a:t>
            </a:r>
          </a:p>
          <a:p>
            <a:pPr marL="342900" indent="-342900">
              <a:lnSpc>
                <a:spcPct val="90000"/>
              </a:lnSpc>
              <a:spcBef>
                <a:spcPct val="20000"/>
              </a:spcBef>
              <a:buSzPct val="90000"/>
              <a:buBlip>
                <a:blip r:embed="rId3"/>
              </a:buBlip>
            </a:pPr>
            <a:r>
              <a:rPr lang="en-US" sz="2400" dirty="0">
                <a:gradFill>
                  <a:gsLst>
                    <a:gs pos="0">
                      <a:schemeClr val="tx1"/>
                    </a:gs>
                    <a:gs pos="86000">
                      <a:schemeClr val="tx1"/>
                    </a:gs>
                  </a:gsLst>
                  <a:lin ang="5400000" scaled="0"/>
                </a:gradFill>
              </a:rPr>
              <a:t>HP </a:t>
            </a:r>
            <a:r>
              <a:rPr lang="en-US" sz="2400" dirty="0" err="1">
                <a:gradFill>
                  <a:gsLst>
                    <a:gs pos="0">
                      <a:schemeClr val="tx1"/>
                    </a:gs>
                    <a:gs pos="86000">
                      <a:schemeClr val="tx1"/>
                    </a:gs>
                  </a:gsLst>
                  <a:lin ang="5400000" scaled="0"/>
                </a:gradFill>
              </a:rPr>
              <a:t>ProLiant</a:t>
            </a:r>
            <a:r>
              <a:rPr lang="en-US" sz="2400" dirty="0">
                <a:gradFill>
                  <a:gsLst>
                    <a:gs pos="0">
                      <a:schemeClr val="tx1"/>
                    </a:gs>
                    <a:gs pos="86000">
                      <a:schemeClr val="tx1"/>
                    </a:gs>
                  </a:gsLst>
                  <a:lin ang="5400000" scaled="0"/>
                </a:gradFill>
              </a:rPr>
              <a:t> WS460c G6 Workstation Blade </a:t>
            </a:r>
            <a:br>
              <a:rPr lang="en-US" sz="2400" dirty="0">
                <a:gradFill>
                  <a:gsLst>
                    <a:gs pos="0">
                      <a:schemeClr val="tx1"/>
                    </a:gs>
                    <a:gs pos="86000">
                      <a:schemeClr val="tx1"/>
                    </a:gs>
                  </a:gsLst>
                  <a:lin ang="5400000" scaled="0"/>
                </a:gradFill>
              </a:rPr>
            </a:br>
            <a:r>
              <a:rPr lang="en-US" sz="2400" dirty="0">
                <a:gradFill>
                  <a:gsLst>
                    <a:gs pos="0">
                      <a:schemeClr val="tx1"/>
                    </a:gs>
                    <a:gs pos="86000">
                      <a:schemeClr val="tx1"/>
                    </a:gs>
                  </a:gsLst>
                  <a:lin ang="5400000" scaled="0"/>
                </a:gradFill>
              </a:rPr>
              <a:t>with WS460c Graphics Expansion Blade</a:t>
            </a:r>
          </a:p>
        </p:txBody>
      </p:sp>
      <p:pic>
        <p:nvPicPr>
          <p:cNvPr id="2050" name="Picture 2" descr="G:\TechReady2011\photos\IMG_2565.JPG"/>
          <p:cNvPicPr>
            <a:picLocks noChangeAspect="1" noChangeArrowheads="1"/>
          </p:cNvPicPr>
          <p:nvPr/>
        </p:nvPicPr>
        <p:blipFill rotWithShape="1">
          <a:blip r:embed="rId4">
            <a:extLst>
              <a:ext uri="{28A0092B-C50C-407E-A947-70E740481C1C}">
                <a14:useLocalDpi xmlns:a14="http://schemas.microsoft.com/office/drawing/2010/main" val="0"/>
              </a:ext>
            </a:extLst>
          </a:blip>
          <a:srcRect t="19513"/>
          <a:stretch/>
        </p:blipFill>
        <p:spPr bwMode="auto">
          <a:xfrm>
            <a:off x="507868" y="1752599"/>
            <a:ext cx="5181600" cy="3127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G:\TechReady2011\photos\IMG_253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67946" y="3205073"/>
            <a:ext cx="3021780" cy="2266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G:\TechReady2011\photos\IMG_256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74" y="1448984"/>
            <a:ext cx="3294856" cy="2471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0381" y="1448984"/>
            <a:ext cx="5266423" cy="412028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25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868" y="230189"/>
            <a:ext cx="11453944" cy="11356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Dell PowerEdge Servers and Appliances</a:t>
            </a:r>
            <a:br>
              <a:rPr lang="en-US" dirty="0" smtClean="0"/>
            </a:br>
            <a:r>
              <a:rPr lang="en-US" sz="3600" dirty="0" smtClean="0">
                <a:solidFill>
                  <a:srgbClr val="F3AF35"/>
                </a:solidFill>
              </a:rPr>
              <a:t>RemoteFX Hardware</a:t>
            </a:r>
            <a:endParaRPr lang="en-US" sz="3600" spc="-150" dirty="0">
              <a:gradFill>
                <a:gsLst>
                  <a:gs pos="0">
                    <a:schemeClr val="tx2"/>
                  </a:gs>
                  <a:gs pos="100000">
                    <a:schemeClr val="tx2"/>
                  </a:gs>
                </a:gsLst>
                <a:lin ang="5400000" scaled="0"/>
              </a:gradFill>
            </a:endParaRPr>
          </a:p>
        </p:txBody>
      </p:sp>
      <p:sp>
        <p:nvSpPr>
          <p:cNvPr id="15" name="TextBox 14"/>
          <p:cNvSpPr txBox="1"/>
          <p:nvPr/>
        </p:nvSpPr>
        <p:spPr>
          <a:xfrm>
            <a:off x="519113" y="4343399"/>
            <a:ext cx="5249233" cy="954107"/>
          </a:xfrm>
          <a:prstGeom prst="rect">
            <a:avLst/>
          </a:prstGeom>
          <a:noFill/>
        </p:spPr>
        <p:txBody>
          <a:bodyPr wrap="square" lIns="0" tIns="0" rIns="0" bIns="0" rtlCol="0">
            <a:spAutoFit/>
          </a:bodyPr>
          <a:lstStyle/>
          <a:p>
            <a:pPr marL="228600" indent="-228600">
              <a:lnSpc>
                <a:spcPct val="90000"/>
              </a:lnSpc>
              <a:spcBef>
                <a:spcPct val="20000"/>
              </a:spcBef>
              <a:buSzPct val="90000"/>
              <a:buBlip>
                <a:blip r:embed="rId3"/>
              </a:buBlip>
              <a:tabLst>
                <a:tab pos="228600" algn="l"/>
              </a:tabLst>
            </a:pPr>
            <a:r>
              <a:rPr lang="en-US" sz="2000" dirty="0">
                <a:gradFill>
                  <a:gsLst>
                    <a:gs pos="0">
                      <a:schemeClr val="tx1"/>
                    </a:gs>
                    <a:gs pos="86000">
                      <a:schemeClr val="tx1"/>
                    </a:gs>
                  </a:gsLst>
                  <a:lin ang="5400000" scaled="0"/>
                </a:gradFill>
              </a:rPr>
              <a:t>Dell PowerEdge R710 and M610x</a:t>
            </a:r>
          </a:p>
          <a:p>
            <a:pPr marL="228600" indent="-228600">
              <a:lnSpc>
                <a:spcPct val="90000"/>
              </a:lnSpc>
              <a:spcBef>
                <a:spcPct val="20000"/>
              </a:spcBef>
              <a:buSzPct val="90000"/>
              <a:buBlip>
                <a:blip r:embed="rId3"/>
              </a:buBlip>
              <a:tabLst>
                <a:tab pos="228600" algn="l"/>
              </a:tabLst>
            </a:pPr>
            <a:r>
              <a:rPr lang="en-US" sz="2000" dirty="0">
                <a:gradFill>
                  <a:gsLst>
                    <a:gs pos="0">
                      <a:schemeClr val="tx1"/>
                    </a:gs>
                    <a:gs pos="86000">
                      <a:schemeClr val="tx1"/>
                    </a:gs>
                  </a:gsLst>
                  <a:lin ang="5400000" scaled="0"/>
                </a:gradFill>
              </a:rPr>
              <a:t>Dell PowerEdge C410x</a:t>
            </a:r>
          </a:p>
          <a:p>
            <a:pPr marL="228600" indent="-228600">
              <a:lnSpc>
                <a:spcPct val="90000"/>
              </a:lnSpc>
              <a:spcBef>
                <a:spcPct val="20000"/>
              </a:spcBef>
              <a:buSzPct val="90000"/>
              <a:buBlip>
                <a:blip r:embed="rId3"/>
              </a:buBlip>
              <a:tabLst>
                <a:tab pos="228600" algn="l"/>
              </a:tabLst>
            </a:pPr>
            <a:r>
              <a:rPr lang="en-US" sz="2000" dirty="0">
                <a:gradFill>
                  <a:gsLst>
                    <a:gs pos="0">
                      <a:schemeClr val="tx1"/>
                    </a:gs>
                    <a:gs pos="86000">
                      <a:schemeClr val="tx1"/>
                    </a:gs>
                  </a:gsLst>
                  <a:lin ang="5400000" scaled="0"/>
                </a:gradFill>
              </a:rPr>
              <a:t>Nvidia M2070Q and AMD </a:t>
            </a:r>
            <a:r>
              <a:rPr lang="en-US" sz="2000" dirty="0" smtClean="0">
                <a:gradFill>
                  <a:gsLst>
                    <a:gs pos="0">
                      <a:schemeClr val="tx1"/>
                    </a:gs>
                    <a:gs pos="86000">
                      <a:schemeClr val="tx1"/>
                    </a:gs>
                  </a:gsLst>
                  <a:lin ang="5400000" scaled="0"/>
                </a:gradFill>
              </a:rPr>
              <a:t>v7800</a:t>
            </a:r>
          </a:p>
        </p:txBody>
      </p:sp>
      <p:pic>
        <p:nvPicPr>
          <p:cNvPr id="3074" name="Picture 2" descr="G:\TechReady2011\photos\IMG_254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868" y="1618865"/>
            <a:ext cx="4534885" cy="2211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ehan\AppData\Local\Microsoft\Windows\Temporary Internet Files\Content.Outlook\HJLJBPHG\P51100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375" y="3961411"/>
            <a:ext cx="3319314" cy="2489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ehan\AppData\Local\Microsoft\Windows\Temporary Internet Files\Content.Outlook\HJLJBPHG\P51100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332" y="1635596"/>
            <a:ext cx="2798319" cy="2098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C:\Users\ehan\AppData\Local\Microsoft\Windows\Temporary Internet Files\Content.Outlook\HJLJBPHG\P51100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598" y="1408130"/>
            <a:ext cx="3404375" cy="2553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3090" y="982151"/>
            <a:ext cx="6522333" cy="569727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68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868" y="230189"/>
            <a:ext cx="11453944" cy="11356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IBM </a:t>
            </a:r>
            <a:r>
              <a:rPr lang="en-US" dirty="0" err="1" smtClean="0"/>
              <a:t>iDataPlex</a:t>
            </a:r>
            <a:r>
              <a:rPr lang="en-US" dirty="0" smtClean="0"/>
              <a:t> dx360 M3</a:t>
            </a:r>
            <a:r>
              <a:rPr lang="en-US" dirty="0"/>
              <a:t/>
            </a:r>
            <a:br>
              <a:rPr lang="en-US" dirty="0"/>
            </a:br>
            <a:r>
              <a:rPr lang="en-US" sz="3600" dirty="0" smtClean="0">
                <a:solidFill>
                  <a:srgbClr val="F3AF35"/>
                </a:solidFill>
              </a:rPr>
              <a:t>RemoteFX Hardware</a:t>
            </a:r>
            <a:endParaRPr lang="en-US" sz="3600" spc="-150" dirty="0">
              <a:gradFill>
                <a:gsLst>
                  <a:gs pos="0">
                    <a:schemeClr val="tx2"/>
                  </a:gs>
                  <a:gs pos="100000">
                    <a:schemeClr val="tx2"/>
                  </a:gs>
                </a:gsLst>
                <a:lin ang="5400000" scaled="0"/>
              </a:gradFill>
            </a:endParaRPr>
          </a:p>
        </p:txBody>
      </p:sp>
      <p:pic>
        <p:nvPicPr>
          <p:cNvPr id="1029" name="Picture 5" descr="G:\TechReady2011\photos\IMG_255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85051" y="1746430"/>
            <a:ext cx="3606800"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G:\TechReady2011\photos\IMG_253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868" y="1746430"/>
            <a:ext cx="5443029" cy="16555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TechReady2011\photos\IMG_255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441311" y="4091811"/>
            <a:ext cx="4038600" cy="1925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7868" y="3667146"/>
            <a:ext cx="2354812" cy="738664"/>
          </a:xfrm>
          <a:prstGeom prst="rect">
            <a:avLst/>
          </a:prstGeom>
          <a:noFill/>
        </p:spPr>
        <p:txBody>
          <a:bodyPr wrap="none" lIns="0" tIns="0" rIns="0" bIns="0" rtlCol="0">
            <a:spAutoFit/>
          </a:bodyPr>
          <a:lstStyle/>
          <a:p>
            <a:pPr marL="228600" indent="-228600">
              <a:lnSpc>
                <a:spcPct val="90000"/>
              </a:lnSpc>
              <a:spcBef>
                <a:spcPct val="20000"/>
              </a:spcBef>
              <a:buSzPct val="90000"/>
              <a:buBlip>
                <a:blip r:embed="rId6"/>
              </a:buBlip>
              <a:tabLst>
                <a:tab pos="228600" algn="l"/>
              </a:tabLst>
            </a:pPr>
            <a:r>
              <a:rPr lang="en-US" sz="2400" dirty="0">
                <a:gradFill>
                  <a:gsLst>
                    <a:gs pos="0">
                      <a:schemeClr val="tx1"/>
                    </a:gs>
                    <a:gs pos="86000">
                      <a:schemeClr val="tx1"/>
                    </a:gs>
                  </a:gsLst>
                  <a:lin ang="5400000" scaled="0"/>
                </a:gradFill>
              </a:rPr>
              <a:t>IBM </a:t>
            </a:r>
            <a:r>
              <a:rPr lang="en-US" sz="2400" dirty="0" err="1">
                <a:gradFill>
                  <a:gsLst>
                    <a:gs pos="0">
                      <a:schemeClr val="tx1"/>
                    </a:gs>
                    <a:gs pos="86000">
                      <a:schemeClr val="tx1"/>
                    </a:gs>
                  </a:gsLst>
                  <a:lin ang="5400000" scaled="0"/>
                </a:gradFill>
              </a:rPr>
              <a:t>iDataPlex</a:t>
            </a:r>
            <a:endParaRPr lang="en-US" sz="2400" dirty="0">
              <a:gradFill>
                <a:gsLst>
                  <a:gs pos="0">
                    <a:schemeClr val="tx1"/>
                  </a:gs>
                  <a:gs pos="86000">
                    <a:schemeClr val="tx1"/>
                  </a:gs>
                </a:gsLst>
                <a:lin ang="5400000" scaled="0"/>
              </a:gradFill>
            </a:endParaRPr>
          </a:p>
          <a:p>
            <a:pPr marL="228600" indent="-228600">
              <a:lnSpc>
                <a:spcPct val="90000"/>
              </a:lnSpc>
              <a:spcBef>
                <a:spcPct val="20000"/>
              </a:spcBef>
              <a:buSzPct val="90000"/>
              <a:buBlip>
                <a:blip r:embed="rId6"/>
              </a:buBlip>
              <a:tabLst>
                <a:tab pos="228600" algn="l"/>
              </a:tabLst>
            </a:pPr>
            <a:r>
              <a:rPr lang="en-US" sz="2400" dirty="0">
                <a:gradFill>
                  <a:gsLst>
                    <a:gs pos="0">
                      <a:schemeClr val="tx1"/>
                    </a:gs>
                    <a:gs pos="86000">
                      <a:schemeClr val="tx1"/>
                    </a:gs>
                  </a:gsLst>
                  <a:lin ang="5400000" scaled="0"/>
                </a:gradFill>
              </a:rPr>
              <a:t>Nvidia M2070Q</a:t>
            </a:r>
          </a:p>
        </p:txBody>
      </p:sp>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3384" y="1754090"/>
            <a:ext cx="5181611" cy="4526147"/>
          </a:xfrm>
          <a:prstGeom prst="rect">
            <a:avLst/>
          </a:prstGeom>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967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err="1" smtClean="0"/>
              <a:t>RemoteFX</a:t>
            </a:r>
            <a:r>
              <a:rPr lang="en-US" dirty="0" smtClean="0"/>
              <a:t> Partners</a:t>
            </a:r>
            <a:endParaRPr lang="en-AU" dirty="0"/>
          </a:p>
        </p:txBody>
      </p:sp>
      <p:sp>
        <p:nvSpPr>
          <p:cNvPr id="24" name="Content Placeholder 23"/>
          <p:cNvSpPr>
            <a:spLocks noGrp="1"/>
          </p:cNvSpPr>
          <p:nvPr>
            <p:ph idx="1"/>
          </p:nvPr>
        </p:nvSpPr>
        <p:spPr/>
        <p:txBody>
          <a:bodyPr/>
          <a:lstStyle/>
          <a:p>
            <a:endParaRPr lang="en-US"/>
          </a:p>
        </p:txBody>
      </p:sp>
      <p:sp>
        <p:nvSpPr>
          <p:cNvPr id="8" name="Rectangle 7"/>
          <p:cNvSpPr/>
          <p:nvPr/>
        </p:nvSpPr>
        <p:spPr bwMode="auto">
          <a:xfrm>
            <a:off x="360608" y="1087677"/>
            <a:ext cx="11513713" cy="5409127"/>
          </a:xfrm>
          <a:prstGeom prst="rect">
            <a:avLst/>
          </a:prstGeom>
          <a:solidFill>
            <a:schemeClr val="tx1"/>
          </a:solidFill>
          <a:ln>
            <a:noFill/>
            <a:headEnd type="none" w="med" len="med"/>
            <a:tailEnd type="non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pic>
        <p:nvPicPr>
          <p:cNvPr id="7" name="Picture 6" descr="RDS-Partner-Dell.jpg"/>
          <p:cNvPicPr>
            <a:picLocks noChangeAspect="1"/>
          </p:cNvPicPr>
          <p:nvPr/>
        </p:nvPicPr>
        <p:blipFill>
          <a:blip r:embed="rId3"/>
          <a:stretch>
            <a:fillRect/>
          </a:stretch>
        </p:blipFill>
        <p:spPr>
          <a:xfrm>
            <a:off x="4294122" y="2031561"/>
            <a:ext cx="1333945" cy="966597"/>
          </a:xfrm>
          <a:prstGeom prst="rect">
            <a:avLst/>
          </a:prstGeom>
        </p:spPr>
      </p:pic>
      <p:sp>
        <p:nvSpPr>
          <p:cNvPr id="9" name="TextBox 8"/>
          <p:cNvSpPr txBox="1"/>
          <p:nvPr/>
        </p:nvSpPr>
        <p:spPr>
          <a:xfrm>
            <a:off x="568132" y="1205594"/>
            <a:ext cx="5318974" cy="492443"/>
          </a:xfrm>
          <a:prstGeom prst="rect">
            <a:avLst/>
          </a:prstGeom>
          <a:noFill/>
        </p:spPr>
        <p:txBody>
          <a:bodyPr wrap="square" lIns="0" tIns="0" rIns="0" bIns="0" rtlCol="0">
            <a:spAutoFit/>
          </a:bodyPr>
          <a:lstStyle/>
          <a:p>
            <a:r>
              <a:rPr lang="en-US" sz="1600" i="1" dirty="0" smtClean="0">
                <a:solidFill>
                  <a:schemeClr val="bg1"/>
                </a:solidFill>
                <a:latin typeface="Segoe UI" pitchFamily="34" charset="0"/>
                <a:ea typeface="Segoe UI" pitchFamily="34" charset="0"/>
                <a:cs typeface="Segoe UI" pitchFamily="34" charset="0"/>
              </a:rPr>
              <a:t>Please visit these partners at the</a:t>
            </a:r>
          </a:p>
          <a:p>
            <a:r>
              <a:rPr lang="en-US" sz="1600" i="1" dirty="0" smtClean="0">
                <a:solidFill>
                  <a:schemeClr val="bg1"/>
                </a:solidFill>
                <a:latin typeface="Segoe UI" pitchFamily="34" charset="0"/>
                <a:ea typeface="Segoe UI" pitchFamily="34" charset="0"/>
                <a:cs typeface="Segoe UI" pitchFamily="34" charset="0"/>
              </a:rPr>
              <a:t>Microsoft RemoteFX Partner Pavilion here at TechEd:</a:t>
            </a:r>
          </a:p>
        </p:txBody>
      </p:sp>
      <p:pic>
        <p:nvPicPr>
          <p:cNvPr id="6" name="Picture 5" descr="RDS-Partner-ApMicro.gif"/>
          <p:cNvPicPr>
            <a:picLocks noChangeAspect="1"/>
          </p:cNvPicPr>
          <p:nvPr/>
        </p:nvPicPr>
        <p:blipFill>
          <a:blip r:embed="rId4"/>
          <a:stretch>
            <a:fillRect/>
          </a:stretch>
        </p:blipFill>
        <p:spPr>
          <a:xfrm>
            <a:off x="9672954" y="4566547"/>
            <a:ext cx="1524075" cy="657258"/>
          </a:xfrm>
          <a:prstGeom prst="rect">
            <a:avLst/>
          </a:prstGeom>
        </p:spPr>
      </p:pic>
      <p:pic>
        <p:nvPicPr>
          <p:cNvPr id="10" name="Picture 9" descr="logo_hp.jpg"/>
          <p:cNvPicPr>
            <a:picLocks noChangeAspect="1"/>
          </p:cNvPicPr>
          <p:nvPr/>
        </p:nvPicPr>
        <p:blipFill>
          <a:blip r:embed="rId5"/>
          <a:stretch>
            <a:fillRect/>
          </a:stretch>
        </p:blipFill>
        <p:spPr>
          <a:xfrm>
            <a:off x="4300829" y="3267219"/>
            <a:ext cx="1314958" cy="977789"/>
          </a:xfrm>
          <a:prstGeom prst="rect">
            <a:avLst/>
          </a:prstGeom>
        </p:spPr>
      </p:pic>
      <p:pic>
        <p:nvPicPr>
          <p:cNvPr id="11" name="Picture 10" descr="logo_citrix.gif"/>
          <p:cNvPicPr>
            <a:picLocks noChangeAspect="1"/>
          </p:cNvPicPr>
          <p:nvPr/>
        </p:nvPicPr>
        <p:blipFill>
          <a:blip r:embed="rId6"/>
          <a:stretch>
            <a:fillRect/>
          </a:stretch>
        </p:blipFill>
        <p:spPr>
          <a:xfrm>
            <a:off x="1416680" y="2127847"/>
            <a:ext cx="1841676" cy="721751"/>
          </a:xfrm>
          <a:prstGeom prst="rect">
            <a:avLst/>
          </a:prstGeom>
        </p:spPr>
      </p:pic>
      <p:pic>
        <p:nvPicPr>
          <p:cNvPr id="12" name="Picture 11" descr="VIA-logo.gif"/>
          <p:cNvPicPr>
            <a:picLocks noChangeAspect="1"/>
          </p:cNvPicPr>
          <p:nvPr/>
        </p:nvPicPr>
        <p:blipFill>
          <a:blip r:embed="rId7"/>
          <a:stretch>
            <a:fillRect/>
          </a:stretch>
        </p:blipFill>
        <p:spPr>
          <a:xfrm>
            <a:off x="6934888" y="1365372"/>
            <a:ext cx="1200150" cy="742950"/>
          </a:xfrm>
          <a:prstGeom prst="rect">
            <a:avLst/>
          </a:prstGeom>
        </p:spPr>
      </p:pic>
      <p:pic>
        <p:nvPicPr>
          <p:cNvPr id="13" name="Picture 12" descr="wyse_logo.gif"/>
          <p:cNvPicPr>
            <a:picLocks noChangeAspect="1"/>
          </p:cNvPicPr>
          <p:nvPr/>
        </p:nvPicPr>
        <p:blipFill>
          <a:blip r:embed="rId8"/>
          <a:stretch>
            <a:fillRect/>
          </a:stretch>
        </p:blipFill>
        <p:spPr>
          <a:xfrm>
            <a:off x="3902297" y="5198026"/>
            <a:ext cx="2009105" cy="1208485"/>
          </a:xfrm>
          <a:prstGeom prst="rect">
            <a:avLst/>
          </a:prstGeom>
        </p:spPr>
      </p:pic>
      <p:pic>
        <p:nvPicPr>
          <p:cNvPr id="14" name="Picture 13" descr="Devon-IT-Logo.png"/>
          <p:cNvPicPr>
            <a:picLocks noChangeAspect="1"/>
          </p:cNvPicPr>
          <p:nvPr/>
        </p:nvPicPr>
        <p:blipFill>
          <a:blip r:embed="rId9"/>
          <a:stretch>
            <a:fillRect/>
          </a:stretch>
        </p:blipFill>
        <p:spPr>
          <a:xfrm>
            <a:off x="1028030" y="3093355"/>
            <a:ext cx="2737472" cy="1078673"/>
          </a:xfrm>
          <a:prstGeom prst="rect">
            <a:avLst/>
          </a:prstGeom>
          <a:solidFill>
            <a:schemeClr val="tx2"/>
          </a:solidFill>
        </p:spPr>
      </p:pic>
      <p:pic>
        <p:nvPicPr>
          <p:cNvPr id="15" name="Picture 14" descr="Ericomlogo.gif"/>
          <p:cNvPicPr>
            <a:picLocks noChangeAspect="1"/>
          </p:cNvPicPr>
          <p:nvPr/>
        </p:nvPicPr>
        <p:blipFill>
          <a:blip r:embed="rId10"/>
          <a:stretch>
            <a:fillRect/>
          </a:stretch>
        </p:blipFill>
        <p:spPr>
          <a:xfrm>
            <a:off x="9798688" y="4005294"/>
            <a:ext cx="1481071" cy="444322"/>
          </a:xfrm>
          <a:prstGeom prst="rect">
            <a:avLst/>
          </a:prstGeom>
        </p:spPr>
      </p:pic>
      <p:pic>
        <p:nvPicPr>
          <p:cNvPr id="17" name="Picture 16" descr="RDS-Partner-ThinLinx.gif"/>
          <p:cNvPicPr>
            <a:picLocks noChangeAspect="1"/>
          </p:cNvPicPr>
          <p:nvPr/>
        </p:nvPicPr>
        <p:blipFill>
          <a:blip r:embed="rId11"/>
          <a:stretch>
            <a:fillRect/>
          </a:stretch>
        </p:blipFill>
        <p:spPr>
          <a:xfrm>
            <a:off x="9373685" y="3060153"/>
            <a:ext cx="2164933" cy="925334"/>
          </a:xfrm>
          <a:prstGeom prst="rect">
            <a:avLst/>
          </a:prstGeom>
        </p:spPr>
      </p:pic>
      <p:pic>
        <p:nvPicPr>
          <p:cNvPr id="1026" name="Picture 2" descr="C:\Users\maxher\AppData\Local\Microsoft\Windows\Temporary Internet Files\Content.Outlook\ZD79CX0E\Quest-logo-tag-blueyellow-72dpi.png"/>
          <p:cNvPicPr>
            <a:picLocks noChangeAspect="1" noChangeArrowheads="1"/>
          </p:cNvPicPr>
          <p:nvPr/>
        </p:nvPicPr>
        <p:blipFill>
          <a:blip r:embed="rId12"/>
          <a:srcRect/>
          <a:stretch>
            <a:fillRect/>
          </a:stretch>
        </p:blipFill>
        <p:spPr bwMode="auto">
          <a:xfrm>
            <a:off x="831180" y="5455625"/>
            <a:ext cx="2309878" cy="748656"/>
          </a:xfrm>
          <a:prstGeom prst="rect">
            <a:avLst/>
          </a:prstGeom>
          <a:noFill/>
        </p:spPr>
      </p:pic>
      <p:pic>
        <p:nvPicPr>
          <p:cNvPr id="1027" name="Picture 3" descr="C:\Users\maxher\AppData\Local\Microsoft\Windows\Temporary Internet Files\Content.Outlook\ZD79CX0E\NVLogo_2D (2).png"/>
          <p:cNvPicPr>
            <a:picLocks noChangeAspect="1" noChangeArrowheads="1"/>
          </p:cNvPicPr>
          <p:nvPr/>
        </p:nvPicPr>
        <p:blipFill>
          <a:blip r:embed="rId13"/>
          <a:srcRect/>
          <a:stretch>
            <a:fillRect/>
          </a:stretch>
        </p:blipFill>
        <p:spPr bwMode="auto">
          <a:xfrm>
            <a:off x="7107253" y="5312580"/>
            <a:ext cx="1133341" cy="841910"/>
          </a:xfrm>
          <a:prstGeom prst="rect">
            <a:avLst/>
          </a:prstGeom>
          <a:noFill/>
        </p:spPr>
      </p:pic>
      <p:pic>
        <p:nvPicPr>
          <p:cNvPr id="16" name="Picture 15" descr="amd_logo.gif"/>
          <p:cNvPicPr>
            <a:picLocks noChangeAspect="1"/>
          </p:cNvPicPr>
          <p:nvPr/>
        </p:nvPicPr>
        <p:blipFill>
          <a:blip r:embed="rId14"/>
          <a:stretch>
            <a:fillRect/>
          </a:stretch>
        </p:blipFill>
        <p:spPr>
          <a:xfrm>
            <a:off x="9331725" y="1316636"/>
            <a:ext cx="2057400" cy="781050"/>
          </a:xfrm>
          <a:prstGeom prst="rect">
            <a:avLst/>
          </a:prstGeom>
        </p:spPr>
      </p:pic>
      <p:pic>
        <p:nvPicPr>
          <p:cNvPr id="18" name="Picture 17" descr="Standard Cloudium logo - small.jpg"/>
          <p:cNvPicPr>
            <a:picLocks noChangeAspect="1"/>
          </p:cNvPicPr>
          <p:nvPr/>
        </p:nvPicPr>
        <p:blipFill rotWithShape="1">
          <a:blip r:embed="rId15"/>
          <a:srcRect t="5118" b="19370"/>
          <a:stretch/>
        </p:blipFill>
        <p:spPr>
          <a:xfrm>
            <a:off x="9295706" y="5223804"/>
            <a:ext cx="2221992" cy="980477"/>
          </a:xfrm>
          <a:prstGeom prst="rect">
            <a:avLst/>
          </a:prstGeom>
        </p:spPr>
      </p:pic>
      <p:pic>
        <p:nvPicPr>
          <p:cNvPr id="19" name="Picture 18" descr="Cisco_Logo.gif"/>
          <p:cNvPicPr>
            <a:picLocks noChangeAspect="1"/>
          </p:cNvPicPr>
          <p:nvPr/>
        </p:nvPicPr>
        <p:blipFill>
          <a:blip r:embed="rId16"/>
          <a:stretch>
            <a:fillRect/>
          </a:stretch>
        </p:blipFill>
        <p:spPr>
          <a:xfrm>
            <a:off x="9723849" y="2261930"/>
            <a:ext cx="1336965" cy="755676"/>
          </a:xfrm>
          <a:prstGeom prst="rect">
            <a:avLst/>
          </a:prstGeom>
        </p:spPr>
      </p:pic>
      <p:pic>
        <p:nvPicPr>
          <p:cNvPr id="20" name="Picture 19" descr="IBM-logo.bmp"/>
          <p:cNvPicPr>
            <a:picLocks noChangeAspect="1"/>
          </p:cNvPicPr>
          <p:nvPr/>
        </p:nvPicPr>
        <p:blipFill>
          <a:blip r:embed="rId17"/>
          <a:stretch>
            <a:fillRect/>
          </a:stretch>
        </p:blipFill>
        <p:spPr>
          <a:xfrm>
            <a:off x="1364234" y="4291641"/>
            <a:ext cx="1778211" cy="807934"/>
          </a:xfrm>
          <a:prstGeom prst="rect">
            <a:avLst/>
          </a:prstGeom>
        </p:spPr>
      </p:pic>
      <p:pic>
        <p:nvPicPr>
          <p:cNvPr id="2" name="Picture 2"/>
          <p:cNvPicPr>
            <a:picLocks noChangeAspect="1" noChangeArrowheads="1"/>
          </p:cNvPicPr>
          <p:nvPr/>
        </p:nvPicPr>
        <p:blipFill>
          <a:blip r:embed="rId18"/>
          <a:srcRect/>
          <a:stretch>
            <a:fillRect/>
          </a:stretch>
        </p:blipFill>
        <p:spPr bwMode="auto">
          <a:xfrm>
            <a:off x="3943084" y="4348039"/>
            <a:ext cx="1890510" cy="945255"/>
          </a:xfrm>
          <a:prstGeom prst="rect">
            <a:avLst/>
          </a:prstGeom>
          <a:noFill/>
          <a:ln w="9525">
            <a:noFill/>
            <a:miter lim="800000"/>
            <a:headEnd/>
            <a:tailEnd/>
          </a:ln>
          <a:effectLst/>
        </p:spPr>
      </p:pic>
      <p:pic>
        <p:nvPicPr>
          <p:cNvPr id="21" name="Picture 20" descr="TI_color_logo.jpg"/>
          <p:cNvPicPr>
            <a:picLocks noChangeAspect="1"/>
          </p:cNvPicPr>
          <p:nvPr/>
        </p:nvPicPr>
        <p:blipFill>
          <a:blip r:embed="rId19"/>
          <a:stretch>
            <a:fillRect/>
          </a:stretch>
        </p:blipFill>
        <p:spPr>
          <a:xfrm>
            <a:off x="6579781" y="2158631"/>
            <a:ext cx="2433547" cy="853624"/>
          </a:xfrm>
          <a:prstGeom prst="rect">
            <a:avLst/>
          </a:prstGeom>
        </p:spPr>
      </p:pic>
      <p:pic>
        <p:nvPicPr>
          <p:cNvPr id="22" name="Picture 21" descr="riverbed_logo_with_tagline.gif"/>
          <p:cNvPicPr>
            <a:picLocks noChangeAspect="1"/>
          </p:cNvPicPr>
          <p:nvPr/>
        </p:nvPicPr>
        <p:blipFill>
          <a:blip r:embed="rId20"/>
          <a:stretch>
            <a:fillRect/>
          </a:stretch>
        </p:blipFill>
        <p:spPr>
          <a:xfrm>
            <a:off x="6865616" y="3303711"/>
            <a:ext cx="1387866" cy="657962"/>
          </a:xfrm>
          <a:prstGeom prst="rect">
            <a:avLst/>
          </a:prstGeom>
        </p:spPr>
      </p:pic>
      <p:pic>
        <p:nvPicPr>
          <p:cNvPr id="23" name="Picture 22" descr="LG_4c_hor_tag.jpg"/>
          <p:cNvPicPr>
            <a:picLocks noChangeAspect="1"/>
          </p:cNvPicPr>
          <p:nvPr/>
        </p:nvPicPr>
        <p:blipFill>
          <a:blip r:embed="rId21"/>
          <a:stretch>
            <a:fillRect/>
          </a:stretch>
        </p:blipFill>
        <p:spPr>
          <a:xfrm>
            <a:off x="6847873" y="4338513"/>
            <a:ext cx="1611663" cy="704985"/>
          </a:xfrm>
          <a:prstGeom prst="rect">
            <a:avLst/>
          </a:prstGeom>
        </p:spPr>
      </p:pic>
      <p:pic>
        <p:nvPicPr>
          <p:cNvPr id="3" name="Picture 1" descr="image002"/>
          <p:cNvPicPr>
            <a:picLocks noChangeAspect="1" noChangeArrowheads="1"/>
          </p:cNvPicPr>
          <p:nvPr/>
        </p:nvPicPr>
        <p:blipFill rotWithShape="1">
          <a:blip r:embed="rId22">
            <a:extLst>
              <a:ext uri="{28A0092B-C50C-407E-A947-70E740481C1C}">
                <a14:useLocalDpi xmlns:a14="http://schemas.microsoft.com/office/drawing/2010/main" val="0"/>
              </a:ext>
            </a:extLst>
          </a:blip>
          <a:srcRect l="3268" t="6294" r="3142" b="5506"/>
          <a:stretch/>
        </p:blipFill>
        <p:spPr bwMode="auto">
          <a:xfrm>
            <a:off x="6117464" y="7038562"/>
            <a:ext cx="2189766" cy="10549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9473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943876"/>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Breakout Sessions (RemoteFX GPU Virtualization – Deep Dive: VIR313)</a:t>
            </a:r>
            <a:endParaRPr lang="en-US" sz="2400" dirty="0">
              <a:gradFill>
                <a:gsLst>
                  <a:gs pos="0">
                    <a:schemeClr val="tx1"/>
                  </a:gs>
                  <a:gs pos="100000">
                    <a:schemeClr val="tx1"/>
                  </a:gs>
                </a:gsLst>
                <a:lin ang="5400000" scaled="0"/>
              </a:gradFill>
            </a:endParaRPr>
          </a:p>
        </p:txBody>
      </p:sp>
      <p:sp>
        <p:nvSpPr>
          <p:cNvPr id="10" name="Rectangle 9"/>
          <p:cNvSpPr/>
          <p:nvPr/>
        </p:nvSpPr>
        <p:spPr bwMode="auto">
          <a:xfrm>
            <a:off x="507868" y="1688770"/>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Capacity Planning Whitepaper (Watch the team blog: </a:t>
            </a:r>
            <a:r>
              <a:rPr lang="en-US" sz="1500" dirty="0" smtClean="0">
                <a:hlinkClick r:id="rId4"/>
              </a:rPr>
              <a:t>http</a:t>
            </a:r>
            <a:r>
              <a:rPr lang="en-US" sz="1500" dirty="0">
                <a:hlinkClick r:id="rId4"/>
              </a:rPr>
              <a:t>://</a:t>
            </a:r>
            <a:r>
              <a:rPr lang="en-US" sz="1500" dirty="0" smtClean="0">
                <a:hlinkClick r:id="rId4"/>
              </a:rPr>
              <a:t>blogs.msdn.com/b/rds</a:t>
            </a:r>
            <a:r>
              <a:rPr lang="en-US" sz="2400" dirty="0" smtClean="0">
                <a:gradFill>
                  <a:gsLst>
                    <a:gs pos="0">
                      <a:schemeClr val="tx1"/>
                    </a:gs>
                    <a:gs pos="100000">
                      <a:schemeClr val="tx1"/>
                    </a:gs>
                  </a:gsLst>
                  <a:lin ang="5400000" scaled="0"/>
                </a:gradFill>
              </a:rPr>
              <a:t>)</a:t>
            </a:r>
            <a:endParaRPr lang="en-US" sz="2400" dirty="0">
              <a:gradFill>
                <a:gsLst>
                  <a:gs pos="0">
                    <a:schemeClr val="tx1"/>
                  </a:gs>
                  <a:gs pos="100000">
                    <a:schemeClr val="tx1"/>
                  </a:gs>
                </a:gsLst>
                <a:lin ang="5400000" scaled="0"/>
              </a:gradFill>
            </a:endParaRPr>
          </a:p>
        </p:txBody>
      </p:sp>
      <p:sp>
        <p:nvSpPr>
          <p:cNvPr id="11" name="Rectangle 10"/>
          <p:cNvSpPr/>
          <p:nvPr/>
        </p:nvSpPr>
        <p:spPr bwMode="auto">
          <a:xfrm>
            <a:off x="507868" y="2450568"/>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Case Studies (search for ‘RemoteFX’ </a:t>
            </a:r>
            <a:r>
              <a:rPr lang="en-US" sz="1500" dirty="0" smtClean="0">
                <a:gradFill>
                  <a:gsLst>
                    <a:gs pos="0">
                      <a:schemeClr val="tx1"/>
                    </a:gs>
                    <a:gs pos="100000">
                      <a:schemeClr val="tx1"/>
                    </a:gs>
                  </a:gsLst>
                  <a:lin ang="5400000" scaled="0"/>
                </a:gradFill>
                <a:hlinkClick r:id="rId5"/>
              </a:rPr>
              <a:t>www.microsoft.com/casestudies</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
        <p:nvSpPr>
          <p:cNvPr id="13" name="Rectangle 12"/>
          <p:cNvSpPr/>
          <p:nvPr/>
        </p:nvSpPr>
        <p:spPr bwMode="auto">
          <a:xfrm>
            <a:off x="507868" y="3196600"/>
            <a:ext cx="11173090" cy="3379387"/>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Server Architecture and Offerings</a:t>
            </a:r>
          </a:p>
          <a:p>
            <a:pPr marL="917557" lvl="1" indent="-460375">
              <a:lnSpc>
                <a:spcPct val="90000"/>
              </a:lnSpc>
              <a:spcBef>
                <a:spcPct val="20000"/>
              </a:spcBef>
              <a:buSzPct val="90000"/>
              <a:buBlip>
                <a:blip r:embed="rId3"/>
              </a:buBlip>
              <a:tabLst>
                <a:tab pos="800100" algn="l"/>
              </a:tabLst>
            </a:pPr>
            <a:r>
              <a:rPr lang="en-US" sz="2400" dirty="0" smtClean="0">
                <a:gradFill>
                  <a:gsLst>
                    <a:gs pos="0">
                      <a:schemeClr val="tx1"/>
                    </a:gs>
                    <a:gs pos="100000">
                      <a:schemeClr val="tx1"/>
                    </a:gs>
                  </a:gsLst>
                  <a:lin ang="5400000" scaled="0"/>
                </a:gradFill>
              </a:rPr>
              <a:t>Dell: </a:t>
            </a:r>
            <a:r>
              <a:rPr lang="en-US" sz="1200" u="sng" dirty="0" smtClean="0">
                <a:hlinkClick r:id="rId6"/>
              </a:rPr>
              <a:t>http</a:t>
            </a:r>
            <a:r>
              <a:rPr lang="en-US" sz="1200" u="sng" dirty="0">
                <a:hlinkClick r:id="rId6"/>
              </a:rPr>
              <a:t>://</a:t>
            </a:r>
            <a:r>
              <a:rPr lang="en-US" sz="1200" u="sng" dirty="0" smtClean="0">
                <a:hlinkClick r:id="rId6"/>
              </a:rPr>
              <a:t>content.dell.com/us/en/enterprise/d/shared-content~solutions~en/Documents~solution-brief-microsoft-remote.pdf.aspx</a:t>
            </a:r>
            <a:endParaRPr lang="en-US" sz="1200" dirty="0" smtClean="0">
              <a:gradFill>
                <a:gsLst>
                  <a:gs pos="0">
                    <a:schemeClr val="tx1"/>
                  </a:gs>
                  <a:gs pos="100000">
                    <a:schemeClr val="tx1"/>
                  </a:gs>
                </a:gsLst>
                <a:lin ang="5400000" scaled="0"/>
              </a:gradFill>
            </a:endParaRPr>
          </a:p>
          <a:p>
            <a:pPr marL="917557" lvl="1" indent="-460375">
              <a:lnSpc>
                <a:spcPct val="90000"/>
              </a:lnSpc>
              <a:spcBef>
                <a:spcPct val="20000"/>
              </a:spcBef>
              <a:buSzPct val="90000"/>
              <a:buBlip>
                <a:blip r:embed="rId3"/>
              </a:buBlip>
              <a:tabLst>
                <a:tab pos="800100" algn="l"/>
              </a:tabLst>
            </a:pPr>
            <a:r>
              <a:rPr lang="en-US" sz="2400" dirty="0" smtClean="0">
                <a:gradFill>
                  <a:gsLst>
                    <a:gs pos="0">
                      <a:schemeClr val="tx1"/>
                    </a:gs>
                    <a:gs pos="100000">
                      <a:schemeClr val="tx1"/>
                    </a:gs>
                  </a:gsLst>
                  <a:lin ang="5400000" scaled="0"/>
                </a:gradFill>
              </a:rPr>
              <a:t>IBM: </a:t>
            </a:r>
            <a:r>
              <a:rPr lang="en-US" sz="1200" u="sng" dirty="0" smtClean="0">
                <a:hlinkClick r:id="rId7"/>
              </a:rPr>
              <a:t>http</a:t>
            </a:r>
            <a:r>
              <a:rPr lang="en-US" sz="1200" u="sng" dirty="0">
                <a:hlinkClick r:id="rId7"/>
              </a:rPr>
              <a:t>://</a:t>
            </a:r>
            <a:r>
              <a:rPr lang="en-US" sz="1200" u="sng" dirty="0" smtClean="0">
                <a:hlinkClick r:id="rId7"/>
              </a:rPr>
              <a:t>www.ibm.com/common/ssi/cgi-bin/ssialias?infotype=PM&amp;subtype=SP&amp;appname=STGE_XS_XG_USEN&amp;htmlfid=XSS03076USEN</a:t>
            </a:r>
            <a:br>
              <a:rPr lang="en-US" sz="1200" u="sng" dirty="0" smtClean="0">
                <a:hlinkClick r:id="rId7"/>
              </a:rPr>
            </a:br>
            <a:r>
              <a:rPr lang="en-US" sz="1200" u="sng" dirty="0" smtClean="0">
                <a:hlinkClick r:id="rId7"/>
              </a:rPr>
              <a:t>&amp;attachment=XSS03076USEN.PDF</a:t>
            </a:r>
            <a:r>
              <a:rPr lang="en-US" sz="1000" u="sng" dirty="0" smtClean="0"/>
              <a:t>  </a:t>
            </a:r>
            <a:r>
              <a:rPr lang="en-US" sz="2400" dirty="0" smtClean="0">
                <a:gradFill>
                  <a:gsLst>
                    <a:gs pos="0">
                      <a:schemeClr val="tx1"/>
                    </a:gs>
                    <a:gs pos="100000">
                      <a:schemeClr val="tx1"/>
                    </a:gs>
                  </a:gsLst>
                  <a:lin ang="5400000" scaled="0"/>
                </a:gradFill>
              </a:rPr>
              <a:t>(just published)  </a:t>
            </a:r>
          </a:p>
          <a:p>
            <a:pPr marL="917557" lvl="1" indent="-460375">
              <a:lnSpc>
                <a:spcPct val="90000"/>
              </a:lnSpc>
              <a:spcBef>
                <a:spcPct val="20000"/>
              </a:spcBef>
              <a:buSzPct val="90000"/>
              <a:buBlip>
                <a:blip r:embed="rId3"/>
              </a:buBlip>
              <a:tabLst>
                <a:tab pos="800100" algn="l"/>
              </a:tabLst>
            </a:pPr>
            <a:r>
              <a:rPr lang="en-US" sz="2400" dirty="0">
                <a:gradFill>
                  <a:gsLst>
                    <a:gs pos="0">
                      <a:srgbClr val="FFFFFF"/>
                    </a:gs>
                    <a:gs pos="100000">
                      <a:srgbClr val="FFFFFF"/>
                    </a:gs>
                  </a:gsLst>
                  <a:lin ang="5400000" scaled="0"/>
                </a:gradFill>
              </a:rPr>
              <a:t>HP: </a:t>
            </a:r>
            <a:r>
              <a:rPr lang="en-US" sz="1200" dirty="0">
                <a:gradFill>
                  <a:gsLst>
                    <a:gs pos="0">
                      <a:srgbClr val="FFFFFF"/>
                    </a:gs>
                    <a:gs pos="100000">
                      <a:srgbClr val="FFFFFF"/>
                    </a:gs>
                  </a:gsLst>
                  <a:lin ang="5400000" scaled="0"/>
                </a:gradFill>
                <a:hlinkClick r:id="rId8"/>
              </a:rPr>
              <a:t>http://h20000.www2.hp.com/bc/docs/support/SupportManual/c02478570/c02478570.pdf</a:t>
            </a:r>
            <a:r>
              <a:rPr lang="en-US" sz="1200" dirty="0">
                <a:gradFill>
                  <a:gsLst>
                    <a:gs pos="0">
                      <a:srgbClr val="FFFFFF"/>
                    </a:gs>
                    <a:gs pos="100000">
                      <a:srgbClr val="FFFFFF"/>
                    </a:gs>
                  </a:gsLst>
                  <a:lin ang="5400000" scaled="0"/>
                </a:gradFill>
              </a:rPr>
              <a:t>  and </a:t>
            </a:r>
            <a:r>
              <a:rPr lang="en-US" sz="1200" u="sng" dirty="0" smtClean="0">
                <a:solidFill>
                  <a:srgbClr val="FFFFFF"/>
                </a:solidFill>
                <a:hlinkClick r:id="rId9"/>
              </a:rPr>
              <a:t>www.hp.com/go/cv</a:t>
            </a:r>
            <a:endParaRPr lang="en-US" sz="1200" u="sng" dirty="0" smtClean="0">
              <a:solidFill>
                <a:srgbClr val="FFFFFF"/>
              </a:solidFill>
            </a:endParaRPr>
          </a:p>
          <a:p>
            <a:pPr marL="460375" indent="-460375">
              <a:lnSpc>
                <a:spcPct val="90000"/>
              </a:lnSpc>
              <a:spcBef>
                <a:spcPct val="20000"/>
              </a:spcBef>
              <a:buSzPct val="90000"/>
              <a:buBlip>
                <a:blip r:embed="rId3"/>
              </a:buBlip>
              <a:tabLst>
                <a:tab pos="800100" algn="l"/>
              </a:tabLst>
            </a:pPr>
            <a:r>
              <a:rPr lang="en-US" sz="2400" dirty="0" smtClean="0">
                <a:gradFill>
                  <a:gsLst>
                    <a:gs pos="0">
                      <a:schemeClr val="tx1"/>
                    </a:gs>
                    <a:gs pos="100000">
                      <a:schemeClr val="tx1"/>
                    </a:gs>
                  </a:gsLst>
                  <a:lin ang="5400000" scaled="0"/>
                </a:gradFill>
              </a:rPr>
              <a:t>GPU Offerings and Drivers</a:t>
            </a:r>
          </a:p>
          <a:p>
            <a:pPr marL="917557" lvl="1"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AMD: </a:t>
            </a:r>
            <a:r>
              <a:rPr lang="en-US" sz="1200" dirty="0">
                <a:hlinkClick r:id="rId10"/>
              </a:rPr>
              <a:t>http://</a:t>
            </a:r>
            <a:r>
              <a:rPr lang="en-US" sz="1200" dirty="0" smtClean="0">
                <a:hlinkClick r:id="rId10"/>
              </a:rPr>
              <a:t>www.amd.com/us/products/workstation/graphics/software/Pages/remote-fx.aspx</a:t>
            </a:r>
            <a:r>
              <a:rPr lang="en-US" sz="1200" dirty="0" smtClean="0"/>
              <a:t> </a:t>
            </a:r>
            <a:endParaRPr lang="en-US" sz="1200" dirty="0" smtClean="0">
              <a:gradFill>
                <a:gsLst>
                  <a:gs pos="0">
                    <a:schemeClr val="tx1"/>
                  </a:gs>
                  <a:gs pos="100000">
                    <a:schemeClr val="tx1"/>
                  </a:gs>
                </a:gsLst>
                <a:lin ang="5400000" scaled="0"/>
              </a:gradFill>
            </a:endParaRPr>
          </a:p>
          <a:p>
            <a:pPr marL="917557" lvl="1" indent="-460375">
              <a:lnSpc>
                <a:spcPct val="90000"/>
              </a:lnSpc>
              <a:spcBef>
                <a:spcPct val="20000"/>
              </a:spcBef>
              <a:buSzPct val="90000"/>
              <a:buBlip>
                <a:blip r:embed="rId3"/>
              </a:buBlip>
            </a:pPr>
            <a:r>
              <a:rPr lang="en-US" sz="2400" dirty="0" err="1" smtClean="0">
                <a:gradFill>
                  <a:gsLst>
                    <a:gs pos="0">
                      <a:schemeClr val="tx1"/>
                    </a:gs>
                    <a:gs pos="100000">
                      <a:schemeClr val="tx1"/>
                    </a:gs>
                  </a:gsLst>
                  <a:lin ang="5400000" scaled="0"/>
                </a:gradFill>
              </a:rPr>
              <a:t>Nvidia</a:t>
            </a:r>
            <a:r>
              <a:rPr lang="en-US" sz="2400" dirty="0" smtClean="0">
                <a:gradFill>
                  <a:gsLst>
                    <a:gs pos="0">
                      <a:schemeClr val="tx1"/>
                    </a:gs>
                    <a:gs pos="100000">
                      <a:schemeClr val="tx1"/>
                    </a:gs>
                  </a:gsLst>
                  <a:lin ang="5400000" scaled="0"/>
                </a:gradFill>
              </a:rPr>
              <a:t>: </a:t>
            </a:r>
            <a:r>
              <a:rPr lang="en-US" sz="1200" u="sng" dirty="0">
                <a:hlinkClick r:id="rId11"/>
              </a:rPr>
              <a:t>http://</a:t>
            </a:r>
            <a:r>
              <a:rPr lang="en-US" sz="1200" u="sng" dirty="0" smtClean="0">
                <a:hlinkClick r:id="rId11"/>
              </a:rPr>
              <a:t>blogs.nvidia.com/2011/02/it’s-here—</a:t>
            </a:r>
            <a:r>
              <a:rPr lang="en-US" sz="1200" u="sng" dirty="0" err="1" smtClean="0">
                <a:hlinkClick r:id="rId11"/>
              </a:rPr>
              <a:t>nvidia</a:t>
            </a:r>
            <a:r>
              <a:rPr lang="en-US" sz="1200" u="sng" dirty="0" smtClean="0">
                <a:hlinkClick r:id="rId11"/>
              </a:rPr>
              <a:t>-</a:t>
            </a:r>
            <a:r>
              <a:rPr lang="en-US" sz="1200" u="sng" dirty="0" err="1" smtClean="0">
                <a:hlinkClick r:id="rId11"/>
              </a:rPr>
              <a:t>quadro</a:t>
            </a:r>
            <a:r>
              <a:rPr lang="en-US" sz="1200" u="sng" dirty="0" smtClean="0">
                <a:hlinkClick r:id="rId11"/>
              </a:rPr>
              <a:t>-driving-virtual-desktops-with-</a:t>
            </a:r>
            <a:r>
              <a:rPr lang="en-US" sz="1200" u="sng" dirty="0" err="1" smtClean="0">
                <a:hlinkClick r:id="rId11"/>
              </a:rPr>
              <a:t>microsoft</a:t>
            </a:r>
            <a:r>
              <a:rPr lang="en-US" sz="1200" u="sng" dirty="0" smtClean="0">
                <a:hlinkClick r:id="rId11"/>
              </a:rPr>
              <a:t>-</a:t>
            </a:r>
            <a:r>
              <a:rPr lang="en-US" sz="1200" u="sng" dirty="0" err="1" smtClean="0">
                <a:hlinkClick r:id="rId11"/>
              </a:rPr>
              <a:t>remotefx</a:t>
            </a:r>
            <a:r>
              <a:rPr lang="en-US" sz="1200" u="sng" dirty="0" smtClean="0"/>
              <a:t> </a:t>
            </a:r>
            <a:endParaRPr lang="en-US" sz="12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38125527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Rectangle 2"/>
          <p:cNvSpPr/>
          <p:nvPr/>
        </p:nvSpPr>
        <p:spPr bwMode="auto">
          <a:xfrm>
            <a:off x="586699" y="5381433"/>
            <a:ext cx="11173090" cy="1015663"/>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2"/>
              </a:buBlip>
            </a:pPr>
            <a:r>
              <a:rPr lang="en-US" sz="2400" dirty="0" smtClean="0">
                <a:gradFill>
                  <a:gsLst>
                    <a:gs pos="0">
                      <a:schemeClr val="tx1"/>
                    </a:gs>
                    <a:gs pos="100000">
                      <a:schemeClr val="tx1"/>
                    </a:gs>
                  </a:gsLst>
                  <a:lin ang="5400000" scaled="0"/>
                </a:gradFill>
              </a:rPr>
              <a:t>Thank You, Eric Han </a:t>
            </a:r>
          </a:p>
          <a:p>
            <a:pPr marL="460375" lvl="0" indent="-460375">
              <a:lnSpc>
                <a:spcPct val="90000"/>
              </a:lnSpc>
              <a:spcBef>
                <a:spcPct val="20000"/>
              </a:spcBef>
              <a:buSzPct val="90000"/>
              <a:buBlip>
                <a:blip r:embed="rId2"/>
              </a:buBlip>
            </a:pPr>
            <a:r>
              <a:rPr lang="en-US" sz="2400" dirty="0" smtClean="0">
                <a:gradFill>
                  <a:gsLst>
                    <a:gs pos="0">
                      <a:schemeClr val="tx1"/>
                    </a:gs>
                    <a:gs pos="100000">
                      <a:schemeClr val="tx1"/>
                    </a:gs>
                  </a:gsLst>
                  <a:lin ang="5400000" scaled="0"/>
                </a:gradFill>
              </a:rPr>
              <a:t>Find Me Later </a:t>
            </a:r>
            <a:r>
              <a:rPr lang="en-US" sz="2400" dirty="0">
                <a:gradFill>
                  <a:gsLst>
                    <a:gs pos="0">
                      <a:schemeClr val="tx1"/>
                    </a:gs>
                    <a:gs pos="100000">
                      <a:schemeClr val="tx1"/>
                    </a:gs>
                  </a:gsLst>
                  <a:lin ang="5400000" scaled="0"/>
                </a:gradFill>
              </a:rPr>
              <a:t>At</a:t>
            </a:r>
            <a:r>
              <a:rPr lang="en-US" sz="2400" dirty="0" smtClean="0">
                <a:gradFill>
                  <a:gsLst>
                    <a:gs pos="0">
                      <a:schemeClr val="tx1"/>
                    </a:gs>
                    <a:gs pos="100000">
                      <a:schemeClr val="tx1"/>
                    </a:gs>
                  </a:gsLst>
                  <a:lin ang="5400000" scaled="0"/>
                </a:gradFill>
              </a:rPr>
              <a:t>… RemoteFX Partner Pavilion</a:t>
            </a:r>
            <a:endParaRPr lang="en-US" sz="2400" dirty="0">
              <a:gradFill>
                <a:gsLst>
                  <a:gs pos="0">
                    <a:schemeClr val="tx1"/>
                  </a:gs>
                  <a:gs pos="100000">
                    <a:schemeClr val="tx1"/>
                  </a:gs>
                </a:gsLst>
                <a:lin ang="5400000" scaled="0"/>
              </a:gradFill>
            </a:endParaRPr>
          </a:p>
        </p:txBody>
      </p:sp>
      <p:graphicFrame>
        <p:nvGraphicFramePr>
          <p:cNvPr id="8" name="Table 7"/>
          <p:cNvGraphicFramePr>
            <a:graphicFrameLocks noGrp="1"/>
          </p:cNvGraphicFramePr>
          <p:nvPr>
            <p:extLst>
              <p:ext uri="{D42A27DB-BD31-4B8C-83A1-F6EECF244321}">
                <p14:modId xmlns:p14="http://schemas.microsoft.com/office/powerpoint/2010/main" val="1247626690"/>
              </p:ext>
            </p:extLst>
          </p:nvPr>
        </p:nvGraphicFramePr>
        <p:xfrm>
          <a:off x="507867" y="956827"/>
          <a:ext cx="11552753" cy="4230027"/>
        </p:xfrm>
        <a:graphic>
          <a:graphicData uri="http://schemas.openxmlformats.org/drawingml/2006/table">
            <a:tbl>
              <a:tblPr firstRow="1" bandRow="1">
                <a:tableStyleId>{5940675A-B579-460E-94D1-54222C63F5DA}</a:tableStyleId>
              </a:tblPr>
              <a:tblGrid>
                <a:gridCol w="4127195"/>
                <a:gridCol w="7425558"/>
              </a:tblGrid>
              <a:tr h="565781">
                <a:tc>
                  <a:txBody>
                    <a:bodyPr/>
                    <a:lstStyle/>
                    <a:p>
                      <a:pPr marL="342900" indent="-342900">
                        <a:lnSpc>
                          <a:spcPct val="100000"/>
                        </a:lnSpc>
                        <a:buFont typeface="+mj-lt"/>
                        <a:buAutoNum type="arabicPeriod"/>
                      </a:pPr>
                      <a:r>
                        <a:rPr lang="en-US" sz="2000" dirty="0" smtClean="0">
                          <a:gradFill>
                            <a:gsLst>
                              <a:gs pos="0">
                                <a:schemeClr val="tx1"/>
                              </a:gs>
                              <a:gs pos="86000">
                                <a:schemeClr val="tx1"/>
                              </a:gs>
                            </a:gsLst>
                            <a:lin ang="5400000" scaled="0"/>
                          </a:gradFill>
                          <a:latin typeface="Segoe"/>
                        </a:rPr>
                        <a:t>Why RemoteFX and </a:t>
                      </a:r>
                      <a:r>
                        <a:rPr lang="en-US" sz="2000" dirty="0" smtClean="0">
                          <a:gradFill>
                            <a:gsLst>
                              <a:gs pos="0">
                                <a:schemeClr val="accent1"/>
                              </a:gs>
                              <a:gs pos="100000">
                                <a:schemeClr val="accent1"/>
                              </a:gs>
                            </a:gsLst>
                            <a:lin ang="5400000" scaled="0"/>
                          </a:gradFill>
                          <a:latin typeface="Segoe"/>
                        </a:rPr>
                        <a:t>Demo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itchFamily="34" charset="0"/>
                        <a:buNone/>
                      </a:pPr>
                      <a:endParaRPr lang="en-US"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73748">
                <a:tc>
                  <a:txBody>
                    <a:bodyPr/>
                    <a:lstStyle/>
                    <a:p>
                      <a:pPr marL="342900" indent="-342900">
                        <a:lnSpc>
                          <a:spcPct val="100000"/>
                        </a:lnSpc>
                        <a:buFont typeface="+mj-lt"/>
                        <a:buAutoNum type="arabicPeriod" startAt="2"/>
                      </a:pPr>
                      <a:r>
                        <a:rPr lang="en-US" sz="2000" dirty="0" smtClean="0">
                          <a:gradFill>
                            <a:gsLst>
                              <a:gs pos="0">
                                <a:schemeClr val="tx1"/>
                              </a:gs>
                              <a:gs pos="86000">
                                <a:schemeClr val="tx1"/>
                              </a:gs>
                            </a:gsLst>
                            <a:lin ang="5400000" scaled="0"/>
                          </a:gradFill>
                          <a:latin typeface="Segoe"/>
                        </a:rPr>
                        <a:t>Architecture of Server and Client with </a:t>
                      </a:r>
                      <a:r>
                        <a:rPr lang="en-US" sz="2000" dirty="0" smtClean="0">
                          <a:gradFill>
                            <a:gsLst>
                              <a:gs pos="0">
                                <a:schemeClr val="accent1"/>
                              </a:gs>
                              <a:gs pos="100000">
                                <a:schemeClr val="accent1"/>
                              </a:gs>
                            </a:gsLst>
                          </a:gradFill>
                          <a:latin typeface="Segoe"/>
                        </a:rPr>
                        <a:t>Diagrams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itchFamily="34" charset="0"/>
                        <a:buNone/>
                      </a:pPr>
                      <a:endParaRPr lang="en-US"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135119">
                <a:tc>
                  <a:txBody>
                    <a:bodyPr/>
                    <a:lstStyle/>
                    <a:p>
                      <a:pPr marL="342900" indent="-342900">
                        <a:lnSpc>
                          <a:spcPct val="100000"/>
                        </a:lnSpc>
                        <a:buFont typeface="+mj-lt"/>
                        <a:buAutoNum type="arabicPeriod" startAt="3"/>
                      </a:pPr>
                      <a:r>
                        <a:rPr lang="en-US" sz="2000" dirty="0" smtClean="0">
                          <a:gradFill>
                            <a:gsLst>
                              <a:gs pos="0">
                                <a:schemeClr val="tx1"/>
                              </a:gs>
                              <a:gs pos="86000">
                                <a:schemeClr val="tx1"/>
                              </a:gs>
                            </a:gsLst>
                            <a:lin ang="5400000" scaled="0"/>
                          </a:gradFill>
                          <a:latin typeface="Segoe"/>
                        </a:rPr>
                        <a:t>Capacity Planning and </a:t>
                      </a:r>
                      <a:br>
                        <a:rPr lang="en-US" sz="2000" dirty="0" smtClean="0">
                          <a:gradFill>
                            <a:gsLst>
                              <a:gs pos="0">
                                <a:schemeClr val="tx1"/>
                              </a:gs>
                              <a:gs pos="86000">
                                <a:schemeClr val="tx1"/>
                              </a:gs>
                            </a:gsLst>
                            <a:lin ang="5400000" scaled="0"/>
                          </a:gradFill>
                          <a:latin typeface="Segoe"/>
                        </a:rPr>
                      </a:br>
                      <a:r>
                        <a:rPr lang="en-US" sz="2000" dirty="0" smtClean="0">
                          <a:gradFill>
                            <a:gsLst>
                              <a:gs pos="0">
                                <a:schemeClr val="accent1"/>
                              </a:gs>
                              <a:gs pos="100000">
                                <a:schemeClr val="accent1"/>
                              </a:gs>
                            </a:gsLst>
                          </a:gradFill>
                          <a:latin typeface="Segoe"/>
                        </a:rPr>
                        <a:t>Graphs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itchFamily="34" charset="0"/>
                        <a:buChar char="•"/>
                      </a:pPr>
                      <a:endParaRPr lang="en-US"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882869">
                <a:tc>
                  <a:txBody>
                    <a:bodyPr/>
                    <a:lstStyle/>
                    <a:p>
                      <a:pPr marL="342900" indent="-342900">
                        <a:lnSpc>
                          <a:spcPct val="100000"/>
                        </a:lnSpc>
                        <a:buFont typeface="+mj-lt"/>
                        <a:buAutoNum type="arabicPeriod" startAt="4"/>
                      </a:pPr>
                      <a:r>
                        <a:rPr lang="en-US" sz="2000" kern="1200" dirty="0" smtClean="0">
                          <a:gradFill>
                            <a:gsLst>
                              <a:gs pos="0">
                                <a:schemeClr val="tx1"/>
                              </a:gs>
                              <a:gs pos="86000">
                                <a:schemeClr val="tx1"/>
                              </a:gs>
                            </a:gsLst>
                            <a:lin ang="5400000" scaled="0"/>
                          </a:gradFill>
                          <a:latin typeface="+mn-lt"/>
                          <a:ea typeface="+mn-ea"/>
                          <a:cs typeface="+mn-cs"/>
                        </a:rPr>
                        <a:t>Deployment and</a:t>
                      </a:r>
                      <a:r>
                        <a:rPr lang="en-US" sz="2000" dirty="0" smtClean="0">
                          <a:gradFill>
                            <a:gsLst>
                              <a:gs pos="0">
                                <a:schemeClr val="tx1"/>
                              </a:gs>
                              <a:gs pos="86000">
                                <a:schemeClr val="tx1"/>
                              </a:gs>
                            </a:gsLst>
                            <a:lin ang="5400000" scaled="0"/>
                          </a:gradFill>
                          <a:latin typeface="Segoe"/>
                        </a:rPr>
                        <a:t> </a:t>
                      </a:r>
                      <a:r>
                        <a:rPr lang="en-US" sz="2000" dirty="0" smtClean="0">
                          <a:gradFill>
                            <a:gsLst>
                              <a:gs pos="0">
                                <a:schemeClr val="accent1"/>
                              </a:gs>
                              <a:gs pos="100000">
                                <a:schemeClr val="accent1"/>
                              </a:gs>
                            </a:gsLst>
                          </a:gradFill>
                          <a:latin typeface="Segoe"/>
                        </a:rPr>
                        <a:t>Hardware</a:t>
                      </a:r>
                      <a:r>
                        <a:rPr lang="en-US" sz="2000" dirty="0" smtClean="0">
                          <a:gradFill>
                            <a:gsLst>
                              <a:gs pos="0">
                                <a:schemeClr val="accent1"/>
                              </a:gs>
                              <a:gs pos="100000">
                                <a:schemeClr val="accent1"/>
                              </a:gs>
                            </a:gsLst>
                            <a:lin ang="5400000" scaled="0"/>
                          </a:gradFill>
                          <a:latin typeface="Segoe"/>
                        </a:rPr>
                        <a:t> </a:t>
                      </a:r>
                      <a:r>
                        <a:rPr lang="en-US" sz="2000" dirty="0" smtClean="0">
                          <a:gradFill>
                            <a:gsLst>
                              <a:gs pos="0">
                                <a:schemeClr val="accent1"/>
                              </a:gs>
                              <a:gs pos="100000">
                                <a:schemeClr val="accent1"/>
                              </a:gs>
                            </a:gsLst>
                          </a:gradFill>
                          <a:latin typeface="Segoe"/>
                        </a:rPr>
                        <a:t>Pictures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itchFamily="34" charset="0"/>
                        <a:buChar char="•"/>
                      </a:pPr>
                      <a:endParaRPr lang="en-US" sz="2000" baseline="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772510">
                <a:tc>
                  <a:txBody>
                    <a:bodyPr/>
                    <a:lstStyle/>
                    <a:p>
                      <a:pPr marL="342900" indent="-342900">
                        <a:lnSpc>
                          <a:spcPct val="100000"/>
                        </a:lnSpc>
                        <a:buFont typeface="+mj-lt"/>
                        <a:buAutoNum type="arabicPeriod" startAt="5"/>
                      </a:pPr>
                      <a:r>
                        <a:rPr lang="en-US" sz="2000" kern="1200" dirty="0" smtClean="0">
                          <a:gradFill>
                            <a:gsLst>
                              <a:gs pos="0">
                                <a:schemeClr val="tx1"/>
                              </a:gs>
                              <a:gs pos="86000">
                                <a:schemeClr val="tx1"/>
                              </a:gs>
                            </a:gsLst>
                            <a:lin ang="5400000" scaled="0"/>
                          </a:gradFill>
                          <a:latin typeface="+mn-lt"/>
                          <a:ea typeface="+mn-ea"/>
                          <a:cs typeface="+mn-cs"/>
                        </a:rPr>
                        <a:t>RemoteFX</a:t>
                      </a:r>
                      <a:r>
                        <a:rPr lang="en-US" sz="2000" dirty="0" smtClean="0">
                          <a:gradFill>
                            <a:gsLst>
                              <a:gs pos="0">
                                <a:schemeClr val="tx1"/>
                              </a:gs>
                              <a:gs pos="86000">
                                <a:schemeClr val="tx1"/>
                              </a:gs>
                            </a:gsLst>
                            <a:lin ang="5400000" scaled="0"/>
                          </a:gradFill>
                          <a:latin typeface="Segoe"/>
                        </a:rPr>
                        <a:t> </a:t>
                      </a:r>
                      <a:r>
                        <a:rPr lang="en-US" sz="2000" dirty="0" smtClean="0">
                          <a:gradFill>
                            <a:gsLst>
                              <a:gs pos="0">
                                <a:schemeClr val="accent1"/>
                              </a:gs>
                              <a:gs pos="100000">
                                <a:schemeClr val="accent1"/>
                              </a:gs>
                            </a:gsLst>
                          </a:gradFill>
                          <a:latin typeface="Segoe"/>
                        </a:rPr>
                        <a:t>Partners</a:t>
                      </a:r>
                      <a:r>
                        <a:rPr lang="en-US" sz="2100" dirty="0" smtClean="0">
                          <a:gradFill>
                            <a:gsLst>
                              <a:gs pos="0">
                                <a:schemeClr val="accent1"/>
                              </a:gs>
                              <a:gs pos="100000">
                                <a:schemeClr val="accent1"/>
                              </a:gs>
                            </a:gsLst>
                          </a:gradFill>
                          <a:latin typeface="Segoe"/>
                        </a:rPr>
                        <a:t> </a:t>
                      </a:r>
                      <a:endParaRPr lang="en-US" sz="2100" dirty="0">
                        <a:gradFill>
                          <a:gsLst>
                            <a:gs pos="0">
                              <a:schemeClr val="accent1"/>
                            </a:gs>
                            <a:gs pos="100000">
                              <a:schemeClr val="accent1"/>
                            </a:gs>
                          </a:gsLst>
                        </a:gradFill>
                        <a:latin typeface="Segoe"/>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itchFamily="34" charset="0"/>
                        <a:buNone/>
                      </a:pPr>
                      <a:endParaRPr lang="en-US" sz="2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 name="TextBox 3"/>
          <p:cNvSpPr txBox="1"/>
          <p:nvPr/>
        </p:nvSpPr>
        <p:spPr>
          <a:xfrm flipH="1">
            <a:off x="4744203" y="1021144"/>
            <a:ext cx="7173245" cy="276999"/>
          </a:xfrm>
          <a:prstGeom prst="rect">
            <a:avLst/>
          </a:prstGeom>
        </p:spPr>
        <p:txBody>
          <a:bodyPr wrap="square" lIns="0" tIns="0" rIns="0" bIns="0" rtlCol="0">
            <a:spAutoFit/>
          </a:bodyPr>
          <a:lstStyle/>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Case Studies and Demo with Wyse Zero Client</a:t>
            </a:r>
          </a:p>
        </p:txBody>
      </p:sp>
      <p:sp>
        <p:nvSpPr>
          <p:cNvPr id="6" name="TextBox 5"/>
          <p:cNvSpPr txBox="1"/>
          <p:nvPr/>
        </p:nvSpPr>
        <p:spPr>
          <a:xfrm flipH="1">
            <a:off x="4744203" y="1602827"/>
            <a:ext cx="7173245" cy="615553"/>
          </a:xfrm>
          <a:prstGeom prst="rect">
            <a:avLst/>
          </a:prstGeom>
        </p:spPr>
        <p:txBody>
          <a:bodyPr wrap="square" lIns="0" tIns="0" rIns="0" bIns="0" rtlCol="0">
            <a:spAutoFit/>
          </a:bodyPr>
          <a:lstStyle/>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Architecture for Server </a:t>
            </a:r>
            <a:r>
              <a:rPr lang="en-US" sz="2000" dirty="0" err="1">
                <a:gradFill>
                  <a:gsLst>
                    <a:gs pos="0">
                      <a:schemeClr val="tx1"/>
                    </a:gs>
                    <a:gs pos="100000">
                      <a:schemeClr val="tx1"/>
                    </a:gs>
                  </a:gsLst>
                  <a:lin ang="5400000" scaled="0"/>
                </a:gradFill>
              </a:rPr>
              <a:t>Remoting</a:t>
            </a:r>
            <a:r>
              <a:rPr lang="en-US" sz="2000" dirty="0">
                <a:gradFill>
                  <a:gsLst>
                    <a:gs pos="0">
                      <a:schemeClr val="tx1"/>
                    </a:gs>
                    <a:gs pos="100000">
                      <a:schemeClr val="tx1"/>
                    </a:gs>
                  </a:gsLst>
                  <a:lin ang="5400000" scaled="0"/>
                </a:gradFill>
              </a:rPr>
              <a:t> and Client</a:t>
            </a:r>
          </a:p>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Overview of Operations (provided as a Handout)</a:t>
            </a:r>
          </a:p>
        </p:txBody>
      </p:sp>
      <p:sp>
        <p:nvSpPr>
          <p:cNvPr id="7" name="TextBox 6"/>
          <p:cNvSpPr txBox="1"/>
          <p:nvPr/>
        </p:nvSpPr>
        <p:spPr>
          <a:xfrm flipH="1">
            <a:off x="4744203" y="2488640"/>
            <a:ext cx="7173245" cy="954107"/>
          </a:xfrm>
          <a:prstGeom prst="rect">
            <a:avLst/>
          </a:prstGeom>
        </p:spPr>
        <p:txBody>
          <a:bodyPr wrap="square" lIns="0" tIns="0" rIns="0" bIns="0" rtlCol="0">
            <a:spAutoFit/>
          </a:bodyPr>
          <a:lstStyle/>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Testing Approach</a:t>
            </a:r>
          </a:p>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Recommendation based on Testing</a:t>
            </a:r>
          </a:p>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Upcoming Whitepaper in June</a:t>
            </a:r>
          </a:p>
        </p:txBody>
      </p:sp>
      <p:sp>
        <p:nvSpPr>
          <p:cNvPr id="9" name="TextBox 8"/>
          <p:cNvSpPr txBox="1"/>
          <p:nvPr/>
        </p:nvSpPr>
        <p:spPr>
          <a:xfrm flipH="1">
            <a:off x="4744203" y="3634293"/>
            <a:ext cx="7173245" cy="615553"/>
          </a:xfrm>
          <a:prstGeom prst="rect">
            <a:avLst/>
          </a:prstGeom>
        </p:spPr>
        <p:txBody>
          <a:bodyPr wrap="square" lIns="0" tIns="0" rIns="0" bIns="0" rtlCol="0">
            <a:spAutoFit/>
          </a:bodyPr>
          <a:lstStyle/>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Ecosystem Investments to Make Your Selection Easier </a:t>
            </a:r>
          </a:p>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Servers Offerings and Reference Guides from Partners</a:t>
            </a:r>
          </a:p>
        </p:txBody>
      </p:sp>
      <p:sp>
        <p:nvSpPr>
          <p:cNvPr id="10" name="TextBox 9"/>
          <p:cNvSpPr txBox="1"/>
          <p:nvPr/>
        </p:nvSpPr>
        <p:spPr>
          <a:xfrm flipH="1">
            <a:off x="4744203" y="4485953"/>
            <a:ext cx="7173245" cy="553998"/>
          </a:xfrm>
          <a:prstGeom prst="rect">
            <a:avLst/>
          </a:prstGeom>
        </p:spPr>
        <p:txBody>
          <a:bodyPr wrap="square" lIns="0" tIns="0" rIns="0" bIns="0" rtlCol="0">
            <a:spAutoFit/>
          </a:bodyPr>
          <a:lstStyle/>
          <a:p>
            <a:pPr marL="285750" indent="-285750">
              <a:lnSpc>
                <a:spcPct val="90000"/>
              </a:lnSpc>
              <a:spcBef>
                <a:spcPct val="20000"/>
              </a:spcBef>
              <a:buSzPct val="90000"/>
              <a:buBlip>
                <a:blip r:embed="rId2"/>
              </a:buBlip>
            </a:pPr>
            <a:r>
              <a:rPr lang="en-US" sz="2000" dirty="0">
                <a:gradFill>
                  <a:gsLst>
                    <a:gs pos="0">
                      <a:schemeClr val="tx1"/>
                    </a:gs>
                    <a:gs pos="100000">
                      <a:schemeClr val="tx1"/>
                    </a:gs>
                  </a:gsLst>
                  <a:lin ang="5400000" scaled="0"/>
                </a:gradFill>
              </a:rPr>
              <a:t>Industry Leading Partners for Server, Client, WAN Acceleration, Thin Clients, Decoders</a:t>
            </a:r>
          </a:p>
        </p:txBody>
      </p:sp>
    </p:spTree>
    <p:extLst>
      <p:ext uri="{BB962C8B-B14F-4D97-AF65-F5344CB8AC3E}">
        <p14:creationId xmlns:p14="http://schemas.microsoft.com/office/powerpoint/2010/main" val="139305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5037345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RemoteFX VDI</a:t>
            </a:r>
            <a:endParaRPr lang="en-US" dirty="0">
              <a:solidFill>
                <a:srgbClr val="FFC000"/>
              </a:solidFill>
            </a:endParaRPr>
          </a:p>
        </p:txBody>
      </p:sp>
      <p:sp>
        <p:nvSpPr>
          <p:cNvPr id="3" name="Text Placeholder 2"/>
          <p:cNvSpPr>
            <a:spLocks noGrp="1"/>
          </p:cNvSpPr>
          <p:nvPr>
            <p:ph type="body" sz="quarter" idx="10"/>
          </p:nvPr>
        </p:nvSpPr>
        <p:spPr>
          <a:xfrm>
            <a:off x="519112" y="1447799"/>
            <a:ext cx="9698775" cy="2068259"/>
          </a:xfrm>
        </p:spPr>
        <p:txBody>
          <a:bodyPr/>
          <a:lstStyle/>
          <a:p>
            <a:r>
              <a:rPr lang="en-US" dirty="0" smtClean="0"/>
              <a:t>IT: Control and Compliance</a:t>
            </a:r>
          </a:p>
          <a:p>
            <a:r>
              <a:rPr lang="en-US" dirty="0" smtClean="0"/>
              <a:t>Applications: Knowledge Workers with Multimedia </a:t>
            </a:r>
          </a:p>
          <a:p>
            <a:r>
              <a:rPr lang="en-US" dirty="0" smtClean="0"/>
              <a:t>Employees: Access to Applications </a:t>
            </a:r>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013" y="2575971"/>
            <a:ext cx="4092058" cy="3710055"/>
          </a:xfrm>
          <a:prstGeom prst="rect">
            <a:avLst/>
          </a:prstGeom>
          <a:ln>
            <a:noFill/>
          </a:ln>
          <a:effectLst>
            <a:outerShdw dist="35921" dir="2700000" algn="ctr" rotWithShape="0">
              <a:schemeClr val="bg2"/>
            </a:outerShd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bwMode="auto">
          <a:xfrm>
            <a:off x="2731030" y="3596876"/>
            <a:ext cx="4564104" cy="3023485"/>
          </a:xfrm>
          <a:prstGeom prst="wedgeRoundRectCallout">
            <a:avLst>
              <a:gd name="adj1" fmla="val 63667"/>
              <a:gd name="adj2" fmla="val -22243"/>
              <a:gd name="adj3" fmla="val 16667"/>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endParaRPr lang="en-US" sz="1400" dirty="0" smtClean="0"/>
          </a:p>
          <a:p>
            <a:r>
              <a:rPr lang="en-US" sz="1400" dirty="0" smtClean="0"/>
              <a:t>“</a:t>
            </a:r>
            <a:r>
              <a:rPr lang="en-US" sz="1400" dirty="0"/>
              <a:t>We’ve been really impressed with the RemoteFX feature in Windows Server 2008 R2 SP1. The reduction in power consumption and the rich graphical user experience are both significant advantages. We now use VDI for more than 75 percent of our work force worldwide. With Windows Server 2008 R2 SP1, our employees get a rich graphical user experience, better phone quality, and USB remote access within the VDI session</a:t>
            </a:r>
            <a:r>
              <a:rPr lang="en-US" sz="1400" dirty="0" smtClean="0"/>
              <a:t>.“</a:t>
            </a:r>
          </a:p>
          <a:p>
            <a:endParaRPr lang="en-US" sz="1400" dirty="0" smtClean="0"/>
          </a:p>
          <a:p>
            <a:r>
              <a:rPr lang="en-US" sz="1400" dirty="0"/>
              <a:t>Alan Bourassa</a:t>
            </a:r>
            <a:br>
              <a:rPr lang="en-US" sz="1400" dirty="0"/>
            </a:br>
            <a:r>
              <a:rPr lang="en-US" sz="1400" dirty="0"/>
              <a:t>Chief Information Officer, </a:t>
            </a:r>
            <a:r>
              <a:rPr lang="en-US" sz="1400" dirty="0" err="1"/>
              <a:t>EmpireCLS</a:t>
            </a:r>
            <a:r>
              <a:rPr lang="en-US" sz="1400" dirty="0"/>
              <a:t> Worldwide Chauffeured Services</a:t>
            </a:r>
          </a:p>
          <a:p>
            <a:pPr algn="ctr" defTabSz="914099"/>
            <a:endParaRPr lang="en-US" sz="1400" dirty="0" smtClean="0">
              <a:solidFill>
                <a:schemeClr val="tx1">
                  <a:alpha val="99000"/>
                </a:schemeClr>
              </a:solidFill>
            </a:endParaRPr>
          </a:p>
        </p:txBody>
      </p:sp>
      <p:grpSp>
        <p:nvGrpSpPr>
          <p:cNvPr id="11" name="Group 10"/>
          <p:cNvGrpSpPr/>
          <p:nvPr/>
        </p:nvGrpSpPr>
        <p:grpSpPr>
          <a:xfrm>
            <a:off x="8336238" y="2591737"/>
            <a:ext cx="3311302" cy="3759874"/>
            <a:chOff x="8126302" y="2912392"/>
            <a:chExt cx="3311302" cy="3759874"/>
          </a:xfrm>
        </p:grpSpPr>
        <p:sp>
          <p:nvSpPr>
            <p:cNvPr id="4" name="TextBox 3"/>
            <p:cNvSpPr txBox="1"/>
            <p:nvPr/>
          </p:nvSpPr>
          <p:spPr>
            <a:xfrm>
              <a:off x="8126302" y="6426045"/>
              <a:ext cx="3311302" cy="246221"/>
            </a:xfrm>
            <a:prstGeom prst="rect">
              <a:avLst/>
            </a:prstGeom>
            <a:noFill/>
          </p:spPr>
          <p:txBody>
            <a:bodyPr wrap="square" lIns="0" tIns="0" rIns="0" bIns="0" rtlCol="0">
              <a:spAutoFit/>
            </a:bodyPr>
            <a:lstStyle/>
            <a:p>
              <a:r>
                <a:rPr lang="en-US" sz="800" dirty="0">
                  <a:gradFill>
                    <a:gsLst>
                      <a:gs pos="0">
                        <a:schemeClr val="tx1"/>
                      </a:gs>
                      <a:gs pos="86000">
                        <a:schemeClr val="tx1"/>
                      </a:gs>
                    </a:gsLst>
                    <a:lin ang="5400000" scaled="0"/>
                  </a:gradFill>
                </a:rPr>
                <a:t>http://www.computerworld.com/s/article/9215316/BP_employee_loses_laptop_containing_data_on_13_000_oil_spill_claimants</a:t>
              </a:r>
              <a:endParaRPr lang="en-US" sz="800" dirty="0" smtClean="0">
                <a:gradFill>
                  <a:gsLst>
                    <a:gs pos="0">
                      <a:schemeClr val="tx1"/>
                    </a:gs>
                    <a:gs pos="86000">
                      <a:schemeClr val="tx1"/>
                    </a:gs>
                  </a:gsLst>
                  <a:lin ang="5400000" scaled="0"/>
                </a:gra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577"/>
            <a:stretch/>
          </p:blipFill>
          <p:spPr bwMode="auto">
            <a:xfrm>
              <a:off x="8126302" y="2912392"/>
              <a:ext cx="3311302" cy="3477057"/>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Rounded Rectangle 15"/>
          <p:cNvSpPr/>
          <p:nvPr/>
        </p:nvSpPr>
        <p:spPr bwMode="auto">
          <a:xfrm>
            <a:off x="7616680" y="2591737"/>
            <a:ext cx="4310724" cy="3844006"/>
          </a:xfrm>
          <a:prstGeom prst="roundRect">
            <a:avLst>
              <a:gd name="adj" fmla="val 0"/>
            </a:avLst>
          </a:prstGeom>
          <a:ln>
            <a:headEnd type="none" w="med" len="med"/>
            <a:tailEnd type="none" w="med" len="med"/>
          </a:ln>
          <a:effectLst>
            <a:outerShdw blurRad="76200" dir="13500000" sy="23000" kx="1200000" algn="br" rotWithShape="0">
              <a:prstClr val="black">
                <a:alpha val="20000"/>
              </a:prstClr>
            </a:outerShdw>
            <a:reflection blurRad="6350" stA="50000" endA="275" endPos="40000" dist="101600" dir="5400000" sy="-100000" algn="bl" rotWithShape="0"/>
          </a:effectLst>
          <a:scene3d>
            <a:camera prst="obliqueTopRigh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200" dirty="0" smtClean="0">
                <a:solidFill>
                  <a:schemeClr val="bg1">
                    <a:alpha val="99000"/>
                  </a:schemeClr>
                </a:solidFill>
              </a:rPr>
              <a:t>Multimedia and 3D:</a:t>
            </a:r>
          </a:p>
          <a:p>
            <a:pPr marL="342900" indent="-342900" defTabSz="914099">
              <a:buFont typeface="Arial" pitchFamily="34" charset="0"/>
              <a:buChar char="•"/>
            </a:pPr>
            <a:r>
              <a:rPr lang="en-US" sz="2200" dirty="0" smtClean="0">
                <a:solidFill>
                  <a:schemeClr val="bg1">
                    <a:alpha val="99000"/>
                  </a:schemeClr>
                </a:solidFill>
              </a:rPr>
              <a:t>Google Earth</a:t>
            </a:r>
          </a:p>
          <a:p>
            <a:pPr marL="342900" indent="-342900" defTabSz="914099">
              <a:buFont typeface="Arial" pitchFamily="34" charset="0"/>
              <a:buChar char="•"/>
            </a:pPr>
            <a:r>
              <a:rPr lang="en-US" sz="2200" dirty="0" smtClean="0">
                <a:solidFill>
                  <a:schemeClr val="bg1">
                    <a:alpha val="99000"/>
                  </a:schemeClr>
                </a:solidFill>
              </a:rPr>
              <a:t>Flash</a:t>
            </a:r>
          </a:p>
          <a:p>
            <a:pPr marL="342900" indent="-342900" defTabSz="914099">
              <a:buFont typeface="Arial" pitchFamily="34" charset="0"/>
              <a:buChar char="•"/>
            </a:pPr>
            <a:r>
              <a:rPr lang="en-US" sz="2200" dirty="0" smtClean="0">
                <a:solidFill>
                  <a:schemeClr val="bg1">
                    <a:alpha val="99000"/>
                  </a:schemeClr>
                </a:solidFill>
              </a:rPr>
              <a:t>PowerPoint</a:t>
            </a:r>
          </a:p>
          <a:p>
            <a:pPr marL="342900" indent="-342900" defTabSz="914099">
              <a:buFont typeface="Arial" pitchFamily="34" charset="0"/>
              <a:buChar char="•"/>
            </a:pPr>
            <a:r>
              <a:rPr lang="en-US" sz="2200" dirty="0" smtClean="0">
                <a:solidFill>
                  <a:schemeClr val="bg1">
                    <a:alpha val="99000"/>
                  </a:schemeClr>
                </a:solidFill>
              </a:rPr>
              <a:t>Silverlight</a:t>
            </a:r>
          </a:p>
          <a:p>
            <a:pPr marL="342900" indent="-342900" defTabSz="914099">
              <a:buFont typeface="Arial" pitchFamily="34" charset="0"/>
              <a:buChar char="•"/>
            </a:pPr>
            <a:r>
              <a:rPr lang="en-US" sz="2200" dirty="0" smtClean="0">
                <a:solidFill>
                  <a:schemeClr val="bg1">
                    <a:alpha val="99000"/>
                  </a:schemeClr>
                </a:solidFill>
              </a:rPr>
              <a:t>Skype</a:t>
            </a:r>
          </a:p>
          <a:p>
            <a:pPr marL="342900" indent="-342900" defTabSz="914099">
              <a:buFont typeface="Arial" pitchFamily="34" charset="0"/>
              <a:buChar char="•"/>
            </a:pPr>
            <a:r>
              <a:rPr lang="en-US" sz="2200" dirty="0" smtClean="0">
                <a:solidFill>
                  <a:schemeClr val="bg1">
                    <a:alpha val="99000"/>
                  </a:schemeClr>
                </a:solidFill>
              </a:rPr>
              <a:t>Visual Studio 10</a:t>
            </a:r>
          </a:p>
          <a:p>
            <a:pPr marL="342900" indent="-342900" defTabSz="914099">
              <a:buFont typeface="Arial" pitchFamily="34" charset="0"/>
              <a:buChar char="•"/>
            </a:pPr>
            <a:r>
              <a:rPr lang="en-US" sz="2200" dirty="0" smtClean="0">
                <a:solidFill>
                  <a:schemeClr val="bg1">
                    <a:alpha val="99000"/>
                  </a:schemeClr>
                </a:solidFill>
              </a:rPr>
              <a:t>Windows Media Player</a:t>
            </a:r>
          </a:p>
          <a:p>
            <a:pPr marL="342900" indent="-342900" defTabSz="914099">
              <a:buFont typeface="Arial" pitchFamily="34" charset="0"/>
              <a:buChar char="•"/>
            </a:pPr>
            <a:r>
              <a:rPr lang="en-US" sz="2200" dirty="0" smtClean="0">
                <a:solidFill>
                  <a:schemeClr val="bg1">
                    <a:alpha val="99000"/>
                  </a:schemeClr>
                </a:solidFill>
              </a:rPr>
              <a:t>Windows Presentation Format</a:t>
            </a:r>
          </a:p>
          <a:p>
            <a:pPr marL="342900" indent="-342900" defTabSz="914099">
              <a:buFont typeface="Arial" pitchFamily="34" charset="0"/>
              <a:buChar char="•"/>
            </a:pPr>
            <a:r>
              <a:rPr lang="en-US" sz="2200" dirty="0" smtClean="0">
                <a:solidFill>
                  <a:schemeClr val="bg1">
                    <a:alpha val="99000"/>
                  </a:schemeClr>
                </a:solidFill>
              </a:rPr>
              <a:t>Windows Desktop (DWM)</a:t>
            </a:r>
            <a:endParaRPr lang="en-US" sz="2200" dirty="0">
              <a:solidFill>
                <a:schemeClr val="tx1">
                  <a:alpha val="99000"/>
                </a:schemeClr>
              </a:solidFill>
            </a:endParaRPr>
          </a:p>
        </p:txBody>
      </p:sp>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845" y="2527790"/>
            <a:ext cx="4342559" cy="4267145"/>
          </a:xfrm>
          <a:prstGeom prst="rect">
            <a:avLst/>
          </a:prstGeom>
          <a:ln>
            <a:noFill/>
          </a:ln>
          <a:effectLst>
            <a:outerShdw dist="35921" dir="2700000" algn="ctr" rotWithShape="0">
              <a:schemeClr val="bg2"/>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ular Callout 18"/>
          <p:cNvSpPr/>
          <p:nvPr/>
        </p:nvSpPr>
        <p:spPr bwMode="auto">
          <a:xfrm>
            <a:off x="2731030" y="3805442"/>
            <a:ext cx="4784652" cy="1711842"/>
          </a:xfrm>
          <a:prstGeom prst="wedgeRoundRectCallout">
            <a:avLst>
              <a:gd name="adj1" fmla="val 54945"/>
              <a:gd name="adj2" fmla="val 22127"/>
              <a:gd name="adj3" fmla="val 16667"/>
            </a:avLst>
          </a:prstGeom>
          <a:solidFill>
            <a:schemeClr val="accent5">
              <a:lumMod val="75000"/>
            </a:schemeClr>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a:solidFill>
                  <a:schemeClr val="tx1">
                    <a:alpha val="99000"/>
                  </a:schemeClr>
                </a:solidFill>
              </a:rPr>
              <a:t>We save 70 to 80 hours each month by delivering classes remotely using RemoteFX in Windows Server 2008 R2 Service Pack 1. At our consultant billing rate of $250 an hour, that’s more than $200,000 a year.  </a:t>
            </a:r>
          </a:p>
          <a:p>
            <a:pPr algn="ctr" defTabSz="914099"/>
            <a:endParaRPr lang="en-US" sz="1400" dirty="0">
              <a:solidFill>
                <a:schemeClr val="tx1">
                  <a:alpha val="99000"/>
                </a:schemeClr>
              </a:solidFill>
            </a:endParaRPr>
          </a:p>
          <a:p>
            <a:pPr algn="ctr" defTabSz="914099"/>
            <a:r>
              <a:rPr lang="en-US" sz="1400" dirty="0">
                <a:solidFill>
                  <a:schemeClr val="tx1">
                    <a:alpha val="99000"/>
                  </a:schemeClr>
                </a:solidFill>
              </a:rPr>
              <a:t> Rand Morimoto</a:t>
            </a:r>
          </a:p>
          <a:p>
            <a:pPr algn="ctr" defTabSz="914099"/>
            <a:r>
              <a:rPr lang="en-US" sz="1400" dirty="0">
                <a:solidFill>
                  <a:schemeClr val="tx1">
                    <a:alpha val="99000"/>
                  </a:schemeClr>
                </a:solidFill>
              </a:rPr>
              <a:t>President, Convergent Computing </a:t>
            </a:r>
          </a:p>
        </p:txBody>
      </p:sp>
    </p:spTree>
    <p:extLst>
      <p:ext uri="{BB962C8B-B14F-4D97-AF65-F5344CB8AC3E}">
        <p14:creationId xmlns:p14="http://schemas.microsoft.com/office/powerpoint/2010/main" val="1082036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6" grpId="1" animBg="1"/>
      <p:bldP spid="19" grpId="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73034220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01855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316468769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427224319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5284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smtClean="0"/>
              <a:t>RemoteFX Enabled Client</a:t>
            </a:r>
            <a:br>
              <a:rPr lang="en-US" smtClean="0"/>
            </a:br>
            <a:endParaRPr lang="en-US" dirty="0"/>
          </a:p>
        </p:txBody>
      </p:sp>
      <p:sp>
        <p:nvSpPr>
          <p:cNvPr id="3" name="Subtitle 2"/>
          <p:cNvSpPr>
            <a:spLocks noGrp="1"/>
          </p:cNvSpPr>
          <p:nvPr>
            <p:ph type="subTitle" idx="1"/>
          </p:nvPr>
        </p:nvSpPr>
        <p:spPr/>
        <p:txBody>
          <a:bodyPr/>
          <a:lstStyle/>
          <a:p>
            <a:r>
              <a:rPr lang="en-US" smtClean="0"/>
              <a:t>Hector Angulo</a:t>
            </a:r>
          </a:p>
          <a:p>
            <a:r>
              <a:rPr lang="en-US" smtClean="0"/>
              <a:t>Product Manager, Wyse Zero </a:t>
            </a:r>
          </a:p>
          <a:p>
            <a:r>
              <a:rPr lang="en-US" smtClean="0"/>
              <a:t>Wyse Technology</a:t>
            </a:r>
            <a:endParaRPr lang="en-US" dirty="0"/>
          </a:p>
        </p:txBody>
      </p:sp>
      <p:pic>
        <p:nvPicPr>
          <p:cNvPr id="5" name="Picture 4" descr="wyse_logo.gif"/>
          <p:cNvPicPr>
            <a:picLocks noChangeAspect="1"/>
          </p:cNvPicPr>
          <p:nvPr/>
        </p:nvPicPr>
        <p:blipFill>
          <a:blip r:embed="rId3"/>
          <a:stretch>
            <a:fillRect/>
          </a:stretch>
        </p:blipFill>
        <p:spPr>
          <a:xfrm>
            <a:off x="860778" y="5675695"/>
            <a:ext cx="1120077" cy="673731"/>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3224939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Agenda</a:t>
            </a:r>
            <a:endParaRPr lang="en-US" dirty="0"/>
          </a:p>
        </p:txBody>
      </p:sp>
      <p:sp>
        <p:nvSpPr>
          <p:cNvPr id="7" name="Text Placeholder 6"/>
          <p:cNvSpPr>
            <a:spLocks noGrp="1"/>
          </p:cNvSpPr>
          <p:nvPr>
            <p:ph type="body" sz="quarter" idx="10"/>
          </p:nvPr>
        </p:nvSpPr>
        <p:spPr>
          <a:xfrm>
            <a:off x="519112" y="1447799"/>
            <a:ext cx="11149013" cy="2856167"/>
          </a:xfrm>
        </p:spPr>
        <p:txBody>
          <a:bodyPr/>
          <a:lstStyle/>
          <a:p>
            <a:pPr marL="514350" indent="-514350">
              <a:lnSpc>
                <a:spcPct val="100000"/>
              </a:lnSpc>
              <a:buFont typeface="+mj-lt"/>
              <a:buAutoNum type="arabicPeriod"/>
            </a:pPr>
            <a:r>
              <a:rPr lang="en-US" dirty="0" smtClean="0"/>
              <a:t>Why RemoteFX and </a:t>
            </a:r>
            <a:r>
              <a:rPr lang="en-US" dirty="0" smtClean="0">
                <a:solidFill>
                  <a:srgbClr val="FFC000"/>
                </a:solidFill>
              </a:rPr>
              <a:t>Demo</a:t>
            </a:r>
          </a:p>
          <a:p>
            <a:pPr marL="514350" indent="-514350">
              <a:lnSpc>
                <a:spcPct val="100000"/>
              </a:lnSpc>
              <a:buFont typeface="+mj-lt"/>
              <a:buAutoNum type="arabicPeriod"/>
            </a:pPr>
            <a:r>
              <a:rPr lang="en-US" dirty="0" smtClean="0"/>
              <a:t>Architecture of Server and Client with </a:t>
            </a:r>
            <a:r>
              <a:rPr lang="en-US" dirty="0" smtClean="0">
                <a:solidFill>
                  <a:srgbClr val="FFC000"/>
                </a:solidFill>
              </a:rPr>
              <a:t>Diagrams</a:t>
            </a:r>
          </a:p>
          <a:p>
            <a:pPr marL="514350" indent="-514350">
              <a:lnSpc>
                <a:spcPct val="100000"/>
              </a:lnSpc>
              <a:buFont typeface="+mj-lt"/>
              <a:buAutoNum type="arabicPeriod"/>
            </a:pPr>
            <a:r>
              <a:rPr lang="en-US" dirty="0" smtClean="0"/>
              <a:t>Capacity Planning and </a:t>
            </a:r>
            <a:r>
              <a:rPr lang="en-US" dirty="0" smtClean="0">
                <a:solidFill>
                  <a:srgbClr val="FFC000"/>
                </a:solidFill>
              </a:rPr>
              <a:t>Graphs</a:t>
            </a:r>
          </a:p>
          <a:p>
            <a:pPr marL="514350" indent="-514350">
              <a:lnSpc>
                <a:spcPct val="100000"/>
              </a:lnSpc>
              <a:buFont typeface="+mj-lt"/>
              <a:buAutoNum type="arabicPeriod"/>
            </a:pPr>
            <a:r>
              <a:rPr lang="en-US" dirty="0" smtClean="0"/>
              <a:t>Deployment Considerations and </a:t>
            </a:r>
            <a:r>
              <a:rPr lang="en-US" dirty="0" smtClean="0">
                <a:solidFill>
                  <a:srgbClr val="FFC000"/>
                </a:solidFill>
              </a:rPr>
              <a:t>Hardware</a:t>
            </a:r>
          </a:p>
          <a:p>
            <a:pPr marL="514350" indent="-514350">
              <a:lnSpc>
                <a:spcPct val="100000"/>
              </a:lnSpc>
              <a:buFont typeface="+mj-lt"/>
              <a:buAutoNum type="arabicPeriod"/>
            </a:pPr>
            <a:r>
              <a:rPr lang="en-US" dirty="0" err="1" smtClean="0">
                <a:solidFill>
                  <a:schemeClr val="tx1"/>
                </a:solidFill>
              </a:rPr>
              <a:t>RemoteFX</a:t>
            </a:r>
            <a:r>
              <a:rPr lang="en-US" dirty="0" smtClean="0">
                <a:solidFill>
                  <a:schemeClr val="tx1"/>
                </a:solidFill>
              </a:rPr>
              <a:t> </a:t>
            </a:r>
            <a:r>
              <a:rPr lang="en-US" dirty="0" smtClean="0">
                <a:solidFill>
                  <a:srgbClr val="FFC000"/>
                </a:solidFill>
              </a:rPr>
              <a:t>Partners</a:t>
            </a:r>
            <a:r>
              <a:rPr lang="en-US" dirty="0" smtClean="0"/>
              <a:t> </a:t>
            </a:r>
            <a:endParaRPr lang="en-US" dirty="0"/>
          </a:p>
        </p:txBody>
      </p:sp>
      <p:sp>
        <p:nvSpPr>
          <p:cNvPr id="5" name="Rectangle 4"/>
          <p:cNvSpPr/>
          <p:nvPr/>
        </p:nvSpPr>
        <p:spPr bwMode="auto">
          <a:xfrm>
            <a:off x="315086" y="1998026"/>
            <a:ext cx="9553623" cy="595050"/>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93640859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08673" y="1447800"/>
            <a:ext cx="11249497" cy="4636128"/>
          </a:xfrm>
          <a:prstGeom prst="roundRect">
            <a:avLst>
              <a:gd name="adj" fmla="val 0"/>
            </a:avLst>
          </a:prstGeom>
          <a:gradFill>
            <a:lin ang="16500000" scaled="0"/>
          </a:gradFill>
          <a:ln>
            <a:gradFill>
              <a:gsLst>
                <a:gs pos="0">
                  <a:schemeClr val="tx1">
                    <a:alpha val="3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                        		  Hyper-V`</a:t>
            </a:r>
          </a:p>
        </p:txBody>
      </p:sp>
      <p:sp>
        <p:nvSpPr>
          <p:cNvPr id="2" name="Title 1"/>
          <p:cNvSpPr>
            <a:spLocks noGrp="1"/>
          </p:cNvSpPr>
          <p:nvPr>
            <p:ph type="title"/>
          </p:nvPr>
        </p:nvSpPr>
        <p:spPr/>
        <p:txBody>
          <a:bodyPr/>
          <a:lstStyle/>
          <a:p>
            <a:r>
              <a:rPr lang="en-US" dirty="0" smtClean="0"/>
              <a:t>Architecture for Server </a:t>
            </a:r>
            <a:r>
              <a:rPr lang="en-US" dirty="0" err="1" smtClean="0"/>
              <a:t>Remoting</a:t>
            </a:r>
            <a:r>
              <a:rPr lang="en-US" dirty="0" smtClean="0"/>
              <a:t> </a:t>
            </a:r>
            <a:endParaRPr lang="en-US" dirty="0"/>
          </a:p>
        </p:txBody>
      </p:sp>
      <p:sp>
        <p:nvSpPr>
          <p:cNvPr id="6" name="Rounded Rectangle 5"/>
          <p:cNvSpPr/>
          <p:nvPr/>
        </p:nvSpPr>
        <p:spPr bwMode="auto">
          <a:xfrm>
            <a:off x="397631" y="4628205"/>
            <a:ext cx="4197009" cy="647700"/>
          </a:xfrm>
          <a:prstGeom prst="roundRect">
            <a:avLst>
              <a:gd name="adj" fmla="val 0"/>
            </a:avLst>
          </a:prstGeom>
          <a:gradFill rotWithShape="1">
            <a:gsLst>
              <a:gs pos="0">
                <a:srgbClr val="8CA923">
                  <a:shade val="51000"/>
                  <a:satMod val="130000"/>
                </a:srgbClr>
              </a:gs>
              <a:gs pos="80000">
                <a:srgbClr val="8CA923">
                  <a:shade val="93000"/>
                  <a:satMod val="130000"/>
                </a:srgbClr>
              </a:gs>
              <a:gs pos="100000">
                <a:srgbClr val="8CA923">
                  <a:shade val="94000"/>
                  <a:satMod val="135000"/>
                </a:srgbClr>
              </a:gs>
            </a:gsLst>
            <a:lin ang="16200000" scaled="0"/>
          </a:gradFill>
          <a:ln w="9525" cap="flat" cmpd="sng" algn="ctr">
            <a:solidFill>
              <a:srgbClr val="8CA923">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kern="0" dirty="0">
                <a:gradFill>
                  <a:gsLst>
                    <a:gs pos="0">
                      <a:srgbClr val="FFFFFF"/>
                    </a:gs>
                    <a:gs pos="100000">
                      <a:srgbClr val="FFFFFF"/>
                    </a:gs>
                  </a:gsLst>
                  <a:lin ang="5400000" scaled="0"/>
                </a:gradFill>
                <a:latin typeface="Segoe UI"/>
              </a:rPr>
              <a:t>WDDM Driver</a:t>
            </a:r>
          </a:p>
        </p:txBody>
      </p:sp>
      <p:sp>
        <p:nvSpPr>
          <p:cNvPr id="14" name="Rounded Rectangle 13"/>
          <p:cNvSpPr/>
          <p:nvPr/>
        </p:nvSpPr>
        <p:spPr bwMode="auto">
          <a:xfrm>
            <a:off x="5231875" y="4361505"/>
            <a:ext cx="6399133" cy="533400"/>
          </a:xfrm>
          <a:prstGeom prst="roundRect">
            <a:avLst>
              <a:gd name="adj" fmla="val 0"/>
            </a:avLst>
          </a:prstGeom>
          <a:gradFill rotWithShape="1">
            <a:gsLst>
              <a:gs pos="0">
                <a:srgbClr val="3A94D2">
                  <a:shade val="51000"/>
                  <a:satMod val="130000"/>
                </a:srgbClr>
              </a:gs>
              <a:gs pos="80000">
                <a:srgbClr val="3A94D2">
                  <a:shade val="93000"/>
                  <a:satMod val="130000"/>
                </a:srgbClr>
              </a:gs>
              <a:gs pos="100000">
                <a:srgbClr val="3A94D2">
                  <a:shade val="94000"/>
                  <a:satMod val="135000"/>
                </a:srgbClr>
              </a:gs>
            </a:gsLst>
            <a:lin ang="16200000" scaled="0"/>
          </a:gradFill>
          <a:ln w="9525" cap="flat" cmpd="sng" algn="ctr">
            <a:solidFill>
              <a:srgbClr val="3A94D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r>
              <a:rPr lang="en-US" sz="1600" kern="0" dirty="0">
                <a:solidFill>
                  <a:srgbClr val="FFFFFF">
                    <a:alpha val="99000"/>
                  </a:srgbClr>
                </a:solidFill>
                <a:latin typeface="Segoe UI"/>
              </a:rPr>
              <a:t>Platform Integration with </a:t>
            </a:r>
            <a:r>
              <a:rPr lang="en-US" sz="1600" kern="0" dirty="0" smtClean="0">
                <a:solidFill>
                  <a:srgbClr val="FFFFFF">
                    <a:alpha val="99000"/>
                  </a:srgbClr>
                </a:solidFill>
                <a:latin typeface="Segoe UI"/>
              </a:rPr>
              <a:t>Hyper-V components</a:t>
            </a:r>
            <a:endParaRPr lang="en-US" sz="1600" kern="0" dirty="0">
              <a:solidFill>
                <a:srgbClr val="FFFFFF">
                  <a:alpha val="99000"/>
                </a:srgbClr>
              </a:solidFill>
              <a:latin typeface="Segoe UI"/>
            </a:endParaRPr>
          </a:p>
        </p:txBody>
      </p:sp>
      <p:sp>
        <p:nvSpPr>
          <p:cNvPr id="16" name="Rounded Rectangle 15"/>
          <p:cNvSpPr/>
          <p:nvPr/>
        </p:nvSpPr>
        <p:spPr bwMode="auto">
          <a:xfrm>
            <a:off x="397632" y="5303064"/>
            <a:ext cx="4197008" cy="762001"/>
          </a:xfrm>
          <a:prstGeom prst="roundRect">
            <a:avLst>
              <a:gd name="adj" fmla="val 0"/>
            </a:avLst>
          </a:prstGeom>
          <a:gradFill rotWithShape="1">
            <a:gsLst>
              <a:gs pos="0">
                <a:srgbClr val="8CA923">
                  <a:shade val="51000"/>
                  <a:satMod val="130000"/>
                </a:srgbClr>
              </a:gs>
              <a:gs pos="80000">
                <a:srgbClr val="8CA923">
                  <a:shade val="93000"/>
                  <a:satMod val="130000"/>
                </a:srgbClr>
              </a:gs>
              <a:gs pos="100000">
                <a:srgbClr val="8CA923">
                  <a:shade val="94000"/>
                  <a:satMod val="135000"/>
                </a:srgbClr>
              </a:gs>
            </a:gsLst>
            <a:lin ang="16200000" scaled="0"/>
          </a:gradFill>
          <a:ln w="9525" cap="flat" cmpd="sng" algn="ctr">
            <a:solidFill>
              <a:srgbClr val="8CA923">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kern="0" dirty="0">
                <a:gradFill>
                  <a:gsLst>
                    <a:gs pos="0">
                      <a:srgbClr val="FFFFFF"/>
                    </a:gs>
                    <a:gs pos="100000">
                      <a:srgbClr val="FFFFFF"/>
                    </a:gs>
                  </a:gsLst>
                  <a:lin ang="5400000" scaled="0"/>
                </a:gradFill>
                <a:latin typeface="Segoe UI"/>
              </a:rPr>
              <a:t>Hardware GPU</a:t>
            </a:r>
          </a:p>
        </p:txBody>
      </p:sp>
      <p:cxnSp>
        <p:nvCxnSpPr>
          <p:cNvPr id="56" name="Straight Arrow Connector 55"/>
          <p:cNvCxnSpPr/>
          <p:nvPr/>
        </p:nvCxnSpPr>
        <p:spPr>
          <a:xfrm>
            <a:off x="1609450" y="3733800"/>
            <a:ext cx="0" cy="8763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a:off x="4555083" y="2971799"/>
            <a:ext cx="814705" cy="1588"/>
          </a:xfrm>
          <a:prstGeom prst="straightConnector1">
            <a:avLst/>
          </a:prstGeom>
          <a:ln w="28575">
            <a:solidFill>
              <a:srgbClr val="FFC000"/>
            </a:solidFill>
            <a:tailEnd type="non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92142" y="1447800"/>
            <a:ext cx="11147922" cy="3162301"/>
            <a:chOff x="381000" y="1600200"/>
            <a:chExt cx="8521586" cy="3162301"/>
          </a:xfrm>
        </p:grpSpPr>
        <p:cxnSp>
          <p:nvCxnSpPr>
            <p:cNvPr id="64" name="Straight Arrow Connector 63"/>
            <p:cNvCxnSpPr/>
            <p:nvPr/>
          </p:nvCxnSpPr>
          <p:spPr>
            <a:xfrm flipH="1">
              <a:off x="3429000" y="2819400"/>
              <a:ext cx="672861" cy="0"/>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cxnSp>
        <p:sp>
          <p:nvSpPr>
            <p:cNvPr id="40" name="Rounded Rectangle 39"/>
            <p:cNvSpPr/>
            <p:nvPr/>
          </p:nvSpPr>
          <p:spPr bwMode="auto">
            <a:xfrm>
              <a:off x="5098692" y="1600200"/>
              <a:ext cx="3803894" cy="26670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39" name="Rounded Rectangle 38"/>
            <p:cNvSpPr/>
            <p:nvPr/>
          </p:nvSpPr>
          <p:spPr bwMode="auto">
            <a:xfrm>
              <a:off x="5098692" y="1676400"/>
              <a:ext cx="3803894" cy="26670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38" name="Rounded Rectangle 37"/>
            <p:cNvSpPr/>
            <p:nvPr/>
          </p:nvSpPr>
          <p:spPr bwMode="auto">
            <a:xfrm>
              <a:off x="5098692" y="1752600"/>
              <a:ext cx="3803894" cy="26670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35" name="Rounded Rectangle 34"/>
            <p:cNvSpPr/>
            <p:nvPr/>
          </p:nvSpPr>
          <p:spPr bwMode="auto">
            <a:xfrm>
              <a:off x="381000" y="1828800"/>
              <a:ext cx="2438400" cy="16002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34" name="Rounded Rectangle 33"/>
            <p:cNvSpPr/>
            <p:nvPr/>
          </p:nvSpPr>
          <p:spPr bwMode="auto">
            <a:xfrm>
              <a:off x="533400" y="1981200"/>
              <a:ext cx="2438400" cy="16002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33" name="Rounded Rectangle 32"/>
            <p:cNvSpPr/>
            <p:nvPr/>
          </p:nvSpPr>
          <p:spPr bwMode="auto">
            <a:xfrm>
              <a:off x="762000" y="2133600"/>
              <a:ext cx="2438400" cy="16002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cxnSp>
          <p:nvCxnSpPr>
            <p:cNvPr id="43" name="Straight Arrow Connector 42"/>
            <p:cNvCxnSpPr/>
            <p:nvPr/>
          </p:nvCxnSpPr>
          <p:spPr>
            <a:xfrm flipH="1">
              <a:off x="915195" y="3734596"/>
              <a:ext cx="1" cy="1027903"/>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chemeClr val="tx1"/>
              </a:solidFill>
              <a:prstDash val="solid"/>
              <a:headEnd type="none" w="med" len="med"/>
              <a:tailEnd type="arrow" w="lg" len="lg"/>
            </a:ln>
            <a:effectLst>
              <a:outerShdw blurRad="40000" dist="23000" dir="5400000" rotWithShape="0">
                <a:srgbClr val="000000">
                  <a:alpha val="35000"/>
                </a:srgbClr>
              </a:outerShdw>
            </a:effectLst>
          </p:spPr>
        </p:cxnSp>
        <p:cxnSp>
          <p:nvCxnSpPr>
            <p:cNvPr id="44" name="Straight Arrow Connector 43"/>
            <p:cNvCxnSpPr/>
            <p:nvPr/>
          </p:nvCxnSpPr>
          <p:spPr>
            <a:xfrm flipH="1">
              <a:off x="458790" y="3429794"/>
              <a:ext cx="1" cy="1332705"/>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chemeClr val="tx1"/>
              </a:solidFill>
              <a:prstDash val="solid"/>
              <a:headEnd type="none" w="med" len="med"/>
              <a:tailEnd type="arrow" w="lg" len="lg"/>
            </a:ln>
            <a:effectLst>
              <a:outerShdw blurRad="40000" dist="23000" dir="5400000" rotWithShape="0">
                <a:srgbClr val="000000">
                  <a:alpha val="35000"/>
                </a:srgbClr>
              </a:outerShdw>
            </a:effectLst>
          </p:spPr>
        </p:cxnSp>
        <p:cxnSp>
          <p:nvCxnSpPr>
            <p:cNvPr id="46" name="Straight Arrow Connector 45"/>
            <p:cNvCxnSpPr/>
            <p:nvPr/>
          </p:nvCxnSpPr>
          <p:spPr>
            <a:xfrm>
              <a:off x="685800" y="3581403"/>
              <a:ext cx="0" cy="1181098"/>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chemeClr val="tx1"/>
              </a:solidFill>
              <a:prstDash val="solid"/>
              <a:headEnd type="none" w="med" len="med"/>
              <a:tailEnd type="arrow" w="lg" len="lg"/>
            </a:ln>
            <a:effectLst>
              <a:outerShdw blurRad="40000" dist="23000" dir="5400000" rotWithShape="0">
                <a:srgbClr val="000000">
                  <a:alpha val="35000"/>
                </a:srgbClr>
              </a:outerShdw>
            </a:effectLst>
          </p:spPr>
        </p:cxnSp>
        <p:cxnSp>
          <p:nvCxnSpPr>
            <p:cNvPr id="62" name="Straight Arrow Connector 61"/>
            <p:cNvCxnSpPr/>
            <p:nvPr/>
          </p:nvCxnSpPr>
          <p:spPr>
            <a:xfrm flipH="1">
              <a:off x="3429000" y="2971800"/>
              <a:ext cx="674477" cy="0"/>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cxnSp>
        <p:cxnSp>
          <p:nvCxnSpPr>
            <p:cNvPr id="63" name="Straight Arrow Connector 62"/>
            <p:cNvCxnSpPr/>
            <p:nvPr/>
          </p:nvCxnSpPr>
          <p:spPr>
            <a:xfrm flipH="1">
              <a:off x="3429000" y="2894011"/>
              <a:ext cx="674477" cy="0"/>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cxnSp>
        <p:cxnSp>
          <p:nvCxnSpPr>
            <p:cNvPr id="67" name="Straight Arrow Connector 66"/>
            <p:cNvCxnSpPr/>
            <p:nvPr/>
          </p:nvCxnSpPr>
          <p:spPr>
            <a:xfrm flipH="1">
              <a:off x="3429000" y="3048000"/>
              <a:ext cx="674477" cy="0"/>
            </a:xfrm>
            <a:prstGeom prst="straightConnector1">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2857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cxnSp>
      </p:grpSp>
      <p:sp>
        <p:nvSpPr>
          <p:cNvPr id="26" name="Rounded Rectangle 25"/>
          <p:cNvSpPr/>
          <p:nvPr/>
        </p:nvSpPr>
        <p:spPr bwMode="auto">
          <a:xfrm>
            <a:off x="1304729" y="2133599"/>
            <a:ext cx="3250353" cy="16002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952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defTabSz="914099"/>
            <a:r>
              <a:rPr lang="en-US" sz="2200" kern="0" dirty="0">
                <a:solidFill>
                  <a:schemeClr val="bg1"/>
                </a:solidFill>
                <a:latin typeface="Segoe UI"/>
              </a:rPr>
              <a:t>RDVGM</a:t>
            </a: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29" name="Rounded Rectangle 28"/>
          <p:cNvSpPr/>
          <p:nvPr/>
        </p:nvSpPr>
        <p:spPr bwMode="auto">
          <a:xfrm>
            <a:off x="2523612" y="2590800"/>
            <a:ext cx="507868" cy="1066801"/>
          </a:xfrm>
          <a:prstGeom prst="roundRect">
            <a:avLst>
              <a:gd name="adj" fmla="val 0"/>
            </a:avLst>
          </a:prstGeom>
          <a:gradFill rotWithShape="1">
            <a:gsLst>
              <a:gs pos="0">
                <a:srgbClr val="274085">
                  <a:shade val="51000"/>
                  <a:satMod val="130000"/>
                </a:srgbClr>
              </a:gs>
              <a:gs pos="80000">
                <a:srgbClr val="274085">
                  <a:shade val="93000"/>
                  <a:satMod val="130000"/>
                </a:srgbClr>
              </a:gs>
              <a:gs pos="100000">
                <a:srgbClr val="274085">
                  <a:shade val="94000"/>
                  <a:satMod val="135000"/>
                </a:srgbClr>
              </a:gs>
            </a:gsLst>
            <a:lin ang="16200000" scaled="0"/>
          </a:gradFill>
          <a:ln w="9525" cap="flat" cmpd="sng" algn="ctr">
            <a:solidFill>
              <a:srgbClr val="274085">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vert270"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kern="0" dirty="0">
                <a:gradFill>
                  <a:gsLst>
                    <a:gs pos="0">
                      <a:srgbClr val="FFFFFF"/>
                    </a:gs>
                    <a:gs pos="100000">
                      <a:srgbClr val="FFFFFF"/>
                    </a:gs>
                  </a:gsLst>
                  <a:lin ang="5400000" scaled="0"/>
                </a:gradFill>
                <a:latin typeface="Segoe UI"/>
              </a:rPr>
              <a:t>Render</a:t>
            </a:r>
          </a:p>
        </p:txBody>
      </p:sp>
      <p:sp>
        <p:nvSpPr>
          <p:cNvPr id="31" name="Rounded Rectangle 30"/>
          <p:cNvSpPr/>
          <p:nvPr/>
        </p:nvSpPr>
        <p:spPr bwMode="auto">
          <a:xfrm>
            <a:off x="3133053" y="2590800"/>
            <a:ext cx="507868" cy="1066801"/>
          </a:xfrm>
          <a:prstGeom prst="roundRect">
            <a:avLst>
              <a:gd name="adj" fmla="val 0"/>
            </a:avLst>
          </a:prstGeom>
          <a:gradFill rotWithShape="1">
            <a:gsLst>
              <a:gs pos="0">
                <a:srgbClr val="274085">
                  <a:shade val="51000"/>
                  <a:satMod val="130000"/>
                </a:srgbClr>
              </a:gs>
              <a:gs pos="80000">
                <a:srgbClr val="274085">
                  <a:shade val="93000"/>
                  <a:satMod val="130000"/>
                </a:srgbClr>
              </a:gs>
              <a:gs pos="100000">
                <a:srgbClr val="274085">
                  <a:shade val="94000"/>
                  <a:satMod val="135000"/>
                </a:srgbClr>
              </a:gs>
            </a:gsLst>
            <a:lin ang="16200000" scaled="0"/>
          </a:gradFill>
          <a:ln w="9525" cap="flat" cmpd="sng" algn="ctr">
            <a:solidFill>
              <a:srgbClr val="274085">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vert270"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kern="0" dirty="0">
                <a:gradFill>
                  <a:gsLst>
                    <a:gs pos="0">
                      <a:srgbClr val="FFFFFF"/>
                    </a:gs>
                    <a:gs pos="100000">
                      <a:srgbClr val="FFFFFF"/>
                    </a:gs>
                  </a:gsLst>
                  <a:lin ang="5400000" scaled="0"/>
                </a:gradFill>
                <a:latin typeface="Segoe UI"/>
              </a:rPr>
              <a:t>Capture</a:t>
            </a:r>
          </a:p>
        </p:txBody>
      </p:sp>
      <p:sp>
        <p:nvSpPr>
          <p:cNvPr id="32" name="Rounded Rectangle 31"/>
          <p:cNvSpPr/>
          <p:nvPr/>
        </p:nvSpPr>
        <p:spPr bwMode="auto">
          <a:xfrm>
            <a:off x="3742494" y="2590800"/>
            <a:ext cx="507868" cy="1066801"/>
          </a:xfrm>
          <a:prstGeom prst="roundRect">
            <a:avLst>
              <a:gd name="adj" fmla="val 0"/>
            </a:avLst>
          </a:prstGeom>
          <a:gradFill rotWithShape="1">
            <a:gsLst>
              <a:gs pos="0">
                <a:srgbClr val="274085">
                  <a:shade val="51000"/>
                  <a:satMod val="130000"/>
                </a:srgbClr>
              </a:gs>
              <a:gs pos="80000">
                <a:srgbClr val="274085">
                  <a:shade val="93000"/>
                  <a:satMod val="130000"/>
                </a:srgbClr>
              </a:gs>
              <a:gs pos="100000">
                <a:srgbClr val="274085">
                  <a:shade val="94000"/>
                  <a:satMod val="135000"/>
                </a:srgbClr>
              </a:gs>
            </a:gsLst>
            <a:lin ang="16200000" scaled="0"/>
          </a:gradFill>
          <a:ln w="9525" cap="flat" cmpd="sng" algn="ctr">
            <a:solidFill>
              <a:srgbClr val="274085">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vert270"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kern="0" dirty="0">
                <a:gradFill>
                  <a:gsLst>
                    <a:gs pos="0">
                      <a:srgbClr val="FFFFFF"/>
                    </a:gs>
                    <a:gs pos="100000">
                      <a:srgbClr val="FFFFFF"/>
                    </a:gs>
                  </a:gsLst>
                  <a:lin ang="5400000" scaled="0"/>
                </a:gradFill>
                <a:latin typeface="Segoe UI"/>
              </a:rPr>
              <a:t>Encode</a:t>
            </a:r>
          </a:p>
        </p:txBody>
      </p:sp>
      <p:sp>
        <p:nvSpPr>
          <p:cNvPr id="22" name="TextBox 21"/>
          <p:cNvSpPr txBox="1"/>
          <p:nvPr/>
        </p:nvSpPr>
        <p:spPr>
          <a:xfrm>
            <a:off x="5818274" y="1778730"/>
            <a:ext cx="633187" cy="369332"/>
          </a:xfrm>
          <a:prstGeom prst="rect">
            <a:avLst/>
          </a:prstGeom>
          <a:noFill/>
        </p:spPr>
        <p:txBody>
          <a:bodyPr wrap="none" lIns="0" tIns="0" rIns="0" bIns="0" rtlCol="0">
            <a:spAutoFit/>
          </a:bodyPr>
          <a:lstStyle/>
          <a:p>
            <a:r>
              <a:rPr lang="en-US" sz="2400" dirty="0" smtClean="0">
                <a:gradFill>
                  <a:gsLst>
                    <a:gs pos="0">
                      <a:schemeClr val="tx1"/>
                    </a:gs>
                    <a:gs pos="86000">
                      <a:schemeClr val="tx1"/>
                    </a:gs>
                  </a:gsLst>
                  <a:lin ang="5400000" scaled="0"/>
                </a:gradFill>
              </a:rPr>
              <a:t>Host</a:t>
            </a:r>
          </a:p>
        </p:txBody>
      </p:sp>
      <p:sp>
        <p:nvSpPr>
          <p:cNvPr id="27" name="Rounded Rectangle 26"/>
          <p:cNvSpPr/>
          <p:nvPr/>
        </p:nvSpPr>
        <p:spPr bwMode="auto">
          <a:xfrm>
            <a:off x="5231875" y="2514599"/>
            <a:ext cx="1431941" cy="1828800"/>
          </a:xfrm>
          <a:prstGeom prst="roundRect">
            <a:avLst>
              <a:gd name="adj" fmla="val 0"/>
            </a:avLst>
          </a:prstGeom>
          <a:gradFill rotWithShape="1">
            <a:gsLst>
              <a:gs pos="0">
                <a:srgbClr val="3A94D2">
                  <a:shade val="51000"/>
                  <a:satMod val="130000"/>
                </a:srgbClr>
              </a:gs>
              <a:gs pos="80000">
                <a:srgbClr val="3A94D2">
                  <a:shade val="93000"/>
                  <a:satMod val="130000"/>
                </a:srgbClr>
              </a:gs>
              <a:gs pos="100000">
                <a:srgbClr val="3A94D2">
                  <a:shade val="94000"/>
                  <a:satMod val="135000"/>
                </a:srgbClr>
              </a:gs>
            </a:gsLst>
            <a:lin ang="16200000" scaled="0"/>
          </a:gradFill>
          <a:ln w="9525" cap="flat" cmpd="sng" algn="ctr">
            <a:solidFill>
              <a:srgbClr val="3A94D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a:endParaRPr lang="en-US" sz="2200" kern="0" dirty="0">
              <a:solidFill>
                <a:srgbClr val="FFFFFF">
                  <a:alpha val="99000"/>
                </a:srgbClr>
              </a:solidFill>
              <a:latin typeface="Segoe UI"/>
            </a:endParaRPr>
          </a:p>
          <a:p>
            <a:pPr algn="ctr" defTabSz="914099"/>
            <a:endParaRPr lang="en-US" sz="2200" kern="0" dirty="0">
              <a:solidFill>
                <a:srgbClr val="FFFFFF">
                  <a:alpha val="99000"/>
                </a:srgbClr>
              </a:solidFill>
              <a:latin typeface="Segoe UI"/>
            </a:endParaRPr>
          </a:p>
          <a:p>
            <a:pPr algn="ctr" defTabSz="914099"/>
            <a:endParaRPr lang="en-US" sz="2200" kern="0" dirty="0">
              <a:solidFill>
                <a:srgbClr val="FFFFFF">
                  <a:alpha val="99000"/>
                </a:srgbClr>
              </a:solidFill>
              <a:latin typeface="Segoe UI"/>
            </a:endParaRPr>
          </a:p>
          <a:p>
            <a:pPr algn="ctr" defTabSz="914099"/>
            <a:r>
              <a:rPr lang="en-US" sz="1600" kern="0" dirty="0" smtClean="0">
                <a:solidFill>
                  <a:srgbClr val="FFFFFF">
                    <a:alpha val="99000"/>
                  </a:srgbClr>
                </a:solidFill>
                <a:latin typeface="Segoe UI"/>
              </a:rPr>
              <a:t>VM Management </a:t>
            </a:r>
            <a:br>
              <a:rPr lang="en-US" sz="1600" kern="0" dirty="0" smtClean="0">
                <a:solidFill>
                  <a:srgbClr val="FFFFFF">
                    <a:alpha val="99000"/>
                  </a:srgbClr>
                </a:solidFill>
                <a:latin typeface="Segoe UI"/>
              </a:rPr>
            </a:br>
            <a:r>
              <a:rPr lang="en-US" sz="1600" kern="0" dirty="0" smtClean="0">
                <a:solidFill>
                  <a:srgbClr val="FFFFFF">
                    <a:alpha val="99000"/>
                  </a:srgbClr>
                </a:solidFill>
                <a:latin typeface="Segoe UI"/>
              </a:rPr>
              <a:t>components</a:t>
            </a:r>
            <a:endParaRPr lang="en-US" sz="1600" kern="0" dirty="0">
              <a:solidFill>
                <a:srgbClr val="FFFFFF">
                  <a:alpha val="99000"/>
                </a:srgbClr>
              </a:solidFill>
              <a:latin typeface="Segoe UI"/>
            </a:endParaRPr>
          </a:p>
          <a:p>
            <a:pPr algn="ctr" defTabSz="914099"/>
            <a:endParaRPr lang="en-US" sz="2200" kern="0" dirty="0">
              <a:solidFill>
                <a:srgbClr val="FFFFFF">
                  <a:alpha val="99000"/>
                </a:srgbClr>
              </a:solidFill>
              <a:latin typeface="Segoe UI"/>
            </a:endParaRPr>
          </a:p>
          <a:p>
            <a:pPr algn="ctr" defTabSz="914099"/>
            <a:endParaRPr lang="en-US" sz="2200" kern="0" dirty="0">
              <a:solidFill>
                <a:srgbClr val="FFFFFF">
                  <a:alpha val="99000"/>
                </a:srgbClr>
              </a:solidFill>
              <a:latin typeface="Segoe UI"/>
            </a:endParaRPr>
          </a:p>
          <a:p>
            <a:pPr algn="ctr" defTabSz="914099"/>
            <a:endParaRPr lang="en-US" sz="2200" kern="0" dirty="0">
              <a:solidFill>
                <a:srgbClr val="FFFFFF">
                  <a:alpha val="99000"/>
                </a:srgbClr>
              </a:solidFill>
              <a:latin typeface="Segoe UI"/>
            </a:endParaRPr>
          </a:p>
        </p:txBody>
      </p:sp>
      <p:sp>
        <p:nvSpPr>
          <p:cNvPr id="10" name="Rounded Rectangle 9"/>
          <p:cNvSpPr/>
          <p:nvPr/>
        </p:nvSpPr>
        <p:spPr bwMode="auto">
          <a:xfrm>
            <a:off x="6664788" y="1676399"/>
            <a:ext cx="4993382" cy="2667000"/>
          </a:xfrm>
          <a:prstGeom prst="roundRect">
            <a:avLst>
              <a:gd name="adj" fmla="val 0"/>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952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defTabSz="914099"/>
            <a:r>
              <a:rPr lang="en-US" sz="2200" kern="0" dirty="0">
                <a:solidFill>
                  <a:schemeClr val="bg1"/>
                </a:solidFill>
                <a:latin typeface="Segoe UI"/>
              </a:rPr>
              <a:t>Virtual</a:t>
            </a:r>
            <a:br>
              <a:rPr lang="en-US" sz="2200" kern="0" dirty="0">
                <a:solidFill>
                  <a:schemeClr val="bg1"/>
                </a:solidFill>
                <a:latin typeface="Segoe UI"/>
              </a:rPr>
            </a:br>
            <a:r>
              <a:rPr lang="en-US" sz="2200" kern="0" dirty="0">
                <a:solidFill>
                  <a:schemeClr val="bg1"/>
                </a:solidFill>
                <a:latin typeface="Segoe UI"/>
              </a:rPr>
              <a:t>Machine</a:t>
            </a:r>
          </a:p>
          <a:p>
            <a:pP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a:p>
            <a:pPr algn="ctr" defTabSz="914099"/>
            <a:endParaRPr lang="en-US" sz="2200" kern="0" dirty="0">
              <a:gradFill>
                <a:gsLst>
                  <a:gs pos="0">
                    <a:srgbClr val="FFFFFF"/>
                  </a:gs>
                  <a:gs pos="100000">
                    <a:srgbClr val="FFFFFF"/>
                  </a:gs>
                </a:gsLst>
                <a:lin ang="5400000" scaled="0"/>
              </a:gradFill>
              <a:latin typeface="Segoe UI"/>
            </a:endParaRPr>
          </a:p>
        </p:txBody>
      </p:sp>
      <p:sp>
        <p:nvSpPr>
          <p:cNvPr id="11" name="Rounded Rectangle 10"/>
          <p:cNvSpPr/>
          <p:nvPr/>
        </p:nvSpPr>
        <p:spPr bwMode="auto">
          <a:xfrm>
            <a:off x="8710300" y="3428999"/>
            <a:ext cx="2938817" cy="914402"/>
          </a:xfrm>
          <a:prstGeom prst="roundRect">
            <a:avLst>
              <a:gd name="adj" fmla="val 0"/>
            </a:avLst>
          </a:prstGeom>
          <a:gradFill>
            <a:lin ang="16500000" scaled="0"/>
          </a:gradFill>
          <a:ln>
            <a:gradFill>
              <a:gsLst>
                <a:gs pos="0">
                  <a:schemeClr val="tx1">
                    <a:alpha val="3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dirty="0">
                <a:gradFill>
                  <a:gsLst>
                    <a:gs pos="0">
                      <a:srgbClr val="FFFFFF"/>
                    </a:gs>
                    <a:gs pos="100000">
                      <a:srgbClr val="FFFFFF"/>
                    </a:gs>
                  </a:gsLst>
                  <a:lin ang="5400000" scaled="0"/>
                </a:gradFill>
              </a:rPr>
              <a:t>WDDM</a:t>
            </a:r>
            <a:endParaRPr lang="en-US" sz="2400" dirty="0">
              <a:gradFill>
                <a:gsLst>
                  <a:gs pos="0">
                    <a:srgbClr val="FFFFFF"/>
                  </a:gs>
                  <a:gs pos="100000">
                    <a:srgbClr val="FFFFFF"/>
                  </a:gs>
                </a:gsLst>
                <a:lin ang="5400000" scaled="0"/>
              </a:gradFill>
            </a:endParaRPr>
          </a:p>
        </p:txBody>
      </p:sp>
      <p:sp>
        <p:nvSpPr>
          <p:cNvPr id="7" name="Rounded Rectangle 6"/>
          <p:cNvSpPr/>
          <p:nvPr/>
        </p:nvSpPr>
        <p:spPr bwMode="auto">
          <a:xfrm>
            <a:off x="10014885" y="3450012"/>
            <a:ext cx="1625178" cy="354728"/>
          </a:xfrm>
          <a:prstGeom prst="roundRect">
            <a:avLst>
              <a:gd name="adj" fmla="val 0"/>
            </a:avLst>
          </a:prstGeom>
          <a:gradFill rotWithShape="1">
            <a:gsLst>
              <a:gs pos="0">
                <a:srgbClr val="274085">
                  <a:shade val="51000"/>
                  <a:satMod val="130000"/>
                </a:srgbClr>
              </a:gs>
              <a:gs pos="80000">
                <a:srgbClr val="274085">
                  <a:shade val="93000"/>
                  <a:satMod val="130000"/>
                </a:srgbClr>
              </a:gs>
              <a:gs pos="100000">
                <a:srgbClr val="274085">
                  <a:shade val="94000"/>
                  <a:satMod val="135000"/>
                </a:srgbClr>
              </a:gs>
            </a:gsLst>
            <a:lin ang="16200000" scaled="0"/>
          </a:gradFill>
          <a:ln w="9525" cap="flat" cmpd="sng" algn="ctr">
            <a:solidFill>
              <a:srgbClr val="274085">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kern="0" dirty="0" smtClean="0">
                <a:gradFill>
                  <a:gsLst>
                    <a:gs pos="0">
                      <a:srgbClr val="FFFFFF"/>
                    </a:gs>
                    <a:gs pos="100000">
                      <a:srgbClr val="FFFFFF"/>
                    </a:gs>
                  </a:gsLst>
                  <a:lin ang="5400000" scaled="0"/>
                </a:gradFill>
                <a:latin typeface="Segoe UI"/>
              </a:rPr>
              <a:t>U-Mode </a:t>
            </a:r>
            <a:r>
              <a:rPr lang="en-US" sz="1600" kern="0" dirty="0" err="1" smtClean="0">
                <a:gradFill>
                  <a:gsLst>
                    <a:gs pos="0">
                      <a:srgbClr val="FFFFFF"/>
                    </a:gs>
                    <a:gs pos="100000">
                      <a:srgbClr val="FFFFFF"/>
                    </a:gs>
                  </a:gsLst>
                  <a:lin ang="5400000" scaled="0"/>
                </a:gradFill>
                <a:latin typeface="Segoe UI"/>
              </a:rPr>
              <a:t>vGPU</a:t>
            </a:r>
            <a:endParaRPr lang="en-US" sz="1600" kern="0" dirty="0">
              <a:gradFill>
                <a:gsLst>
                  <a:gs pos="0">
                    <a:srgbClr val="FFFFFF"/>
                  </a:gs>
                  <a:gs pos="100000">
                    <a:srgbClr val="FFFFFF"/>
                  </a:gs>
                </a:gsLst>
                <a:lin ang="5400000" scaled="0"/>
              </a:gradFill>
              <a:latin typeface="Segoe UI"/>
            </a:endParaRPr>
          </a:p>
        </p:txBody>
      </p:sp>
      <p:cxnSp>
        <p:nvCxnSpPr>
          <p:cNvPr id="68" name="Straight Arrow Connector 67"/>
          <p:cNvCxnSpPr>
            <a:stCxn id="4" idx="2"/>
          </p:cNvCxnSpPr>
          <p:nvPr/>
        </p:nvCxnSpPr>
        <p:spPr>
          <a:xfrm>
            <a:off x="9742510" y="2971800"/>
            <a:ext cx="1066" cy="4572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3">
            <a:extLst/>
          </a:blip>
          <a:srcRect/>
          <a:stretch>
            <a:fillRect/>
          </a:stretch>
        </p:blipFill>
        <p:spPr bwMode="auto">
          <a:xfrm>
            <a:off x="8710300" y="1810261"/>
            <a:ext cx="2064420" cy="1161539"/>
          </a:xfrm>
          <a:prstGeom prst="rect">
            <a:avLst/>
          </a:prstGeom>
          <a:extLst/>
        </p:spPr>
      </p:pic>
      <p:sp>
        <p:nvSpPr>
          <p:cNvPr id="41" name="Rounded Rectangle 40"/>
          <p:cNvSpPr/>
          <p:nvPr/>
        </p:nvSpPr>
        <p:spPr bwMode="auto">
          <a:xfrm>
            <a:off x="10014885" y="3980796"/>
            <a:ext cx="1625178" cy="354728"/>
          </a:xfrm>
          <a:prstGeom prst="roundRect">
            <a:avLst>
              <a:gd name="adj" fmla="val 0"/>
            </a:avLst>
          </a:prstGeom>
          <a:gradFill rotWithShape="1">
            <a:gsLst>
              <a:gs pos="0">
                <a:srgbClr val="274085">
                  <a:shade val="51000"/>
                  <a:satMod val="130000"/>
                </a:srgbClr>
              </a:gs>
              <a:gs pos="80000">
                <a:srgbClr val="274085">
                  <a:shade val="93000"/>
                  <a:satMod val="130000"/>
                </a:srgbClr>
              </a:gs>
              <a:gs pos="100000">
                <a:srgbClr val="274085">
                  <a:shade val="94000"/>
                  <a:satMod val="135000"/>
                </a:srgbClr>
              </a:gs>
            </a:gsLst>
            <a:lin ang="16200000" scaled="0"/>
          </a:gradFill>
          <a:ln w="9525" cap="flat" cmpd="sng" algn="ctr">
            <a:solidFill>
              <a:srgbClr val="274085">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1600" kern="0" dirty="0" smtClean="0">
                <a:gradFill>
                  <a:gsLst>
                    <a:gs pos="0">
                      <a:srgbClr val="FFFFFF"/>
                    </a:gs>
                    <a:gs pos="100000">
                      <a:srgbClr val="FFFFFF"/>
                    </a:gs>
                  </a:gsLst>
                  <a:lin ang="5400000" scaled="0"/>
                </a:gradFill>
                <a:latin typeface="Segoe UI"/>
              </a:rPr>
              <a:t>K-Mode </a:t>
            </a:r>
            <a:r>
              <a:rPr lang="en-US" sz="1600" kern="0" dirty="0" err="1" smtClean="0">
                <a:gradFill>
                  <a:gsLst>
                    <a:gs pos="0">
                      <a:srgbClr val="FFFFFF"/>
                    </a:gs>
                    <a:gs pos="100000">
                      <a:srgbClr val="FFFFFF"/>
                    </a:gs>
                  </a:gsLst>
                  <a:lin ang="5400000" scaled="0"/>
                </a:gradFill>
                <a:latin typeface="Segoe UI"/>
              </a:rPr>
              <a:t>vGPU</a:t>
            </a:r>
            <a:endParaRPr lang="en-US" sz="1600" kern="0" dirty="0">
              <a:gradFill>
                <a:gsLst>
                  <a:gs pos="0">
                    <a:srgbClr val="FFFFFF"/>
                  </a:gs>
                  <a:gs pos="100000">
                    <a:srgbClr val="FFFFFF"/>
                  </a:gs>
                </a:gsLst>
                <a:lin ang="5400000" scaled="0"/>
              </a:gradFill>
              <a:latin typeface="Segoe UI"/>
            </a:endParaRPr>
          </a:p>
        </p:txBody>
      </p:sp>
      <p:sp>
        <p:nvSpPr>
          <p:cNvPr id="42" name="Right Arrow 41"/>
          <p:cNvSpPr/>
          <p:nvPr/>
        </p:nvSpPr>
        <p:spPr bwMode="auto">
          <a:xfrm>
            <a:off x="11001831" y="1861855"/>
            <a:ext cx="957943" cy="645519"/>
          </a:xfrm>
          <a:prstGeom prst="rightArrow">
            <a:avLst/>
          </a:prstGeom>
          <a:gradFill rotWithShape="1">
            <a:gsLst>
              <a:gs pos="0">
                <a:srgbClr val="F38C37">
                  <a:shade val="51000"/>
                  <a:satMod val="130000"/>
                </a:srgbClr>
              </a:gs>
              <a:gs pos="80000">
                <a:srgbClr val="F38C37">
                  <a:shade val="93000"/>
                  <a:satMod val="130000"/>
                </a:srgbClr>
              </a:gs>
              <a:gs pos="100000">
                <a:srgbClr val="F38C37">
                  <a:shade val="94000"/>
                  <a:satMod val="135000"/>
                </a:srgbClr>
              </a:gs>
            </a:gsLst>
            <a:lin ang="16200000" scaled="0"/>
          </a:gradFill>
          <a:ln w="9525" cap="flat" cmpd="sng" algn="ctr">
            <a:solidFill>
              <a:srgbClr val="F38C37">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kern="0" dirty="0">
                <a:solidFill>
                  <a:schemeClr val="bg1"/>
                </a:solidFill>
                <a:latin typeface="Segoe UI"/>
              </a:rPr>
              <a:t>RDP</a:t>
            </a:r>
            <a:r>
              <a:rPr lang="en-US" sz="1400" kern="0" dirty="0">
                <a:gradFill>
                  <a:gsLst>
                    <a:gs pos="0">
                      <a:srgbClr val="FFFFFF"/>
                    </a:gs>
                    <a:gs pos="100000">
                      <a:srgbClr val="FFFFFF"/>
                    </a:gs>
                  </a:gsLst>
                  <a:lin ang="5400000" scaled="0"/>
                </a:gradFill>
                <a:latin typeface="Segoe UI"/>
              </a:rPr>
              <a:t> </a:t>
            </a:r>
            <a:r>
              <a:rPr lang="en-US" sz="1400" kern="0" dirty="0">
                <a:solidFill>
                  <a:schemeClr val="bg1"/>
                </a:solidFill>
                <a:latin typeface="Segoe UI"/>
              </a:rPr>
              <a:t>7.1</a:t>
            </a:r>
          </a:p>
        </p:txBody>
      </p:sp>
    </p:spTree>
    <p:extLst>
      <p:ext uri="{BB962C8B-B14F-4D97-AF65-F5344CB8AC3E}">
        <p14:creationId xmlns:p14="http://schemas.microsoft.com/office/powerpoint/2010/main" val="319178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4" grpId="0" animBg="1"/>
      <p:bldP spid="16" grpId="0" animBg="1"/>
      <p:bldP spid="26" grpId="0" animBg="1"/>
      <p:bldP spid="29" grpId="0" animBg="1"/>
      <p:bldP spid="31" grpId="0" animBg="1"/>
      <p:bldP spid="32" grpId="0" animBg="1"/>
      <p:bldP spid="22" grpId="0"/>
      <p:bldP spid="27"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 of Server and VM Operations </a:t>
            </a:r>
            <a:endParaRPr lang="en-US" dirty="0"/>
          </a:p>
        </p:txBody>
      </p:sp>
      <p:sp>
        <p:nvSpPr>
          <p:cNvPr id="12" name="Content Placeholder 11"/>
          <p:cNvSpPr>
            <a:spLocks noGrp="1"/>
          </p:cNvSpPr>
          <p:nvPr>
            <p:ph sz="half" idx="1"/>
          </p:nvPr>
        </p:nvSpPr>
        <p:spPr>
          <a:xfrm>
            <a:off x="519113" y="1447800"/>
            <a:ext cx="5351600" cy="1800493"/>
          </a:xfrm>
        </p:spPr>
        <p:txBody>
          <a:bodyPr/>
          <a:lstStyle/>
          <a:p>
            <a:pPr marL="344488" indent="-344488">
              <a:spcAft>
                <a:spcPts val="400"/>
              </a:spcAft>
              <a:buFont typeface="+mj-lt"/>
              <a:buAutoNum type="arabicPeriod"/>
            </a:pPr>
            <a:r>
              <a:rPr lang="en-US" sz="2000" dirty="0" smtClean="0"/>
              <a:t>Application calls standard libraries </a:t>
            </a:r>
            <a:br>
              <a:rPr lang="en-US" sz="2000" dirty="0" smtClean="0"/>
            </a:br>
            <a:r>
              <a:rPr lang="en-US" sz="2000" dirty="0" smtClean="0"/>
              <a:t>within the VM</a:t>
            </a:r>
          </a:p>
          <a:p>
            <a:pPr marL="344488" indent="-344488">
              <a:spcAft>
                <a:spcPts val="400"/>
              </a:spcAft>
              <a:buFont typeface="+mj-lt"/>
              <a:buAutoNum type="arabicPeriod"/>
            </a:pPr>
            <a:r>
              <a:rPr lang="en-US" sz="2000" dirty="0" smtClean="0"/>
              <a:t>The</a:t>
            </a:r>
            <a:r>
              <a:rPr lang="en-US" sz="2000" dirty="0" smtClean="0">
                <a:solidFill>
                  <a:schemeClr val="accent1"/>
                </a:solidFill>
              </a:rPr>
              <a:t> virtual GPU</a:t>
            </a:r>
            <a:r>
              <a:rPr lang="en-US" sz="2000" dirty="0" smtClean="0"/>
              <a:t> is a 3D graphics driver in the VM, integrated with Hyper-V. Driver presents the industry’s first WDDM driver </a:t>
            </a:r>
            <a:br>
              <a:rPr lang="en-US" sz="2000" dirty="0" smtClean="0"/>
            </a:br>
            <a:r>
              <a:rPr lang="en-US" sz="2000" dirty="0" smtClean="0"/>
              <a:t>in a VM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952" y="1181390"/>
            <a:ext cx="5284787" cy="224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1"/>
          <p:cNvSpPr txBox="1">
            <a:spLocks/>
          </p:cNvSpPr>
          <p:nvPr/>
        </p:nvSpPr>
        <p:spPr>
          <a:xfrm>
            <a:off x="519907" y="3290446"/>
            <a:ext cx="11149012" cy="3383490"/>
          </a:xfrm>
          <a:prstGeom prst="rect">
            <a:avLst/>
          </a:prstGeom>
        </p:spPr>
        <p:txBody>
          <a:bodyPr vert="horz" wrap="square" lIns="0" tIns="0" rIns="0" bIns="0" rtlCol="0">
            <a:spAutoFit/>
          </a:bodyPr>
          <a:lstStyle>
            <a:lvl1pPr marL="339976" indent="-339976"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1pPr>
            <a:lvl2pPr marL="673338" indent="-325424"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2pPr>
            <a:lvl3pPr marL="953785" indent="-288384"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3pPr>
            <a:lvl4pPr marL="1227618" indent="-273833" algn="l" defTabSz="914363" rtl="0" eaLnBrk="1" latinLnBrk="0" hangingPunct="1">
              <a:lnSpc>
                <a:spcPct val="90000"/>
              </a:lnSpc>
              <a:spcBef>
                <a:spcPct val="20000"/>
              </a:spcBef>
              <a:buSzPct val="90000"/>
              <a:buFontTx/>
              <a:buBlip>
                <a:blip r:embed="rId4"/>
              </a:buBlip>
              <a:defRPr sz="1800" kern="1200">
                <a:gradFill>
                  <a:gsLst>
                    <a:gs pos="0">
                      <a:schemeClr val="tx1"/>
                    </a:gs>
                    <a:gs pos="86000">
                      <a:schemeClr val="tx1"/>
                    </a:gs>
                  </a:gsLst>
                  <a:lin ang="5400000" scaled="0"/>
                </a:gradFill>
                <a:latin typeface="+mn-lt"/>
                <a:ea typeface="+mn-ea"/>
                <a:cs typeface="+mn-cs"/>
              </a:defRPr>
            </a:lvl4pPr>
            <a:lvl5pPr marL="1516002" indent="-280447" algn="l" defTabSz="914363" rtl="0" eaLnBrk="1" latinLnBrk="0" hangingPunct="1">
              <a:lnSpc>
                <a:spcPct val="90000"/>
              </a:lnSpc>
              <a:spcBef>
                <a:spcPct val="20000"/>
              </a:spcBef>
              <a:buSzPct val="90000"/>
              <a:buFontTx/>
              <a:buBlip>
                <a:blip r:embed="rId4"/>
              </a:buBlip>
              <a:defRPr sz="18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4488" indent="-344488">
              <a:buFont typeface="+mj-lt"/>
              <a:buAutoNum type="arabicPeriod" startAt="3"/>
            </a:pPr>
            <a:r>
              <a:rPr lang="en-US" sz="2000" dirty="0" smtClean="0"/>
              <a:t>The </a:t>
            </a:r>
            <a:r>
              <a:rPr lang="en-US" sz="2000" dirty="0" smtClean="0">
                <a:solidFill>
                  <a:schemeClr val="accent1"/>
                </a:solidFill>
              </a:rPr>
              <a:t>management components</a:t>
            </a:r>
            <a:r>
              <a:rPr lang="en-US" sz="2000" dirty="0" smtClean="0"/>
              <a:t> manage shared </a:t>
            </a:r>
            <a:br>
              <a:rPr lang="en-US" sz="2000" dirty="0" smtClean="0"/>
            </a:br>
            <a:r>
              <a:rPr lang="en-US" sz="2000" dirty="0" smtClean="0"/>
              <a:t>resources and control the lifetime of the RDVGM processes</a:t>
            </a:r>
          </a:p>
          <a:p>
            <a:pPr marL="622300" lvl="1" indent="-273050"/>
            <a:r>
              <a:rPr lang="en-US" sz="1800" dirty="0" smtClean="0"/>
              <a:t>Consumed amount of VRAM is a function of VM’s monitors and resolutions</a:t>
            </a:r>
          </a:p>
          <a:p>
            <a:pPr marL="622300" lvl="1" indent="-273050">
              <a:spcAft>
                <a:spcPts val="400"/>
              </a:spcAft>
            </a:pPr>
            <a:r>
              <a:rPr lang="en-US" sz="1800" dirty="0" smtClean="0"/>
              <a:t>System Memory and VRAM consumption documented in whitepaper</a:t>
            </a:r>
          </a:p>
          <a:p>
            <a:pPr marL="344488" indent="-344488">
              <a:buFont typeface="+mj-lt"/>
              <a:buAutoNum type="arabicPeriod" startAt="3"/>
            </a:pPr>
            <a:r>
              <a:rPr lang="en-US" sz="2000" dirty="0" smtClean="0"/>
              <a:t>The </a:t>
            </a:r>
            <a:r>
              <a:rPr lang="en-US" sz="2000" dirty="0" smtClean="0">
                <a:solidFill>
                  <a:schemeClr val="accent1"/>
                </a:solidFill>
              </a:rPr>
              <a:t>RDVGM</a:t>
            </a:r>
            <a:r>
              <a:rPr lang="en-US" sz="2000" dirty="0" smtClean="0"/>
              <a:t> operates on behalf of the VM within the host:</a:t>
            </a:r>
          </a:p>
          <a:p>
            <a:pPr marL="622300" lvl="1" indent="-273050"/>
            <a:r>
              <a:rPr lang="en-US" sz="1800" dirty="0" smtClean="0"/>
              <a:t>Render – draw, flip, rotate, etc. Supporting behavior of DirectX applications in a VM</a:t>
            </a:r>
          </a:p>
          <a:p>
            <a:pPr marL="622300" lvl="1" indent="-273050"/>
            <a:r>
              <a:rPr lang="en-US" sz="1800" dirty="0" smtClean="0"/>
              <a:t>Capture – capture frames, difference for changes, and throttle based on admin control and client backpressure. Capture rate controllable by Group Policy</a:t>
            </a:r>
          </a:p>
          <a:p>
            <a:pPr marL="622300" lvl="1" indent="-273050">
              <a:spcAft>
                <a:spcPts val="400"/>
              </a:spcAft>
            </a:pPr>
            <a:r>
              <a:rPr lang="en-US" sz="1800" dirty="0" smtClean="0"/>
              <a:t>Encode – encode in GPU /CPU. Encode level controllable by Group Policy</a:t>
            </a:r>
          </a:p>
          <a:p>
            <a:pPr marL="344488" indent="-344488">
              <a:buFont typeface="+mj-lt"/>
              <a:buAutoNum type="arabicPeriod" startAt="3"/>
            </a:pPr>
            <a:r>
              <a:rPr lang="en-US" sz="2000" dirty="0" smtClean="0"/>
              <a:t>Encoded data then transferred to each VM. A </a:t>
            </a:r>
            <a:r>
              <a:rPr lang="en-US" sz="2000" dirty="0" err="1" smtClean="0"/>
              <a:t>RemoteFX</a:t>
            </a:r>
            <a:r>
              <a:rPr lang="en-US" sz="2000" dirty="0" smtClean="0"/>
              <a:t> module in the VM (not drawn) </a:t>
            </a:r>
            <a:br>
              <a:rPr lang="en-US" sz="2000" dirty="0" smtClean="0"/>
            </a:br>
            <a:r>
              <a:rPr lang="en-US" sz="2000" dirty="0" smtClean="0"/>
              <a:t>sends to the client</a:t>
            </a:r>
          </a:p>
        </p:txBody>
      </p:sp>
    </p:spTree>
    <p:extLst>
      <p:ext uri="{BB962C8B-B14F-4D97-AF65-F5344CB8AC3E}">
        <p14:creationId xmlns:p14="http://schemas.microsoft.com/office/powerpoint/2010/main" val="313289699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bwMode="auto">
          <a:xfrm>
            <a:off x="714779" y="1447800"/>
            <a:ext cx="8641256" cy="4874174"/>
          </a:xfrm>
          <a:prstGeom prst="rect">
            <a:avLst/>
          </a:prstGeom>
          <a:solidFill>
            <a:schemeClr val="tx1">
              <a:lumMod val="95000"/>
              <a:alpha val="16000"/>
            </a:schemeClr>
          </a:solidFill>
          <a:ln>
            <a:gradFill>
              <a:gsLst>
                <a:gs pos="0">
                  <a:schemeClr val="tx1">
                    <a:alpha val="4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76" name="Rounded Rectangle 75"/>
          <p:cNvSpPr/>
          <p:nvPr/>
        </p:nvSpPr>
        <p:spPr bwMode="auto">
          <a:xfrm>
            <a:off x="5075581" y="1751812"/>
            <a:ext cx="2163309" cy="3719870"/>
          </a:xfrm>
          <a:prstGeom prst="roundRect">
            <a:avLst>
              <a:gd name="adj" fmla="val 0"/>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2000" dirty="0">
                <a:solidFill>
                  <a:schemeClr val="bg1"/>
                </a:solidFill>
              </a:rPr>
              <a:t>Decode </a:t>
            </a:r>
            <a:r>
              <a:rPr lang="en-US" sz="2000" dirty="0" err="1">
                <a:solidFill>
                  <a:schemeClr val="bg1"/>
                </a:solidFill>
              </a:rPr>
              <a:t>RemoteFX</a:t>
            </a:r>
            <a:endParaRPr lang="en-US" sz="2000" dirty="0">
              <a:solidFill>
                <a:schemeClr val="bg1"/>
              </a:solidFill>
            </a:endParaRPr>
          </a:p>
        </p:txBody>
      </p:sp>
      <p:sp>
        <p:nvSpPr>
          <p:cNvPr id="2" name="Title 1"/>
          <p:cNvSpPr>
            <a:spLocks noGrp="1"/>
          </p:cNvSpPr>
          <p:nvPr>
            <p:ph type="title"/>
          </p:nvPr>
        </p:nvSpPr>
        <p:spPr>
          <a:xfrm>
            <a:off x="507868" y="228600"/>
            <a:ext cx="11173090" cy="609398"/>
          </a:xfrm>
        </p:spPr>
        <p:txBody>
          <a:bodyPr/>
          <a:lstStyle/>
          <a:p>
            <a:r>
              <a:rPr lang="en-US" sz="4400" smtClean="0"/>
              <a:t>Client Architecture – Decoding RemoteFX </a:t>
            </a:r>
            <a:endParaRPr lang="en-US" sz="4400" dirty="0"/>
          </a:p>
        </p:txBody>
      </p:sp>
      <p:sp>
        <p:nvSpPr>
          <p:cNvPr id="12" name="Rectangle 11"/>
          <p:cNvSpPr/>
          <p:nvPr/>
        </p:nvSpPr>
        <p:spPr bwMode="auto">
          <a:xfrm rot="5400000">
            <a:off x="3219582" y="3142389"/>
            <a:ext cx="1740327" cy="1534647"/>
          </a:xfrm>
          <a:prstGeom prst="trapezoid">
            <a:avLst/>
          </a:prstGeom>
          <a:gradFill rotWithShape="1">
            <a:gsLst>
              <a:gs pos="0">
                <a:srgbClr val="FED45C">
                  <a:shade val="51000"/>
                  <a:satMod val="130000"/>
                </a:srgbClr>
              </a:gs>
              <a:gs pos="80000">
                <a:srgbClr val="FED45C">
                  <a:shade val="93000"/>
                  <a:satMod val="130000"/>
                </a:srgbClr>
              </a:gs>
              <a:gs pos="100000">
                <a:srgbClr val="FED45C">
                  <a:shade val="94000"/>
                  <a:satMod val="135000"/>
                </a:srgbClr>
              </a:gs>
            </a:gsLst>
            <a:lin ang="16200000" scaled="0"/>
          </a:gradFill>
          <a:ln w="9525" cap="flat" cmpd="sng" algn="ctr">
            <a:solidFill>
              <a:srgbClr val="FED45C">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vert270" wrap="square" lIns="91436" tIns="45718" rIns="91436" bIns="45718" numCol="1" rtlCol="0" anchor="ctr" anchorCtr="0" compatLnSpc="1">
            <a:prstTxWarp prst="textNoShape">
              <a:avLst/>
            </a:prstTxWarp>
          </a:bodyPr>
          <a:lstStyle/>
          <a:p>
            <a:pPr algn="ctr" defTabSz="914099"/>
            <a:r>
              <a:rPr lang="en-US" sz="1600" kern="0" dirty="0" err="1">
                <a:solidFill>
                  <a:schemeClr val="bg1"/>
                </a:solidFill>
                <a:latin typeface="Segoe UI"/>
              </a:rPr>
              <a:t>RemoteFX</a:t>
            </a:r>
            <a:endParaRPr lang="en-US" sz="1600" kern="0" dirty="0">
              <a:solidFill>
                <a:schemeClr val="bg1"/>
              </a:solidFill>
              <a:latin typeface="Segoe UI"/>
            </a:endParaRPr>
          </a:p>
          <a:p>
            <a:pPr algn="ctr" defTabSz="914099"/>
            <a:r>
              <a:rPr lang="en-US" sz="1600" kern="0" dirty="0">
                <a:solidFill>
                  <a:schemeClr val="bg1"/>
                </a:solidFill>
                <a:latin typeface="Segoe UI"/>
              </a:rPr>
              <a:t>Decode </a:t>
            </a:r>
            <a:r>
              <a:rPr lang="en-US" sz="1600" kern="0" dirty="0" smtClean="0">
                <a:solidFill>
                  <a:schemeClr val="bg1"/>
                </a:solidFill>
                <a:latin typeface="Segoe UI"/>
              </a:rPr>
              <a:t>Abstraction </a:t>
            </a:r>
            <a:r>
              <a:rPr lang="en-US" sz="1600" kern="0" dirty="0">
                <a:solidFill>
                  <a:schemeClr val="bg1"/>
                </a:solidFill>
                <a:latin typeface="Segoe UI"/>
              </a:rPr>
              <a:t>Layer</a:t>
            </a:r>
          </a:p>
        </p:txBody>
      </p:sp>
      <p:sp>
        <p:nvSpPr>
          <p:cNvPr id="46" name="Rounded Rectangle 45"/>
          <p:cNvSpPr/>
          <p:nvPr/>
        </p:nvSpPr>
        <p:spPr bwMode="auto">
          <a:xfrm>
            <a:off x="5423911" y="2497860"/>
            <a:ext cx="1523604" cy="762000"/>
          </a:xfrm>
          <a:prstGeom prst="roundRect">
            <a:avLst>
              <a:gd name="adj" fmla="val 0"/>
            </a:avLst>
          </a:prstGeom>
          <a:gradFill>
            <a:lin ang="16500000" scaled="0"/>
          </a:gradFill>
          <a:ln>
            <a:gradFill>
              <a:gsLst>
                <a:gs pos="0">
                  <a:schemeClr val="tx1">
                    <a:alpha val="3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a:p>
            <a:pPr algn="ctr" defTabSz="914099" fontAlgn="base">
              <a:spcBef>
                <a:spcPct val="0"/>
              </a:spcBef>
              <a:spcAft>
                <a:spcPct val="0"/>
              </a:spcAft>
            </a:pPr>
            <a:r>
              <a:rPr lang="en-US" sz="2200" dirty="0">
                <a:gradFill>
                  <a:gsLst>
                    <a:gs pos="0">
                      <a:srgbClr val="FFFFFF"/>
                    </a:gs>
                    <a:gs pos="100000">
                      <a:srgbClr val="FFFFFF"/>
                    </a:gs>
                  </a:gsLst>
                  <a:lin ang="5400000" scaled="0"/>
                </a:gradFill>
              </a:rPr>
              <a:t>CPU</a:t>
            </a:r>
            <a:br>
              <a:rPr lang="en-US" sz="2200" dirty="0">
                <a:gradFill>
                  <a:gsLst>
                    <a:gs pos="0">
                      <a:srgbClr val="FFFFFF"/>
                    </a:gs>
                    <a:gs pos="100000">
                      <a:srgbClr val="FFFFFF"/>
                    </a:gs>
                  </a:gsLst>
                  <a:lin ang="5400000" scaled="0"/>
                </a:gradFill>
              </a:rPr>
            </a:br>
            <a:endParaRPr lang="en-US" sz="2200" dirty="0">
              <a:gradFill>
                <a:gsLst>
                  <a:gs pos="0">
                    <a:srgbClr val="FFFFFF"/>
                  </a:gs>
                  <a:gs pos="100000">
                    <a:srgbClr val="FFFFFF"/>
                  </a:gs>
                </a:gsLst>
                <a:lin ang="5400000" scaled="0"/>
              </a:gradFill>
            </a:endParaRPr>
          </a:p>
        </p:txBody>
      </p:sp>
      <p:cxnSp>
        <p:nvCxnSpPr>
          <p:cNvPr id="49" name="Straight Arrow Connector 48"/>
          <p:cNvCxnSpPr>
            <a:stCxn id="46" idx="3"/>
            <a:endCxn id="37" idx="1"/>
          </p:cNvCxnSpPr>
          <p:nvPr/>
        </p:nvCxnSpPr>
        <p:spPr>
          <a:xfrm>
            <a:off x="6947515" y="2878860"/>
            <a:ext cx="788491" cy="1130273"/>
          </a:xfrm>
          <a:prstGeom prst="bentConnector3">
            <a:avLst>
              <a:gd name="adj1" fmla="val 50000"/>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49"/>
          <p:cNvCxnSpPr>
            <a:stCxn id="12" idx="1"/>
            <a:endCxn id="46" idx="1"/>
          </p:cNvCxnSpPr>
          <p:nvPr/>
        </p:nvCxnSpPr>
        <p:spPr>
          <a:xfrm rot="5400000" flipH="1" flipV="1">
            <a:off x="4580568" y="2388037"/>
            <a:ext cx="352520" cy="1334166"/>
          </a:xfrm>
          <a:prstGeom prst="bentConnector2">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49"/>
          <p:cNvCxnSpPr>
            <a:endCxn id="12" idx="2"/>
          </p:cNvCxnSpPr>
          <p:nvPr/>
        </p:nvCxnSpPr>
        <p:spPr>
          <a:xfrm>
            <a:off x="2724137" y="3909712"/>
            <a:ext cx="598285" cy="1"/>
          </a:xfrm>
          <a:prstGeom prst="straightConnector1">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 name="Picture 2" descr="\\SERVER3\InternalBin\Resource DVD\DVD_ART36\Artwork_Imagery\Icons - Illustrations\Screen Captures\Windows 7\Windows 7 thumbnail preview.jpg"/>
          <p:cNvPicPr>
            <a:picLocks noChangeAspect="1" noChangeArrowheads="1"/>
          </p:cNvPicPr>
          <p:nvPr/>
        </p:nvPicPr>
        <p:blipFill>
          <a:blip r:embed="rId3"/>
          <a:srcRect/>
          <a:stretch>
            <a:fillRect/>
          </a:stretch>
        </p:blipFill>
        <p:spPr bwMode="auto">
          <a:xfrm>
            <a:off x="9713350" y="3385422"/>
            <a:ext cx="2081989" cy="1229651"/>
          </a:xfrm>
          <a:prstGeom prst="roundRect">
            <a:avLst>
              <a:gd name="adj" fmla="val 7103"/>
            </a:avLst>
          </a:prstGeom>
          <a:noFill/>
          <a:effectLst>
            <a:outerShdw blurRad="127000" algn="ctr" rotWithShape="0">
              <a:prstClr val="black">
                <a:alpha val="40000"/>
              </a:prstClr>
            </a:outerShdw>
          </a:effectLst>
        </p:spPr>
      </p:pic>
      <p:cxnSp>
        <p:nvCxnSpPr>
          <p:cNvPr id="81" name="Straight Arrow Connector 49"/>
          <p:cNvCxnSpPr>
            <a:stCxn id="12" idx="3"/>
            <a:endCxn id="82" idx="1"/>
          </p:cNvCxnSpPr>
          <p:nvPr/>
        </p:nvCxnSpPr>
        <p:spPr>
          <a:xfrm rot="16200000" flipH="1">
            <a:off x="4634045" y="4043745"/>
            <a:ext cx="245567" cy="1334166"/>
          </a:xfrm>
          <a:prstGeom prst="bentConnector2">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bwMode="auto">
          <a:xfrm>
            <a:off x="5423911" y="4452612"/>
            <a:ext cx="1523604" cy="762000"/>
          </a:xfrm>
          <a:prstGeom prst="roundRect">
            <a:avLst>
              <a:gd name="adj" fmla="val 0"/>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a:solidFill>
                  <a:schemeClr val="tx1">
                    <a:alpha val="99000"/>
                  </a:schemeClr>
                </a:solidFill>
              </a:rPr>
              <a:t>HW Decoder</a:t>
            </a:r>
          </a:p>
        </p:txBody>
      </p:sp>
      <p:sp>
        <p:nvSpPr>
          <p:cNvPr id="83" name="Rounded Rectangle 82"/>
          <p:cNvSpPr/>
          <p:nvPr/>
        </p:nvSpPr>
        <p:spPr bwMode="auto">
          <a:xfrm>
            <a:off x="5423911" y="3528712"/>
            <a:ext cx="1523604" cy="762000"/>
          </a:xfrm>
          <a:prstGeom prst="roundRect">
            <a:avLst>
              <a:gd name="adj" fmla="val 0"/>
            </a:avLst>
          </a:prstGeom>
          <a:gradFill>
            <a:lin ang="16500000" scaled="0"/>
          </a:gradFill>
          <a:ln>
            <a:gradFill>
              <a:gsLst>
                <a:gs pos="0">
                  <a:schemeClr val="tx1">
                    <a:alpha val="30000"/>
                  </a:schemeClr>
                </a:gs>
                <a:gs pos="50000">
                  <a:schemeClr val="tx1">
                    <a:alpha val="90000"/>
                  </a:schemeClr>
                </a:gs>
              </a:gsLst>
              <a:lin ang="5400000" scaled="0"/>
            </a:gradFill>
            <a:headEnd type="none" w="med" len="med"/>
            <a:tailEnd type="none" w="med" len="med"/>
          </a:ln>
          <a:effectLst>
            <a:outerShdw blurRad="127000" sx="102000" sy="102000" algn="ctr" rotWithShape="0">
              <a:schemeClr val="tx1">
                <a:alpha val="25000"/>
              </a:schemeClr>
            </a:outerShdw>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CPU/</a:t>
            </a:r>
            <a:br>
              <a:rPr lang="en-US" sz="2200" dirty="0" smtClean="0">
                <a:gradFill>
                  <a:gsLst>
                    <a:gs pos="0">
                      <a:srgbClr val="FFFFFF"/>
                    </a:gs>
                    <a:gs pos="100000">
                      <a:srgbClr val="FFFFFF"/>
                    </a:gs>
                  </a:gsLst>
                  <a:lin ang="5400000" scaled="0"/>
                </a:gradFill>
              </a:rPr>
            </a:br>
            <a:r>
              <a:rPr lang="en-US" sz="2200" dirty="0" smtClean="0">
                <a:gradFill>
                  <a:gsLst>
                    <a:gs pos="0">
                      <a:srgbClr val="FFFFFF"/>
                    </a:gs>
                    <a:gs pos="100000">
                      <a:srgbClr val="FFFFFF"/>
                    </a:gs>
                  </a:gsLst>
                  <a:lin ang="5400000" scaled="0"/>
                </a:gradFill>
              </a:rPr>
              <a:t>GPU</a:t>
            </a:r>
            <a:br>
              <a:rPr lang="en-US" sz="2200" dirty="0" smtClean="0">
                <a:gradFill>
                  <a:gsLst>
                    <a:gs pos="0">
                      <a:srgbClr val="FFFFFF"/>
                    </a:gs>
                    <a:gs pos="100000">
                      <a:srgbClr val="FFFFFF"/>
                    </a:gs>
                  </a:gsLst>
                  <a:lin ang="5400000" scaled="0"/>
                </a:gradFill>
              </a:rPr>
            </a:br>
            <a:endParaRPr lang="en-US" sz="2200" dirty="0" smtClean="0">
              <a:gradFill>
                <a:gsLst>
                  <a:gs pos="0">
                    <a:srgbClr val="FFFFFF"/>
                  </a:gs>
                  <a:gs pos="100000">
                    <a:srgbClr val="FFFFFF"/>
                  </a:gs>
                </a:gsLst>
                <a:lin ang="5400000" scaled="0"/>
              </a:gradFill>
            </a:endParaRPr>
          </a:p>
        </p:txBody>
      </p:sp>
      <p:sp>
        <p:nvSpPr>
          <p:cNvPr id="113" name="TextBox 112"/>
          <p:cNvSpPr txBox="1"/>
          <p:nvPr/>
        </p:nvSpPr>
        <p:spPr>
          <a:xfrm>
            <a:off x="9839463" y="4635964"/>
            <a:ext cx="1991798" cy="738664"/>
          </a:xfrm>
          <a:prstGeom prst="rect">
            <a:avLst/>
          </a:prstGeom>
          <a:noFill/>
        </p:spPr>
        <p:txBody>
          <a:bodyPr wrap="square" lIns="0" tIns="0" rIns="0" bIns="0" rtlCol="0">
            <a:spAutoFit/>
          </a:bodyPr>
          <a:lstStyle/>
          <a:p>
            <a:pPr algn="ctr"/>
            <a:r>
              <a:rPr lang="en-US" sz="2400" dirty="0" smtClean="0">
                <a:gradFill>
                  <a:gsLst>
                    <a:gs pos="0">
                      <a:schemeClr val="tx1"/>
                    </a:gs>
                    <a:gs pos="86000">
                      <a:schemeClr val="tx1"/>
                    </a:gs>
                  </a:gsLst>
                  <a:lin ang="5400000" scaled="0"/>
                </a:gradFill>
              </a:rPr>
              <a:t>Aero UX</a:t>
            </a:r>
            <a:br>
              <a:rPr lang="en-US" sz="2400" dirty="0" smtClean="0">
                <a:gradFill>
                  <a:gsLst>
                    <a:gs pos="0">
                      <a:schemeClr val="tx1"/>
                    </a:gs>
                    <a:gs pos="86000">
                      <a:schemeClr val="tx1"/>
                    </a:gs>
                  </a:gsLst>
                  <a:lin ang="5400000" scaled="0"/>
                </a:gradFill>
              </a:rPr>
            </a:br>
            <a:r>
              <a:rPr lang="en-US" sz="2400" dirty="0" smtClean="0">
                <a:gradFill>
                  <a:gsLst>
                    <a:gs pos="0">
                      <a:schemeClr val="tx1"/>
                    </a:gs>
                    <a:gs pos="86000">
                      <a:schemeClr val="tx1"/>
                    </a:gs>
                  </a:gsLst>
                  <a:lin ang="5400000" scaled="0"/>
                </a:gradFill>
              </a:rPr>
              <a:t>Thin Client</a:t>
            </a:r>
          </a:p>
        </p:txBody>
      </p:sp>
      <p:cxnSp>
        <p:nvCxnSpPr>
          <p:cNvPr id="34" name="Straight Arrow Connector 33"/>
          <p:cNvCxnSpPr>
            <a:endCxn id="83" idx="1"/>
          </p:cNvCxnSpPr>
          <p:nvPr/>
        </p:nvCxnSpPr>
        <p:spPr>
          <a:xfrm flipV="1">
            <a:off x="4857068" y="3909712"/>
            <a:ext cx="566842" cy="1"/>
          </a:xfrm>
          <a:prstGeom prst="straightConnector1">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bwMode="auto">
          <a:xfrm>
            <a:off x="7736006" y="3535095"/>
            <a:ext cx="1513089" cy="948076"/>
          </a:xfrm>
          <a:prstGeom prst="roundRect">
            <a:avLst>
              <a:gd name="adj" fmla="val 0"/>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gradFill>
                  <a:gsLst>
                    <a:gs pos="0">
                      <a:srgbClr val="FFFFFF"/>
                    </a:gs>
                    <a:gs pos="100000">
                      <a:srgbClr val="FFFFFF"/>
                    </a:gs>
                  </a:gsLst>
                  <a:lin ang="5400000" scaled="0"/>
                </a:gradFill>
              </a:rPr>
              <a:t>Bitmap</a:t>
            </a:r>
          </a:p>
        </p:txBody>
      </p:sp>
      <p:cxnSp>
        <p:nvCxnSpPr>
          <p:cNvPr id="97" name="Straight Arrow Connector 49"/>
          <p:cNvCxnSpPr>
            <a:endCxn id="37" idx="1"/>
          </p:cNvCxnSpPr>
          <p:nvPr/>
        </p:nvCxnSpPr>
        <p:spPr>
          <a:xfrm>
            <a:off x="7189609" y="4009133"/>
            <a:ext cx="546397" cy="0"/>
          </a:xfrm>
          <a:prstGeom prst="straightConnector1">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9"/>
          <p:cNvCxnSpPr>
            <a:stCxn id="82" idx="3"/>
            <a:endCxn id="37" idx="1"/>
          </p:cNvCxnSpPr>
          <p:nvPr/>
        </p:nvCxnSpPr>
        <p:spPr>
          <a:xfrm flipV="1">
            <a:off x="6947515" y="4009133"/>
            <a:ext cx="788491" cy="824479"/>
          </a:xfrm>
          <a:prstGeom prst="bentConnector3">
            <a:avLst>
              <a:gd name="adj1" fmla="val 50000"/>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49"/>
          <p:cNvCxnSpPr>
            <a:stCxn id="37" idx="3"/>
            <a:endCxn id="73" idx="1"/>
          </p:cNvCxnSpPr>
          <p:nvPr/>
        </p:nvCxnSpPr>
        <p:spPr>
          <a:xfrm flipV="1">
            <a:off x="9249095" y="4000248"/>
            <a:ext cx="464255" cy="8885"/>
          </a:xfrm>
          <a:prstGeom prst="straightConnector1">
            <a:avLst/>
          </a:prstGeom>
          <a:solidFill>
            <a:srgbClr val="FFC000"/>
          </a:solidFill>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bwMode="auto">
          <a:xfrm>
            <a:off x="1089231" y="1751813"/>
            <a:ext cx="1925600" cy="4224916"/>
          </a:xfrm>
          <a:prstGeom prst="rect">
            <a:avLst/>
          </a:prstGeom>
          <a:solidFill>
            <a:schemeClr val="tx1">
              <a:lumMod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gradFill>
                  <a:gsLst>
                    <a:gs pos="0">
                      <a:srgbClr val="FFFFFF"/>
                    </a:gs>
                    <a:gs pos="100000">
                      <a:srgbClr val="FFFFFF"/>
                    </a:gs>
                  </a:gsLst>
                  <a:lin ang="5400000" scaled="0"/>
                </a:gradFill>
              </a:rPr>
              <a:t>Core Services</a:t>
            </a:r>
          </a:p>
          <a:p>
            <a:pPr algn="ctr" defTabSz="914099"/>
            <a:endParaRPr lang="en-US" dirty="0" smtClean="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Networking/</a:t>
            </a:r>
          </a:p>
          <a:p>
            <a:pPr algn="ctr" defTabSz="914099"/>
            <a:r>
              <a:rPr lang="en-US" dirty="0" smtClean="0">
                <a:gradFill>
                  <a:gsLst>
                    <a:gs pos="0">
                      <a:srgbClr val="FFFFFF"/>
                    </a:gs>
                    <a:gs pos="100000">
                      <a:srgbClr val="FFFFFF"/>
                    </a:gs>
                  </a:gsLst>
                  <a:lin ang="5400000" scaled="0"/>
                </a:gradFill>
              </a:rPr>
              <a:t>Security</a:t>
            </a:r>
          </a:p>
          <a:p>
            <a:pPr algn="ctr" defTabSz="914099"/>
            <a:endParaRPr lang="en-US" dirty="0" smtClean="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Virtual Channels</a:t>
            </a:r>
            <a:endParaRPr lang="en-US" dirty="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 </a:t>
            </a:r>
            <a:endParaRPr lang="en-US" dirty="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Devices</a:t>
            </a:r>
          </a:p>
          <a:p>
            <a:pPr algn="ctr" defTabSz="914099"/>
            <a:endParaRPr lang="en-US" dirty="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Bulk Decompress</a:t>
            </a:r>
          </a:p>
          <a:p>
            <a:pPr algn="ctr" defTabSz="914099"/>
            <a:endParaRPr lang="en-US" dirty="0">
              <a:gradFill>
                <a:gsLst>
                  <a:gs pos="0">
                    <a:srgbClr val="FFFFFF"/>
                  </a:gs>
                  <a:gs pos="100000">
                    <a:srgbClr val="FFFFFF"/>
                  </a:gs>
                </a:gsLst>
                <a:lin ang="5400000" scaled="0"/>
              </a:gradFill>
            </a:endParaRPr>
          </a:p>
          <a:p>
            <a:pPr algn="ctr" defTabSz="914099"/>
            <a:r>
              <a:rPr lang="en-US" dirty="0" smtClean="0">
                <a:gradFill>
                  <a:gsLst>
                    <a:gs pos="0">
                      <a:srgbClr val="FFFFFF"/>
                    </a:gs>
                    <a:gs pos="100000">
                      <a:srgbClr val="FFFFFF"/>
                    </a:gs>
                  </a:gsLst>
                  <a:lin ang="5400000" scaled="0"/>
                </a:gradFill>
              </a:rPr>
              <a:t>Key/Mouse</a:t>
            </a:r>
          </a:p>
          <a:p>
            <a:pPr algn="ctr" defTabSz="914099"/>
            <a:endParaRPr lang="en-US" dirty="0" smtClean="0">
              <a:gradFill>
                <a:gsLst>
                  <a:gs pos="0">
                    <a:srgbClr val="FFFFFF"/>
                  </a:gs>
                  <a:gs pos="100000">
                    <a:srgbClr val="FFFFFF"/>
                  </a:gs>
                </a:gsLst>
                <a:lin ang="5400000" scaled="0"/>
              </a:gradFill>
            </a:endParaRPr>
          </a:p>
        </p:txBody>
      </p:sp>
      <p:sp>
        <p:nvSpPr>
          <p:cNvPr id="22" name="Right Arrow 21"/>
          <p:cNvSpPr/>
          <p:nvPr/>
        </p:nvSpPr>
        <p:spPr bwMode="auto">
          <a:xfrm>
            <a:off x="332968" y="3385422"/>
            <a:ext cx="865441" cy="806734"/>
          </a:xfrm>
          <a:prstGeom prst="rightArrow">
            <a:avLst/>
          </a:prstGeom>
          <a:gradFill rotWithShape="1">
            <a:gsLst>
              <a:gs pos="0">
                <a:srgbClr val="F38C37">
                  <a:shade val="51000"/>
                  <a:satMod val="130000"/>
                </a:srgbClr>
              </a:gs>
              <a:gs pos="80000">
                <a:srgbClr val="F38C37">
                  <a:shade val="93000"/>
                  <a:satMod val="130000"/>
                </a:srgbClr>
              </a:gs>
              <a:gs pos="100000">
                <a:srgbClr val="F38C37">
                  <a:shade val="94000"/>
                  <a:satMod val="135000"/>
                </a:srgbClr>
              </a:gs>
            </a:gsLst>
            <a:lin ang="16200000" scaled="0"/>
          </a:gradFill>
          <a:ln w="9525" cap="flat" cmpd="sng" algn="ctr">
            <a:solidFill>
              <a:srgbClr val="F38C37">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kern="0" dirty="0" smtClean="0">
                <a:solidFill>
                  <a:schemeClr val="bg1"/>
                </a:solidFill>
                <a:latin typeface="Segoe UI"/>
              </a:rPr>
              <a:t>RDP</a:t>
            </a:r>
            <a:r>
              <a:rPr lang="en-US" sz="1400" kern="0" dirty="0" smtClean="0">
                <a:gradFill>
                  <a:gsLst>
                    <a:gs pos="0">
                      <a:srgbClr val="FFFFFF"/>
                    </a:gs>
                    <a:gs pos="100000">
                      <a:srgbClr val="FFFFFF"/>
                    </a:gs>
                  </a:gsLst>
                  <a:lin ang="5400000" scaled="0"/>
                </a:gradFill>
                <a:latin typeface="Segoe UI"/>
              </a:rPr>
              <a:t> </a:t>
            </a:r>
            <a:r>
              <a:rPr lang="en-US" sz="1400" kern="0" dirty="0" smtClean="0">
                <a:solidFill>
                  <a:schemeClr val="bg1"/>
                </a:solidFill>
                <a:latin typeface="Segoe UI"/>
              </a:rPr>
              <a:t>7.1</a:t>
            </a:r>
            <a:endParaRPr lang="en-US" sz="1400" kern="0" dirty="0">
              <a:solidFill>
                <a:schemeClr val="bg1"/>
              </a:solidFill>
              <a:latin typeface="Segoe UI"/>
            </a:endParaRPr>
          </a:p>
        </p:txBody>
      </p:sp>
    </p:spTree>
    <p:extLst>
      <p:ext uri="{BB962C8B-B14F-4D97-AF65-F5344CB8AC3E}">
        <p14:creationId xmlns:p14="http://schemas.microsoft.com/office/powerpoint/2010/main" val="1591541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2" grpId="0" animBg="1"/>
      <p:bldP spid="46" grpId="0" animBg="1"/>
      <p:bldP spid="82" grpId="0" animBg="1"/>
      <p:bldP spid="83" grpId="0" animBg="1"/>
      <p:bldP spid="113"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IT Monitoring and Control</a:t>
            </a:r>
            <a:endParaRPr lang="en-US" dirty="0"/>
          </a:p>
        </p:txBody>
      </p:sp>
      <p:sp>
        <p:nvSpPr>
          <p:cNvPr id="4" name="Text Placeholder 3"/>
          <p:cNvSpPr>
            <a:spLocks noGrp="1"/>
          </p:cNvSpPr>
          <p:nvPr>
            <p:ph type="body" sz="quarter" idx="10"/>
          </p:nvPr>
        </p:nvSpPr>
        <p:spPr/>
        <p:txBody>
          <a:bodyPr/>
          <a:lstStyle/>
          <a:p>
            <a:r>
              <a:rPr lang="en-US" smtClean="0"/>
              <a:t>demo and video</a:t>
            </a: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 (2)">
  <a:themeElements>
    <a:clrScheme name="Custom 2">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FC425"/>
      </a:hlink>
      <a:folHlink>
        <a:srgbClr val="FFC42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893833E7-CDA5-4E4A-AF0B-36A91B78C9EF}">
  <ds:schemaRefs>
    <ds:schemaRef ds:uri="http://schemas.microsoft.com/office/infopath/2007/PartnerControls"/>
    <ds:schemaRef ds:uri="http://www.w3.org/XML/1998/namespace"/>
    <ds:schemaRef ds:uri="http://purl.org/dc/elements/1.1/"/>
    <ds:schemaRef ds:uri="8b529f77-48ab-4581-b468-93f09345b8aa"/>
    <ds:schemaRef ds:uri="http://schemas.microsoft.com/office/2006/documentManagement/types"/>
    <ds:schemaRef ds:uri="http://schemas.openxmlformats.org/package/2006/metadata/core-properties"/>
    <ds:schemaRef ds:uri="http://purl.org/dc/terms/"/>
    <ds:schemaRef ds:uri="2295e2e7-0eeb-498e-8716-217bb2ee6ee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2127</TotalTime>
  <Words>2783</Words>
  <Application>Microsoft Office PowerPoint</Application>
  <PresentationFormat>Custom</PresentationFormat>
  <Paragraphs>509</Paragraphs>
  <Slides>34</Slides>
  <Notes>21</Notes>
  <HiddenSlides>0</HiddenSlides>
  <MMClips>0</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TENA11_BreakoutSession_Template_16x9_Final (2)</vt:lpstr>
      <vt:lpstr>1_White with Consolas font for code slides</vt:lpstr>
      <vt:lpstr>1_TENA11_BreakoutSession_Template_16x9_Final (2)</vt:lpstr>
      <vt:lpstr>2_TENA11_BreakoutSession_Template_16x9_Final (2)</vt:lpstr>
      <vt:lpstr>RemoteFX Hardware Selection and Deployment Considerations for VDI and Sessions</vt:lpstr>
      <vt:lpstr>Agenda</vt:lpstr>
      <vt:lpstr>Why RemoteFX VDI</vt:lpstr>
      <vt:lpstr>RemoteFX Enabled Client </vt:lpstr>
      <vt:lpstr>Agenda</vt:lpstr>
      <vt:lpstr>Architecture for Server Remoting </vt:lpstr>
      <vt:lpstr>Summary of Server and VM Operations </vt:lpstr>
      <vt:lpstr>Client Architecture – Decoding RemoteFX </vt:lpstr>
      <vt:lpstr>IT Monitoring and Control</vt:lpstr>
      <vt:lpstr>Agenda</vt:lpstr>
      <vt:lpstr>Capacity Planning Overview</vt:lpstr>
      <vt:lpstr>Capacity Planning and Performance</vt:lpstr>
      <vt:lpstr>Capacity Planning Measurement</vt:lpstr>
      <vt:lpstr>Capacity Planning for Comparability</vt:lpstr>
      <vt:lpstr>PowerPoint Presentation</vt:lpstr>
      <vt:lpstr>PowerPoint Presentation</vt:lpstr>
      <vt:lpstr>PowerPoint Presentation</vt:lpstr>
      <vt:lpstr>PowerPoint Presentation</vt:lpstr>
      <vt:lpstr>PowerPoint Presentation</vt:lpstr>
      <vt:lpstr>PowerPoint Presentation</vt:lpstr>
      <vt:lpstr>Agenda</vt:lpstr>
      <vt:lpstr>Deployment Considerations</vt:lpstr>
      <vt:lpstr>PowerPoint Presentation</vt:lpstr>
      <vt:lpstr>PowerPoint Presentation</vt:lpstr>
      <vt:lpstr>PowerPoint Presentation</vt:lpstr>
      <vt:lpstr>RemoteFX Partners</vt:lpstr>
      <vt:lpstr>Related Content</vt:lpstr>
      <vt:lpstr>Summary </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WSV201: RemoteFX Hardware Selection and Deployment Considerations for VDI and Sessions</dc:title>
  <dc:subject>Microsoft TechEd North America 2011</dc:subject>
  <dc:creator>Eric Han; Hector Angulo; Rommy Channe</dc:creator>
  <dc:description>Template Design: Jordan Cayabyab
Formatter: Judi Lee, Silver Fox Productions
Event Date: May 16-19, 2011
Event Location: Atlanta
Audience Type: Developers, IT Pros</dc:description>
  <cp:lastModifiedBy>Shows</cp:lastModifiedBy>
  <cp:revision>125</cp:revision>
  <cp:lastPrinted>2010-05-11T05:02:34Z</cp:lastPrinted>
  <dcterms:created xsi:type="dcterms:W3CDTF">2011-05-10T19:06:18Z</dcterms:created>
  <dcterms:modified xsi:type="dcterms:W3CDTF">2011-05-17T17:21:21Z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