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Lst>
  <p:notesMasterIdLst>
    <p:notesMasterId r:id="rId34"/>
  </p:notesMasterIdLst>
  <p:handoutMasterIdLst>
    <p:handoutMasterId r:id="rId35"/>
  </p:handoutMasterIdLst>
  <p:sldIdLst>
    <p:sldId id="322" r:id="rId6"/>
    <p:sldId id="368" r:id="rId7"/>
    <p:sldId id="336" r:id="rId8"/>
    <p:sldId id="337" r:id="rId9"/>
    <p:sldId id="338" r:id="rId10"/>
    <p:sldId id="339" r:id="rId11"/>
    <p:sldId id="393" r:id="rId12"/>
    <p:sldId id="394" r:id="rId13"/>
    <p:sldId id="395" r:id="rId14"/>
    <p:sldId id="374" r:id="rId15"/>
    <p:sldId id="375" r:id="rId16"/>
    <p:sldId id="376" r:id="rId17"/>
    <p:sldId id="377" r:id="rId18"/>
    <p:sldId id="400" r:id="rId19"/>
    <p:sldId id="401" r:id="rId20"/>
    <p:sldId id="399" r:id="rId21"/>
    <p:sldId id="383" r:id="rId22"/>
    <p:sldId id="385" r:id="rId23"/>
    <p:sldId id="386" r:id="rId24"/>
    <p:sldId id="390" r:id="rId25"/>
    <p:sldId id="388" r:id="rId26"/>
    <p:sldId id="389" r:id="rId27"/>
    <p:sldId id="396" r:id="rId28"/>
    <p:sldId id="397" r:id="rId29"/>
    <p:sldId id="329" r:id="rId30"/>
    <p:sldId id="330" r:id="rId31"/>
    <p:sldId id="271" r:id="rId32"/>
    <p:sldId id="319" r:id="rId33"/>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FFFFFF"/>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56" autoAdjust="0"/>
    <p:restoredTop sz="84370" autoAdjust="0"/>
  </p:normalViewPr>
  <p:slideViewPr>
    <p:cSldViewPr snapToGrid="0">
      <p:cViewPr varScale="1">
        <p:scale>
          <a:sx n="61" d="100"/>
          <a:sy n="61" d="100"/>
        </p:scale>
        <p:origin x="-1434" y="-8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20" d="100"/>
        <a:sy n="20"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5/18/2011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5/18/2011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11:12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4247D6-B877-41B1-AD2D-F431970C867D}" type="slidenum">
              <a:rPr lang="en-US" smtClean="0"/>
              <a:t>12</a:t>
            </a:fld>
            <a:endParaRPr lang="en-US"/>
          </a:p>
        </p:txBody>
      </p:sp>
    </p:spTree>
    <p:extLst>
      <p:ext uri="{BB962C8B-B14F-4D97-AF65-F5344CB8AC3E}">
        <p14:creationId xmlns:p14="http://schemas.microsoft.com/office/powerpoint/2010/main" val="1336595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5/18/2011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15</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9" name="Date Placeholder 8"/>
          <p:cNvSpPr>
            <a:spLocks noGrp="1"/>
          </p:cNvSpPr>
          <p:nvPr>
            <p:ph type="dt" idx="10"/>
          </p:nvPr>
        </p:nvSpPr>
        <p:spPr/>
        <p:txBody>
          <a:bodyPr/>
          <a:lstStyle/>
          <a:p>
            <a:fld id="{30141F8C-1FF0-4FC9-9B18-90B8EBE88131}" type="datetime1">
              <a:rPr lang="en-US" smtClean="0">
                <a:solidFill>
                  <a:prstClr val="black"/>
                </a:solidFill>
              </a:rPr>
              <a:pPr/>
              <a:t>5/18/2011</a:t>
            </a:fld>
            <a:endParaRPr lang="en-US" dirty="0">
              <a:solidFill>
                <a:prstClr val="black"/>
              </a:solidFill>
            </a:endParaRPr>
          </a:p>
        </p:txBody>
      </p:sp>
      <p:sp>
        <p:nvSpPr>
          <p:cNvPr id="10" name="Footer Placeholder 9"/>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1" name="Slide Number Placeholder 10"/>
          <p:cNvSpPr>
            <a:spLocks noGrp="1"/>
          </p:cNvSpPr>
          <p:nvPr>
            <p:ph type="sldNum" sz="quarter" idx="12"/>
          </p:nvPr>
        </p:nvSpPr>
        <p:spPr/>
        <p:txBody>
          <a:bodyPr/>
          <a:lstStyle/>
          <a:p>
            <a:fld id="{8B263312-38AA-4E1E-B2B5-0F8F122B24FE}" type="slidenum">
              <a:rPr lang="en-US" smtClean="0">
                <a:solidFill>
                  <a:prstClr val="black"/>
                </a:solidFill>
              </a:rPr>
              <a:pPr/>
              <a:t>17</a:t>
            </a:fld>
            <a:endParaRPr lang="en-US" dirty="0">
              <a:solidFill>
                <a:prstClr val="black"/>
              </a:solidFill>
            </a:endParaRPr>
          </a:p>
        </p:txBody>
      </p:sp>
      <p:sp>
        <p:nvSpPr>
          <p:cNvPr id="12" name="Header Placeholder 11"/>
          <p:cNvSpPr>
            <a:spLocks noGrp="1"/>
          </p:cNvSpPr>
          <p:nvPr>
            <p:ph type="hdr" sz="quarter" idx="13"/>
          </p:nvPr>
        </p:nvSpPr>
        <p:spPr/>
        <p:txBody>
          <a:bodyPr/>
          <a:lstStyle/>
          <a:p>
            <a:r>
              <a:rPr lang="en-US" smtClean="0">
                <a:solidFill>
                  <a:prstClr val="black"/>
                </a:solidFill>
              </a:rPr>
              <a:t>TechReady12</a:t>
            </a:r>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5/18/2011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18</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44762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5938EC83-C220-4424-9510-62C0C9A78186}" type="datetime1">
              <a:rPr lang="en-US" smtClean="0"/>
              <a:t>5/18/2011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2817603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87A5A-562A-4EAE-BAEA-C1AB9ABEC17D}" type="slidenum">
              <a:rPr lang="en-US" smtClean="0"/>
              <a:pPr/>
              <a:t>23</a:t>
            </a:fld>
            <a:endParaRPr lang="en-US"/>
          </a:p>
        </p:txBody>
      </p:sp>
    </p:spTree>
    <p:extLst>
      <p:ext uri="{BB962C8B-B14F-4D97-AF65-F5344CB8AC3E}">
        <p14:creationId xmlns:p14="http://schemas.microsoft.com/office/powerpoint/2010/main" val="18557708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5/18/2011 11:12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5/18/2011 11:12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5/18/2011 11:12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lvl="2">
              <a:buNone/>
            </a:pPr>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70B10680-0FF9-4EED-863E-730C980F8893}" type="datetime1">
              <a:rPr lang="en-US" smtClean="0"/>
              <a:pPr/>
              <a:t>5/18/2011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10221316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11:12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20787A5A-562A-4EAE-BAEA-C1AB9ABEC17D}" type="slidenum">
              <a:rPr lang="en-US" smtClean="0"/>
              <a:pPr/>
              <a:t>4</a:t>
            </a:fld>
            <a:endParaRPr lang="en-US"/>
          </a:p>
        </p:txBody>
      </p:sp>
    </p:spTree>
    <p:extLst>
      <p:ext uri="{BB962C8B-B14F-4D97-AF65-F5344CB8AC3E}">
        <p14:creationId xmlns:p14="http://schemas.microsoft.com/office/powerpoint/2010/main" val="4122687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87A5A-562A-4EAE-BAEA-C1AB9ABEC17D}" type="slidenum">
              <a:rPr lang="en-US" smtClean="0"/>
              <a:pPr/>
              <a:t>5</a:t>
            </a:fld>
            <a:endParaRPr lang="en-US"/>
          </a:p>
        </p:txBody>
      </p:sp>
    </p:spTree>
    <p:extLst>
      <p:ext uri="{BB962C8B-B14F-4D97-AF65-F5344CB8AC3E}">
        <p14:creationId xmlns:p14="http://schemas.microsoft.com/office/powerpoint/2010/main" val="1418338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787A5A-562A-4EAE-BAEA-C1AB9ABEC17D}" type="slidenum">
              <a:rPr lang="en-US" smtClean="0"/>
              <a:pPr/>
              <a:t>6</a:t>
            </a:fld>
            <a:endParaRPr lang="en-US"/>
          </a:p>
        </p:txBody>
      </p:sp>
    </p:spTree>
    <p:extLst>
      <p:ext uri="{BB962C8B-B14F-4D97-AF65-F5344CB8AC3E}">
        <p14:creationId xmlns:p14="http://schemas.microsoft.com/office/powerpoint/2010/main" val="3217664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B6C2F4D-907C-4CFE-8FCF-86EE8F77D44D}" type="slidenum">
              <a:rPr lang="en-US"/>
              <a:pPr/>
              <a:t>8</a:t>
            </a:fld>
            <a:endParaRPr lang="en-US"/>
          </a:p>
        </p:txBody>
      </p:sp>
      <p:sp>
        <p:nvSpPr>
          <p:cNvPr id="195586" name="Slide Image Placeholder 1"/>
          <p:cNvSpPr>
            <a:spLocks noGrp="1" noRot="1" noChangeAspect="1" noTextEdit="1"/>
          </p:cNvSpPr>
          <p:nvPr>
            <p:ph type="sldImg"/>
          </p:nvPr>
        </p:nvSpPr>
        <p:spPr>
          <a:ln/>
        </p:spPr>
      </p:sp>
      <p:sp>
        <p:nvSpPr>
          <p:cNvPr id="195587" name="Notes Placeholder 2"/>
          <p:cNvSpPr>
            <a:spLocks noGrp="1"/>
          </p:cNvSpPr>
          <p:nvPr>
            <p:ph type="body" idx="1"/>
          </p:nvPr>
        </p:nvSpPr>
        <p:spPr/>
        <p:txBody>
          <a:bodyPr/>
          <a:lstStyle/>
          <a:p>
            <a:pPr>
              <a:spcBef>
                <a:spcPct val="0"/>
              </a:spcBef>
            </a:pPr>
            <a:endParaRPr lang="en-US"/>
          </a:p>
        </p:txBody>
      </p:sp>
      <p:sp>
        <p:nvSpPr>
          <p:cNvPr id="19558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0"/>
              </a:spcBef>
              <a:defRPr>
                <a:solidFill>
                  <a:schemeClr val="tx1"/>
                </a:solidFill>
                <a:latin typeface="Arial" pitchFamily="34" charset="0"/>
              </a:defRPr>
            </a:lvl1pPr>
            <a:lvl2pPr marL="742950" indent="-285750">
              <a:spcBef>
                <a:spcPct val="0"/>
              </a:spcBef>
              <a:defRPr>
                <a:solidFill>
                  <a:schemeClr val="tx1"/>
                </a:solidFill>
                <a:latin typeface="Arial" pitchFamily="34" charset="0"/>
              </a:defRPr>
            </a:lvl2pPr>
            <a:lvl3pPr marL="1143000" indent="-228600">
              <a:spcBef>
                <a:spcPct val="0"/>
              </a:spcBef>
              <a:defRPr>
                <a:solidFill>
                  <a:schemeClr val="tx1"/>
                </a:solidFill>
                <a:latin typeface="Arial" pitchFamily="34" charset="0"/>
              </a:defRPr>
            </a:lvl3pPr>
            <a:lvl4pPr marL="1600200" indent="-228600">
              <a:spcBef>
                <a:spcPct val="0"/>
              </a:spcBef>
              <a:defRPr>
                <a:solidFill>
                  <a:schemeClr val="tx1"/>
                </a:solidFill>
                <a:latin typeface="Arial" pitchFamily="34" charset="0"/>
              </a:defRPr>
            </a:lvl4pPr>
            <a:lvl5pPr marL="2057400" indent="-228600">
              <a:spcBef>
                <a:spcPct val="0"/>
              </a:spcBef>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r"/>
            <a:fld id="{A07D17FB-F36E-4AF7-8192-5E10427131CE}" type="slidenum">
              <a:rPr lang="en-US" sz="1200">
                <a:latin typeface="Calibri" pitchFamily="34" charset="0"/>
              </a:rPr>
              <a:pPr algn="r"/>
              <a:t>8</a:t>
            </a:fld>
            <a:endParaRPr lang="en-US" sz="120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F3B924-3FC2-4BB6-95AF-50DD0DB60EE7}" type="slidenum">
              <a:rPr lang="en-US"/>
              <a:pPr/>
              <a:t>9</a:t>
            </a:fld>
            <a:endParaRPr lang="en-US"/>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F3B924-3FC2-4BB6-95AF-50DD0DB60EE7}" type="slidenum">
              <a:rPr lang="en-US"/>
              <a:pPr/>
              <a:t>10</a:t>
            </a:fld>
            <a:endParaRPr lang="en-US"/>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4247D6-B877-41B1-AD2D-F431970C867D}" type="slidenum">
              <a:rPr lang="en-US" smtClean="0"/>
              <a:t>11</a:t>
            </a:fld>
            <a:endParaRPr lang="en-US"/>
          </a:p>
        </p:txBody>
      </p:sp>
    </p:spTree>
    <p:extLst>
      <p:ext uri="{BB962C8B-B14F-4D97-AF65-F5344CB8AC3E}">
        <p14:creationId xmlns:p14="http://schemas.microsoft.com/office/powerpoint/2010/main" val="13365958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71896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07690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All Blue - Content Heavy Slides">
    <p:spTree>
      <p:nvGrpSpPr>
        <p:cNvPr id="1" name=""/>
        <p:cNvGrpSpPr/>
        <p:nvPr/>
      </p:nvGrpSpPr>
      <p:grpSpPr>
        <a:xfrm>
          <a:off x="0" y="0"/>
          <a:ext cx="0" cy="0"/>
          <a:chOff x="0" y="0"/>
          <a:chExt cx="0" cy="0"/>
        </a:xfrm>
      </p:grpSpPr>
      <p:sp>
        <p:nvSpPr>
          <p:cNvPr id="3" name="Content Placeholder 2"/>
          <p:cNvSpPr>
            <a:spLocks noGrp="1"/>
          </p:cNvSpPr>
          <p:nvPr>
            <p:ph sz="half" idx="10"/>
          </p:nvPr>
        </p:nvSpPr>
        <p:spPr>
          <a:xfrm>
            <a:off x="609441" y="1447800"/>
            <a:ext cx="10969943" cy="1231106"/>
          </a:xfrm>
          <a:prstGeom prst="rect">
            <a:avLst/>
          </a:prstGeom>
        </p:spPr>
        <p:txBody>
          <a:bodyPr/>
          <a:lstStyle>
            <a:lvl1pPr>
              <a:defRPr sz="1800">
                <a:solidFill>
                  <a:srgbClr val="FFFFFF"/>
                </a:solidFill>
                <a:effectLst/>
                <a:latin typeface="Segoe"/>
              </a:defRPr>
            </a:lvl1pPr>
            <a:lvl2pPr marL="742950" indent="-285750">
              <a:buSzPct val="100000"/>
              <a:buFontTx/>
              <a:buBlip>
                <a:blip r:embed="rId2"/>
              </a:buBlip>
              <a:defRPr sz="1600">
                <a:solidFill>
                  <a:srgbClr val="FFFFFF"/>
                </a:solidFill>
                <a:effectLst/>
                <a:latin typeface="Segoe"/>
              </a:defRPr>
            </a:lvl2pPr>
            <a:lvl3pPr>
              <a:defRPr sz="1600">
                <a:solidFill>
                  <a:srgbClr val="FFFFFF"/>
                </a:solidFill>
                <a:effectLst/>
                <a:latin typeface="Segoe"/>
              </a:defRPr>
            </a:lvl3pPr>
            <a:lvl4pPr>
              <a:defRPr sz="1400">
                <a:solidFill>
                  <a:srgbClr val="FFFFFF"/>
                </a:solidFill>
                <a:effectLst/>
                <a:latin typeface="Segoe"/>
              </a:defRPr>
            </a:lvl4pPr>
            <a:lvl5pPr>
              <a:defRPr sz="1200">
                <a:solidFill>
                  <a:srgbClr val="FFFFFF"/>
                </a:solidFill>
                <a:effectLst/>
                <a:latin typeface="Segoe"/>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1"/>
          <p:cNvSpPr>
            <a:spLocks noGrp="1"/>
          </p:cNvSpPr>
          <p:nvPr>
            <p:ph type="title"/>
          </p:nvPr>
        </p:nvSpPr>
        <p:spPr>
          <a:xfrm>
            <a:off x="609441" y="274638"/>
            <a:ext cx="10969943" cy="914544"/>
          </a:xfrm>
          <a:prstGeom prst="rect">
            <a:avLst/>
          </a:prstGeom>
        </p:spPr>
        <p:txBody>
          <a:bodyPr lIns="0" tIns="0" rIns="0" bIns="0" anchor="ctr">
            <a:normAutofit/>
          </a:bodyPr>
          <a:lstStyle>
            <a:lvl1pPr>
              <a:defRPr>
                <a:solidFill>
                  <a:srgbClr val="58D1FF"/>
                </a:solidFill>
                <a:effectLst/>
                <a:latin typeface="Segoe" pitchFamily="34" charset="0"/>
              </a:defRPr>
            </a:lvl1pPr>
          </a:lstStyle>
          <a:p>
            <a:r>
              <a:rPr lang="en-US" dirty="0" smtClean="0"/>
              <a:t>Click to edit Master title style</a:t>
            </a:r>
            <a:endParaRPr lang="en-US" dirty="0"/>
          </a:p>
        </p:txBody>
      </p:sp>
      <p:sp>
        <p:nvSpPr>
          <p:cNvPr id="11" name="Date Placeholder 2"/>
          <p:cNvSpPr>
            <a:spLocks noGrp="1"/>
          </p:cNvSpPr>
          <p:nvPr>
            <p:ph type="dt" sz="half" idx="11"/>
          </p:nvPr>
        </p:nvSpPr>
        <p:spPr>
          <a:xfrm>
            <a:off x="600207" y="6356351"/>
            <a:ext cx="1545150" cy="365125"/>
          </a:xfrm>
          <a:prstGeom prst="rect">
            <a:avLst/>
          </a:prstGeom>
        </p:spPr>
        <p:txBody>
          <a:bodyPr/>
          <a:lstStyle>
            <a:lvl1pPr>
              <a:defRPr sz="1000"/>
            </a:lvl1pPr>
          </a:lstStyle>
          <a:p>
            <a:fld id="{30D5F273-376F-4EF2-925E-2EB2C7407CAC}" type="datetimeFigureOut">
              <a:rPr lang="en-US" smtClean="0"/>
              <a:pPr/>
              <a:t>5/18/2011</a:t>
            </a:fld>
            <a:endParaRPr lang="en-US"/>
          </a:p>
        </p:txBody>
      </p:sp>
      <p:sp>
        <p:nvSpPr>
          <p:cNvPr id="12" name="Footer Placeholder 3"/>
          <p:cNvSpPr>
            <a:spLocks noGrp="1"/>
          </p:cNvSpPr>
          <p:nvPr>
            <p:ph type="ftr" sz="quarter" idx="12"/>
          </p:nvPr>
        </p:nvSpPr>
        <p:spPr>
          <a:xfrm>
            <a:off x="4164515" y="6356351"/>
            <a:ext cx="3859795" cy="365125"/>
          </a:xfrm>
          <a:prstGeom prst="rect">
            <a:avLst/>
          </a:prstGeom>
        </p:spPr>
        <p:txBody>
          <a:bodyPr/>
          <a:lstStyle>
            <a:lvl1pPr algn="ctr">
              <a:defRPr sz="1000"/>
            </a:lvl1pPr>
          </a:lstStyle>
          <a:p>
            <a:endParaRPr lang="en-US"/>
          </a:p>
        </p:txBody>
      </p:sp>
      <p:sp>
        <p:nvSpPr>
          <p:cNvPr id="13" name="Slide Number Placeholder 4"/>
          <p:cNvSpPr>
            <a:spLocks noGrp="1"/>
          </p:cNvSpPr>
          <p:nvPr>
            <p:ph type="sldNum" sz="quarter" idx="13"/>
          </p:nvPr>
        </p:nvSpPr>
        <p:spPr>
          <a:xfrm>
            <a:off x="8735325" y="6356351"/>
            <a:ext cx="2844059" cy="365125"/>
          </a:xfrm>
          <a:prstGeom prst="rect">
            <a:avLst/>
          </a:prstGeom>
        </p:spPr>
        <p:txBody>
          <a:bodyPr/>
          <a:lstStyle>
            <a:lvl1pPr algn="r">
              <a:defRPr sz="1000"/>
            </a:lvl1pPr>
          </a:lstStyle>
          <a:p>
            <a:fld id="{EBA6F4A3-1281-45E9-96B4-924FDBB158DC}" type="slidenum">
              <a:rPr lang="en-US" smtClean="0"/>
              <a:pPr/>
              <a:t>‹#›</a:t>
            </a:fld>
            <a:endParaRPr lang="en-US"/>
          </a:p>
        </p:txBody>
      </p:sp>
    </p:spTree>
    <p:extLst>
      <p:ext uri="{BB962C8B-B14F-4D97-AF65-F5344CB8AC3E}">
        <p14:creationId xmlns:p14="http://schemas.microsoft.com/office/powerpoint/2010/main" val="371838368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1706442"/>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5058986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12882157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6911978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48803007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0" r:id="rId1"/>
    <p:sldLayoutId id="2147483695" r:id="rId2"/>
    <p:sldLayoutId id="2147483726" r:id="rId3"/>
    <p:sldLayoutId id="2147483722" r:id="rId4"/>
    <p:sldLayoutId id="2147483727" r:id="rId5"/>
    <p:sldLayoutId id="2147483733" r:id="rId6"/>
    <p:sldLayoutId id="2147483734" r:id="rId7"/>
    <p:sldLayoutId id="2147483696" r:id="rId8"/>
    <p:sldLayoutId id="2147483731" r:id="rId9"/>
    <p:sldLayoutId id="2147483697" r:id="rId10"/>
    <p:sldLayoutId id="2147483698" r:id="rId11"/>
    <p:sldLayoutId id="2147483699" r:id="rId12"/>
    <p:sldLayoutId id="2147483700" r:id="rId13"/>
    <p:sldLayoutId id="2147483701" r:id="rId14"/>
    <p:sldLayoutId id="2147483728" r:id="rId15"/>
    <p:sldLayoutId id="2147483735" r:id="rId16"/>
    <p:sldLayoutId id="2147483703" r:id="rId17"/>
    <p:sldLayoutId id="2147483704" r:id="rId18"/>
    <p:sldLayoutId id="2147483742" r:id="rId19"/>
    <p:sldLayoutId id="2147483745" r:id="rId20"/>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52.png"/><Relationship Id="rId4" Type="http://schemas.openxmlformats.org/officeDocument/2006/relationships/image" Target="../media/image51.png"/></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3.xml"/><Relationship Id="rId4" Type="http://schemas.openxmlformats.org/officeDocument/2006/relationships/image" Target="../media/image52.png"/></Relationships>
</file>

<file path=ppt/slides/_rels/slide1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hyperlink" Target="http://www.microsoft.com/global/sqlserver/2008/en/us/PublishingImages/scrn-report-builder-30.jpg" TargetMode="External"/><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png"/><Relationship Id="rId17" Type="http://schemas.openxmlformats.org/officeDocument/2006/relationships/image" Target="../media/image67.png"/><Relationship Id="rId2" Type="http://schemas.openxmlformats.org/officeDocument/2006/relationships/notesSlide" Target="../notesSlides/notesSlide16.xml"/><Relationship Id="rId16" Type="http://schemas.openxmlformats.org/officeDocument/2006/relationships/image" Target="../media/image66.jpeg"/><Relationship Id="rId1" Type="http://schemas.openxmlformats.org/officeDocument/2006/relationships/slideLayout" Target="../slideLayouts/slideLayout13.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5" Type="http://schemas.openxmlformats.org/officeDocument/2006/relationships/hyperlink" Target="http://www.google.com/imgres?imgurl=http://richfrombechtle.files.wordpress.com/2008/10/vs2010archexplorer.jpg&amp;imgrefurl=http://richfrombechtle.wordpress.com/2008/10/13/&amp;usg=__qPArABkba3JddWP-O2AT7MRoU1s=&amp;h=500&amp;w=749&amp;sz=95&amp;hl=en&amp;start=3&amp;zoom=1&amp;itbs=1&amp;tbnid=mMsoPo--rTSTfM:&amp;tbnh=94&amp;tbnw=141&amp;prev=/images?q=visual+Studio+Application&amp;hl=en&amp;sa=X&amp;tbs=isch:1&amp;prmd=ivns&amp;ei=TGhwTYmPNsKTtwflnuiTDw" TargetMode="External"/><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png"/><Relationship Id="rId14" Type="http://schemas.openxmlformats.org/officeDocument/2006/relationships/image" Target="../media/image65.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hyperlink" Target="http://www.microsoft.com/learning/en/us/exam.aspx?ID=70-690" TargetMode="External"/></Relationships>
</file>

<file path=ppt/slides/_rels/slide25.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3.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hyperlink" Target="http://microsoft.com/technet" TargetMode="External"/><Relationship Id="rId11" Type="http://schemas.openxmlformats.org/officeDocument/2006/relationships/image" Target="../media/image72.png"/><Relationship Id="rId5" Type="http://schemas.openxmlformats.org/officeDocument/2006/relationships/hyperlink" Target="http://www.microsoft.com/learning" TargetMode="External"/><Relationship Id="rId10" Type="http://schemas.openxmlformats.org/officeDocument/2006/relationships/image" Target="../media/image71.emf"/><Relationship Id="rId4" Type="http://schemas.openxmlformats.org/officeDocument/2006/relationships/image" Target="../media/image68.png"/><Relationship Id="rId9" Type="http://schemas.openxmlformats.org/officeDocument/2006/relationships/image" Target="../media/image70.png"/><Relationship Id="rId14" Type="http://schemas.microsoft.com/office/2007/relationships/hdphoto" Target="../media/hdphoto1.wdp"/></Relationships>
</file>

<file path=ppt/slides/_rels/slide26.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notesSlide" Target="../notesSlides/notesSlide19.xml"/><Relationship Id="rId1" Type="http://schemas.openxmlformats.org/officeDocument/2006/relationships/slideLayout" Target="../slideLayouts/slideLayout14.xml"/><Relationship Id="rId6" Type="http://schemas.openxmlformats.org/officeDocument/2006/relationships/image" Target="../media/image77.png"/><Relationship Id="rId11" Type="http://schemas.openxmlformats.org/officeDocument/2006/relationships/image" Target="../media/image82.png"/><Relationship Id="rId5" Type="http://schemas.openxmlformats.org/officeDocument/2006/relationships/image" Target="../media/image7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 Id="rId14" Type="http://schemas.openxmlformats.org/officeDocument/2006/relationships/image" Target="../media/image85.png"/></Relationships>
</file>

<file path=ppt/slides/_rels/slide2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5.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39.png"/><Relationship Id="rId2" Type="http://schemas.openxmlformats.org/officeDocument/2006/relationships/notesSlide" Target="../notesSlides/notesSlide4.xml"/><Relationship Id="rId16" Type="http://schemas.openxmlformats.org/officeDocument/2006/relationships/image" Target="../media/image38.png"/><Relationship Id="rId1" Type="http://schemas.openxmlformats.org/officeDocument/2006/relationships/slideLayout" Target="../slideLayouts/slideLayout13.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s>
</file>

<file path=ppt/slides/_rels/slide6.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27.png"/><Relationship Id="rId18" Type="http://schemas.openxmlformats.org/officeDocument/2006/relationships/image" Target="../media/image35.png"/><Relationship Id="rId3" Type="http://schemas.openxmlformats.org/officeDocument/2006/relationships/image" Target="../media/image40.png"/><Relationship Id="rId21" Type="http://schemas.openxmlformats.org/officeDocument/2006/relationships/image" Target="../media/image48.png"/><Relationship Id="rId7" Type="http://schemas.openxmlformats.org/officeDocument/2006/relationships/image" Target="../media/image44.png"/><Relationship Id="rId12" Type="http://schemas.openxmlformats.org/officeDocument/2006/relationships/image" Target="../media/image26.png"/><Relationship Id="rId17" Type="http://schemas.openxmlformats.org/officeDocument/2006/relationships/image" Target="../media/image34.png"/><Relationship Id="rId2" Type="http://schemas.openxmlformats.org/officeDocument/2006/relationships/notesSlide" Target="../notesSlides/notesSlide5.xml"/><Relationship Id="rId16" Type="http://schemas.openxmlformats.org/officeDocument/2006/relationships/image" Target="../media/image33.png"/><Relationship Id="rId20" Type="http://schemas.openxmlformats.org/officeDocument/2006/relationships/image" Target="../media/image37.png"/><Relationship Id="rId1" Type="http://schemas.openxmlformats.org/officeDocument/2006/relationships/slideLayout" Target="../slideLayouts/slideLayout13.xml"/><Relationship Id="rId6" Type="http://schemas.openxmlformats.org/officeDocument/2006/relationships/image" Target="../media/image43.png"/><Relationship Id="rId11" Type="http://schemas.openxmlformats.org/officeDocument/2006/relationships/image" Target="../media/image25.png"/><Relationship Id="rId5" Type="http://schemas.openxmlformats.org/officeDocument/2006/relationships/image" Target="../media/image42.png"/><Relationship Id="rId15" Type="http://schemas.openxmlformats.org/officeDocument/2006/relationships/image" Target="../media/image29.png"/><Relationship Id="rId10" Type="http://schemas.openxmlformats.org/officeDocument/2006/relationships/image" Target="../media/image47.png"/><Relationship Id="rId19" Type="http://schemas.openxmlformats.org/officeDocument/2006/relationships/image" Target="../media/image36.png"/><Relationship Id="rId4" Type="http://schemas.openxmlformats.org/officeDocument/2006/relationships/image" Target="../media/image41.png"/><Relationship Id="rId9" Type="http://schemas.openxmlformats.org/officeDocument/2006/relationships/image" Target="../media/image46.png"/><Relationship Id="rId14" Type="http://schemas.openxmlformats.org/officeDocument/2006/relationships/image" Target="../media/image28.png"/><Relationship Id="rId22" Type="http://schemas.openxmlformats.org/officeDocument/2006/relationships/image" Target="../media/image4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31800" y="2354372"/>
            <a:ext cx="10780713" cy="2046884"/>
          </a:xfrm>
        </p:spPr>
        <p:txBody>
          <a:bodyPr/>
          <a:lstStyle/>
          <a:p>
            <a:r>
              <a:rPr lang="en-US" sz="4400" dirty="0" smtClean="0"/>
              <a:t>LINQ to HPC: Developing </a:t>
            </a:r>
            <a:r>
              <a:rPr lang="en-US" sz="4400" dirty="0"/>
              <a:t>“Big Data” Applications on </a:t>
            </a:r>
            <a:r>
              <a:rPr lang="en-US" sz="4400" dirty="0" smtClean="0"/>
              <a:t>Windows </a:t>
            </a:r>
            <a:r>
              <a:rPr lang="en-US" sz="4400" dirty="0"/>
              <a:t>HPC </a:t>
            </a:r>
            <a:r>
              <a:rPr lang="en-US" sz="4400" dirty="0" smtClean="0"/>
              <a:t>Server</a:t>
            </a:r>
            <a:br>
              <a:rPr lang="en-US" sz="4400" dirty="0" smtClean="0"/>
            </a:br>
            <a:r>
              <a:rPr lang="en-US" sz="3200" dirty="0"/>
              <a:t>WSV205</a:t>
            </a:r>
          </a:p>
        </p:txBody>
      </p:sp>
      <p:sp>
        <p:nvSpPr>
          <p:cNvPr id="3" name="Subtitle 2"/>
          <p:cNvSpPr>
            <a:spLocks noGrp="1"/>
          </p:cNvSpPr>
          <p:nvPr>
            <p:ph type="subTitle" idx="1"/>
          </p:nvPr>
        </p:nvSpPr>
        <p:spPr/>
        <p:txBody>
          <a:bodyPr/>
          <a:lstStyle/>
          <a:p>
            <a:r>
              <a:rPr lang="en-US" dirty="0" smtClean="0"/>
              <a:t>Saptak Sen</a:t>
            </a:r>
          </a:p>
          <a:p>
            <a:r>
              <a:rPr lang="en-US" dirty="0" smtClean="0"/>
              <a:t>Senior Product Manager</a:t>
            </a:r>
          </a:p>
          <a:p>
            <a:r>
              <a:rPr lang="en-US" dirty="0" smtClean="0"/>
              <a:t>Microsoft Technical Computing</a:t>
            </a:r>
            <a:endParaRPr lang="en-US" dirty="0"/>
          </a:p>
        </p:txBody>
      </p:sp>
    </p:spTree>
    <p:extLst>
      <p:ext uri="{BB962C8B-B14F-4D97-AF65-F5344CB8AC3E}">
        <p14:creationId xmlns:p14="http://schemas.microsoft.com/office/powerpoint/2010/main" val="276722140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74"/>
          <p:cNvSpPr/>
          <p:nvPr/>
        </p:nvSpPr>
        <p:spPr>
          <a:xfrm>
            <a:off x="1860996" y="4582063"/>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76" name="Rectangle 75"/>
          <p:cNvSpPr/>
          <p:nvPr/>
        </p:nvSpPr>
        <p:spPr>
          <a:xfrm>
            <a:off x="3324887" y="4802702"/>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77" name="Rectangle 76"/>
          <p:cNvSpPr/>
          <p:nvPr/>
        </p:nvSpPr>
        <p:spPr>
          <a:xfrm>
            <a:off x="7928429" y="5072064"/>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78" name="Rectangle 77"/>
          <p:cNvSpPr/>
          <p:nvPr/>
        </p:nvSpPr>
        <p:spPr>
          <a:xfrm>
            <a:off x="8592657" y="4142581"/>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79" name="Rectangle 78"/>
          <p:cNvSpPr/>
          <p:nvPr/>
        </p:nvSpPr>
        <p:spPr>
          <a:xfrm>
            <a:off x="7124610" y="4124326"/>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80" name="Rectangle 79"/>
          <p:cNvSpPr/>
          <p:nvPr/>
        </p:nvSpPr>
        <p:spPr>
          <a:xfrm>
            <a:off x="4529715" y="4225927"/>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81" name="Rectangle 80"/>
          <p:cNvSpPr/>
          <p:nvPr/>
        </p:nvSpPr>
        <p:spPr>
          <a:xfrm>
            <a:off x="2825945" y="3437733"/>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82" name="Rectangle 81"/>
          <p:cNvSpPr/>
          <p:nvPr/>
        </p:nvSpPr>
        <p:spPr>
          <a:xfrm>
            <a:off x="5849260" y="3601254"/>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84" name="Rectangle 83"/>
          <p:cNvSpPr/>
          <p:nvPr/>
        </p:nvSpPr>
        <p:spPr>
          <a:xfrm>
            <a:off x="6990460" y="2424114"/>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85" name="Rectangle 84"/>
          <p:cNvSpPr/>
          <p:nvPr/>
        </p:nvSpPr>
        <p:spPr>
          <a:xfrm>
            <a:off x="8084790" y="2112964"/>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86" name="Rectangle 85"/>
          <p:cNvSpPr/>
          <p:nvPr/>
        </p:nvSpPr>
        <p:spPr>
          <a:xfrm>
            <a:off x="4326568" y="2923382"/>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87" name="Rectangle 86"/>
          <p:cNvSpPr/>
          <p:nvPr/>
        </p:nvSpPr>
        <p:spPr>
          <a:xfrm>
            <a:off x="5342304" y="2123282"/>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88" name="Rectangle 87"/>
          <p:cNvSpPr/>
          <p:nvPr/>
        </p:nvSpPr>
        <p:spPr>
          <a:xfrm>
            <a:off x="3372961" y="2110582"/>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 name="Rectangle 2"/>
          <p:cNvSpPr/>
          <p:nvPr/>
        </p:nvSpPr>
        <p:spPr>
          <a:xfrm>
            <a:off x="9113227" y="5841744"/>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152578" name="Rectangle 2"/>
          <p:cNvSpPr>
            <a:spLocks noGrp="1" noChangeArrowheads="1"/>
          </p:cNvSpPr>
          <p:nvPr>
            <p:ph type="title"/>
          </p:nvPr>
        </p:nvSpPr>
        <p:spPr/>
        <p:txBody>
          <a:bodyPr>
            <a:normAutofit/>
          </a:bodyPr>
          <a:lstStyle/>
          <a:p>
            <a:r>
              <a:rPr lang="en-US" sz="3600" dirty="0" smtClean="0"/>
              <a:t>E</a:t>
            </a:r>
            <a:r>
              <a:rPr lang="en-US" sz="3200" dirty="0" smtClean="0"/>
              <a:t>xecutes DAGs by mapping vertices to Distributed Vertex Hosts</a:t>
            </a:r>
            <a:endParaRPr lang="en-US" sz="3200" dirty="0"/>
          </a:p>
        </p:txBody>
      </p:sp>
      <p:sp>
        <p:nvSpPr>
          <p:cNvPr id="152605" name="Text Box 29"/>
          <p:cNvSpPr txBox="1">
            <a:spLocks noChangeArrowheads="1"/>
          </p:cNvSpPr>
          <p:nvPr/>
        </p:nvSpPr>
        <p:spPr bwMode="auto">
          <a:xfrm>
            <a:off x="713233" y="2418547"/>
            <a:ext cx="194643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0"/>
              </a:spcBef>
            </a:pPr>
            <a:r>
              <a:rPr lang="en-US" sz="2800" dirty="0">
                <a:latin typeface="Arial" pitchFamily="34" charset="0"/>
              </a:rPr>
              <a:t>Processing</a:t>
            </a:r>
          </a:p>
          <a:p>
            <a:pPr>
              <a:spcBef>
                <a:spcPct val="0"/>
              </a:spcBef>
            </a:pPr>
            <a:r>
              <a:rPr lang="en-US" sz="2800" dirty="0">
                <a:latin typeface="Arial" pitchFamily="34" charset="0"/>
              </a:rPr>
              <a:t>vertices</a:t>
            </a:r>
          </a:p>
        </p:txBody>
      </p:sp>
      <p:sp>
        <p:nvSpPr>
          <p:cNvPr id="152607" name="Text Box 31"/>
          <p:cNvSpPr txBox="1">
            <a:spLocks noChangeArrowheads="1"/>
          </p:cNvSpPr>
          <p:nvPr/>
        </p:nvSpPr>
        <p:spPr bwMode="auto">
          <a:xfrm>
            <a:off x="9446340" y="3124201"/>
            <a:ext cx="177883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0"/>
              </a:spcBef>
            </a:pPr>
            <a:r>
              <a:rPr lang="en-US" sz="2800" dirty="0" smtClean="0">
                <a:latin typeface="Arial" pitchFamily="34" charset="0"/>
              </a:rPr>
              <a:t>Edges</a:t>
            </a:r>
            <a:endParaRPr lang="en-US" sz="2800" dirty="0">
              <a:latin typeface="Arial" pitchFamily="34" charset="0"/>
            </a:endParaRPr>
          </a:p>
          <a:p>
            <a:pPr>
              <a:spcBef>
                <a:spcPct val="0"/>
              </a:spcBef>
            </a:pPr>
            <a:r>
              <a:rPr lang="en-US" sz="2800" dirty="0">
                <a:latin typeface="Arial" pitchFamily="34" charset="0"/>
              </a:rPr>
              <a:t>(</a:t>
            </a:r>
            <a:r>
              <a:rPr lang="en-US" sz="2800" dirty="0" smtClean="0">
                <a:latin typeface="Arial" pitchFamily="34" charset="0"/>
              </a:rPr>
              <a:t>files)</a:t>
            </a:r>
            <a:endParaRPr lang="en-US" sz="2800" dirty="0">
              <a:latin typeface="Arial" pitchFamily="34" charset="0"/>
            </a:endParaRPr>
          </a:p>
        </p:txBody>
      </p:sp>
      <p:sp>
        <p:nvSpPr>
          <p:cNvPr id="152613" name="Oval 37"/>
          <p:cNvSpPr>
            <a:spLocks noChangeArrowheads="1"/>
          </p:cNvSpPr>
          <p:nvPr/>
        </p:nvSpPr>
        <p:spPr bwMode="auto">
          <a:xfrm>
            <a:off x="1357958" y="5943600"/>
            <a:ext cx="368791" cy="381000"/>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wrap="none" anchor="ctr"/>
          <a:lstStyle/>
          <a:p>
            <a:endParaRPr lang="en-US"/>
          </a:p>
        </p:txBody>
      </p:sp>
      <p:sp>
        <p:nvSpPr>
          <p:cNvPr id="152614" name="Oval 38"/>
          <p:cNvSpPr>
            <a:spLocks noChangeArrowheads="1"/>
          </p:cNvSpPr>
          <p:nvPr/>
        </p:nvSpPr>
        <p:spPr bwMode="auto">
          <a:xfrm>
            <a:off x="2373694" y="5943600"/>
            <a:ext cx="368791" cy="381000"/>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wrap="none" anchor="ctr"/>
          <a:lstStyle/>
          <a:p>
            <a:endParaRPr lang="en-US"/>
          </a:p>
        </p:txBody>
      </p:sp>
      <p:sp>
        <p:nvSpPr>
          <p:cNvPr id="152615" name="Oval 39"/>
          <p:cNvSpPr>
            <a:spLocks noChangeArrowheads="1"/>
          </p:cNvSpPr>
          <p:nvPr/>
        </p:nvSpPr>
        <p:spPr bwMode="auto">
          <a:xfrm>
            <a:off x="3491003" y="5943600"/>
            <a:ext cx="368791" cy="381000"/>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wrap="none" anchor="ctr"/>
          <a:lstStyle/>
          <a:p>
            <a:endParaRPr lang="en-US"/>
          </a:p>
        </p:txBody>
      </p:sp>
      <p:sp>
        <p:nvSpPr>
          <p:cNvPr id="152616" name="Oval 40"/>
          <p:cNvSpPr>
            <a:spLocks noChangeArrowheads="1"/>
          </p:cNvSpPr>
          <p:nvPr/>
        </p:nvSpPr>
        <p:spPr bwMode="auto">
          <a:xfrm>
            <a:off x="7147650" y="5943600"/>
            <a:ext cx="368791" cy="381000"/>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wrap="none" anchor="ctr"/>
          <a:lstStyle/>
          <a:p>
            <a:endParaRPr lang="en-US"/>
          </a:p>
        </p:txBody>
      </p:sp>
      <p:sp>
        <p:nvSpPr>
          <p:cNvPr id="152617" name="Oval 41"/>
          <p:cNvSpPr>
            <a:spLocks noChangeArrowheads="1"/>
          </p:cNvSpPr>
          <p:nvPr/>
        </p:nvSpPr>
        <p:spPr bwMode="auto">
          <a:xfrm>
            <a:off x="2678414" y="14478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p>
        </p:txBody>
      </p:sp>
      <p:sp>
        <p:nvSpPr>
          <p:cNvPr id="152618" name="Oval 42"/>
          <p:cNvSpPr>
            <a:spLocks noChangeArrowheads="1"/>
          </p:cNvSpPr>
          <p:nvPr/>
        </p:nvSpPr>
        <p:spPr bwMode="auto">
          <a:xfrm>
            <a:off x="4405165" y="14478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p>
        </p:txBody>
      </p:sp>
      <p:sp>
        <p:nvSpPr>
          <p:cNvPr id="152619" name="Oval 43"/>
          <p:cNvSpPr>
            <a:spLocks noChangeArrowheads="1"/>
          </p:cNvSpPr>
          <p:nvPr/>
        </p:nvSpPr>
        <p:spPr bwMode="auto">
          <a:xfrm>
            <a:off x="5522474" y="14478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p>
        </p:txBody>
      </p:sp>
      <p:sp>
        <p:nvSpPr>
          <p:cNvPr id="152620" name="Oval 44"/>
          <p:cNvSpPr>
            <a:spLocks noChangeArrowheads="1"/>
          </p:cNvSpPr>
          <p:nvPr/>
        </p:nvSpPr>
        <p:spPr bwMode="auto">
          <a:xfrm>
            <a:off x="8468106" y="14478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p>
        </p:txBody>
      </p:sp>
      <p:sp>
        <p:nvSpPr>
          <p:cNvPr id="152621" name="Oval 45"/>
          <p:cNvSpPr>
            <a:spLocks noChangeArrowheads="1"/>
          </p:cNvSpPr>
          <p:nvPr/>
        </p:nvSpPr>
        <p:spPr bwMode="auto">
          <a:xfrm>
            <a:off x="7147650" y="14478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p>
        </p:txBody>
      </p:sp>
      <p:sp>
        <p:nvSpPr>
          <p:cNvPr id="152622" name="Oval 46"/>
          <p:cNvSpPr>
            <a:spLocks noChangeArrowheads="1"/>
          </p:cNvSpPr>
          <p:nvPr/>
        </p:nvSpPr>
        <p:spPr bwMode="auto">
          <a:xfrm>
            <a:off x="3491003" y="50292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23" name="Oval 47"/>
          <p:cNvSpPr>
            <a:spLocks noChangeArrowheads="1"/>
          </p:cNvSpPr>
          <p:nvPr/>
        </p:nvSpPr>
        <p:spPr bwMode="auto">
          <a:xfrm>
            <a:off x="1967400" y="48006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24" name="Oval 48"/>
          <p:cNvSpPr>
            <a:spLocks noChangeArrowheads="1"/>
          </p:cNvSpPr>
          <p:nvPr/>
        </p:nvSpPr>
        <p:spPr bwMode="auto">
          <a:xfrm>
            <a:off x="2983135" y="35814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25" name="Oval 49"/>
          <p:cNvSpPr>
            <a:spLocks noChangeArrowheads="1"/>
          </p:cNvSpPr>
          <p:nvPr/>
        </p:nvSpPr>
        <p:spPr bwMode="auto">
          <a:xfrm>
            <a:off x="4709885" y="44196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26" name="Oval 50"/>
          <p:cNvSpPr>
            <a:spLocks noChangeArrowheads="1"/>
          </p:cNvSpPr>
          <p:nvPr/>
        </p:nvSpPr>
        <p:spPr bwMode="auto">
          <a:xfrm>
            <a:off x="8061812" y="52578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cxnSp>
        <p:nvCxnSpPr>
          <p:cNvPr id="152627" name="AutoShape 51"/>
          <p:cNvCxnSpPr>
            <a:cxnSpLocks noChangeShapeType="1"/>
            <a:stCxn id="152613" idx="0"/>
            <a:endCxn id="152623" idx="3"/>
          </p:cNvCxnSpPr>
          <p:nvPr/>
        </p:nvCxnSpPr>
        <p:spPr bwMode="auto">
          <a:xfrm flipV="1">
            <a:off x="1542354" y="5125804"/>
            <a:ext cx="479054" cy="8177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28" name="AutoShape 52"/>
          <p:cNvCxnSpPr>
            <a:cxnSpLocks noChangeShapeType="1"/>
            <a:stCxn id="152614" idx="0"/>
            <a:endCxn id="152623" idx="5"/>
          </p:cNvCxnSpPr>
          <p:nvPr/>
        </p:nvCxnSpPr>
        <p:spPr bwMode="auto">
          <a:xfrm flipH="1" flipV="1">
            <a:off x="2282183" y="5125804"/>
            <a:ext cx="275907" cy="8177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29" name="AutoShape 53"/>
          <p:cNvCxnSpPr>
            <a:cxnSpLocks noChangeShapeType="1"/>
            <a:stCxn id="152615" idx="0"/>
            <a:endCxn id="152622" idx="4"/>
          </p:cNvCxnSpPr>
          <p:nvPr/>
        </p:nvCxnSpPr>
        <p:spPr bwMode="auto">
          <a:xfrm flipV="1">
            <a:off x="3675399" y="5410200"/>
            <a:ext cx="0" cy="5334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0" name="AutoShape 54"/>
          <p:cNvCxnSpPr>
            <a:cxnSpLocks noChangeShapeType="1"/>
            <a:stCxn id="152623" idx="7"/>
            <a:endCxn id="152624" idx="3"/>
          </p:cNvCxnSpPr>
          <p:nvPr/>
        </p:nvCxnSpPr>
        <p:spPr bwMode="auto">
          <a:xfrm flipV="1">
            <a:off x="2282183" y="3906604"/>
            <a:ext cx="754960" cy="949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1" name="AutoShape 55"/>
          <p:cNvCxnSpPr>
            <a:cxnSpLocks noChangeShapeType="1"/>
            <a:stCxn id="152622" idx="0"/>
            <a:endCxn id="152624" idx="4"/>
          </p:cNvCxnSpPr>
          <p:nvPr/>
        </p:nvCxnSpPr>
        <p:spPr bwMode="auto">
          <a:xfrm flipH="1" flipV="1">
            <a:off x="3167531" y="3962400"/>
            <a:ext cx="507868" cy="1066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2" name="AutoShape 56"/>
          <p:cNvCxnSpPr>
            <a:cxnSpLocks noChangeShapeType="1"/>
            <a:stCxn id="152622" idx="7"/>
            <a:endCxn id="152625" idx="3"/>
          </p:cNvCxnSpPr>
          <p:nvPr/>
        </p:nvCxnSpPr>
        <p:spPr bwMode="auto">
          <a:xfrm flipV="1">
            <a:off x="3805786" y="4744804"/>
            <a:ext cx="958107" cy="3401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3" name="AutoShape 57"/>
          <p:cNvCxnSpPr>
            <a:cxnSpLocks noChangeShapeType="1"/>
            <a:stCxn id="152616" idx="1"/>
            <a:endCxn id="152625" idx="5"/>
          </p:cNvCxnSpPr>
          <p:nvPr/>
        </p:nvCxnSpPr>
        <p:spPr bwMode="auto">
          <a:xfrm flipH="1" flipV="1">
            <a:off x="5024668" y="4744804"/>
            <a:ext cx="2176990" cy="12545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4" name="AutoShape 58"/>
          <p:cNvCxnSpPr>
            <a:cxnSpLocks noChangeShapeType="1"/>
            <a:stCxn id="152616" idx="7"/>
            <a:endCxn id="152626" idx="3"/>
          </p:cNvCxnSpPr>
          <p:nvPr/>
        </p:nvCxnSpPr>
        <p:spPr bwMode="auto">
          <a:xfrm flipV="1">
            <a:off x="7462433" y="5583004"/>
            <a:ext cx="653387" cy="4163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635" name="Oval 59"/>
          <p:cNvSpPr>
            <a:spLocks noChangeArrowheads="1"/>
          </p:cNvSpPr>
          <p:nvPr/>
        </p:nvSpPr>
        <p:spPr bwMode="auto">
          <a:xfrm>
            <a:off x="8772827" y="43434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36" name="Oval 60"/>
          <p:cNvSpPr>
            <a:spLocks noChangeArrowheads="1"/>
          </p:cNvSpPr>
          <p:nvPr/>
        </p:nvSpPr>
        <p:spPr bwMode="auto">
          <a:xfrm>
            <a:off x="7350797" y="43434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cxnSp>
        <p:nvCxnSpPr>
          <p:cNvPr id="152637" name="AutoShape 61"/>
          <p:cNvCxnSpPr>
            <a:cxnSpLocks noChangeShapeType="1"/>
            <a:stCxn id="152626" idx="7"/>
            <a:endCxn id="152635" idx="4"/>
          </p:cNvCxnSpPr>
          <p:nvPr/>
        </p:nvCxnSpPr>
        <p:spPr bwMode="auto">
          <a:xfrm flipV="1">
            <a:off x="8376595" y="4724400"/>
            <a:ext cx="580628" cy="589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8" name="AutoShape 62"/>
          <p:cNvCxnSpPr>
            <a:cxnSpLocks noChangeShapeType="1"/>
            <a:stCxn id="152626" idx="0"/>
            <a:endCxn id="152635" idx="3"/>
          </p:cNvCxnSpPr>
          <p:nvPr/>
        </p:nvCxnSpPr>
        <p:spPr bwMode="auto">
          <a:xfrm flipV="1">
            <a:off x="8246208" y="4668604"/>
            <a:ext cx="580627" cy="589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9" name="AutoShape 63"/>
          <p:cNvCxnSpPr>
            <a:cxnSpLocks noChangeShapeType="1"/>
            <a:stCxn id="152626" idx="1"/>
            <a:endCxn id="152636" idx="4"/>
          </p:cNvCxnSpPr>
          <p:nvPr/>
        </p:nvCxnSpPr>
        <p:spPr bwMode="auto">
          <a:xfrm flipH="1" flipV="1">
            <a:off x="7535193" y="4724400"/>
            <a:ext cx="580627" cy="589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40" name="AutoShape 64"/>
          <p:cNvCxnSpPr>
            <a:cxnSpLocks noChangeShapeType="1"/>
            <a:stCxn id="152636" idx="2"/>
            <a:endCxn id="152624" idx="5"/>
          </p:cNvCxnSpPr>
          <p:nvPr/>
        </p:nvCxnSpPr>
        <p:spPr bwMode="auto">
          <a:xfrm flipH="1" flipV="1">
            <a:off x="3297918" y="3906604"/>
            <a:ext cx="4052879" cy="6272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641" name="Oval 65"/>
          <p:cNvSpPr>
            <a:spLocks noChangeArrowheads="1"/>
          </p:cNvSpPr>
          <p:nvPr/>
        </p:nvSpPr>
        <p:spPr bwMode="auto">
          <a:xfrm>
            <a:off x="6030341" y="38100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43" name="Oval 67"/>
          <p:cNvSpPr>
            <a:spLocks noChangeArrowheads="1"/>
          </p:cNvSpPr>
          <p:nvPr/>
        </p:nvSpPr>
        <p:spPr bwMode="auto">
          <a:xfrm>
            <a:off x="4506738" y="31242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44" name="Oval 68"/>
          <p:cNvSpPr>
            <a:spLocks noChangeArrowheads="1"/>
          </p:cNvSpPr>
          <p:nvPr/>
        </p:nvSpPr>
        <p:spPr bwMode="auto">
          <a:xfrm>
            <a:off x="3491003" y="22860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45" name="Oval 69"/>
          <p:cNvSpPr>
            <a:spLocks noChangeArrowheads="1"/>
          </p:cNvSpPr>
          <p:nvPr/>
        </p:nvSpPr>
        <p:spPr bwMode="auto">
          <a:xfrm>
            <a:off x="5522474" y="22860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46" name="Oval 70"/>
          <p:cNvSpPr>
            <a:spLocks noChangeArrowheads="1"/>
          </p:cNvSpPr>
          <p:nvPr/>
        </p:nvSpPr>
        <p:spPr bwMode="auto">
          <a:xfrm>
            <a:off x="8264959" y="22860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cxnSp>
        <p:nvCxnSpPr>
          <p:cNvPr id="152647" name="AutoShape 71"/>
          <p:cNvCxnSpPr>
            <a:cxnSpLocks noChangeShapeType="1"/>
            <a:stCxn id="152625" idx="7"/>
            <a:endCxn id="152641" idx="3"/>
          </p:cNvCxnSpPr>
          <p:nvPr/>
        </p:nvCxnSpPr>
        <p:spPr bwMode="auto">
          <a:xfrm flipV="1">
            <a:off x="5024668" y="4135204"/>
            <a:ext cx="1059681" cy="3401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48" name="AutoShape 72"/>
          <p:cNvCxnSpPr>
            <a:cxnSpLocks noChangeShapeType="1"/>
            <a:stCxn id="152636" idx="1"/>
            <a:endCxn id="152641" idx="5"/>
          </p:cNvCxnSpPr>
          <p:nvPr/>
        </p:nvCxnSpPr>
        <p:spPr bwMode="auto">
          <a:xfrm flipH="1" flipV="1">
            <a:off x="6345124" y="4135204"/>
            <a:ext cx="1059681" cy="2639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49" name="AutoShape 73"/>
          <p:cNvCxnSpPr>
            <a:cxnSpLocks noChangeShapeType="1"/>
            <a:stCxn id="152624" idx="0"/>
            <a:endCxn id="152644" idx="3"/>
          </p:cNvCxnSpPr>
          <p:nvPr/>
        </p:nvCxnSpPr>
        <p:spPr bwMode="auto">
          <a:xfrm flipV="1">
            <a:off x="3167531" y="2611204"/>
            <a:ext cx="377480" cy="970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0" name="AutoShape 74"/>
          <p:cNvCxnSpPr>
            <a:cxnSpLocks noChangeShapeType="1"/>
            <a:stCxn id="152643" idx="1"/>
            <a:endCxn id="152644" idx="5"/>
          </p:cNvCxnSpPr>
          <p:nvPr/>
        </p:nvCxnSpPr>
        <p:spPr bwMode="auto">
          <a:xfrm flipH="1" flipV="1">
            <a:off x="3805786" y="2611204"/>
            <a:ext cx="754960" cy="568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652" name="Oval 76"/>
          <p:cNvSpPr>
            <a:spLocks noChangeArrowheads="1"/>
          </p:cNvSpPr>
          <p:nvPr/>
        </p:nvSpPr>
        <p:spPr bwMode="auto">
          <a:xfrm>
            <a:off x="7147650" y="25908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cxnSp>
        <p:nvCxnSpPr>
          <p:cNvPr id="152653" name="AutoShape 77"/>
          <p:cNvCxnSpPr>
            <a:cxnSpLocks noChangeShapeType="1"/>
            <a:stCxn id="152641" idx="7"/>
            <a:endCxn id="152652" idx="3"/>
          </p:cNvCxnSpPr>
          <p:nvPr/>
        </p:nvCxnSpPr>
        <p:spPr bwMode="auto">
          <a:xfrm flipV="1">
            <a:off x="6345124" y="2916004"/>
            <a:ext cx="856534" cy="949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4" name="AutoShape 78"/>
          <p:cNvCxnSpPr>
            <a:cxnSpLocks noChangeShapeType="1"/>
            <a:stCxn id="152636" idx="0"/>
            <a:endCxn id="152646" idx="3"/>
          </p:cNvCxnSpPr>
          <p:nvPr/>
        </p:nvCxnSpPr>
        <p:spPr bwMode="auto">
          <a:xfrm flipV="1">
            <a:off x="7535193" y="2611204"/>
            <a:ext cx="783774" cy="1732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5" name="AutoShape 79"/>
          <p:cNvCxnSpPr>
            <a:cxnSpLocks noChangeShapeType="1"/>
            <a:stCxn id="152635" idx="0"/>
            <a:endCxn id="152646" idx="4"/>
          </p:cNvCxnSpPr>
          <p:nvPr/>
        </p:nvCxnSpPr>
        <p:spPr bwMode="auto">
          <a:xfrm flipH="1" flipV="1">
            <a:off x="8449355" y="2667000"/>
            <a:ext cx="507868" cy="16764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6" name="AutoShape 80"/>
          <p:cNvCxnSpPr>
            <a:cxnSpLocks noChangeShapeType="1"/>
            <a:stCxn id="152652" idx="7"/>
            <a:endCxn id="152646" idx="2"/>
          </p:cNvCxnSpPr>
          <p:nvPr/>
        </p:nvCxnSpPr>
        <p:spPr bwMode="auto">
          <a:xfrm flipV="1">
            <a:off x="7462433" y="2476500"/>
            <a:ext cx="802526" cy="1700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7" name="AutoShape 81"/>
          <p:cNvCxnSpPr>
            <a:cxnSpLocks noChangeShapeType="1"/>
            <a:stCxn id="152646" idx="1"/>
            <a:endCxn id="152621" idx="5"/>
          </p:cNvCxnSpPr>
          <p:nvPr/>
        </p:nvCxnSpPr>
        <p:spPr bwMode="auto">
          <a:xfrm flipH="1" flipV="1">
            <a:off x="7462433" y="1773004"/>
            <a:ext cx="856534" cy="568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8" name="AutoShape 82"/>
          <p:cNvCxnSpPr>
            <a:cxnSpLocks noChangeShapeType="1"/>
            <a:stCxn id="152646" idx="0"/>
            <a:endCxn id="152620" idx="4"/>
          </p:cNvCxnSpPr>
          <p:nvPr/>
        </p:nvCxnSpPr>
        <p:spPr bwMode="auto">
          <a:xfrm flipV="1">
            <a:off x="8449355" y="1828800"/>
            <a:ext cx="203147" cy="4572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9" name="AutoShape 83"/>
          <p:cNvCxnSpPr>
            <a:cxnSpLocks noChangeShapeType="1"/>
            <a:stCxn id="152644" idx="1"/>
            <a:endCxn id="152617" idx="5"/>
          </p:cNvCxnSpPr>
          <p:nvPr/>
        </p:nvCxnSpPr>
        <p:spPr bwMode="auto">
          <a:xfrm flipH="1" flipV="1">
            <a:off x="2993197" y="1773004"/>
            <a:ext cx="551814" cy="568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60" name="AutoShape 84"/>
          <p:cNvCxnSpPr>
            <a:cxnSpLocks noChangeShapeType="1"/>
            <a:stCxn id="152644" idx="7"/>
            <a:endCxn id="152618" idx="3"/>
          </p:cNvCxnSpPr>
          <p:nvPr/>
        </p:nvCxnSpPr>
        <p:spPr bwMode="auto">
          <a:xfrm flipV="1">
            <a:off x="3805786" y="1773004"/>
            <a:ext cx="653387" cy="568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61" name="AutoShape 85"/>
          <p:cNvCxnSpPr>
            <a:cxnSpLocks noChangeShapeType="1"/>
            <a:stCxn id="152645" idx="0"/>
            <a:endCxn id="152619" idx="4"/>
          </p:cNvCxnSpPr>
          <p:nvPr/>
        </p:nvCxnSpPr>
        <p:spPr bwMode="auto">
          <a:xfrm flipV="1">
            <a:off x="5706870" y="1828800"/>
            <a:ext cx="0" cy="4572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62" name="AutoShape 86"/>
          <p:cNvCxnSpPr>
            <a:cxnSpLocks noChangeShapeType="1"/>
            <a:stCxn id="152643" idx="7"/>
            <a:endCxn id="152645" idx="3"/>
          </p:cNvCxnSpPr>
          <p:nvPr/>
        </p:nvCxnSpPr>
        <p:spPr bwMode="auto">
          <a:xfrm flipV="1">
            <a:off x="4821521" y="2611204"/>
            <a:ext cx="754961" cy="568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63" name="AutoShape 87"/>
          <p:cNvCxnSpPr>
            <a:cxnSpLocks noChangeShapeType="1"/>
            <a:stCxn id="152641" idx="1"/>
            <a:endCxn id="152645" idx="4"/>
          </p:cNvCxnSpPr>
          <p:nvPr/>
        </p:nvCxnSpPr>
        <p:spPr bwMode="auto">
          <a:xfrm flipH="1" flipV="1">
            <a:off x="5706870" y="2667000"/>
            <a:ext cx="377479" cy="11987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664" name="Text Box 88"/>
          <p:cNvSpPr txBox="1">
            <a:spLocks noChangeArrowheads="1"/>
          </p:cNvSpPr>
          <p:nvPr/>
        </p:nvSpPr>
        <p:spPr bwMode="auto">
          <a:xfrm>
            <a:off x="4991166" y="6096001"/>
            <a:ext cx="118471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0"/>
              </a:spcBef>
            </a:pPr>
            <a:r>
              <a:rPr lang="en-US" sz="2800" dirty="0">
                <a:latin typeface="Arial" pitchFamily="34" charset="0"/>
              </a:rPr>
              <a:t>Inputs</a:t>
            </a:r>
          </a:p>
        </p:txBody>
      </p:sp>
      <p:sp>
        <p:nvSpPr>
          <p:cNvPr id="152665" name="Text Box 89"/>
          <p:cNvSpPr txBox="1">
            <a:spLocks noChangeArrowheads="1"/>
          </p:cNvSpPr>
          <p:nvPr/>
        </p:nvSpPr>
        <p:spPr bwMode="auto">
          <a:xfrm>
            <a:off x="9680086" y="1953280"/>
            <a:ext cx="177327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0"/>
              </a:spcBef>
            </a:pPr>
            <a:r>
              <a:rPr lang="en-US" sz="2800" dirty="0">
                <a:latin typeface="Arial" pitchFamily="34" charset="0"/>
              </a:rPr>
              <a:t>Outputs</a:t>
            </a:r>
          </a:p>
        </p:txBody>
      </p:sp>
      <p:sp>
        <p:nvSpPr>
          <p:cNvPr id="152666" name="Line 90"/>
          <p:cNvSpPr>
            <a:spLocks noChangeShapeType="1"/>
          </p:cNvSpPr>
          <p:nvPr/>
        </p:nvSpPr>
        <p:spPr bwMode="auto">
          <a:xfrm flipH="1" flipV="1">
            <a:off x="4156075" y="6172200"/>
            <a:ext cx="516307" cy="1524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67" name="Line 91"/>
          <p:cNvSpPr>
            <a:spLocks noChangeShapeType="1"/>
          </p:cNvSpPr>
          <p:nvPr/>
        </p:nvSpPr>
        <p:spPr bwMode="auto">
          <a:xfrm flipV="1">
            <a:off x="6390694" y="6248400"/>
            <a:ext cx="516307" cy="762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68" name="Line 92"/>
          <p:cNvSpPr>
            <a:spLocks noChangeShapeType="1"/>
          </p:cNvSpPr>
          <p:nvPr/>
        </p:nvSpPr>
        <p:spPr bwMode="auto">
          <a:xfrm flipH="1" flipV="1">
            <a:off x="9133179" y="1676400"/>
            <a:ext cx="516307" cy="3810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69" name="Line 93"/>
          <p:cNvSpPr>
            <a:spLocks noChangeShapeType="1"/>
          </p:cNvSpPr>
          <p:nvPr/>
        </p:nvSpPr>
        <p:spPr bwMode="auto">
          <a:xfrm>
            <a:off x="2226179" y="3276600"/>
            <a:ext cx="516307" cy="3810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70" name="Line 94"/>
          <p:cNvSpPr>
            <a:spLocks noChangeShapeType="1"/>
          </p:cNvSpPr>
          <p:nvPr/>
        </p:nvSpPr>
        <p:spPr bwMode="auto">
          <a:xfrm flipV="1">
            <a:off x="2807804" y="2514600"/>
            <a:ext cx="442549" cy="1524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71" name="Line 95"/>
          <p:cNvSpPr>
            <a:spLocks noChangeShapeType="1"/>
          </p:cNvSpPr>
          <p:nvPr/>
        </p:nvSpPr>
        <p:spPr bwMode="auto">
          <a:xfrm flipH="1" flipV="1">
            <a:off x="8828458" y="3200400"/>
            <a:ext cx="516307" cy="1524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72" name="Oval 96"/>
          <p:cNvSpPr>
            <a:spLocks noChangeArrowheads="1"/>
          </p:cNvSpPr>
          <p:nvPr/>
        </p:nvSpPr>
        <p:spPr bwMode="auto">
          <a:xfrm>
            <a:off x="6131915" y="4724400"/>
            <a:ext cx="368791" cy="381000"/>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wrap="none" anchor="ctr"/>
          <a:lstStyle/>
          <a:p>
            <a:endParaRPr lang="en-US"/>
          </a:p>
        </p:txBody>
      </p:sp>
      <p:cxnSp>
        <p:nvCxnSpPr>
          <p:cNvPr id="152673" name="AutoShape 97"/>
          <p:cNvCxnSpPr>
            <a:cxnSpLocks noChangeShapeType="1"/>
            <a:stCxn id="152672" idx="0"/>
            <a:endCxn id="152641" idx="4"/>
          </p:cNvCxnSpPr>
          <p:nvPr/>
        </p:nvCxnSpPr>
        <p:spPr bwMode="auto">
          <a:xfrm flipH="1" flipV="1">
            <a:off x="6214737" y="4191000"/>
            <a:ext cx="101574" cy="5334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674" name="Oval 98"/>
          <p:cNvSpPr>
            <a:spLocks noChangeArrowheads="1"/>
          </p:cNvSpPr>
          <p:nvPr/>
        </p:nvSpPr>
        <p:spPr bwMode="auto">
          <a:xfrm>
            <a:off x="3694150" y="31242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lt1"/>
              </a:solidFill>
            </a:endParaRPr>
          </a:p>
        </p:txBody>
      </p:sp>
      <p:cxnSp>
        <p:nvCxnSpPr>
          <p:cNvPr id="152675" name="AutoShape 99"/>
          <p:cNvCxnSpPr>
            <a:cxnSpLocks noChangeShapeType="1"/>
            <a:stCxn id="152624" idx="7"/>
            <a:endCxn id="152674" idx="3"/>
          </p:cNvCxnSpPr>
          <p:nvPr/>
        </p:nvCxnSpPr>
        <p:spPr bwMode="auto">
          <a:xfrm flipV="1">
            <a:off x="3297918" y="3449404"/>
            <a:ext cx="450240" cy="187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76" name="AutoShape 100"/>
          <p:cNvCxnSpPr>
            <a:cxnSpLocks noChangeShapeType="1"/>
            <a:stCxn id="152641" idx="0"/>
            <a:endCxn id="152645" idx="5"/>
          </p:cNvCxnSpPr>
          <p:nvPr/>
        </p:nvCxnSpPr>
        <p:spPr bwMode="auto">
          <a:xfrm flipH="1" flipV="1">
            <a:off x="5837257" y="2611204"/>
            <a:ext cx="377480" cy="11987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77" name="AutoShape 101"/>
          <p:cNvCxnSpPr>
            <a:cxnSpLocks noChangeShapeType="1"/>
            <a:stCxn id="152643" idx="2"/>
            <a:endCxn id="152644" idx="4"/>
          </p:cNvCxnSpPr>
          <p:nvPr/>
        </p:nvCxnSpPr>
        <p:spPr bwMode="auto">
          <a:xfrm flipH="1" flipV="1">
            <a:off x="3675399" y="2667000"/>
            <a:ext cx="831339" cy="6477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78" name="AutoShape 102"/>
          <p:cNvCxnSpPr>
            <a:cxnSpLocks noChangeShapeType="1"/>
            <a:stCxn id="152643" idx="0"/>
            <a:endCxn id="152644" idx="6"/>
          </p:cNvCxnSpPr>
          <p:nvPr/>
        </p:nvCxnSpPr>
        <p:spPr bwMode="auto">
          <a:xfrm flipH="1" flipV="1">
            <a:off x="3859794" y="2476500"/>
            <a:ext cx="831340" cy="6477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Rectangle 1"/>
          <p:cNvSpPr/>
          <p:nvPr/>
        </p:nvSpPr>
        <p:spPr>
          <a:xfrm>
            <a:off x="8957222" y="5287444"/>
            <a:ext cx="3056978" cy="150705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t>Free Compute Resources</a:t>
            </a:r>
            <a:endParaRPr lang="en-US" dirty="0"/>
          </a:p>
        </p:txBody>
      </p:sp>
      <p:sp>
        <p:nvSpPr>
          <p:cNvPr id="73" name="Rectangle 72"/>
          <p:cNvSpPr/>
          <p:nvPr/>
        </p:nvSpPr>
        <p:spPr>
          <a:xfrm>
            <a:off x="10115634" y="5841745"/>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solidFill>
                <a:schemeClr val="dk1"/>
              </a:solidFill>
            </a:endParaRPr>
          </a:p>
        </p:txBody>
      </p:sp>
      <p:sp>
        <p:nvSpPr>
          <p:cNvPr id="74" name="Rectangle 73"/>
          <p:cNvSpPr/>
          <p:nvPr/>
        </p:nvSpPr>
        <p:spPr>
          <a:xfrm>
            <a:off x="11088792" y="5841745"/>
            <a:ext cx="729130" cy="78263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solidFill>
                <a:schemeClr val="dk1"/>
              </a:solidFill>
            </a:endParaRPr>
          </a:p>
        </p:txBody>
      </p:sp>
      <p:cxnSp>
        <p:nvCxnSpPr>
          <p:cNvPr id="89" name="AutoShape 97"/>
          <p:cNvCxnSpPr>
            <a:cxnSpLocks noChangeShapeType="1"/>
          </p:cNvCxnSpPr>
          <p:nvPr/>
        </p:nvCxnSpPr>
        <p:spPr bwMode="auto">
          <a:xfrm flipH="1" flipV="1">
            <a:off x="4801155" y="3449404"/>
            <a:ext cx="1330760" cy="1351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ustDataLst>
      <p:tags r:id="rId1"/>
    </p:custDataLst>
    <p:extLst>
      <p:ext uri="{BB962C8B-B14F-4D97-AF65-F5344CB8AC3E}">
        <p14:creationId xmlns:p14="http://schemas.microsoft.com/office/powerpoint/2010/main" val="21939816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6"/>
                                        </p:tgtEl>
                                        <p:attrNameLst>
                                          <p:attrName>style.visibility</p:attrName>
                                        </p:attrNameLst>
                                      </p:cBhvr>
                                      <p:to>
                                        <p:strVal val="visible"/>
                                      </p:to>
                                    </p:set>
                                    <p:animEffect transition="in" filter="fade">
                                      <p:cBhvr>
                                        <p:cTn id="10" dur="500"/>
                                        <p:tgtEl>
                                          <p:spTgt spid="7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fade">
                                      <p:cBhvr>
                                        <p:cTn id="13" dur="500"/>
                                        <p:tgtEl>
                                          <p:spTgt spid="7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0"/>
                                        </p:tgtEl>
                                        <p:attrNameLst>
                                          <p:attrName>style.visibility</p:attrName>
                                        </p:attrNameLst>
                                      </p:cBhvr>
                                      <p:to>
                                        <p:strVal val="visible"/>
                                      </p:to>
                                    </p:set>
                                    <p:animEffect transition="in" filter="fade">
                                      <p:cBhvr>
                                        <p:cTn id="18" dur="500"/>
                                        <p:tgtEl>
                                          <p:spTgt spid="8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fade">
                                      <p:cBhvr>
                                        <p:cTn id="21" dur="500"/>
                                        <p:tgtEl>
                                          <p:spTgt spid="7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8"/>
                                        </p:tgtEl>
                                        <p:attrNameLst>
                                          <p:attrName>style.visibility</p:attrName>
                                        </p:attrNameLst>
                                      </p:cBhvr>
                                      <p:to>
                                        <p:strVal val="visible"/>
                                      </p:to>
                                    </p:set>
                                    <p:animEffect transition="in" filter="fade">
                                      <p:cBhvr>
                                        <p:cTn id="24" dur="500"/>
                                        <p:tgtEl>
                                          <p:spTgt spid="7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100"/>
                                        <p:tgtEl>
                                          <p:spTgt spid="8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500"/>
                                        <p:tgtEl>
                                          <p:spTgt spid="8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1"/>
                                        </p:tgtEl>
                                        <p:attrNameLst>
                                          <p:attrName>style.visibility</p:attrName>
                                        </p:attrNameLst>
                                      </p:cBhvr>
                                      <p:to>
                                        <p:strVal val="visible"/>
                                      </p:to>
                                    </p:set>
                                    <p:animEffect transition="in" filter="fade">
                                      <p:cBhvr>
                                        <p:cTn id="35" dur="500"/>
                                        <p:tgtEl>
                                          <p:spTgt spid="8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8"/>
                                        </p:tgtEl>
                                        <p:attrNameLst>
                                          <p:attrName>style.visibility</p:attrName>
                                        </p:attrNameLst>
                                      </p:cBhvr>
                                      <p:to>
                                        <p:strVal val="visible"/>
                                      </p:to>
                                    </p:set>
                                    <p:animEffect transition="in" filter="fade">
                                      <p:cBhvr>
                                        <p:cTn id="40" dur="500"/>
                                        <p:tgtEl>
                                          <p:spTgt spid="8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7"/>
                                        </p:tgtEl>
                                        <p:attrNameLst>
                                          <p:attrName>style.visibility</p:attrName>
                                        </p:attrNameLst>
                                      </p:cBhvr>
                                      <p:to>
                                        <p:strVal val="visible"/>
                                      </p:to>
                                    </p:set>
                                    <p:animEffect transition="in" filter="fade">
                                      <p:cBhvr>
                                        <p:cTn id="43" dur="500"/>
                                        <p:tgtEl>
                                          <p:spTgt spid="8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fade">
                                      <p:cBhvr>
                                        <p:cTn id="5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P spid="79" grpId="0" animBg="1"/>
      <p:bldP spid="80" grpId="0" animBg="1"/>
      <p:bldP spid="81" grpId="0" animBg="1"/>
      <p:bldP spid="82" grpId="0" animBg="1"/>
      <p:bldP spid="84" grpId="0" animBg="1"/>
      <p:bldP spid="85" grpId="0" animBg="1"/>
      <p:bldP spid="86" grpId="0" animBg="1"/>
      <p:bldP spid="87" grpId="0" animBg="1"/>
      <p:bldP spid="8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nip Same Side Corner Rectangle 94"/>
          <p:cNvSpPr/>
          <p:nvPr/>
        </p:nvSpPr>
        <p:spPr>
          <a:xfrm rot="16200000">
            <a:off x="9549002" y="2532059"/>
            <a:ext cx="1141303" cy="3175182"/>
          </a:xfrm>
          <a:prstGeom prst="snip2SameRect">
            <a:avLst>
              <a:gd name="adj1" fmla="val 43229"/>
              <a:gd name="adj2" fmla="val 0"/>
            </a:avLst>
          </a:prstGeom>
          <a:solidFill>
            <a:schemeClr val="accent1">
              <a:alpha val="4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Snip Same Side Corner Rectangle 82"/>
          <p:cNvSpPr/>
          <p:nvPr/>
        </p:nvSpPr>
        <p:spPr>
          <a:xfrm rot="16200000">
            <a:off x="9481029" y="1260950"/>
            <a:ext cx="1219199" cy="3116901"/>
          </a:xfrm>
          <a:prstGeom prst="snip2SameRect">
            <a:avLst>
              <a:gd name="adj1" fmla="val 46568"/>
              <a:gd name="adj2" fmla="val 0"/>
            </a:avLst>
          </a:prstGeom>
          <a:solidFill>
            <a:schemeClr val="accent1">
              <a:alpha val="4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normAutofit/>
          </a:bodyPr>
          <a:lstStyle/>
          <a:p>
            <a:r>
              <a:rPr lang="en-US" dirty="0" smtClean="0"/>
              <a:t>HPC + LINQ to HPC Job Overview</a:t>
            </a:r>
            <a:endParaRPr lang="en-US" dirty="0"/>
          </a:p>
        </p:txBody>
      </p:sp>
      <p:sp>
        <p:nvSpPr>
          <p:cNvPr id="7" name="Rectangle 6"/>
          <p:cNvSpPr/>
          <p:nvPr/>
        </p:nvSpPr>
        <p:spPr>
          <a:xfrm>
            <a:off x="101573" y="2590800"/>
            <a:ext cx="1625177" cy="122222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smtClean="0"/>
              <a:t>Application that calls LINQ to HPC APIs</a:t>
            </a:r>
            <a:endParaRPr lang="en-US" sz="1400" dirty="0"/>
          </a:p>
        </p:txBody>
      </p:sp>
      <p:cxnSp>
        <p:nvCxnSpPr>
          <p:cNvPr id="11" name="Straight Arrow Connector 10"/>
          <p:cNvCxnSpPr/>
          <p:nvPr/>
        </p:nvCxnSpPr>
        <p:spPr>
          <a:xfrm>
            <a:off x="1828324" y="3429000"/>
            <a:ext cx="914162"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flipV="1">
            <a:off x="4296109" y="2896144"/>
            <a:ext cx="1949868" cy="12123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Straight Arrow Connector 12"/>
          <p:cNvCxnSpPr/>
          <p:nvPr/>
        </p:nvCxnSpPr>
        <p:spPr>
          <a:xfrm flipV="1">
            <a:off x="4457949" y="3124201"/>
            <a:ext cx="1813837" cy="51557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a:stCxn id="91" idx="6"/>
          </p:cNvCxnSpPr>
          <p:nvPr/>
        </p:nvCxnSpPr>
        <p:spPr>
          <a:xfrm flipV="1">
            <a:off x="4613066" y="3686784"/>
            <a:ext cx="1632912" cy="1262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Straight Arrow Connector 14"/>
          <p:cNvCxnSpPr>
            <a:stCxn id="91" idx="5"/>
            <a:endCxn id="62" idx="1"/>
          </p:cNvCxnSpPr>
          <p:nvPr/>
        </p:nvCxnSpPr>
        <p:spPr>
          <a:xfrm>
            <a:off x="4542410" y="3943507"/>
            <a:ext cx="1703568" cy="25620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6" name="Rounded Rectangle 25"/>
          <p:cNvSpPr/>
          <p:nvPr/>
        </p:nvSpPr>
        <p:spPr>
          <a:xfrm>
            <a:off x="2640912" y="3733800"/>
            <a:ext cx="1301922" cy="210089"/>
          </a:xfrm>
          <a:prstGeom prst="roundRect">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lang="en-US" sz="900" b="1" dirty="0" smtClean="0">
                <a:solidFill>
                  <a:schemeClr val="tx2"/>
                </a:solidFill>
              </a:rPr>
              <a:t>HPC Head Node</a:t>
            </a:r>
            <a:endParaRPr lang="en-US" sz="900" b="1" dirty="0">
              <a:solidFill>
                <a:schemeClr val="tx2"/>
              </a:solidFill>
            </a:endParaRPr>
          </a:p>
        </p:txBody>
      </p:sp>
      <p:pic>
        <p:nvPicPr>
          <p:cNvPr id="27" name="Picture 2" descr="\\eventsql\dvd\Online_ART\DVD_ART36\Artwork_Imagery\Icons - Illustrations\_ VISTA STYLE\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36193" y="2743200"/>
            <a:ext cx="1257784" cy="943584"/>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3334865" y="3501857"/>
            <a:ext cx="442750" cy="253916"/>
          </a:xfrm>
          <a:prstGeom prst="rect">
            <a:avLst/>
          </a:prstGeom>
          <a:noFill/>
        </p:spPr>
        <p:txBody>
          <a:bodyPr wrap="none" rtlCol="0">
            <a:spAutoFit/>
          </a:bodyPr>
          <a:lstStyle/>
          <a:p>
            <a:r>
              <a:rPr lang="en-US" sz="1050" b="1" dirty="0" smtClean="0"/>
              <a:t>DSC</a:t>
            </a:r>
            <a:endParaRPr lang="en-US" sz="1050" b="1" dirty="0"/>
          </a:p>
        </p:txBody>
      </p:sp>
      <p:pic>
        <p:nvPicPr>
          <p:cNvPr id="29" name="Picture 4" descr="data"/>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3434570" y="3124200"/>
            <a:ext cx="466782" cy="420214"/>
          </a:xfrm>
          <a:prstGeom prst="rect">
            <a:avLst/>
          </a:prstGeom>
          <a:noFill/>
          <a:ln w="9525">
            <a:noFill/>
            <a:miter lim="800000"/>
            <a:headEnd/>
            <a:tailEnd/>
          </a:ln>
        </p:spPr>
      </p:pic>
      <p:grpSp>
        <p:nvGrpSpPr>
          <p:cNvPr id="35" name="Group 34"/>
          <p:cNvGrpSpPr/>
          <p:nvPr/>
        </p:nvGrpSpPr>
        <p:grpSpPr>
          <a:xfrm>
            <a:off x="711015" y="4044569"/>
            <a:ext cx="1929897" cy="902462"/>
            <a:chOff x="685800" y="4355338"/>
            <a:chExt cx="1447800" cy="902462"/>
          </a:xfrm>
        </p:grpSpPr>
        <p:sp>
          <p:nvSpPr>
            <p:cNvPr id="32" name="Rounded Rectangle 31"/>
            <p:cNvSpPr/>
            <p:nvPr/>
          </p:nvSpPr>
          <p:spPr>
            <a:xfrm>
              <a:off x="762000" y="4495800"/>
              <a:ext cx="1371600" cy="7620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Submit LINQ to HPC Job</a:t>
              </a:r>
              <a:endParaRPr lang="en-US" dirty="0"/>
            </a:p>
          </p:txBody>
        </p:sp>
        <p:sp>
          <p:nvSpPr>
            <p:cNvPr id="33" name="Oval 32"/>
            <p:cNvSpPr/>
            <p:nvPr/>
          </p:nvSpPr>
          <p:spPr>
            <a:xfrm>
              <a:off x="685800" y="4355338"/>
              <a:ext cx="361950" cy="36906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1</a:t>
              </a:r>
              <a:endParaRPr lang="en-US" dirty="0"/>
            </a:p>
          </p:txBody>
        </p:sp>
      </p:grpSp>
      <p:sp>
        <p:nvSpPr>
          <p:cNvPr id="34" name="Oval 33"/>
          <p:cNvSpPr/>
          <p:nvPr/>
        </p:nvSpPr>
        <p:spPr>
          <a:xfrm>
            <a:off x="1726750" y="3218628"/>
            <a:ext cx="482474" cy="36906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1</a:t>
            </a:r>
            <a:endParaRPr lang="en-US" dirty="0"/>
          </a:p>
        </p:txBody>
      </p:sp>
      <p:grpSp>
        <p:nvGrpSpPr>
          <p:cNvPr id="36" name="Group 35"/>
          <p:cNvGrpSpPr/>
          <p:nvPr/>
        </p:nvGrpSpPr>
        <p:grpSpPr>
          <a:xfrm>
            <a:off x="3447682" y="4311270"/>
            <a:ext cx="2811408" cy="1271522"/>
            <a:chOff x="257261" y="4208148"/>
            <a:chExt cx="2109105" cy="1271522"/>
          </a:xfrm>
        </p:grpSpPr>
        <p:sp>
          <p:nvSpPr>
            <p:cNvPr id="37" name="Rounded Rectangle 36"/>
            <p:cNvSpPr/>
            <p:nvPr/>
          </p:nvSpPr>
          <p:spPr>
            <a:xfrm>
              <a:off x="371475" y="4349371"/>
              <a:ext cx="1994891" cy="113029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  The LINQ to HPC job also starts a set of  parametric sweep tasks across the rest of the nodes as DVH</a:t>
              </a:r>
              <a:endParaRPr lang="en-US" sz="1400" dirty="0"/>
            </a:p>
          </p:txBody>
        </p:sp>
        <p:sp>
          <p:nvSpPr>
            <p:cNvPr id="38" name="Oval 37"/>
            <p:cNvSpPr/>
            <p:nvPr/>
          </p:nvSpPr>
          <p:spPr>
            <a:xfrm>
              <a:off x="257261" y="4208148"/>
              <a:ext cx="361950" cy="369061"/>
            </a:xfrm>
            <a:prstGeom prst="ellipse">
              <a:avLst/>
            </a:prstGeom>
          </p:spPr>
          <p:style>
            <a:lnRef idx="2">
              <a:schemeClr val="dk1"/>
            </a:lnRef>
            <a:fillRef idx="1">
              <a:schemeClr val="lt1"/>
            </a:fillRef>
            <a:effectRef idx="0">
              <a:schemeClr val="dk1"/>
            </a:effectRef>
            <a:fontRef idx="minor">
              <a:schemeClr val="dk1"/>
            </a:fontRef>
          </p:style>
          <p:txBody>
            <a:bodyPr wrap="none" rtlCol="0" anchor="ctr"/>
            <a:lstStyle/>
            <a:p>
              <a:pPr algn="ctr"/>
              <a:r>
                <a:rPr lang="en-US" dirty="0" smtClean="0"/>
                <a:t>2b</a:t>
              </a:r>
              <a:endParaRPr lang="en-US" dirty="0"/>
            </a:p>
          </p:txBody>
        </p:sp>
      </p:grpSp>
      <p:grpSp>
        <p:nvGrpSpPr>
          <p:cNvPr id="39" name="Group 38"/>
          <p:cNvGrpSpPr/>
          <p:nvPr/>
        </p:nvGrpSpPr>
        <p:grpSpPr>
          <a:xfrm>
            <a:off x="3366622" y="1307527"/>
            <a:ext cx="2446296" cy="1146126"/>
            <a:chOff x="612725" y="4170806"/>
            <a:chExt cx="1835200" cy="1146126"/>
          </a:xfrm>
        </p:grpSpPr>
        <p:sp>
          <p:nvSpPr>
            <p:cNvPr id="40" name="Rounded Rectangle 39"/>
            <p:cNvSpPr/>
            <p:nvPr/>
          </p:nvSpPr>
          <p:spPr>
            <a:xfrm>
              <a:off x="761999" y="4355337"/>
              <a:ext cx="1685926" cy="96159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 A LINQ to HPC </a:t>
              </a:r>
              <a:r>
                <a:rPr lang="en-US" sz="1400" dirty="0"/>
                <a:t>job starts 1 basic </a:t>
              </a:r>
              <a:r>
                <a:rPr lang="en-US" sz="1400" dirty="0" smtClean="0"/>
                <a:t>task assigning a node as the DGM</a:t>
              </a:r>
              <a:endParaRPr lang="en-US" sz="1400" dirty="0"/>
            </a:p>
          </p:txBody>
        </p:sp>
        <p:sp>
          <p:nvSpPr>
            <p:cNvPr id="41" name="Oval 40"/>
            <p:cNvSpPr/>
            <p:nvPr/>
          </p:nvSpPr>
          <p:spPr>
            <a:xfrm>
              <a:off x="612725" y="4170806"/>
              <a:ext cx="361950" cy="369061"/>
            </a:xfrm>
            <a:prstGeom prst="ellipse">
              <a:avLst/>
            </a:prstGeom>
          </p:spPr>
          <p:style>
            <a:lnRef idx="2">
              <a:schemeClr val="dk1"/>
            </a:lnRef>
            <a:fillRef idx="1">
              <a:schemeClr val="lt1"/>
            </a:fillRef>
            <a:effectRef idx="0">
              <a:schemeClr val="dk1"/>
            </a:effectRef>
            <a:fontRef idx="minor">
              <a:schemeClr val="dk1"/>
            </a:fontRef>
          </p:style>
          <p:txBody>
            <a:bodyPr wrap="none" rtlCol="0" anchor="ctr"/>
            <a:lstStyle/>
            <a:p>
              <a:pPr algn="ctr"/>
              <a:r>
                <a:rPr lang="en-US" dirty="0" smtClean="0"/>
                <a:t>2a</a:t>
              </a:r>
              <a:endParaRPr lang="en-US" dirty="0"/>
            </a:p>
          </p:txBody>
        </p:sp>
      </p:grpSp>
      <p:sp>
        <p:nvSpPr>
          <p:cNvPr id="42" name="Oval 41"/>
          <p:cNvSpPr/>
          <p:nvPr/>
        </p:nvSpPr>
        <p:spPr>
          <a:xfrm>
            <a:off x="4054872" y="2832851"/>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2a</a:t>
            </a:r>
            <a:endParaRPr lang="en-US" dirty="0"/>
          </a:p>
        </p:txBody>
      </p:sp>
      <p:grpSp>
        <p:nvGrpSpPr>
          <p:cNvPr id="44" name="Group 43"/>
          <p:cNvGrpSpPr/>
          <p:nvPr/>
        </p:nvGrpSpPr>
        <p:grpSpPr>
          <a:xfrm>
            <a:off x="8735325" y="4724398"/>
            <a:ext cx="2482672" cy="1033399"/>
            <a:chOff x="371475" y="4349371"/>
            <a:chExt cx="1862489" cy="1033399"/>
          </a:xfrm>
        </p:grpSpPr>
        <p:sp>
          <p:nvSpPr>
            <p:cNvPr id="45" name="Rounded Rectangle 44"/>
            <p:cNvSpPr/>
            <p:nvPr/>
          </p:nvSpPr>
          <p:spPr>
            <a:xfrm>
              <a:off x="448021" y="4495799"/>
              <a:ext cx="1785943" cy="886971"/>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LINQ to HPC Vertices read </a:t>
              </a:r>
              <a:r>
                <a:rPr lang="en-US" sz="1400" dirty="0"/>
                <a:t>and </a:t>
              </a:r>
              <a:r>
                <a:rPr lang="en-US" sz="1400" dirty="0" smtClean="0"/>
                <a:t>write files</a:t>
              </a:r>
              <a:endParaRPr lang="en-US" sz="1400" dirty="0"/>
            </a:p>
          </p:txBody>
        </p:sp>
        <p:sp>
          <p:nvSpPr>
            <p:cNvPr id="46" name="Oval 45"/>
            <p:cNvSpPr/>
            <p:nvPr/>
          </p:nvSpPr>
          <p:spPr>
            <a:xfrm>
              <a:off x="371475" y="4349371"/>
              <a:ext cx="361950" cy="369061"/>
            </a:xfrm>
            <a:prstGeom prst="ellipse">
              <a:avLst/>
            </a:prstGeom>
          </p:spPr>
          <p:style>
            <a:lnRef idx="2">
              <a:schemeClr val="dk1"/>
            </a:lnRef>
            <a:fillRef idx="1">
              <a:schemeClr val="lt1"/>
            </a:fillRef>
            <a:effectRef idx="0">
              <a:schemeClr val="dk1"/>
            </a:effectRef>
            <a:fontRef idx="minor">
              <a:schemeClr val="dk1"/>
            </a:fontRef>
          </p:style>
          <p:txBody>
            <a:bodyPr wrap="none" rtlCol="0" anchor="ctr"/>
            <a:lstStyle/>
            <a:p>
              <a:pPr algn="ctr"/>
              <a:r>
                <a:rPr lang="en-US" dirty="0" smtClean="0"/>
                <a:t>3b</a:t>
              </a:r>
              <a:endParaRPr lang="en-US" dirty="0"/>
            </a:p>
          </p:txBody>
        </p:sp>
      </p:grpSp>
      <p:grpSp>
        <p:nvGrpSpPr>
          <p:cNvPr id="47" name="Group 46"/>
          <p:cNvGrpSpPr/>
          <p:nvPr/>
        </p:nvGrpSpPr>
        <p:grpSpPr>
          <a:xfrm>
            <a:off x="9072207" y="918664"/>
            <a:ext cx="2590968" cy="1130299"/>
            <a:chOff x="189869" y="4349371"/>
            <a:chExt cx="1943732" cy="1130299"/>
          </a:xfrm>
        </p:grpSpPr>
        <p:sp>
          <p:nvSpPr>
            <p:cNvPr id="48" name="Rounded Rectangle 47"/>
            <p:cNvSpPr/>
            <p:nvPr/>
          </p:nvSpPr>
          <p:spPr>
            <a:xfrm>
              <a:off x="247651" y="4495799"/>
              <a:ext cx="1885950" cy="983871"/>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Graph </a:t>
              </a:r>
              <a:r>
                <a:rPr lang="en-US" sz="1400" dirty="0"/>
                <a:t>Manager starts/stops </a:t>
              </a:r>
              <a:r>
                <a:rPr lang="en-US" sz="1400" dirty="0" smtClean="0"/>
                <a:t>Vertices</a:t>
              </a:r>
              <a:endParaRPr lang="en-US" sz="1400" dirty="0"/>
            </a:p>
          </p:txBody>
        </p:sp>
        <p:sp>
          <p:nvSpPr>
            <p:cNvPr id="49" name="Oval 48"/>
            <p:cNvSpPr/>
            <p:nvPr/>
          </p:nvSpPr>
          <p:spPr>
            <a:xfrm>
              <a:off x="189869" y="4349371"/>
              <a:ext cx="361950" cy="369061"/>
            </a:xfrm>
            <a:prstGeom prst="ellipse">
              <a:avLst/>
            </a:prstGeom>
          </p:spPr>
          <p:style>
            <a:lnRef idx="2">
              <a:schemeClr val="dk1"/>
            </a:lnRef>
            <a:fillRef idx="1">
              <a:schemeClr val="lt1"/>
            </a:fillRef>
            <a:effectRef idx="0">
              <a:schemeClr val="dk1"/>
            </a:effectRef>
            <a:fontRef idx="minor">
              <a:schemeClr val="dk1"/>
            </a:fontRef>
          </p:style>
          <p:txBody>
            <a:bodyPr wrap="none" rtlCol="0" anchor="ctr"/>
            <a:lstStyle/>
            <a:p>
              <a:pPr algn="ctr"/>
              <a:r>
                <a:rPr lang="en-US" dirty="0" smtClean="0"/>
                <a:t>3a</a:t>
              </a:r>
              <a:endParaRPr lang="en-US" dirty="0"/>
            </a:p>
          </p:txBody>
        </p:sp>
      </p:grpSp>
      <p:sp>
        <p:nvSpPr>
          <p:cNvPr id="61" name="Rounded Rectangle 60"/>
          <p:cNvSpPr/>
          <p:nvPr/>
        </p:nvSpPr>
        <p:spPr>
          <a:xfrm>
            <a:off x="6462617" y="4683701"/>
            <a:ext cx="2069444" cy="187125"/>
          </a:xfrm>
          <a:prstGeom prst="roundRect">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lang="en-US" sz="900" b="1" dirty="0">
                <a:solidFill>
                  <a:schemeClr val="tx2"/>
                </a:solidFill>
              </a:rPr>
              <a:t>HPC Compute Nodes</a:t>
            </a:r>
          </a:p>
        </p:txBody>
      </p:sp>
      <p:pic>
        <p:nvPicPr>
          <p:cNvPr id="62" name="Picture 3" descr="\\eventsql\dvd\Online_ART\DVD_ART36\Artwork_Imagery\Icons - Illustrations\_ VIRTUALIZATION ICONS\serv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45977" y="3581132"/>
            <a:ext cx="2476696" cy="1237163"/>
          </a:xfrm>
          <a:prstGeom prst="rect">
            <a:avLst/>
          </a:prstGeom>
          <a:extLst>
            <a:ext uri="{909E8E84-426E-40DD-AFC4-6F175D3DCCD1}">
              <a14:hiddenFill xmlns:a14="http://schemas.microsoft.com/office/drawing/2010/main">
                <a:solidFill>
                  <a:srgbClr val="FFFFFF"/>
                </a:solidFill>
              </a14:hiddenFill>
            </a:ext>
          </a:extLst>
        </p:spPr>
      </p:pic>
      <p:pic>
        <p:nvPicPr>
          <p:cNvPr id="63" name="Picture 5" descr="\\eventsql\dvd\Online_ART\DVD_ART36\Artwork_Imagery\Icons - Illustrations\_ VIRTUALIZATION ICONS\serv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59090" y="3352532"/>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eventsql\dvd\Online_ART\DVD_ART36\Artwork_Imagery\Icons - Illustrations\_ VIRTUALIZATION ICONS\serv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59090" y="3123932"/>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3" descr="\\eventsql\dvd\Online_ART\DVD_ART36\Artwork_Imagery\Icons - Illustrations\_ VIRTUALIZATION ICONS\serv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59090" y="2930419"/>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5" descr="\\eventsql\dvd\Online_ART\DVD_ART36\Artwork_Imagery\Icons - Illustrations\_ VIRTUALIZATION ICONS\serv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59090" y="2701819"/>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4" descr="\\eventsql\dvd\Online_ART\DVD_ART36\Artwork_Imagery\Icons - Illustrations\_ VIRTUALIZATION ICONS\serv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59090" y="2473219"/>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3" descr="\\eventsql\dvd\Online_ART\DVD_ART36\Artwork_Imagery\Icons - Illustrations\_ VIRTUALIZATION ICONS\server.png"/>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59090" y="2277563"/>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5" descr="\\eventsql\dvd\Online_ART\DVD_ART36\Artwork_Imagery\Icons - Illustrations\_ VIRTUALIZATION ICONS\serv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71786" y="2048963"/>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4" descr="\\eventsql\dvd\Online_ART\DVD_ART36\Artwork_Imagery\Icons - Illustrations\_ VIRTUALIZATION ICONS\serv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71786" y="1820363"/>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3" descr="\\eventsql\dvd\Online_ART\DVD_ART36\Artwork_Imagery\Icons - Illustrations\_ VIRTUALIZATION ICONS\server.png"/>
          <p:cNvPicPr>
            <a:picLocks noChangeAspect="1" noChangeArrowheads="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141619" y="2191838"/>
            <a:ext cx="2476696" cy="1237163"/>
          </a:xfrm>
          <a:prstGeom prst="rect">
            <a:avLst/>
          </a:prstGeom>
          <a:noFill/>
          <a:extLst>
            <a:ext uri="{909E8E84-426E-40DD-AFC4-6F175D3DCCD1}">
              <a14:hiddenFill xmlns:a14="http://schemas.microsoft.com/office/drawing/2010/main">
                <a:solidFill>
                  <a:srgbClr val="FFFFFF"/>
                </a:solidFill>
              </a14:hiddenFill>
            </a:ext>
          </a:extLst>
        </p:spPr>
      </p:pic>
      <p:sp>
        <p:nvSpPr>
          <p:cNvPr id="81" name="Oval 80"/>
          <p:cNvSpPr/>
          <p:nvPr/>
        </p:nvSpPr>
        <p:spPr>
          <a:xfrm>
            <a:off x="7846442" y="2833125"/>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3a</a:t>
            </a:r>
            <a:endParaRPr lang="en-US" dirty="0"/>
          </a:p>
        </p:txBody>
      </p:sp>
      <p:cxnSp>
        <p:nvCxnSpPr>
          <p:cNvPr id="23" name="Straight Arrow Connector 22"/>
          <p:cNvCxnSpPr/>
          <p:nvPr/>
        </p:nvCxnSpPr>
        <p:spPr>
          <a:xfrm>
            <a:off x="6703854" y="3648888"/>
            <a:ext cx="0" cy="61831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flipV="1">
            <a:off x="6703854" y="2475343"/>
            <a:ext cx="0" cy="84505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51" name="Oval 50"/>
          <p:cNvSpPr/>
          <p:nvPr/>
        </p:nvSpPr>
        <p:spPr>
          <a:xfrm>
            <a:off x="6462617" y="3270711"/>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3b</a:t>
            </a:r>
            <a:endParaRPr lang="en-US" dirty="0"/>
          </a:p>
        </p:txBody>
      </p:sp>
      <p:sp>
        <p:nvSpPr>
          <p:cNvPr id="91" name="Oval 90"/>
          <p:cNvSpPr/>
          <p:nvPr/>
        </p:nvSpPr>
        <p:spPr>
          <a:xfrm>
            <a:off x="4130591" y="3628494"/>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2b</a:t>
            </a:r>
            <a:endParaRPr lang="en-US" dirty="0"/>
          </a:p>
        </p:txBody>
      </p:sp>
      <p:pic>
        <p:nvPicPr>
          <p:cNvPr id="96" name="Picture 3" descr="\\eventsql\dvd\Online_ART\DVD_ART36\Artwork_Imagery\Icons - Illustrations\_ VIRTUALIZATION ICONS\serv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30545" y="3505201"/>
            <a:ext cx="2476696" cy="1237163"/>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96"/>
          <p:cNvSpPr txBox="1"/>
          <p:nvPr/>
        </p:nvSpPr>
        <p:spPr>
          <a:xfrm>
            <a:off x="9687576" y="2480951"/>
            <a:ext cx="1605710" cy="276999"/>
          </a:xfrm>
          <a:prstGeom prst="rect">
            <a:avLst/>
          </a:prstGeom>
          <a:noFill/>
        </p:spPr>
        <p:txBody>
          <a:bodyPr wrap="square" rtlCol="0">
            <a:spAutoFit/>
          </a:bodyPr>
          <a:lstStyle/>
          <a:p>
            <a:pPr algn="ctr"/>
            <a:r>
              <a:rPr lang="en-US" sz="1200" dirty="0" smtClean="0">
                <a:solidFill>
                  <a:schemeClr val="bg1"/>
                </a:solidFill>
              </a:rPr>
              <a:t>Graph Manager</a:t>
            </a:r>
            <a:endParaRPr lang="en-US" sz="1200" dirty="0">
              <a:solidFill>
                <a:schemeClr val="bg1"/>
              </a:solidFill>
            </a:endParaRPr>
          </a:p>
        </p:txBody>
      </p:sp>
      <p:sp>
        <p:nvSpPr>
          <p:cNvPr id="98" name="TextBox 97"/>
          <p:cNvSpPr txBox="1"/>
          <p:nvPr/>
        </p:nvSpPr>
        <p:spPr>
          <a:xfrm>
            <a:off x="9751060" y="3805536"/>
            <a:ext cx="1605710" cy="276999"/>
          </a:xfrm>
          <a:prstGeom prst="rect">
            <a:avLst/>
          </a:prstGeom>
          <a:noFill/>
        </p:spPr>
        <p:txBody>
          <a:bodyPr wrap="square" rtlCol="0">
            <a:spAutoFit/>
          </a:bodyPr>
          <a:lstStyle/>
          <a:p>
            <a:pPr algn="ctr"/>
            <a:r>
              <a:rPr lang="en-US" sz="1200" dirty="0" smtClean="0">
                <a:solidFill>
                  <a:schemeClr val="bg1"/>
                </a:solidFill>
              </a:rPr>
              <a:t>Vertex Host</a:t>
            </a:r>
            <a:endParaRPr lang="en-US" sz="1200" dirty="0">
              <a:solidFill>
                <a:schemeClr val="bg1"/>
              </a:solidFill>
            </a:endParaRPr>
          </a:p>
        </p:txBody>
      </p:sp>
    </p:spTree>
    <p:extLst>
      <p:ext uri="{BB962C8B-B14F-4D97-AF65-F5344CB8AC3E}">
        <p14:creationId xmlns:p14="http://schemas.microsoft.com/office/powerpoint/2010/main" val="175557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nip Same Side Corner Rectangle 94"/>
          <p:cNvSpPr/>
          <p:nvPr/>
        </p:nvSpPr>
        <p:spPr>
          <a:xfrm rot="16200000">
            <a:off x="9282302" y="2532059"/>
            <a:ext cx="1141303" cy="3175182"/>
          </a:xfrm>
          <a:prstGeom prst="snip2SameRect">
            <a:avLst>
              <a:gd name="adj1" fmla="val 43229"/>
              <a:gd name="adj2" fmla="val 0"/>
            </a:avLst>
          </a:prstGeom>
          <a:solidFill>
            <a:schemeClr val="accent1">
              <a:alpha val="4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Snip Same Side Corner Rectangle 82"/>
          <p:cNvSpPr/>
          <p:nvPr/>
        </p:nvSpPr>
        <p:spPr>
          <a:xfrm rot="16200000">
            <a:off x="9214329" y="1260950"/>
            <a:ext cx="1219199" cy="3116901"/>
          </a:xfrm>
          <a:prstGeom prst="snip2SameRect">
            <a:avLst>
              <a:gd name="adj1" fmla="val 46568"/>
              <a:gd name="adj2" fmla="val 0"/>
            </a:avLst>
          </a:prstGeom>
          <a:solidFill>
            <a:schemeClr val="accent1">
              <a:alpha val="4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normAutofit/>
          </a:bodyPr>
          <a:lstStyle/>
          <a:p>
            <a:r>
              <a:rPr lang="en-US" dirty="0" smtClean="0"/>
              <a:t>HPC + LINQ to HPC Job Overview</a:t>
            </a:r>
            <a:endParaRPr lang="en-US" dirty="0"/>
          </a:p>
        </p:txBody>
      </p:sp>
      <p:grpSp>
        <p:nvGrpSpPr>
          <p:cNvPr id="44" name="Group 43"/>
          <p:cNvGrpSpPr/>
          <p:nvPr/>
        </p:nvGrpSpPr>
        <p:grpSpPr>
          <a:xfrm>
            <a:off x="8468625" y="4724398"/>
            <a:ext cx="2482672" cy="1033399"/>
            <a:chOff x="371475" y="4349371"/>
            <a:chExt cx="1862489" cy="1033399"/>
          </a:xfrm>
        </p:grpSpPr>
        <p:sp>
          <p:nvSpPr>
            <p:cNvPr id="45" name="Rounded Rectangle 44"/>
            <p:cNvSpPr/>
            <p:nvPr/>
          </p:nvSpPr>
          <p:spPr>
            <a:xfrm>
              <a:off x="448021" y="4495799"/>
              <a:ext cx="1785943" cy="886971"/>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Vertices read </a:t>
              </a:r>
              <a:r>
                <a:rPr lang="en-US" sz="1400" dirty="0"/>
                <a:t>and </a:t>
              </a:r>
              <a:r>
                <a:rPr lang="en-US" sz="1400" dirty="0" smtClean="0"/>
                <a:t>write files</a:t>
              </a:r>
              <a:endParaRPr lang="en-US" sz="1400" dirty="0"/>
            </a:p>
          </p:txBody>
        </p:sp>
        <p:sp>
          <p:nvSpPr>
            <p:cNvPr id="46" name="Oval 45"/>
            <p:cNvSpPr/>
            <p:nvPr/>
          </p:nvSpPr>
          <p:spPr>
            <a:xfrm>
              <a:off x="371475" y="4349371"/>
              <a:ext cx="361950" cy="369061"/>
            </a:xfrm>
            <a:prstGeom prst="ellipse">
              <a:avLst/>
            </a:prstGeom>
          </p:spPr>
          <p:style>
            <a:lnRef idx="2">
              <a:schemeClr val="dk1"/>
            </a:lnRef>
            <a:fillRef idx="1">
              <a:schemeClr val="lt1"/>
            </a:fillRef>
            <a:effectRef idx="0">
              <a:schemeClr val="dk1"/>
            </a:effectRef>
            <a:fontRef idx="minor">
              <a:schemeClr val="dk1"/>
            </a:fontRef>
          </p:style>
          <p:txBody>
            <a:bodyPr wrap="none" rtlCol="0" anchor="ctr"/>
            <a:lstStyle/>
            <a:p>
              <a:pPr algn="ctr"/>
              <a:r>
                <a:rPr lang="en-US" dirty="0" smtClean="0"/>
                <a:t>3b</a:t>
              </a:r>
              <a:endParaRPr lang="en-US" dirty="0"/>
            </a:p>
          </p:txBody>
        </p:sp>
      </p:grpSp>
      <p:grpSp>
        <p:nvGrpSpPr>
          <p:cNvPr id="47" name="Group 46"/>
          <p:cNvGrpSpPr/>
          <p:nvPr/>
        </p:nvGrpSpPr>
        <p:grpSpPr>
          <a:xfrm>
            <a:off x="8805507" y="918664"/>
            <a:ext cx="2590968" cy="1130299"/>
            <a:chOff x="189869" y="4349371"/>
            <a:chExt cx="1943732" cy="1130299"/>
          </a:xfrm>
        </p:grpSpPr>
        <p:sp>
          <p:nvSpPr>
            <p:cNvPr id="48" name="Rounded Rectangle 47"/>
            <p:cNvSpPr/>
            <p:nvPr/>
          </p:nvSpPr>
          <p:spPr>
            <a:xfrm>
              <a:off x="247651" y="4495799"/>
              <a:ext cx="1885950" cy="983871"/>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Graph </a:t>
              </a:r>
              <a:r>
                <a:rPr lang="en-US" sz="1400" dirty="0"/>
                <a:t>Manager starts/stops Dryad Vertices</a:t>
              </a:r>
            </a:p>
          </p:txBody>
        </p:sp>
        <p:sp>
          <p:nvSpPr>
            <p:cNvPr id="49" name="Oval 48"/>
            <p:cNvSpPr/>
            <p:nvPr/>
          </p:nvSpPr>
          <p:spPr>
            <a:xfrm>
              <a:off x="189869" y="4349371"/>
              <a:ext cx="361950" cy="369061"/>
            </a:xfrm>
            <a:prstGeom prst="ellipse">
              <a:avLst/>
            </a:prstGeom>
          </p:spPr>
          <p:style>
            <a:lnRef idx="2">
              <a:schemeClr val="dk1"/>
            </a:lnRef>
            <a:fillRef idx="1">
              <a:schemeClr val="lt1"/>
            </a:fillRef>
            <a:effectRef idx="0">
              <a:schemeClr val="dk1"/>
            </a:effectRef>
            <a:fontRef idx="minor">
              <a:schemeClr val="dk1"/>
            </a:fontRef>
          </p:style>
          <p:txBody>
            <a:bodyPr wrap="none" rtlCol="0" anchor="ctr"/>
            <a:lstStyle/>
            <a:p>
              <a:pPr algn="ctr"/>
              <a:r>
                <a:rPr lang="en-US" dirty="0" smtClean="0"/>
                <a:t>3a</a:t>
              </a:r>
              <a:endParaRPr lang="en-US" dirty="0"/>
            </a:p>
          </p:txBody>
        </p:sp>
      </p:grpSp>
      <p:sp>
        <p:nvSpPr>
          <p:cNvPr id="61" name="Rounded Rectangle 60"/>
          <p:cNvSpPr/>
          <p:nvPr/>
        </p:nvSpPr>
        <p:spPr>
          <a:xfrm>
            <a:off x="6195917" y="4683701"/>
            <a:ext cx="2069444" cy="187125"/>
          </a:xfrm>
          <a:prstGeom prst="roundRect">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lang="en-US" sz="900" b="1" dirty="0">
                <a:solidFill>
                  <a:schemeClr val="tx2"/>
                </a:solidFill>
              </a:rPr>
              <a:t>HPC Compute Nodes</a:t>
            </a:r>
          </a:p>
        </p:txBody>
      </p:sp>
      <p:pic>
        <p:nvPicPr>
          <p:cNvPr id="62" name="Picture 3" descr="\\eventsql\dvd\Online_ART\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79277" y="3581132"/>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5" descr="\\eventsql\dvd\Online_ART\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2390" y="3352532"/>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eventsql\dvd\Online_ART\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2390" y="3123932"/>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3" descr="\\eventsql\dvd\Online_ART\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2390" y="2930419"/>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5" descr="\\eventsql\dvd\Online_ART\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2390" y="2701819"/>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4" descr="\\eventsql\dvd\Online_ART\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2390" y="2473219"/>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3" descr="\\eventsql\dvd\Online_ART\DVD_ART36\Artwork_Imagery\Icons - Illustrations\_ VIRTUALIZATION ICONS\server.png"/>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992390" y="2277563"/>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5" descr="\\eventsql\dvd\Online_ART\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05086" y="2048963"/>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4" descr="\\eventsql\dvd\Online_ART\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05086" y="1820363"/>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3" descr="\\eventsql\dvd\Online_ART\DVD_ART36\Artwork_Imagery\Icons - Illustrations\_ VIRTUALIZATION ICONS\server.png"/>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874919" y="2191838"/>
            <a:ext cx="2476696" cy="1237163"/>
          </a:xfrm>
          <a:prstGeom prst="rect">
            <a:avLst/>
          </a:prstGeom>
          <a:noFill/>
          <a:extLst>
            <a:ext uri="{909E8E84-426E-40DD-AFC4-6F175D3DCCD1}">
              <a14:hiddenFill xmlns:a14="http://schemas.microsoft.com/office/drawing/2010/main">
                <a:solidFill>
                  <a:srgbClr val="FFFFFF"/>
                </a:solidFill>
              </a14:hiddenFill>
            </a:ext>
          </a:extLst>
        </p:spPr>
      </p:pic>
      <p:sp>
        <p:nvSpPr>
          <p:cNvPr id="81" name="Oval 80"/>
          <p:cNvSpPr/>
          <p:nvPr/>
        </p:nvSpPr>
        <p:spPr>
          <a:xfrm>
            <a:off x="7579742" y="2833125"/>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3a</a:t>
            </a:r>
            <a:endParaRPr lang="en-US" dirty="0"/>
          </a:p>
        </p:txBody>
      </p:sp>
      <p:cxnSp>
        <p:nvCxnSpPr>
          <p:cNvPr id="23" name="Straight Arrow Connector 22"/>
          <p:cNvCxnSpPr/>
          <p:nvPr/>
        </p:nvCxnSpPr>
        <p:spPr>
          <a:xfrm>
            <a:off x="6437154" y="3648888"/>
            <a:ext cx="0" cy="61831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flipV="1">
            <a:off x="6437154" y="2475343"/>
            <a:ext cx="0" cy="84505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51" name="Oval 50"/>
          <p:cNvSpPr/>
          <p:nvPr/>
        </p:nvSpPr>
        <p:spPr>
          <a:xfrm>
            <a:off x="6195917" y="3270711"/>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3b</a:t>
            </a:r>
            <a:endParaRPr lang="en-US" dirty="0"/>
          </a:p>
        </p:txBody>
      </p:sp>
      <p:pic>
        <p:nvPicPr>
          <p:cNvPr id="96" name="Picture 3" descr="\\eventsql\dvd\Online_ART\DVD_ART36\Artwork_Imagery\Icons - Illustrations\_ VIRTUALIZATION ICONS\serv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63845" y="3505201"/>
            <a:ext cx="2476696" cy="1237163"/>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96"/>
          <p:cNvSpPr txBox="1"/>
          <p:nvPr/>
        </p:nvSpPr>
        <p:spPr>
          <a:xfrm>
            <a:off x="9420876" y="2480951"/>
            <a:ext cx="1605710" cy="276999"/>
          </a:xfrm>
          <a:prstGeom prst="rect">
            <a:avLst/>
          </a:prstGeom>
          <a:noFill/>
        </p:spPr>
        <p:txBody>
          <a:bodyPr wrap="square" rtlCol="0">
            <a:spAutoFit/>
          </a:bodyPr>
          <a:lstStyle/>
          <a:p>
            <a:pPr algn="ctr"/>
            <a:r>
              <a:rPr lang="en-US" sz="1200" dirty="0" smtClean="0">
                <a:solidFill>
                  <a:schemeClr val="bg1"/>
                </a:solidFill>
              </a:rPr>
              <a:t>Graph Manager</a:t>
            </a:r>
            <a:endParaRPr lang="en-US" sz="1200" dirty="0">
              <a:solidFill>
                <a:schemeClr val="bg1"/>
              </a:solidFill>
            </a:endParaRPr>
          </a:p>
        </p:txBody>
      </p:sp>
      <p:sp>
        <p:nvSpPr>
          <p:cNvPr id="98" name="TextBox 97"/>
          <p:cNvSpPr txBox="1"/>
          <p:nvPr/>
        </p:nvSpPr>
        <p:spPr>
          <a:xfrm>
            <a:off x="9484360" y="3805536"/>
            <a:ext cx="1605710" cy="276999"/>
          </a:xfrm>
          <a:prstGeom prst="rect">
            <a:avLst/>
          </a:prstGeom>
          <a:noFill/>
        </p:spPr>
        <p:txBody>
          <a:bodyPr wrap="square" rtlCol="0">
            <a:spAutoFit/>
          </a:bodyPr>
          <a:lstStyle/>
          <a:p>
            <a:pPr algn="ctr"/>
            <a:r>
              <a:rPr lang="en-US" sz="1200" dirty="0" smtClean="0">
                <a:solidFill>
                  <a:schemeClr val="bg1"/>
                </a:solidFill>
              </a:rPr>
              <a:t>Vertex Host</a:t>
            </a:r>
            <a:endParaRPr lang="en-US" sz="1200" dirty="0">
              <a:solidFill>
                <a:schemeClr val="bg1"/>
              </a:solidFill>
            </a:endParaRPr>
          </a:p>
        </p:txBody>
      </p:sp>
      <p:grpSp>
        <p:nvGrpSpPr>
          <p:cNvPr id="5" name="Group 4"/>
          <p:cNvGrpSpPr/>
          <p:nvPr/>
        </p:nvGrpSpPr>
        <p:grpSpPr>
          <a:xfrm>
            <a:off x="10932676" y="3669170"/>
            <a:ext cx="507868" cy="837574"/>
            <a:chOff x="5562600" y="3424535"/>
            <a:chExt cx="381000" cy="837574"/>
          </a:xfrm>
        </p:grpSpPr>
        <p:sp>
          <p:nvSpPr>
            <p:cNvPr id="53" name="Oval 60"/>
            <p:cNvSpPr>
              <a:spLocks noChangeArrowheads="1"/>
            </p:cNvSpPr>
            <p:nvPr/>
          </p:nvSpPr>
          <p:spPr bwMode="auto">
            <a:xfrm>
              <a:off x="5562600" y="3424535"/>
              <a:ext cx="381000"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54" name="Oval 60"/>
            <p:cNvSpPr>
              <a:spLocks noChangeArrowheads="1"/>
            </p:cNvSpPr>
            <p:nvPr/>
          </p:nvSpPr>
          <p:spPr bwMode="auto">
            <a:xfrm>
              <a:off x="5562600" y="3543300"/>
              <a:ext cx="381000"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55" name="Oval 60"/>
            <p:cNvSpPr>
              <a:spLocks noChangeArrowheads="1"/>
            </p:cNvSpPr>
            <p:nvPr/>
          </p:nvSpPr>
          <p:spPr bwMode="auto">
            <a:xfrm>
              <a:off x="5562600" y="3655367"/>
              <a:ext cx="381000"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56" name="Oval 60"/>
            <p:cNvSpPr>
              <a:spLocks noChangeArrowheads="1"/>
            </p:cNvSpPr>
            <p:nvPr/>
          </p:nvSpPr>
          <p:spPr bwMode="auto">
            <a:xfrm>
              <a:off x="5562600" y="3759598"/>
              <a:ext cx="381000"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57" name="Oval 60"/>
            <p:cNvSpPr>
              <a:spLocks noChangeArrowheads="1"/>
            </p:cNvSpPr>
            <p:nvPr/>
          </p:nvSpPr>
          <p:spPr bwMode="auto">
            <a:xfrm>
              <a:off x="5562600" y="3881109"/>
              <a:ext cx="381000"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grpSp>
      <p:cxnSp>
        <p:nvCxnSpPr>
          <p:cNvPr id="8" name="Straight Arrow Connector 7"/>
          <p:cNvCxnSpPr>
            <a:endCxn id="57" idx="4"/>
          </p:cNvCxnSpPr>
          <p:nvPr/>
        </p:nvCxnSpPr>
        <p:spPr>
          <a:xfrm flipV="1">
            <a:off x="11154954" y="4506744"/>
            <a:ext cx="31656" cy="151305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8818422" y="6019801"/>
            <a:ext cx="2831711"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smtClean="0"/>
              <a:t>Vertices in logical computation graph</a:t>
            </a:r>
            <a:endParaRPr lang="en-US" dirty="0"/>
          </a:p>
        </p:txBody>
      </p:sp>
      <p:sp>
        <p:nvSpPr>
          <p:cNvPr id="65" name="TextBox 64"/>
          <p:cNvSpPr txBox="1"/>
          <p:nvPr/>
        </p:nvSpPr>
        <p:spPr>
          <a:xfrm>
            <a:off x="317447" y="2090871"/>
            <a:ext cx="5105453" cy="2031325"/>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342900" indent="-342900">
              <a:buFont typeface="Arial" pitchFamily="34" charset="0"/>
              <a:buChar char="•"/>
            </a:pPr>
            <a:r>
              <a:rPr lang="en-US" dirty="0" smtClean="0"/>
              <a:t>Graph manager starts vertices on Vertex Hosts</a:t>
            </a:r>
          </a:p>
          <a:p>
            <a:pPr marL="342900" indent="-342900">
              <a:buFont typeface="Arial" pitchFamily="34" charset="0"/>
              <a:buChar char="•"/>
            </a:pPr>
            <a:r>
              <a:rPr lang="en-US" dirty="0" smtClean="0"/>
              <a:t>Preferentially schedules vertices near input files</a:t>
            </a:r>
          </a:p>
          <a:p>
            <a:endParaRPr lang="en-US" i="1" dirty="0"/>
          </a:p>
          <a:p>
            <a:pPr algn="ctr"/>
            <a:r>
              <a:rPr lang="en-US" i="1" dirty="0"/>
              <a:t>W</a:t>
            </a:r>
            <a:r>
              <a:rPr lang="en-US" i="1" dirty="0" smtClean="0"/>
              <a:t>hen input is already on cluster, can make local IO the common case</a:t>
            </a:r>
            <a:endParaRPr lang="en-US" dirty="0"/>
          </a:p>
        </p:txBody>
      </p:sp>
    </p:spTree>
    <p:extLst>
      <p:ext uri="{BB962C8B-B14F-4D97-AF65-F5344CB8AC3E}">
        <p14:creationId xmlns:p14="http://schemas.microsoft.com/office/powerpoint/2010/main" val="2810289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nip Same Side Corner Rectangle 94"/>
          <p:cNvSpPr/>
          <p:nvPr/>
        </p:nvSpPr>
        <p:spPr>
          <a:xfrm rot="16200000">
            <a:off x="9549002" y="2532059"/>
            <a:ext cx="1141303" cy="3175182"/>
          </a:xfrm>
          <a:prstGeom prst="snip2SameRect">
            <a:avLst>
              <a:gd name="adj1" fmla="val 43229"/>
              <a:gd name="adj2" fmla="val 0"/>
            </a:avLst>
          </a:prstGeom>
          <a:solidFill>
            <a:schemeClr val="accent1">
              <a:alpha val="4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Snip Same Side Corner Rectangle 82"/>
          <p:cNvSpPr/>
          <p:nvPr/>
        </p:nvSpPr>
        <p:spPr>
          <a:xfrm rot="16200000">
            <a:off x="9481029" y="1260950"/>
            <a:ext cx="1219199" cy="3116901"/>
          </a:xfrm>
          <a:prstGeom prst="snip2SameRect">
            <a:avLst>
              <a:gd name="adj1" fmla="val 46568"/>
              <a:gd name="adj2" fmla="val 0"/>
            </a:avLst>
          </a:prstGeom>
          <a:solidFill>
            <a:schemeClr val="accent1">
              <a:alpha val="4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normAutofit/>
          </a:bodyPr>
          <a:lstStyle/>
          <a:p>
            <a:r>
              <a:rPr lang="en-US" dirty="0"/>
              <a:t>More on HPC + </a:t>
            </a:r>
            <a:r>
              <a:rPr lang="en-US" dirty="0" smtClean="0"/>
              <a:t>LINQ to HPC </a:t>
            </a:r>
            <a:r>
              <a:rPr lang="en-US" dirty="0"/>
              <a:t>mechanics</a:t>
            </a:r>
          </a:p>
        </p:txBody>
      </p:sp>
      <p:sp>
        <p:nvSpPr>
          <p:cNvPr id="7" name="Rectangle 6"/>
          <p:cNvSpPr/>
          <p:nvPr/>
        </p:nvSpPr>
        <p:spPr>
          <a:xfrm>
            <a:off x="101573" y="2590800"/>
            <a:ext cx="1625177" cy="122222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dirty="0" smtClean="0"/>
              <a:t>Application that calls LINQ to HPC APIs</a:t>
            </a:r>
            <a:endParaRPr lang="en-US" sz="1400" dirty="0"/>
          </a:p>
        </p:txBody>
      </p:sp>
      <p:cxnSp>
        <p:nvCxnSpPr>
          <p:cNvPr id="11" name="Straight Arrow Connector 10"/>
          <p:cNvCxnSpPr/>
          <p:nvPr/>
        </p:nvCxnSpPr>
        <p:spPr>
          <a:xfrm>
            <a:off x="1828324" y="3429000"/>
            <a:ext cx="914162"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flipV="1">
            <a:off x="4296109" y="2896144"/>
            <a:ext cx="1949868" cy="12123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Straight Arrow Connector 12"/>
          <p:cNvCxnSpPr/>
          <p:nvPr/>
        </p:nvCxnSpPr>
        <p:spPr>
          <a:xfrm flipV="1">
            <a:off x="4457949" y="3124201"/>
            <a:ext cx="1813837" cy="51557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a:stCxn id="91" idx="6"/>
          </p:cNvCxnSpPr>
          <p:nvPr/>
        </p:nvCxnSpPr>
        <p:spPr>
          <a:xfrm flipV="1">
            <a:off x="4613066" y="3686784"/>
            <a:ext cx="1632912" cy="1262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Straight Arrow Connector 14"/>
          <p:cNvCxnSpPr>
            <a:stCxn id="91" idx="5"/>
            <a:endCxn id="62" idx="1"/>
          </p:cNvCxnSpPr>
          <p:nvPr/>
        </p:nvCxnSpPr>
        <p:spPr>
          <a:xfrm>
            <a:off x="4542410" y="3943507"/>
            <a:ext cx="1703568" cy="25620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6" name="Rounded Rectangle 25"/>
          <p:cNvSpPr/>
          <p:nvPr/>
        </p:nvSpPr>
        <p:spPr>
          <a:xfrm>
            <a:off x="2640912" y="3733800"/>
            <a:ext cx="1301922" cy="210089"/>
          </a:xfrm>
          <a:prstGeom prst="roundRect">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lang="en-US" sz="900" b="1" dirty="0" smtClean="0">
                <a:solidFill>
                  <a:schemeClr val="tx2"/>
                </a:solidFill>
              </a:rPr>
              <a:t>HPC Head Node</a:t>
            </a:r>
            <a:endParaRPr lang="en-US" sz="900" b="1" dirty="0">
              <a:solidFill>
                <a:schemeClr val="tx2"/>
              </a:solidFill>
            </a:endParaRPr>
          </a:p>
        </p:txBody>
      </p:sp>
      <p:pic>
        <p:nvPicPr>
          <p:cNvPr id="27" name="Picture 2" descr="\\eventsql\dvd\Online_ART\DVD_ART36\Artwork_Imagery\Icons - Illustrations\_ VISTA STYLE\serve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6193" y="2743200"/>
            <a:ext cx="1257784" cy="943584"/>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3334865" y="3501857"/>
            <a:ext cx="442750" cy="253916"/>
          </a:xfrm>
          <a:prstGeom prst="rect">
            <a:avLst/>
          </a:prstGeom>
          <a:noFill/>
        </p:spPr>
        <p:txBody>
          <a:bodyPr wrap="none" rtlCol="0">
            <a:spAutoFit/>
          </a:bodyPr>
          <a:lstStyle/>
          <a:p>
            <a:r>
              <a:rPr lang="en-US" sz="1050" b="1" dirty="0" smtClean="0"/>
              <a:t>DSC</a:t>
            </a:r>
            <a:endParaRPr lang="en-US" sz="1050" b="1" dirty="0"/>
          </a:p>
        </p:txBody>
      </p:sp>
      <p:pic>
        <p:nvPicPr>
          <p:cNvPr id="29" name="Picture 4" descr="data"/>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3434570" y="3124200"/>
            <a:ext cx="466782" cy="420214"/>
          </a:xfrm>
          <a:prstGeom prst="rect">
            <a:avLst/>
          </a:prstGeom>
          <a:noFill/>
          <a:ln w="9525">
            <a:noFill/>
            <a:miter lim="800000"/>
            <a:headEnd/>
            <a:tailEnd/>
          </a:ln>
        </p:spPr>
      </p:pic>
      <p:sp>
        <p:nvSpPr>
          <p:cNvPr id="32" name="Rounded Rectangle 31"/>
          <p:cNvSpPr/>
          <p:nvPr/>
        </p:nvSpPr>
        <p:spPr>
          <a:xfrm>
            <a:off x="221747" y="4413631"/>
            <a:ext cx="3724297" cy="1295403"/>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Publish to share:</a:t>
            </a:r>
          </a:p>
          <a:p>
            <a:pPr algn="ctr"/>
            <a:r>
              <a:rPr lang="en-US" dirty="0" smtClean="0"/>
              <a:t>1. binaries for LINQ to HPC job</a:t>
            </a:r>
          </a:p>
          <a:p>
            <a:pPr algn="ctr"/>
            <a:r>
              <a:rPr lang="en-US" dirty="0" smtClean="0"/>
              <a:t>2. XML description of LINQ to HPC graph</a:t>
            </a:r>
            <a:endParaRPr lang="en-US" dirty="0"/>
          </a:p>
        </p:txBody>
      </p:sp>
      <p:sp>
        <p:nvSpPr>
          <p:cNvPr id="33" name="Oval 32"/>
          <p:cNvSpPr/>
          <p:nvPr/>
        </p:nvSpPr>
        <p:spPr>
          <a:xfrm>
            <a:off x="221748" y="4267201"/>
            <a:ext cx="482474" cy="36906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1</a:t>
            </a:r>
            <a:endParaRPr lang="en-US" dirty="0"/>
          </a:p>
        </p:txBody>
      </p:sp>
      <p:sp>
        <p:nvSpPr>
          <p:cNvPr id="34" name="Oval 33"/>
          <p:cNvSpPr/>
          <p:nvPr/>
        </p:nvSpPr>
        <p:spPr>
          <a:xfrm>
            <a:off x="1726750" y="3218628"/>
            <a:ext cx="482474" cy="36906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1</a:t>
            </a:r>
            <a:endParaRPr lang="en-US" dirty="0"/>
          </a:p>
        </p:txBody>
      </p:sp>
      <p:sp>
        <p:nvSpPr>
          <p:cNvPr id="37" name="Rounded Rectangle 36"/>
          <p:cNvSpPr/>
          <p:nvPr/>
        </p:nvSpPr>
        <p:spPr>
          <a:xfrm>
            <a:off x="8283432" y="5040241"/>
            <a:ext cx="3614392" cy="107835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400" dirty="0" smtClean="0"/>
              <a:t>  DVH loads binaries for this LINQ to HPC job from share, executes them according to commands from DGM</a:t>
            </a:r>
            <a:endParaRPr lang="en-US" sz="1400" dirty="0"/>
          </a:p>
        </p:txBody>
      </p:sp>
      <p:sp>
        <p:nvSpPr>
          <p:cNvPr id="40" name="Rounded Rectangle 39"/>
          <p:cNvSpPr/>
          <p:nvPr/>
        </p:nvSpPr>
        <p:spPr>
          <a:xfrm>
            <a:off x="7846441" y="919166"/>
            <a:ext cx="4062942" cy="98387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400" dirty="0" smtClean="0"/>
              <a:t> DGM </a:t>
            </a:r>
            <a:r>
              <a:rPr lang="en-US" sz="1400" dirty="0"/>
              <a:t>reads XML description of </a:t>
            </a:r>
            <a:r>
              <a:rPr lang="en-US" sz="1400" dirty="0" smtClean="0"/>
              <a:t>graph from share, calls DSC to locate files referenced in XML</a:t>
            </a:r>
            <a:endParaRPr lang="en-US" sz="1400" dirty="0"/>
          </a:p>
        </p:txBody>
      </p:sp>
      <p:sp>
        <p:nvSpPr>
          <p:cNvPr id="42" name="Oval 41"/>
          <p:cNvSpPr/>
          <p:nvPr/>
        </p:nvSpPr>
        <p:spPr>
          <a:xfrm>
            <a:off x="4054872" y="2832851"/>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2a</a:t>
            </a:r>
            <a:endParaRPr lang="en-US" dirty="0"/>
          </a:p>
        </p:txBody>
      </p:sp>
      <p:sp>
        <p:nvSpPr>
          <p:cNvPr id="46" name="Oval 45"/>
          <p:cNvSpPr/>
          <p:nvPr/>
        </p:nvSpPr>
        <p:spPr>
          <a:xfrm>
            <a:off x="8087679" y="5017643"/>
            <a:ext cx="482474" cy="369061"/>
          </a:xfrm>
          <a:prstGeom prst="ellipse">
            <a:avLst/>
          </a:prstGeom>
        </p:spPr>
        <p:style>
          <a:lnRef idx="2">
            <a:schemeClr val="dk1"/>
          </a:lnRef>
          <a:fillRef idx="1">
            <a:schemeClr val="lt1"/>
          </a:fillRef>
          <a:effectRef idx="0">
            <a:schemeClr val="dk1"/>
          </a:effectRef>
          <a:fontRef idx="minor">
            <a:schemeClr val="dk1"/>
          </a:fontRef>
        </p:style>
        <p:txBody>
          <a:bodyPr wrap="none" rtlCol="0" anchor="ctr"/>
          <a:lstStyle/>
          <a:p>
            <a:pPr algn="ctr"/>
            <a:r>
              <a:rPr lang="en-US" dirty="0" smtClean="0"/>
              <a:t>3b</a:t>
            </a:r>
            <a:endParaRPr lang="en-US" dirty="0"/>
          </a:p>
        </p:txBody>
      </p:sp>
      <p:sp>
        <p:nvSpPr>
          <p:cNvPr id="49" name="Oval 48"/>
          <p:cNvSpPr/>
          <p:nvPr/>
        </p:nvSpPr>
        <p:spPr>
          <a:xfrm>
            <a:off x="7570406" y="881581"/>
            <a:ext cx="482474" cy="369061"/>
          </a:xfrm>
          <a:prstGeom prst="ellipse">
            <a:avLst/>
          </a:prstGeom>
        </p:spPr>
        <p:style>
          <a:lnRef idx="2">
            <a:schemeClr val="dk1"/>
          </a:lnRef>
          <a:fillRef idx="1">
            <a:schemeClr val="lt1"/>
          </a:fillRef>
          <a:effectRef idx="0">
            <a:schemeClr val="dk1"/>
          </a:effectRef>
          <a:fontRef idx="minor">
            <a:schemeClr val="dk1"/>
          </a:fontRef>
        </p:style>
        <p:txBody>
          <a:bodyPr wrap="none" rtlCol="0" anchor="ctr"/>
          <a:lstStyle/>
          <a:p>
            <a:pPr algn="ctr"/>
            <a:r>
              <a:rPr lang="en-US" dirty="0" smtClean="0"/>
              <a:t>3a</a:t>
            </a:r>
            <a:endParaRPr lang="en-US" dirty="0"/>
          </a:p>
        </p:txBody>
      </p:sp>
      <p:sp>
        <p:nvSpPr>
          <p:cNvPr id="61" name="Rounded Rectangle 60"/>
          <p:cNvSpPr/>
          <p:nvPr/>
        </p:nvSpPr>
        <p:spPr>
          <a:xfrm>
            <a:off x="6462617" y="4683701"/>
            <a:ext cx="2069444" cy="187125"/>
          </a:xfrm>
          <a:prstGeom prst="roundRect">
            <a:avLst/>
          </a:prstGeom>
        </p:spPr>
        <p:style>
          <a:lnRef idx="2">
            <a:schemeClr val="accent1"/>
          </a:lnRef>
          <a:fillRef idx="1">
            <a:schemeClr val="lt1"/>
          </a:fillRef>
          <a:effectRef idx="0">
            <a:schemeClr val="accent1"/>
          </a:effectRef>
          <a:fontRef idx="minor">
            <a:schemeClr val="dk1"/>
          </a:fontRef>
        </p:style>
        <p:txBody>
          <a:bodyPr wrap="none" rtlCol="0" anchor="ctr"/>
          <a:lstStyle/>
          <a:p>
            <a:pPr algn="ctr"/>
            <a:r>
              <a:rPr lang="en-US" sz="900" b="1" dirty="0" smtClean="0">
                <a:solidFill>
                  <a:schemeClr val="tx2"/>
                </a:solidFill>
              </a:rPr>
              <a:t>HPC Compute Nodes</a:t>
            </a:r>
            <a:endParaRPr lang="en-US" sz="900" b="1" dirty="0">
              <a:solidFill>
                <a:schemeClr val="tx2"/>
              </a:solidFill>
            </a:endParaRPr>
          </a:p>
        </p:txBody>
      </p:sp>
      <p:pic>
        <p:nvPicPr>
          <p:cNvPr id="62" name="Picture 3" descr="\\eventsql\dvd\Online_ART\DVD_ART36\Artwork_Imagery\Icons - Illustrations\_ VIRTUALIZATION ICONS\serv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5977" y="3581132"/>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5" descr="\\eventsql\dvd\Online_ART\DVD_ART36\Artwork_Imagery\Icons - Illustrations\_ VIRTUALIZATION ICONS\serv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59090" y="3352532"/>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4" descr="\\eventsql\dvd\Online_ART\DVD_ART36\Artwork_Imagery\Icons - Illustrations\_ VIRTUALIZATION ICONS\serv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59090" y="3123932"/>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3" descr="\\eventsql\dvd\Online_ART\DVD_ART36\Artwork_Imagery\Icons - Illustrations\_ VIRTUALIZATION ICONS\serv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59090" y="2930419"/>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5" descr="\\eventsql\dvd\Online_ART\DVD_ART36\Artwork_Imagery\Icons - Illustrations\_ VIRTUALIZATION ICONS\serv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59090" y="2701819"/>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4" descr="\\eventsql\dvd\Online_ART\DVD_ART36\Artwork_Imagery\Icons - Illustrations\_ VIRTUALIZATION ICONS\serv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59090" y="2473219"/>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3" descr="\\eventsql\dvd\Online_ART\DVD_ART36\Artwork_Imagery\Icons - Illustrations\_ VIRTUALIZATION ICONS\server.png"/>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59090" y="2277563"/>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5" descr="\\eventsql\dvd\Online_ART\DVD_ART36\Artwork_Imagery\Icons - Illustrations\_ VIRTUALIZATION ICONS\serv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71786" y="2048963"/>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4" descr="\\eventsql\dvd\Online_ART\DVD_ART36\Artwork_Imagery\Icons - Illustrations\_ VIRTUALIZATION ICONS\serv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71786" y="1820363"/>
            <a:ext cx="2476696" cy="1237163"/>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3" descr="\\eventsql\dvd\Online_ART\DVD_ART36\Artwork_Imagery\Icons - Illustrations\_ VIRTUALIZATION ICONS\server.png"/>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141619" y="2191838"/>
            <a:ext cx="2476696" cy="1237163"/>
          </a:xfrm>
          <a:prstGeom prst="rect">
            <a:avLst/>
          </a:prstGeom>
          <a:noFill/>
          <a:extLst>
            <a:ext uri="{909E8E84-426E-40DD-AFC4-6F175D3DCCD1}">
              <a14:hiddenFill xmlns:a14="http://schemas.microsoft.com/office/drawing/2010/main">
                <a:solidFill>
                  <a:srgbClr val="FFFFFF"/>
                </a:solidFill>
              </a14:hiddenFill>
            </a:ext>
          </a:extLst>
        </p:spPr>
      </p:pic>
      <p:sp>
        <p:nvSpPr>
          <p:cNvPr id="81" name="Oval 80"/>
          <p:cNvSpPr/>
          <p:nvPr/>
        </p:nvSpPr>
        <p:spPr>
          <a:xfrm>
            <a:off x="7846442" y="2833125"/>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3a</a:t>
            </a:r>
            <a:endParaRPr lang="en-US" dirty="0"/>
          </a:p>
        </p:txBody>
      </p:sp>
      <p:cxnSp>
        <p:nvCxnSpPr>
          <p:cNvPr id="23" name="Straight Arrow Connector 22"/>
          <p:cNvCxnSpPr/>
          <p:nvPr/>
        </p:nvCxnSpPr>
        <p:spPr>
          <a:xfrm>
            <a:off x="6703854" y="3648888"/>
            <a:ext cx="0" cy="61831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flipV="1">
            <a:off x="6703854" y="2475343"/>
            <a:ext cx="0" cy="84505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51" name="Oval 50"/>
          <p:cNvSpPr/>
          <p:nvPr/>
        </p:nvSpPr>
        <p:spPr>
          <a:xfrm>
            <a:off x="6462617" y="3270711"/>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3b</a:t>
            </a:r>
            <a:endParaRPr lang="en-US" dirty="0"/>
          </a:p>
        </p:txBody>
      </p:sp>
      <p:sp>
        <p:nvSpPr>
          <p:cNvPr id="91" name="Oval 90"/>
          <p:cNvSpPr/>
          <p:nvPr/>
        </p:nvSpPr>
        <p:spPr>
          <a:xfrm>
            <a:off x="4130591" y="3628494"/>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2b</a:t>
            </a:r>
            <a:endParaRPr lang="en-US" dirty="0"/>
          </a:p>
        </p:txBody>
      </p:sp>
      <p:pic>
        <p:nvPicPr>
          <p:cNvPr id="96" name="Picture 3" descr="\\eventsql\dvd\Online_ART\DVD_ART36\Artwork_Imagery\Icons - Illustrations\_ VIRTUALIZATION ICONS\serv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30545" y="3505201"/>
            <a:ext cx="2476696" cy="1237163"/>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96"/>
          <p:cNvSpPr txBox="1"/>
          <p:nvPr/>
        </p:nvSpPr>
        <p:spPr>
          <a:xfrm>
            <a:off x="9687576" y="2480951"/>
            <a:ext cx="1605710" cy="461665"/>
          </a:xfrm>
          <a:prstGeom prst="rect">
            <a:avLst/>
          </a:prstGeom>
          <a:noFill/>
        </p:spPr>
        <p:txBody>
          <a:bodyPr wrap="square" rtlCol="0">
            <a:spAutoFit/>
          </a:bodyPr>
          <a:lstStyle/>
          <a:p>
            <a:pPr algn="ctr"/>
            <a:r>
              <a:rPr lang="en-US" sz="1200" dirty="0" smtClean="0">
                <a:solidFill>
                  <a:schemeClr val="bg1"/>
                </a:solidFill>
              </a:rPr>
              <a:t>LINQ to HPC Graph Manager</a:t>
            </a:r>
            <a:endParaRPr lang="en-US" sz="1200" dirty="0">
              <a:solidFill>
                <a:schemeClr val="bg1"/>
              </a:solidFill>
            </a:endParaRPr>
          </a:p>
        </p:txBody>
      </p:sp>
      <p:sp>
        <p:nvSpPr>
          <p:cNvPr id="98" name="TextBox 97"/>
          <p:cNvSpPr txBox="1"/>
          <p:nvPr/>
        </p:nvSpPr>
        <p:spPr>
          <a:xfrm>
            <a:off x="9751060" y="3805536"/>
            <a:ext cx="1605710" cy="461665"/>
          </a:xfrm>
          <a:prstGeom prst="rect">
            <a:avLst/>
          </a:prstGeom>
          <a:noFill/>
        </p:spPr>
        <p:txBody>
          <a:bodyPr wrap="square" rtlCol="0">
            <a:spAutoFit/>
          </a:bodyPr>
          <a:lstStyle/>
          <a:p>
            <a:pPr algn="ctr"/>
            <a:r>
              <a:rPr lang="en-US" sz="1200" dirty="0" smtClean="0">
                <a:solidFill>
                  <a:schemeClr val="bg1"/>
                </a:solidFill>
              </a:rPr>
              <a:t>LINQ to HPC Vertex Host</a:t>
            </a:r>
            <a:endParaRPr lang="en-US" sz="1200" dirty="0">
              <a:solidFill>
                <a:schemeClr val="bg1"/>
              </a:solidFill>
            </a:endParaRPr>
          </a:p>
        </p:txBody>
      </p:sp>
      <p:grpSp>
        <p:nvGrpSpPr>
          <p:cNvPr id="53" name="Group 52"/>
          <p:cNvGrpSpPr/>
          <p:nvPr/>
        </p:nvGrpSpPr>
        <p:grpSpPr>
          <a:xfrm>
            <a:off x="4246949" y="4870825"/>
            <a:ext cx="2811408" cy="1271522"/>
            <a:chOff x="257261" y="4208148"/>
            <a:chExt cx="2109105" cy="1271522"/>
          </a:xfrm>
        </p:grpSpPr>
        <p:sp>
          <p:nvSpPr>
            <p:cNvPr id="54" name="Rounded Rectangle 53"/>
            <p:cNvSpPr/>
            <p:nvPr/>
          </p:nvSpPr>
          <p:spPr>
            <a:xfrm>
              <a:off x="371475" y="4349371"/>
              <a:ext cx="1994891" cy="113029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  The LINQ to HPC job also starts a set of  parametric sweep tasks across the rest of the nodes as DVH</a:t>
              </a:r>
              <a:endParaRPr lang="en-US" sz="1400" dirty="0"/>
            </a:p>
          </p:txBody>
        </p:sp>
        <p:sp>
          <p:nvSpPr>
            <p:cNvPr id="55" name="Oval 54"/>
            <p:cNvSpPr/>
            <p:nvPr/>
          </p:nvSpPr>
          <p:spPr>
            <a:xfrm>
              <a:off x="257261" y="4208148"/>
              <a:ext cx="361950" cy="369061"/>
            </a:xfrm>
            <a:prstGeom prst="ellipse">
              <a:avLst/>
            </a:prstGeom>
          </p:spPr>
          <p:style>
            <a:lnRef idx="2">
              <a:schemeClr val="dk1"/>
            </a:lnRef>
            <a:fillRef idx="1">
              <a:schemeClr val="lt1"/>
            </a:fillRef>
            <a:effectRef idx="0">
              <a:schemeClr val="dk1"/>
            </a:effectRef>
            <a:fontRef idx="minor">
              <a:schemeClr val="dk1"/>
            </a:fontRef>
          </p:style>
          <p:txBody>
            <a:bodyPr wrap="none" rtlCol="0" anchor="ctr"/>
            <a:lstStyle/>
            <a:p>
              <a:pPr algn="ctr"/>
              <a:r>
                <a:rPr lang="en-US" dirty="0" smtClean="0"/>
                <a:t>2b</a:t>
              </a:r>
              <a:endParaRPr lang="en-US" dirty="0"/>
            </a:p>
          </p:txBody>
        </p:sp>
      </p:grpSp>
      <p:grpSp>
        <p:nvGrpSpPr>
          <p:cNvPr id="56" name="Group 55"/>
          <p:cNvGrpSpPr/>
          <p:nvPr/>
        </p:nvGrpSpPr>
        <p:grpSpPr>
          <a:xfrm>
            <a:off x="3338928" y="939763"/>
            <a:ext cx="2446296" cy="1146126"/>
            <a:chOff x="612725" y="4170806"/>
            <a:chExt cx="1835200" cy="1146126"/>
          </a:xfrm>
        </p:grpSpPr>
        <p:sp>
          <p:nvSpPr>
            <p:cNvPr id="57" name="Rounded Rectangle 56"/>
            <p:cNvSpPr/>
            <p:nvPr/>
          </p:nvSpPr>
          <p:spPr>
            <a:xfrm>
              <a:off x="761999" y="4355337"/>
              <a:ext cx="1685926" cy="96159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 A LINQ to HPC </a:t>
              </a:r>
              <a:r>
                <a:rPr lang="en-US" sz="1400" dirty="0"/>
                <a:t>job starts 1 basic </a:t>
              </a:r>
              <a:r>
                <a:rPr lang="en-US" sz="1400" dirty="0" smtClean="0"/>
                <a:t>task assigning a node as the DGM</a:t>
              </a:r>
              <a:endParaRPr lang="en-US" sz="1400" dirty="0"/>
            </a:p>
          </p:txBody>
        </p:sp>
        <p:sp>
          <p:nvSpPr>
            <p:cNvPr id="58" name="Oval 57"/>
            <p:cNvSpPr/>
            <p:nvPr/>
          </p:nvSpPr>
          <p:spPr>
            <a:xfrm>
              <a:off x="612725" y="4170806"/>
              <a:ext cx="361950" cy="369061"/>
            </a:xfrm>
            <a:prstGeom prst="ellipse">
              <a:avLst/>
            </a:prstGeom>
          </p:spPr>
          <p:style>
            <a:lnRef idx="2">
              <a:schemeClr val="dk1"/>
            </a:lnRef>
            <a:fillRef idx="1">
              <a:schemeClr val="lt1"/>
            </a:fillRef>
            <a:effectRef idx="0">
              <a:schemeClr val="dk1"/>
            </a:effectRef>
            <a:fontRef idx="minor">
              <a:schemeClr val="dk1"/>
            </a:fontRef>
          </p:style>
          <p:txBody>
            <a:bodyPr wrap="none" rtlCol="0" anchor="ctr"/>
            <a:lstStyle/>
            <a:p>
              <a:pPr algn="ctr"/>
              <a:r>
                <a:rPr lang="en-US" dirty="0" smtClean="0"/>
                <a:t>2a</a:t>
              </a:r>
              <a:endParaRPr lang="en-US" dirty="0"/>
            </a:p>
          </p:txBody>
        </p:sp>
      </p:grpSp>
    </p:spTree>
    <p:extLst>
      <p:ext uri="{BB962C8B-B14F-4D97-AF65-F5344CB8AC3E}">
        <p14:creationId xmlns:p14="http://schemas.microsoft.com/office/powerpoint/2010/main" val="10942297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Steps</a:t>
            </a:r>
            <a:endParaRPr lang="en-US" dirty="0"/>
          </a:p>
        </p:txBody>
      </p:sp>
      <p:sp>
        <p:nvSpPr>
          <p:cNvPr id="4" name="TextBox 3"/>
          <p:cNvSpPr txBox="1"/>
          <p:nvPr/>
        </p:nvSpPr>
        <p:spPr>
          <a:xfrm>
            <a:off x="464457" y="6445802"/>
            <a:ext cx="11161486"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marL="0" lvl="1"/>
            <a:r>
              <a:rPr lang="en-US" dirty="0"/>
              <a:t>DSC NODE ADD </a:t>
            </a:r>
            <a:r>
              <a:rPr lang="en-US" dirty="0" smtClean="0"/>
              <a:t>sen-cn1 </a:t>
            </a:r>
            <a:r>
              <a:rPr lang="en-US" dirty="0"/>
              <a:t>/</a:t>
            </a:r>
            <a:r>
              <a:rPr lang="en-US" dirty="0" err="1"/>
              <a:t>TEMPPATH:c</a:t>
            </a:r>
            <a:r>
              <a:rPr lang="en-US" dirty="0"/>
              <a:t>:\Dryad\</a:t>
            </a:r>
            <a:r>
              <a:rPr lang="en-US" dirty="0" err="1"/>
              <a:t>HpcTemp</a:t>
            </a:r>
            <a:r>
              <a:rPr lang="en-US" dirty="0"/>
              <a:t> /</a:t>
            </a:r>
            <a:r>
              <a:rPr lang="en-US" dirty="0" err="1"/>
              <a:t>DATAPATH:c</a:t>
            </a:r>
            <a:r>
              <a:rPr lang="en-US" dirty="0"/>
              <a:t>:\Dryad\</a:t>
            </a:r>
            <a:r>
              <a:rPr lang="en-US" dirty="0" err="1"/>
              <a:t>HpcData</a:t>
            </a:r>
            <a:r>
              <a:rPr lang="en-US" dirty="0"/>
              <a:t> /</a:t>
            </a:r>
            <a:r>
              <a:rPr lang="en-US" dirty="0" err="1" smtClean="0"/>
              <a:t>SERVICE:sen-hn</a:t>
            </a:r>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646" t="8929" r="14434" b="16865"/>
          <a:stretch/>
        </p:blipFill>
        <p:spPr bwMode="auto">
          <a:xfrm>
            <a:off x="1219200" y="935852"/>
            <a:ext cx="9652000" cy="5428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6323727"/>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9413" y="1905000"/>
            <a:ext cx="9323388" cy="1524000"/>
          </a:xfrm>
        </p:spPr>
        <p:txBody>
          <a:bodyPr/>
          <a:lstStyle/>
          <a:p>
            <a:r>
              <a:rPr lang="en-US" dirty="0" smtClean="0"/>
              <a:t>Demo adding a new Node</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p:txBody>
          <a:bodyPr/>
          <a:lstStyle/>
          <a:p>
            <a:r>
              <a:rPr lang="en-US" dirty="0" smtClean="0"/>
              <a:t>Using the HPC Management Tool</a:t>
            </a:r>
            <a:endParaRPr lang="en-US" dirty="0"/>
          </a:p>
        </p:txBody>
      </p:sp>
    </p:spTree>
    <p:extLst>
      <p:ext uri="{BB962C8B-B14F-4D97-AF65-F5344CB8AC3E}">
        <p14:creationId xmlns:p14="http://schemas.microsoft.com/office/powerpoint/2010/main" val="320868348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LINQ to HPC Object Model</a:t>
            </a:r>
            <a:endParaRPr lang="en-US" dirty="0"/>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1828" y="1059543"/>
            <a:ext cx="10522858" cy="5558971"/>
          </a:xfrm>
          <a:prstGeom prst="rect">
            <a:avLst/>
          </a:prstGeom>
          <a:noFill/>
        </p:spPr>
      </p:pic>
    </p:spTree>
    <p:extLst>
      <p:ext uri="{BB962C8B-B14F-4D97-AF65-F5344CB8AC3E}">
        <p14:creationId xmlns:p14="http://schemas.microsoft.com/office/powerpoint/2010/main" val="128013559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880534" y="970041"/>
            <a:ext cx="10208379" cy="5561388"/>
          </a:xfrm>
          <a:prstGeom prst="rect">
            <a:avLst/>
          </a:prstGeom>
          <a:ln>
            <a:prstDash val="dash"/>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 name="Title 4"/>
          <p:cNvSpPr>
            <a:spLocks noGrp="1"/>
          </p:cNvSpPr>
          <p:nvPr>
            <p:ph type="title"/>
          </p:nvPr>
        </p:nvSpPr>
        <p:spPr>
          <a:xfrm>
            <a:off x="474133" y="230189"/>
            <a:ext cx="10938934" cy="498598"/>
          </a:xfrm>
        </p:spPr>
        <p:txBody>
          <a:bodyPr/>
          <a:lstStyle/>
          <a:p>
            <a:r>
              <a:rPr lang="en-US" sz="3600" dirty="0" smtClean="0"/>
              <a:t>Hello World!</a:t>
            </a:r>
            <a:endParaRPr lang="en-US" sz="3600" dirty="0"/>
          </a:p>
        </p:txBody>
      </p:sp>
      <p:sp>
        <p:nvSpPr>
          <p:cNvPr id="6" name="Text Placeholder 5"/>
          <p:cNvSpPr>
            <a:spLocks noGrp="1"/>
          </p:cNvSpPr>
          <p:nvPr>
            <p:ph type="body" sz="quarter" idx="10"/>
          </p:nvPr>
        </p:nvSpPr>
        <p:spPr>
          <a:xfrm>
            <a:off x="1233712" y="1076479"/>
            <a:ext cx="9855201" cy="5124480"/>
          </a:xfrm>
          <a:noFill/>
          <a:ln>
            <a:noFill/>
          </a:ln>
        </p:spPr>
        <p:style>
          <a:lnRef idx="2">
            <a:schemeClr val="dk1"/>
          </a:lnRef>
          <a:fillRef idx="1">
            <a:schemeClr val="lt1"/>
          </a:fillRef>
          <a:effectRef idx="0">
            <a:schemeClr val="dk1"/>
          </a:effectRef>
          <a:fontRef idx="minor">
            <a:schemeClr val="dk1"/>
          </a:fontRef>
        </p:style>
        <p:txBody>
          <a:bodyPr/>
          <a:lstStyle/>
          <a:p>
            <a:pPr lvl="1"/>
            <a:endParaRPr lang="en-US" sz="1800" dirty="0" smtClean="0"/>
          </a:p>
          <a:p>
            <a:pPr lvl="1"/>
            <a:r>
              <a:rPr lang="en-US" sz="1800" dirty="0" smtClean="0"/>
              <a:t>using </a:t>
            </a:r>
            <a:r>
              <a:rPr lang="en-US" sz="1800" dirty="0"/>
              <a:t>System;</a:t>
            </a:r>
          </a:p>
          <a:p>
            <a:pPr lvl="1"/>
            <a:r>
              <a:rPr lang="en-US" sz="1800" dirty="0"/>
              <a:t>using </a:t>
            </a:r>
            <a:r>
              <a:rPr lang="en-US" sz="1800" dirty="0" err="1"/>
              <a:t>System.Linq</a:t>
            </a:r>
            <a:r>
              <a:rPr lang="en-US" sz="1800" dirty="0"/>
              <a:t>;</a:t>
            </a:r>
          </a:p>
          <a:p>
            <a:pPr lvl="1"/>
            <a:r>
              <a:rPr lang="en-US" sz="1800" dirty="0"/>
              <a:t>using </a:t>
            </a:r>
            <a:r>
              <a:rPr lang="en-US" sz="1800" dirty="0" err="1"/>
              <a:t>Microsoft.Hpc.Linq</a:t>
            </a:r>
            <a:r>
              <a:rPr lang="en-US" sz="1800" dirty="0"/>
              <a:t>;</a:t>
            </a:r>
          </a:p>
          <a:p>
            <a:pPr lvl="1"/>
            <a:r>
              <a:rPr lang="en-US" sz="1800" dirty="0"/>
              <a:t> </a:t>
            </a:r>
            <a:endParaRPr lang="en-US" sz="1800" dirty="0" smtClean="0"/>
          </a:p>
          <a:p>
            <a:pPr lvl="1"/>
            <a:r>
              <a:rPr lang="en-US" sz="1800" dirty="0" smtClean="0"/>
              <a:t>namespace </a:t>
            </a:r>
            <a:r>
              <a:rPr lang="en-US" sz="1800" dirty="0" err="1" smtClean="0"/>
              <a:t>MyProgram</a:t>
            </a:r>
            <a:r>
              <a:rPr lang="en-US" sz="1800" dirty="0" smtClean="0"/>
              <a:t> {</a:t>
            </a:r>
            <a:endParaRPr lang="en-US" sz="1800" dirty="0"/>
          </a:p>
          <a:p>
            <a:pPr lvl="1"/>
            <a:r>
              <a:rPr lang="en-US" sz="1800" dirty="0"/>
              <a:t>  class </a:t>
            </a:r>
            <a:r>
              <a:rPr lang="en-US" sz="1800" dirty="0" smtClean="0"/>
              <a:t>Program  </a:t>
            </a:r>
            <a:r>
              <a:rPr lang="en-US" sz="1800" dirty="0"/>
              <a:t>{</a:t>
            </a:r>
          </a:p>
          <a:p>
            <a:pPr lvl="1"/>
            <a:r>
              <a:rPr lang="en-US" sz="1800" dirty="0"/>
              <a:t>    static void Main(string[] </a:t>
            </a:r>
            <a:r>
              <a:rPr lang="en-US" sz="1800" dirty="0" err="1"/>
              <a:t>args</a:t>
            </a:r>
            <a:r>
              <a:rPr lang="en-US" sz="1800" dirty="0" smtClean="0"/>
              <a:t>)    </a:t>
            </a:r>
            <a:r>
              <a:rPr lang="en-US" sz="1800" dirty="0"/>
              <a:t>{</a:t>
            </a:r>
          </a:p>
          <a:p>
            <a:pPr lvl="1"/>
            <a:r>
              <a:rPr lang="en-US" sz="1800" dirty="0"/>
              <a:t>       </a:t>
            </a:r>
            <a:r>
              <a:rPr lang="en-US" sz="1800" dirty="0" err="1"/>
              <a:t>var</a:t>
            </a:r>
            <a:r>
              <a:rPr lang="en-US" sz="1800" dirty="0"/>
              <a:t> </a:t>
            </a:r>
            <a:r>
              <a:rPr lang="en-US" sz="1800" dirty="0" err="1"/>
              <a:t>config</a:t>
            </a:r>
            <a:r>
              <a:rPr lang="en-US" sz="1800" dirty="0"/>
              <a:t> = new </a:t>
            </a:r>
            <a:r>
              <a:rPr lang="en-US" sz="1800" dirty="0" err="1"/>
              <a:t>HpcLinqConfiguration</a:t>
            </a:r>
            <a:r>
              <a:rPr lang="en-US" sz="1800" dirty="0"/>
              <a:t>(“</a:t>
            </a:r>
            <a:r>
              <a:rPr lang="en-US" sz="1800" dirty="0" err="1"/>
              <a:t>MyHpcClusterHeadNode</a:t>
            </a:r>
            <a:r>
              <a:rPr lang="en-US" sz="1800" dirty="0"/>
              <a:t>”);</a:t>
            </a:r>
          </a:p>
          <a:p>
            <a:pPr lvl="1"/>
            <a:r>
              <a:rPr lang="en-US" sz="1800" dirty="0"/>
              <a:t>       </a:t>
            </a:r>
            <a:r>
              <a:rPr lang="en-US" sz="1800" dirty="0" err="1"/>
              <a:t>var</a:t>
            </a:r>
            <a:r>
              <a:rPr lang="en-US" sz="1800" dirty="0"/>
              <a:t> context = new </a:t>
            </a:r>
            <a:r>
              <a:rPr lang="en-US" sz="1800" dirty="0" err="1"/>
              <a:t>HpcLinqContext</a:t>
            </a:r>
            <a:r>
              <a:rPr lang="en-US" sz="1800" dirty="0"/>
              <a:t>(</a:t>
            </a:r>
            <a:r>
              <a:rPr lang="en-US" sz="1800" dirty="0" err="1"/>
              <a:t>config</a:t>
            </a:r>
            <a:r>
              <a:rPr lang="en-US" sz="1800" dirty="0"/>
              <a:t>);</a:t>
            </a:r>
          </a:p>
          <a:p>
            <a:pPr lvl="1"/>
            <a:r>
              <a:rPr lang="en-US" sz="1800" dirty="0"/>
              <a:t> </a:t>
            </a:r>
          </a:p>
          <a:p>
            <a:pPr lvl="1"/>
            <a:r>
              <a:rPr lang="en-US" sz="1800" dirty="0"/>
              <a:t>       </a:t>
            </a:r>
            <a:r>
              <a:rPr lang="en-US" sz="1800" dirty="0" err="1"/>
              <a:t>var</a:t>
            </a:r>
            <a:r>
              <a:rPr lang="en-US" sz="1800" dirty="0"/>
              <a:t> lengths = </a:t>
            </a:r>
            <a:r>
              <a:rPr lang="en-US" sz="1800" dirty="0" err="1"/>
              <a:t>context.FromDsc</a:t>
            </a:r>
            <a:r>
              <a:rPr lang="en-US" sz="1800" dirty="0"/>
              <a:t>&lt;</a:t>
            </a:r>
            <a:r>
              <a:rPr lang="en-US" sz="1800" dirty="0" err="1"/>
              <a:t>LineRecord</a:t>
            </a:r>
            <a:r>
              <a:rPr lang="en-US" sz="1800" dirty="0"/>
              <a:t>&gt;("</a:t>
            </a:r>
            <a:r>
              <a:rPr lang="en-US" sz="1800" dirty="0" err="1"/>
              <a:t>MyTextData</a:t>
            </a:r>
            <a:r>
              <a:rPr lang="en-US" sz="1800" dirty="0"/>
              <a:t>")</a:t>
            </a:r>
          </a:p>
          <a:p>
            <a:pPr lvl="1"/>
            <a:r>
              <a:rPr lang="en-US" sz="1800" dirty="0"/>
              <a:t>                            .Select(r =&gt; </a:t>
            </a:r>
            <a:r>
              <a:rPr lang="en-US" sz="1800" dirty="0" err="1"/>
              <a:t>r.Line.Length</a:t>
            </a:r>
            <a:r>
              <a:rPr lang="en-US" sz="1800" dirty="0"/>
              <a:t>);</a:t>
            </a:r>
          </a:p>
          <a:p>
            <a:pPr lvl="1"/>
            <a:r>
              <a:rPr lang="en-US" sz="1800" dirty="0"/>
              <a:t>       </a:t>
            </a:r>
            <a:r>
              <a:rPr lang="en-US" sz="1800" dirty="0" err="1"/>
              <a:t>Console.WriteLine</a:t>
            </a:r>
            <a:r>
              <a:rPr lang="en-US" sz="1800" dirty="0"/>
              <a:t>("The maximum line length is {0}", </a:t>
            </a:r>
            <a:r>
              <a:rPr lang="en-US" sz="1800" dirty="0" err="1"/>
              <a:t>lengths.Max</a:t>
            </a:r>
            <a:r>
              <a:rPr lang="en-US" sz="1800" dirty="0"/>
              <a:t>());     </a:t>
            </a:r>
          </a:p>
          <a:p>
            <a:pPr lvl="1"/>
            <a:r>
              <a:rPr lang="en-US" sz="1800" dirty="0"/>
              <a:t>    }</a:t>
            </a:r>
          </a:p>
          <a:p>
            <a:pPr lvl="1"/>
            <a:r>
              <a:rPr lang="en-US" sz="1800" dirty="0"/>
              <a:t>  }</a:t>
            </a:r>
          </a:p>
          <a:p>
            <a:pPr lvl="1"/>
            <a:r>
              <a:rPr lang="en-US" sz="1800" dirty="0"/>
              <a:t>}</a:t>
            </a:r>
          </a:p>
        </p:txBody>
      </p:sp>
    </p:spTree>
    <p:extLst>
      <p:ext uri="{BB962C8B-B14F-4D97-AF65-F5344CB8AC3E}">
        <p14:creationId xmlns:p14="http://schemas.microsoft.com/office/powerpoint/2010/main" val="275629444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9413" y="1905000"/>
            <a:ext cx="9323388" cy="1524000"/>
          </a:xfrm>
        </p:spPr>
        <p:txBody>
          <a:bodyPr/>
          <a:lstStyle/>
          <a:p>
            <a:r>
              <a:rPr lang="en-US" dirty="0" smtClean="0"/>
              <a:t>Analyzing data using LINQ to HPC</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416774138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p>
            <a:r>
              <a:rPr lang="en-US" dirty="0" smtClean="0"/>
              <a:t>Managing data and HPC cluster</a:t>
            </a:r>
            <a:endParaRPr lang="en-US" dirty="0"/>
          </a:p>
        </p:txBody>
      </p:sp>
      <p:sp>
        <p:nvSpPr>
          <p:cNvPr id="3" name="Text Placeholder 2"/>
          <p:cNvSpPr>
            <a:spLocks noGrp="1"/>
          </p:cNvSpPr>
          <p:nvPr>
            <p:ph type="body" sz="quarter" idx="10"/>
          </p:nvPr>
        </p:nvSpPr>
        <p:spPr>
          <a:xfrm>
            <a:off x="493712" y="1790699"/>
            <a:ext cx="11149013" cy="3828740"/>
          </a:xfrm>
        </p:spPr>
        <p:txBody>
          <a:bodyPr/>
          <a:lstStyle/>
          <a:p>
            <a:r>
              <a:rPr lang="en-US" dirty="0" smtClean="0"/>
              <a:t>HPC Server administration basics: </a:t>
            </a:r>
          </a:p>
          <a:p>
            <a:pPr lvl="1"/>
            <a:r>
              <a:rPr lang="en-US" dirty="0" smtClean="0"/>
              <a:t>Managing the job queue</a:t>
            </a:r>
          </a:p>
          <a:p>
            <a:pPr lvl="1"/>
            <a:r>
              <a:rPr lang="en-US" dirty="0" smtClean="0"/>
              <a:t>How to identify the user that submitted jobs</a:t>
            </a:r>
          </a:p>
          <a:p>
            <a:pPr lvl="1"/>
            <a:r>
              <a:rPr lang="en-US" dirty="0" smtClean="0"/>
              <a:t>Canceling a runaway job</a:t>
            </a:r>
          </a:p>
          <a:p>
            <a:r>
              <a:rPr lang="en-US" dirty="0" smtClean="0"/>
              <a:t>Data Storage Catalog specific tasks: </a:t>
            </a:r>
          </a:p>
          <a:p>
            <a:pPr lvl="1"/>
            <a:r>
              <a:rPr lang="en-US" dirty="0" smtClean="0"/>
              <a:t>Monitor disk usage tracked by DSC on each node</a:t>
            </a:r>
          </a:p>
          <a:p>
            <a:pPr lvl="1"/>
            <a:r>
              <a:rPr lang="en-US" dirty="0" smtClean="0"/>
              <a:t>View how the DSC file set maps to NTFS across nodes</a:t>
            </a:r>
          </a:p>
          <a:p>
            <a:pPr lvl="1"/>
            <a:r>
              <a:rPr lang="en-US" dirty="0" smtClean="0"/>
              <a:t>Identify the nodes where files are replicated</a:t>
            </a:r>
            <a:endParaRPr lang="en-US" dirty="0"/>
          </a:p>
        </p:txBody>
      </p:sp>
    </p:spTree>
    <p:extLst>
      <p:ext uri="{BB962C8B-B14F-4D97-AF65-F5344CB8AC3E}">
        <p14:creationId xmlns:p14="http://schemas.microsoft.com/office/powerpoint/2010/main" val="297790701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Session Objectives and Takeaways</a:t>
            </a:r>
            <a:endParaRPr lang="en-US" dirty="0"/>
          </a:p>
        </p:txBody>
      </p:sp>
      <p:sp>
        <p:nvSpPr>
          <p:cNvPr id="6" name="Text Placeholder 5"/>
          <p:cNvSpPr>
            <a:spLocks noGrp="1"/>
          </p:cNvSpPr>
          <p:nvPr>
            <p:ph type="body" sz="quarter" idx="10"/>
          </p:nvPr>
        </p:nvSpPr>
        <p:spPr>
          <a:xfrm>
            <a:off x="455612" y="1028699"/>
            <a:ext cx="11149013" cy="5349157"/>
          </a:xfrm>
        </p:spPr>
        <p:txBody>
          <a:bodyPr/>
          <a:lstStyle/>
          <a:p>
            <a:r>
              <a:rPr lang="en-US" dirty="0" smtClean="0"/>
              <a:t>Session Objective(s):  </a:t>
            </a:r>
          </a:p>
          <a:p>
            <a:pPr lvl="1"/>
            <a:r>
              <a:rPr lang="en-US" dirty="0" smtClean="0"/>
              <a:t>Understand Microsoft solution for Big Data</a:t>
            </a:r>
          </a:p>
          <a:p>
            <a:pPr lvl="1"/>
            <a:r>
              <a:rPr lang="en-US" dirty="0" smtClean="0"/>
              <a:t>How to use and develop LINQ to HPC applications</a:t>
            </a:r>
          </a:p>
          <a:p>
            <a:pPr lvl="1"/>
            <a:r>
              <a:rPr lang="en-US" dirty="0" smtClean="0"/>
              <a:t>Demo of LINQ to HPC/DSC </a:t>
            </a:r>
            <a:r>
              <a:rPr lang="en-US" dirty="0"/>
              <a:t>on </a:t>
            </a:r>
            <a:r>
              <a:rPr lang="en-US" dirty="0" smtClean="0"/>
              <a:t>HPC, Microsoft’s solutions for </a:t>
            </a:r>
            <a:r>
              <a:rPr lang="en-US" i="1" dirty="0" smtClean="0"/>
              <a:t>unstructured </a:t>
            </a:r>
            <a:r>
              <a:rPr lang="en-US" dirty="0" smtClean="0"/>
              <a:t>Big Data</a:t>
            </a:r>
          </a:p>
          <a:p>
            <a:r>
              <a:rPr lang="en-US" dirty="0" smtClean="0"/>
              <a:t>Key Takeaways:</a:t>
            </a:r>
          </a:p>
          <a:p>
            <a:pPr marL="974725" lvl="1" indent="-514350">
              <a:buAutoNum type="arabicPeriod"/>
            </a:pPr>
            <a:r>
              <a:rPr lang="en-US" dirty="0" smtClean="0"/>
              <a:t>LINQ to HPC/DSC provide a highly productive stack for writing big data applications.</a:t>
            </a:r>
          </a:p>
          <a:p>
            <a:pPr marL="974725" lvl="1" indent="-514350">
              <a:buAutoNum type="arabicPeriod"/>
            </a:pPr>
            <a:r>
              <a:rPr lang="en-US" dirty="0" smtClean="0"/>
              <a:t>Demos</a:t>
            </a:r>
          </a:p>
          <a:p>
            <a:pPr marL="1377950" lvl="2" indent="-514350">
              <a:buAutoNum type="arabicPeriod"/>
            </a:pPr>
            <a:r>
              <a:rPr lang="en-US" dirty="0" smtClean="0"/>
              <a:t>Data management with DSC</a:t>
            </a:r>
          </a:p>
          <a:p>
            <a:pPr marL="1377950" lvl="2" indent="-514350">
              <a:buAutoNum type="arabicPeriod"/>
            </a:pPr>
            <a:r>
              <a:rPr lang="en-US" dirty="0" smtClean="0"/>
              <a:t>Application development in LINQ to HPC</a:t>
            </a:r>
          </a:p>
          <a:p>
            <a:pPr marL="1377950" lvl="2" indent="-514350">
              <a:buAutoNum type="arabicPeriod"/>
            </a:pPr>
            <a:r>
              <a:rPr lang="en-US" dirty="0"/>
              <a:t>A</a:t>
            </a:r>
            <a:r>
              <a:rPr lang="en-US" dirty="0" smtClean="0"/>
              <a:t>pplication management of LINQ to HPC applications</a:t>
            </a:r>
            <a:endParaRPr lang="en-US" dirty="0"/>
          </a:p>
        </p:txBody>
      </p:sp>
    </p:spTree>
    <p:extLst>
      <p:ext uri="{BB962C8B-B14F-4D97-AF65-F5344CB8AC3E}">
        <p14:creationId xmlns:p14="http://schemas.microsoft.com/office/powerpoint/2010/main" val="146601280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1329595"/>
          </a:xfrm>
        </p:spPr>
        <p:txBody>
          <a:bodyPr/>
          <a:lstStyle/>
          <a:p>
            <a:r>
              <a:rPr lang="en-US" dirty="0" smtClean="0"/>
              <a:t>Quick overview of the software components that made this possible.</a:t>
            </a:r>
            <a:endParaRPr lang="en-US" dirty="0"/>
          </a:p>
        </p:txBody>
      </p:sp>
      <p:sp>
        <p:nvSpPr>
          <p:cNvPr id="4" name="Rectangle 3"/>
          <p:cNvSpPr/>
          <p:nvPr/>
        </p:nvSpPr>
        <p:spPr>
          <a:xfrm>
            <a:off x="4186316" y="3727450"/>
            <a:ext cx="3916284" cy="66675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b="1" dirty="0" smtClean="0"/>
              <a:t>HPC provisioning, management, etc.</a:t>
            </a:r>
            <a:endParaRPr lang="en-US" b="1" dirty="0"/>
          </a:p>
        </p:txBody>
      </p:sp>
      <p:sp>
        <p:nvSpPr>
          <p:cNvPr id="5" name="Rectangle 4"/>
          <p:cNvSpPr/>
          <p:nvPr/>
        </p:nvSpPr>
        <p:spPr>
          <a:xfrm>
            <a:off x="4168437" y="2835275"/>
            <a:ext cx="809963" cy="762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b="1" dirty="0" smtClean="0"/>
              <a:t>MPI</a:t>
            </a:r>
            <a:endParaRPr lang="en-US" b="1" dirty="0"/>
          </a:p>
        </p:txBody>
      </p:sp>
      <p:sp>
        <p:nvSpPr>
          <p:cNvPr id="6" name="Rectangle 5"/>
          <p:cNvSpPr/>
          <p:nvPr/>
        </p:nvSpPr>
        <p:spPr>
          <a:xfrm>
            <a:off x="5148678" y="2835275"/>
            <a:ext cx="1175922" cy="762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b="1" dirty="0" smtClean="0"/>
              <a:t>SOA</a:t>
            </a:r>
            <a:endParaRPr lang="en-US" b="1" dirty="0"/>
          </a:p>
        </p:txBody>
      </p:sp>
      <p:sp>
        <p:nvSpPr>
          <p:cNvPr id="7" name="Rectangle 6"/>
          <p:cNvSpPr/>
          <p:nvPr/>
        </p:nvSpPr>
        <p:spPr>
          <a:xfrm>
            <a:off x="6464301" y="2835275"/>
            <a:ext cx="1638300" cy="7620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b="1" dirty="0" smtClean="0"/>
              <a:t>LINQ to HPC runtime</a:t>
            </a:r>
            <a:endParaRPr lang="en-US" b="1" dirty="0"/>
          </a:p>
        </p:txBody>
      </p:sp>
      <p:sp>
        <p:nvSpPr>
          <p:cNvPr id="8" name="Rectangle 7"/>
          <p:cNvSpPr/>
          <p:nvPr/>
        </p:nvSpPr>
        <p:spPr>
          <a:xfrm>
            <a:off x="4168437" y="4610100"/>
            <a:ext cx="1790204" cy="762000"/>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Windows Server</a:t>
            </a:r>
            <a:endParaRPr lang="en-US" b="1" dirty="0"/>
          </a:p>
        </p:txBody>
      </p:sp>
      <p:sp>
        <p:nvSpPr>
          <p:cNvPr id="9" name="Rectangle 8"/>
          <p:cNvSpPr/>
          <p:nvPr/>
        </p:nvSpPr>
        <p:spPr>
          <a:xfrm>
            <a:off x="6167515" y="4610100"/>
            <a:ext cx="1935085" cy="762000"/>
          </a:xfrm>
          <a:prstGeom prst="rect">
            <a:avLst/>
          </a:prstGeom>
          <a:gradFill>
            <a:gsLst>
              <a:gs pos="0">
                <a:schemeClr val="accent6">
                  <a:shade val="51000"/>
                  <a:satMod val="130000"/>
                  <a:alpha val="5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b="1" dirty="0" smtClean="0"/>
              <a:t>Azure*</a:t>
            </a:r>
            <a:endParaRPr lang="en-US" b="1" dirty="0"/>
          </a:p>
        </p:txBody>
      </p:sp>
      <p:sp>
        <p:nvSpPr>
          <p:cNvPr id="10" name="Rounded Rectangle 9"/>
          <p:cNvSpPr/>
          <p:nvPr/>
        </p:nvSpPr>
        <p:spPr>
          <a:xfrm>
            <a:off x="304797" y="2882900"/>
            <a:ext cx="3200400" cy="558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Distributed runtimes</a:t>
            </a:r>
            <a:endParaRPr lang="en-US" dirty="0"/>
          </a:p>
        </p:txBody>
      </p:sp>
      <p:sp>
        <p:nvSpPr>
          <p:cNvPr id="11" name="Rounded Rectangle 10"/>
          <p:cNvSpPr/>
          <p:nvPr/>
        </p:nvSpPr>
        <p:spPr>
          <a:xfrm>
            <a:off x="304797" y="3727450"/>
            <a:ext cx="3200400" cy="711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Cluster and cloud services</a:t>
            </a:r>
            <a:endParaRPr lang="en-US" dirty="0"/>
          </a:p>
        </p:txBody>
      </p:sp>
      <p:sp>
        <p:nvSpPr>
          <p:cNvPr id="12" name="Rounded Rectangle 11"/>
          <p:cNvSpPr/>
          <p:nvPr/>
        </p:nvSpPr>
        <p:spPr>
          <a:xfrm>
            <a:off x="304797" y="4711700"/>
            <a:ext cx="3200400" cy="558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Platform</a:t>
            </a:r>
            <a:endParaRPr lang="en-US" dirty="0"/>
          </a:p>
        </p:txBody>
      </p:sp>
      <p:cxnSp>
        <p:nvCxnSpPr>
          <p:cNvPr id="13" name="Straight Arrow Connector 12"/>
          <p:cNvCxnSpPr/>
          <p:nvPr/>
        </p:nvCxnSpPr>
        <p:spPr>
          <a:xfrm>
            <a:off x="3505200" y="3145367"/>
            <a:ext cx="4572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a:off x="3505201" y="4083050"/>
            <a:ext cx="4572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3530601" y="4940300"/>
            <a:ext cx="4572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6" name="Rectangle 15"/>
          <p:cNvSpPr/>
          <p:nvPr/>
        </p:nvSpPr>
        <p:spPr>
          <a:xfrm>
            <a:off x="8841789" y="3727450"/>
            <a:ext cx="1828800" cy="666750"/>
          </a:xfrm>
          <a:prstGeom prst="rect">
            <a:avLst/>
          </a:prstGeom>
          <a:ln>
            <a:prstDash val="sysDash"/>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dirty="0" smtClean="0"/>
              <a:t>DSC (Distributed Storage Catalog)</a:t>
            </a:r>
            <a:endParaRPr lang="en-US" sz="1600" dirty="0"/>
          </a:p>
        </p:txBody>
      </p:sp>
      <p:sp>
        <p:nvSpPr>
          <p:cNvPr id="17" name="Rounded Rectangle 16"/>
          <p:cNvSpPr/>
          <p:nvPr/>
        </p:nvSpPr>
        <p:spPr>
          <a:xfrm>
            <a:off x="8388822" y="5232400"/>
            <a:ext cx="3505200" cy="914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B</a:t>
            </a:r>
            <a:r>
              <a:rPr lang="en-US" dirty="0" smtClean="0"/>
              <a:t>ind individual NTFS shares together to support the LINQ to HPC distributed runtime</a:t>
            </a:r>
            <a:endParaRPr lang="en-US" dirty="0"/>
          </a:p>
        </p:txBody>
      </p:sp>
      <p:cxnSp>
        <p:nvCxnSpPr>
          <p:cNvPr id="18" name="Straight Arrow Connector 17"/>
          <p:cNvCxnSpPr/>
          <p:nvPr/>
        </p:nvCxnSpPr>
        <p:spPr>
          <a:xfrm flipV="1">
            <a:off x="9756189" y="4432300"/>
            <a:ext cx="0" cy="8001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Straight Arrow Connector 19"/>
          <p:cNvCxnSpPr>
            <a:stCxn id="34" idx="2"/>
            <a:endCxn id="16" idx="0"/>
          </p:cNvCxnSpPr>
          <p:nvPr/>
        </p:nvCxnSpPr>
        <p:spPr>
          <a:xfrm>
            <a:off x="9756189" y="2781300"/>
            <a:ext cx="0" cy="94615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H="1">
            <a:off x="8102601" y="2694334"/>
            <a:ext cx="1269999" cy="56004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2" name="Rounded Rectangle 21"/>
          <p:cNvSpPr/>
          <p:nvPr/>
        </p:nvSpPr>
        <p:spPr>
          <a:xfrm>
            <a:off x="304797" y="2135534"/>
            <a:ext cx="3200400" cy="558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Programming models</a:t>
            </a:r>
            <a:endParaRPr lang="en-US" dirty="0"/>
          </a:p>
        </p:txBody>
      </p:sp>
      <p:sp>
        <p:nvSpPr>
          <p:cNvPr id="23" name="Rectangle 22"/>
          <p:cNvSpPr/>
          <p:nvPr/>
        </p:nvSpPr>
        <p:spPr>
          <a:xfrm>
            <a:off x="6464301" y="1943100"/>
            <a:ext cx="1668878" cy="7620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b="1" dirty="0" smtClean="0"/>
              <a:t>LINQ to HPC</a:t>
            </a:r>
            <a:endParaRPr lang="en-US" b="1" dirty="0"/>
          </a:p>
        </p:txBody>
      </p:sp>
      <p:cxnSp>
        <p:nvCxnSpPr>
          <p:cNvPr id="27" name="Straight Arrow Connector 26"/>
          <p:cNvCxnSpPr>
            <a:endCxn id="23" idx="3"/>
          </p:cNvCxnSpPr>
          <p:nvPr/>
        </p:nvCxnSpPr>
        <p:spPr>
          <a:xfrm flipH="1">
            <a:off x="8133179" y="2307741"/>
            <a:ext cx="1182272" cy="1635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9" name="Straight Arrow Connector 28"/>
          <p:cNvCxnSpPr/>
          <p:nvPr/>
        </p:nvCxnSpPr>
        <p:spPr>
          <a:xfrm>
            <a:off x="3505200" y="2414934"/>
            <a:ext cx="4572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4" name="Rounded Rectangle 33"/>
          <p:cNvSpPr/>
          <p:nvPr/>
        </p:nvSpPr>
        <p:spPr>
          <a:xfrm>
            <a:off x="9265122" y="1866900"/>
            <a:ext cx="982134" cy="914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NEW</a:t>
            </a:r>
            <a:endParaRPr lang="en-US" dirty="0"/>
          </a:p>
        </p:txBody>
      </p:sp>
      <p:sp>
        <p:nvSpPr>
          <p:cNvPr id="3" name="TextBox 2"/>
          <p:cNvSpPr txBox="1"/>
          <p:nvPr/>
        </p:nvSpPr>
        <p:spPr>
          <a:xfrm>
            <a:off x="2127722" y="6436435"/>
            <a:ext cx="7137400" cy="276999"/>
          </a:xfrm>
          <a:prstGeom prst="rect">
            <a:avLst/>
          </a:prstGeom>
          <a:noFill/>
        </p:spPr>
        <p:txBody>
          <a:bodyPr wrap="square" lIns="0" tIns="0" rIns="0" bIns="0" rtlCol="0">
            <a:spAutoFit/>
          </a:bodyPr>
          <a:lstStyle/>
          <a:p>
            <a:pPr algn="ctr"/>
            <a:r>
              <a:rPr lang="en-US" dirty="0" smtClean="0">
                <a:solidFill>
                  <a:schemeClr val="bg1"/>
                </a:solidFill>
              </a:rPr>
              <a:t>* Future support planned</a:t>
            </a:r>
          </a:p>
        </p:txBody>
      </p:sp>
      <p:sp>
        <p:nvSpPr>
          <p:cNvPr id="19" name="5-Point Star 18"/>
          <p:cNvSpPr/>
          <p:nvPr/>
        </p:nvSpPr>
        <p:spPr bwMode="auto">
          <a:xfrm>
            <a:off x="10052934" y="1796330"/>
            <a:ext cx="300436" cy="279400"/>
          </a:xfrm>
          <a:prstGeom prst="star5">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Tree>
    <p:extLst>
      <p:ext uri="{BB962C8B-B14F-4D97-AF65-F5344CB8AC3E}">
        <p14:creationId xmlns:p14="http://schemas.microsoft.com/office/powerpoint/2010/main" val="262335933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1218795"/>
          </a:xfrm>
        </p:spPr>
        <p:txBody>
          <a:bodyPr/>
          <a:lstStyle/>
          <a:p>
            <a:r>
              <a:rPr lang="en-US" dirty="0"/>
              <a:t>H</a:t>
            </a:r>
            <a:r>
              <a:rPr lang="en-US" dirty="0" smtClean="0"/>
              <a:t>ow LINQ to HPC and Parallel Data Warehouse complement each other</a:t>
            </a:r>
            <a:endParaRPr lang="en-US" dirty="0"/>
          </a:p>
        </p:txBody>
      </p:sp>
      <p:sp>
        <p:nvSpPr>
          <p:cNvPr id="3" name="Text Placeholder 2"/>
          <p:cNvSpPr>
            <a:spLocks noGrp="1"/>
          </p:cNvSpPr>
          <p:nvPr>
            <p:ph type="body" sz="quarter" idx="10"/>
          </p:nvPr>
        </p:nvSpPr>
        <p:spPr>
          <a:xfrm>
            <a:off x="519112" y="1938862"/>
            <a:ext cx="11149013" cy="4019562"/>
          </a:xfrm>
        </p:spPr>
        <p:txBody>
          <a:bodyPr/>
          <a:lstStyle/>
          <a:p>
            <a:r>
              <a:rPr lang="en-US" sz="2800" dirty="0"/>
              <a:t>Customer needs for </a:t>
            </a:r>
            <a:r>
              <a:rPr lang="en-US" sz="2800" dirty="0" smtClean="0"/>
              <a:t>Big Data lie </a:t>
            </a:r>
            <a:r>
              <a:rPr lang="en-US" sz="2800" dirty="0"/>
              <a:t>on a spectrum</a:t>
            </a:r>
          </a:p>
          <a:p>
            <a:pPr lvl="1"/>
            <a:r>
              <a:rPr lang="en-US" sz="2400" dirty="0"/>
              <a:t>One extreme is </a:t>
            </a:r>
            <a:r>
              <a:rPr lang="en-US" sz="2400" b="1" dirty="0"/>
              <a:t>analytics targeting a traditional data warehouse</a:t>
            </a:r>
            <a:r>
              <a:rPr lang="en-US" sz="2400" dirty="0"/>
              <a:t>. The analyst knows the cube he or she wants to build, and the analyst knows the data sources.</a:t>
            </a:r>
          </a:p>
          <a:p>
            <a:pPr lvl="1"/>
            <a:r>
              <a:rPr lang="en-US" sz="2400" dirty="0"/>
              <a:t>Another extreme is </a:t>
            </a:r>
            <a:r>
              <a:rPr lang="en-US" sz="2400" b="1" dirty="0"/>
              <a:t>analyzing raw unstructured data</a:t>
            </a:r>
            <a:r>
              <a:rPr lang="en-US" sz="2400" dirty="0"/>
              <a:t>. The analyst does not know exactly what the data contains, nor what cube would be justified. The analyst needs to do ad-hoc analyses that may never be run again.</a:t>
            </a:r>
          </a:p>
          <a:p>
            <a:r>
              <a:rPr lang="en-US" sz="2800" b="1" dirty="0" smtClean="0"/>
              <a:t>HPC Server </a:t>
            </a:r>
            <a:r>
              <a:rPr lang="en-US" sz="2800" dirty="0"/>
              <a:t>targets the </a:t>
            </a:r>
            <a:r>
              <a:rPr lang="en-US" sz="2800" b="1" dirty="0"/>
              <a:t>raw unstructured data </a:t>
            </a:r>
            <a:r>
              <a:rPr lang="en-US" sz="2800" dirty="0"/>
              <a:t>extreme</a:t>
            </a:r>
            <a:r>
              <a:rPr lang="en-US" sz="2800" dirty="0" smtClean="0"/>
              <a:t>.</a:t>
            </a:r>
          </a:p>
          <a:p>
            <a:pPr marL="0" indent="0">
              <a:buNone/>
            </a:pPr>
            <a:endParaRPr lang="en-US" sz="2800" dirty="0"/>
          </a:p>
          <a:p>
            <a:endParaRPr lang="en-US" dirty="0"/>
          </a:p>
        </p:txBody>
      </p:sp>
    </p:spTree>
    <p:extLst>
      <p:ext uri="{BB962C8B-B14F-4D97-AF65-F5344CB8AC3E}">
        <p14:creationId xmlns:p14="http://schemas.microsoft.com/office/powerpoint/2010/main" val="384796840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28600"/>
            <a:ext cx="11173090" cy="1107996"/>
          </a:xfrm>
        </p:spPr>
        <p:txBody>
          <a:bodyPr/>
          <a:lstStyle/>
          <a:p>
            <a:r>
              <a:rPr lang="en-US" sz="4000" dirty="0"/>
              <a:t>Microsoft already has great data platform assets</a:t>
            </a:r>
            <a:br>
              <a:rPr lang="en-US" sz="4000" dirty="0"/>
            </a:br>
            <a:endParaRPr lang="en-US" sz="4000" dirty="0"/>
          </a:p>
        </p:txBody>
      </p:sp>
      <p:sp>
        <p:nvSpPr>
          <p:cNvPr id="3" name="Text Placeholder 2"/>
          <p:cNvSpPr>
            <a:spLocks noGrp="1"/>
          </p:cNvSpPr>
          <p:nvPr>
            <p:ph type="body" sz="quarter" idx="10"/>
          </p:nvPr>
        </p:nvSpPr>
        <p:spPr>
          <a:xfrm>
            <a:off x="507868" y="1447799"/>
            <a:ext cx="11173090" cy="3176254"/>
          </a:xfrm>
        </p:spPr>
        <p:txBody>
          <a:bodyPr/>
          <a:lstStyle/>
          <a:p>
            <a:r>
              <a:rPr lang="en-US" dirty="0" err="1" smtClean="0"/>
              <a:t>PowerPivot</a:t>
            </a:r>
            <a:r>
              <a:rPr lang="en-US" dirty="0" smtClean="0"/>
              <a:t>, SQL Server Integration Services (SSIS), Parallel Data Warehouse (PDW), …</a:t>
            </a:r>
          </a:p>
          <a:p>
            <a:r>
              <a:rPr lang="en-US" dirty="0" smtClean="0"/>
              <a:t>HPC+LINQ to HPC’s focus on </a:t>
            </a:r>
            <a:r>
              <a:rPr lang="en-US" b="1" dirty="0" smtClean="0"/>
              <a:t>raw unstructured data analytics</a:t>
            </a:r>
            <a:r>
              <a:rPr lang="en-US" dirty="0" smtClean="0"/>
              <a:t> enables new solutions that incorporate multiple assets</a:t>
            </a:r>
          </a:p>
          <a:p>
            <a:pPr lvl="1"/>
            <a:r>
              <a:rPr lang="en-US" dirty="0" smtClean="0"/>
              <a:t>E.g., analyze raw unstructured data using HPC+LINQ to HPC then pipe it to SSIS and apply rest of BI stack</a:t>
            </a:r>
            <a:endParaRPr lang="en-US" dirty="0"/>
          </a:p>
        </p:txBody>
      </p:sp>
    </p:spTree>
    <p:extLst>
      <p:ext uri="{BB962C8B-B14F-4D97-AF65-F5344CB8AC3E}">
        <p14:creationId xmlns:p14="http://schemas.microsoft.com/office/powerpoint/2010/main" val="64450195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ounded Rectangle 164"/>
          <p:cNvSpPr/>
          <p:nvPr/>
        </p:nvSpPr>
        <p:spPr>
          <a:xfrm>
            <a:off x="101574" y="1271853"/>
            <a:ext cx="1968812" cy="5391068"/>
          </a:xfrm>
          <a:prstGeom prst="roundRect">
            <a:avLst/>
          </a:prstGeom>
          <a:solidFill>
            <a:schemeClr val="accent4">
              <a:lumMod val="40000"/>
              <a:lumOff val="60000"/>
            </a:schemeClr>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6907001" y="2245232"/>
            <a:ext cx="2133044" cy="4460368"/>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442" y="106876"/>
            <a:ext cx="10994567" cy="474027"/>
          </a:xfrm>
          <a:prstGeom prst="rect">
            <a:avLst/>
          </a:prstGeom>
        </p:spPr>
        <p:txBody>
          <a:bodyPr>
            <a:noAutofit/>
          </a:bodyPr>
          <a:lstStyle/>
          <a:p>
            <a:r>
              <a:rPr lang="en-US" dirty="0">
                <a:solidFill>
                  <a:schemeClr val="tx1"/>
                </a:solidFill>
                <a:latin typeface="Segoe" pitchFamily="34" charset="0"/>
              </a:rPr>
              <a:t>Microsoft Big Data End-to-End</a:t>
            </a:r>
          </a:p>
        </p:txBody>
      </p:sp>
      <p:grpSp>
        <p:nvGrpSpPr>
          <p:cNvPr id="195" name="Group 194"/>
          <p:cNvGrpSpPr/>
          <p:nvPr/>
        </p:nvGrpSpPr>
        <p:grpSpPr>
          <a:xfrm>
            <a:off x="507867" y="1540232"/>
            <a:ext cx="1099690" cy="2041169"/>
            <a:chOff x="434109" y="2142608"/>
            <a:chExt cx="847436" cy="1910072"/>
          </a:xfrm>
        </p:grpSpPr>
        <p:sp>
          <p:nvSpPr>
            <p:cNvPr id="188" name="Rounded Rectangle 187"/>
            <p:cNvSpPr/>
            <p:nvPr/>
          </p:nvSpPr>
          <p:spPr>
            <a:xfrm>
              <a:off x="434109" y="2142608"/>
              <a:ext cx="847436" cy="286784"/>
            </a:xfrm>
            <a:prstGeom prst="roundRect">
              <a:avLst/>
            </a:prstGeom>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en-US" sz="1200" b="1" dirty="0">
                  <a:solidFill>
                    <a:schemeClr val="bg1"/>
                  </a:solidFill>
                  <a:latin typeface="Calibri" pitchFamily="34" charset="0"/>
                  <a:ea typeface="Segoe UI" pitchFamily="34" charset="0"/>
                  <a:cs typeface="Calibri" pitchFamily="34" charset="0"/>
                </a:rPr>
                <a:t>Sensors</a:t>
              </a:r>
            </a:p>
          </p:txBody>
        </p:sp>
        <p:sp>
          <p:nvSpPr>
            <p:cNvPr id="189" name="Rounded Rectangle 188"/>
            <p:cNvSpPr/>
            <p:nvPr/>
          </p:nvSpPr>
          <p:spPr>
            <a:xfrm>
              <a:off x="434109" y="2548430"/>
              <a:ext cx="847436" cy="286784"/>
            </a:xfrm>
            <a:prstGeom prst="roundRect">
              <a:avLst/>
            </a:prstGeom>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en-US" sz="1200" b="1" dirty="0">
                  <a:solidFill>
                    <a:schemeClr val="bg1"/>
                  </a:solidFill>
                  <a:latin typeface="Calibri" pitchFamily="34" charset="0"/>
                  <a:ea typeface="Segoe UI" pitchFamily="34" charset="0"/>
                  <a:cs typeface="Calibri" pitchFamily="34" charset="0"/>
                </a:rPr>
                <a:t>Devices</a:t>
              </a:r>
            </a:p>
          </p:txBody>
        </p:sp>
        <p:sp>
          <p:nvSpPr>
            <p:cNvPr id="190" name="Rounded Rectangle 189"/>
            <p:cNvSpPr/>
            <p:nvPr/>
          </p:nvSpPr>
          <p:spPr>
            <a:xfrm>
              <a:off x="434109" y="2954253"/>
              <a:ext cx="847436" cy="286784"/>
            </a:xfrm>
            <a:prstGeom prst="roundRect">
              <a:avLst/>
            </a:prstGeom>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en-US" sz="1200" b="1" dirty="0">
                  <a:solidFill>
                    <a:schemeClr val="bg1"/>
                  </a:solidFill>
                  <a:latin typeface="Calibri" pitchFamily="34" charset="0"/>
                  <a:ea typeface="Segoe UI" pitchFamily="34" charset="0"/>
                  <a:cs typeface="Calibri" pitchFamily="34" charset="0"/>
                </a:rPr>
                <a:t>Apps</a:t>
              </a:r>
            </a:p>
          </p:txBody>
        </p:sp>
        <p:sp>
          <p:nvSpPr>
            <p:cNvPr id="191" name="Rounded Rectangle 190"/>
            <p:cNvSpPr/>
            <p:nvPr/>
          </p:nvSpPr>
          <p:spPr>
            <a:xfrm>
              <a:off x="434109" y="3360075"/>
              <a:ext cx="847436" cy="286784"/>
            </a:xfrm>
            <a:prstGeom prst="roundRect">
              <a:avLst/>
            </a:prstGeom>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en-US" sz="1200" b="1" dirty="0">
                  <a:solidFill>
                    <a:schemeClr val="bg1"/>
                  </a:solidFill>
                  <a:latin typeface="Calibri" pitchFamily="34" charset="0"/>
                  <a:ea typeface="Segoe UI" pitchFamily="34" charset="0"/>
                  <a:cs typeface="Calibri" pitchFamily="34" charset="0"/>
                </a:rPr>
                <a:t>Bots</a:t>
              </a:r>
            </a:p>
          </p:txBody>
        </p:sp>
        <p:sp>
          <p:nvSpPr>
            <p:cNvPr id="192" name="Rounded Rectangle 191"/>
            <p:cNvSpPr/>
            <p:nvPr/>
          </p:nvSpPr>
          <p:spPr>
            <a:xfrm>
              <a:off x="434109" y="3765896"/>
              <a:ext cx="847436" cy="286784"/>
            </a:xfrm>
            <a:prstGeom prst="roundRect">
              <a:avLst/>
            </a:prstGeom>
            <a:ln/>
          </p:spPr>
          <p:style>
            <a:lnRef idx="2">
              <a:schemeClr val="dk1"/>
            </a:lnRef>
            <a:fillRef idx="1">
              <a:schemeClr val="lt1"/>
            </a:fillRef>
            <a:effectRef idx="0">
              <a:schemeClr val="dk1"/>
            </a:effectRef>
            <a:fontRef idx="minor">
              <a:schemeClr val="dk1"/>
            </a:fontRef>
          </p:style>
          <p:txBody>
            <a:bodyPr wrap="square" rtlCol="0" anchor="ctr">
              <a:spAutoFit/>
            </a:bodyPr>
            <a:lstStyle/>
            <a:p>
              <a:pPr algn="ctr"/>
              <a:r>
                <a:rPr lang="en-US" sz="1200" b="1" dirty="0">
                  <a:solidFill>
                    <a:schemeClr val="bg1"/>
                  </a:solidFill>
                  <a:latin typeface="Calibri" pitchFamily="34" charset="0"/>
                  <a:ea typeface="Segoe UI" pitchFamily="34" charset="0"/>
                  <a:cs typeface="Calibri" pitchFamily="34" charset="0"/>
                </a:rPr>
                <a:t>Crawlers</a:t>
              </a:r>
            </a:p>
          </p:txBody>
        </p:sp>
      </p:grpSp>
      <p:pic>
        <p:nvPicPr>
          <p:cNvPr id="74" name="Picture 73" descr="computerA.png"/>
          <p:cNvPicPr>
            <a:picLocks noChangeAspect="1"/>
          </p:cNvPicPr>
          <p:nvPr/>
        </p:nvPicPr>
        <p:blipFill>
          <a:blip r:embed="rId3"/>
          <a:stretch>
            <a:fillRect/>
          </a:stretch>
        </p:blipFill>
        <p:spPr>
          <a:xfrm>
            <a:off x="7451100" y="3429000"/>
            <a:ext cx="878017" cy="868604"/>
          </a:xfrm>
          <a:prstGeom prst="rect">
            <a:avLst/>
          </a:prstGeom>
        </p:spPr>
      </p:pic>
      <p:pic>
        <p:nvPicPr>
          <p:cNvPr id="86" name="Picture 85" descr="marts.png"/>
          <p:cNvPicPr>
            <a:picLocks noChangeAspect="1"/>
          </p:cNvPicPr>
          <p:nvPr/>
        </p:nvPicPr>
        <p:blipFill>
          <a:blip r:embed="rId4"/>
          <a:stretch>
            <a:fillRect/>
          </a:stretch>
        </p:blipFill>
        <p:spPr>
          <a:xfrm>
            <a:off x="7397809" y="2556359"/>
            <a:ext cx="949206" cy="613322"/>
          </a:xfrm>
          <a:prstGeom prst="rect">
            <a:avLst/>
          </a:prstGeom>
        </p:spPr>
      </p:pic>
      <p:sp>
        <p:nvSpPr>
          <p:cNvPr id="89" name="Text Box 18"/>
          <p:cNvSpPr txBox="1">
            <a:spLocks noChangeArrowheads="1"/>
          </p:cNvSpPr>
          <p:nvPr/>
        </p:nvSpPr>
        <p:spPr bwMode="auto">
          <a:xfrm flipH="1">
            <a:off x="7333919" y="2824582"/>
            <a:ext cx="1153627" cy="244682"/>
          </a:xfrm>
          <a:prstGeom prst="rect">
            <a:avLst/>
          </a:prstGeom>
          <a:noFill/>
          <a:ln w="9525" algn="ctr">
            <a:noFill/>
            <a:miter lim="800000"/>
            <a:headEnd/>
            <a:tailEnd/>
          </a:ln>
          <a:effectLst/>
        </p:spPr>
        <p:txBody>
          <a:bodyPr wrap="square">
            <a:spAutoFit/>
          </a:bodyPr>
          <a:lstStyle/>
          <a:p>
            <a:pPr algn="ctr">
              <a:lnSpc>
                <a:spcPct val="90000"/>
              </a:lnSpc>
              <a:spcBef>
                <a:spcPct val="30000"/>
              </a:spcBef>
              <a:defRPr/>
            </a:pPr>
            <a:r>
              <a:rPr lang="en-US" sz="1050" dirty="0" smtClean="0">
                <a:solidFill>
                  <a:srgbClr val="063B63"/>
                </a:solidFill>
                <a:latin typeface="Segoe"/>
                <a:cs typeface="Segoe"/>
              </a:rPr>
              <a:t>Data Marts</a:t>
            </a:r>
            <a:endParaRPr lang="en-US" sz="1050" dirty="0">
              <a:solidFill>
                <a:srgbClr val="063B63"/>
              </a:solidFill>
              <a:latin typeface="Segoe"/>
              <a:cs typeface="Segoe"/>
            </a:endParaRPr>
          </a:p>
        </p:txBody>
      </p:sp>
      <p:grpSp>
        <p:nvGrpSpPr>
          <p:cNvPr id="115" name="Group 114"/>
          <p:cNvGrpSpPr/>
          <p:nvPr/>
        </p:nvGrpSpPr>
        <p:grpSpPr>
          <a:xfrm>
            <a:off x="7407596" y="4572000"/>
            <a:ext cx="965026" cy="685806"/>
            <a:chOff x="6191758" y="4889848"/>
            <a:chExt cx="743662" cy="749758"/>
          </a:xfrm>
        </p:grpSpPr>
        <p:pic>
          <p:nvPicPr>
            <p:cNvPr id="84" name="Picture 83" descr="sql.png"/>
            <p:cNvPicPr>
              <a:picLocks noChangeAspect="1"/>
            </p:cNvPicPr>
            <p:nvPr/>
          </p:nvPicPr>
          <p:blipFill>
            <a:blip r:embed="rId5"/>
            <a:stretch>
              <a:fillRect/>
            </a:stretch>
          </p:blipFill>
          <p:spPr>
            <a:xfrm>
              <a:off x="6191758" y="4889848"/>
              <a:ext cx="743662" cy="749758"/>
            </a:xfrm>
            <a:prstGeom prst="rect">
              <a:avLst/>
            </a:prstGeom>
          </p:spPr>
        </p:pic>
        <p:sp>
          <p:nvSpPr>
            <p:cNvPr id="90" name="Text Box 18"/>
            <p:cNvSpPr txBox="1">
              <a:spLocks noChangeArrowheads="1"/>
            </p:cNvSpPr>
            <p:nvPr/>
          </p:nvSpPr>
          <p:spPr bwMode="auto">
            <a:xfrm flipH="1">
              <a:off x="6407316" y="5250913"/>
              <a:ext cx="488322" cy="222075"/>
            </a:xfrm>
            <a:prstGeom prst="rect">
              <a:avLst/>
            </a:prstGeom>
            <a:solidFill>
              <a:srgbClr val="00B0F0"/>
            </a:solidFill>
            <a:ln w="9525" algn="ctr">
              <a:noFill/>
              <a:miter lim="800000"/>
              <a:headEnd/>
              <a:tailEnd/>
            </a:ln>
            <a:effectLst/>
          </p:spPr>
          <p:txBody>
            <a:bodyPr wrap="square">
              <a:spAutoFit/>
            </a:bodyPr>
            <a:lstStyle/>
            <a:p>
              <a:pPr algn="ctr">
                <a:lnSpc>
                  <a:spcPct val="90000"/>
                </a:lnSpc>
                <a:spcBef>
                  <a:spcPct val="30000"/>
                </a:spcBef>
                <a:defRPr/>
              </a:pPr>
              <a:r>
                <a:rPr lang="en-US" sz="800" dirty="0" smtClean="0">
                  <a:solidFill>
                    <a:schemeClr val="bg1"/>
                  </a:solidFill>
                  <a:latin typeface="Segoe"/>
                  <a:cs typeface="Segoe"/>
                </a:rPr>
                <a:t>SSAS</a:t>
              </a:r>
              <a:endParaRPr lang="en-US" sz="800" dirty="0">
                <a:solidFill>
                  <a:schemeClr val="bg1"/>
                </a:solidFill>
                <a:latin typeface="Segoe"/>
                <a:cs typeface="Segoe"/>
              </a:endParaRPr>
            </a:p>
          </p:txBody>
        </p:sp>
      </p:grpSp>
      <p:grpSp>
        <p:nvGrpSpPr>
          <p:cNvPr id="107" name="Group 106"/>
          <p:cNvGrpSpPr/>
          <p:nvPr/>
        </p:nvGrpSpPr>
        <p:grpSpPr>
          <a:xfrm>
            <a:off x="681814" y="4336340"/>
            <a:ext cx="742176" cy="485292"/>
            <a:chOff x="3021421" y="5635408"/>
            <a:chExt cx="676611" cy="627653"/>
          </a:xfrm>
        </p:grpSpPr>
        <p:pic>
          <p:nvPicPr>
            <p:cNvPr id="73" name="Picture 72" descr="computerA.png"/>
            <p:cNvPicPr>
              <a:picLocks noChangeAspect="1"/>
            </p:cNvPicPr>
            <p:nvPr/>
          </p:nvPicPr>
          <p:blipFill>
            <a:blip r:embed="rId6"/>
            <a:stretch>
              <a:fillRect/>
            </a:stretch>
          </p:blipFill>
          <p:spPr>
            <a:xfrm>
              <a:off x="3021421" y="5635408"/>
              <a:ext cx="676611" cy="620692"/>
            </a:xfrm>
            <a:prstGeom prst="rect">
              <a:avLst/>
            </a:prstGeom>
          </p:spPr>
        </p:pic>
        <p:sp>
          <p:nvSpPr>
            <p:cNvPr id="104" name="Rectangle 103"/>
            <p:cNvSpPr/>
            <p:nvPr/>
          </p:nvSpPr>
          <p:spPr>
            <a:xfrm>
              <a:off x="3150979" y="5864997"/>
              <a:ext cx="437248" cy="398064"/>
            </a:xfrm>
            <a:prstGeom prst="rect">
              <a:avLst/>
            </a:prstGeom>
          </p:spPr>
          <p:txBody>
            <a:bodyPr wrap="none">
              <a:spAutoFit/>
            </a:bodyPr>
            <a:lstStyle/>
            <a:p>
              <a:pPr algn="ctr"/>
              <a:r>
                <a:rPr lang="en-US" sz="1400" dirty="0" smtClean="0">
                  <a:solidFill>
                    <a:srgbClr val="002060"/>
                  </a:solidFill>
                  <a:latin typeface="Segoe"/>
                  <a:cs typeface="Segoe"/>
                </a:rPr>
                <a:t>ERP</a:t>
              </a:r>
              <a:endParaRPr lang="en-US" sz="1400" dirty="0">
                <a:solidFill>
                  <a:srgbClr val="002060"/>
                </a:solidFill>
                <a:latin typeface="Segoe"/>
                <a:cs typeface="Segoe"/>
              </a:endParaRPr>
            </a:p>
          </p:txBody>
        </p:sp>
      </p:grpSp>
      <p:grpSp>
        <p:nvGrpSpPr>
          <p:cNvPr id="108" name="Group 107"/>
          <p:cNvGrpSpPr/>
          <p:nvPr/>
        </p:nvGrpSpPr>
        <p:grpSpPr>
          <a:xfrm>
            <a:off x="647494" y="4950365"/>
            <a:ext cx="809038" cy="523146"/>
            <a:chOff x="3845307" y="5618995"/>
            <a:chExt cx="737567" cy="676611"/>
          </a:xfrm>
        </p:grpSpPr>
        <p:pic>
          <p:nvPicPr>
            <p:cNvPr id="75" name="Picture 74" descr="erp.png"/>
            <p:cNvPicPr>
              <a:picLocks noChangeAspect="1"/>
            </p:cNvPicPr>
            <p:nvPr/>
          </p:nvPicPr>
          <p:blipFill>
            <a:blip r:embed="rId7"/>
            <a:stretch>
              <a:fillRect/>
            </a:stretch>
          </p:blipFill>
          <p:spPr>
            <a:xfrm>
              <a:off x="3845307" y="5618995"/>
              <a:ext cx="737567" cy="676611"/>
            </a:xfrm>
            <a:prstGeom prst="rect">
              <a:avLst/>
            </a:prstGeom>
          </p:spPr>
        </p:pic>
        <p:sp>
          <p:nvSpPr>
            <p:cNvPr id="105" name="Rectangle 104"/>
            <p:cNvSpPr/>
            <p:nvPr/>
          </p:nvSpPr>
          <p:spPr>
            <a:xfrm>
              <a:off x="3977529" y="5864999"/>
              <a:ext cx="510319" cy="398063"/>
            </a:xfrm>
            <a:prstGeom prst="rect">
              <a:avLst/>
            </a:prstGeom>
          </p:spPr>
          <p:txBody>
            <a:bodyPr wrap="none">
              <a:spAutoFit/>
            </a:bodyPr>
            <a:lstStyle/>
            <a:p>
              <a:pPr algn="ctr"/>
              <a:r>
                <a:rPr lang="en-US" sz="1400" dirty="0" smtClean="0">
                  <a:solidFill>
                    <a:srgbClr val="002060"/>
                  </a:solidFill>
                  <a:latin typeface="Segoe"/>
                  <a:cs typeface="Segoe"/>
                </a:rPr>
                <a:t>CRM</a:t>
              </a:r>
              <a:endParaRPr lang="en-US" sz="1400" dirty="0">
                <a:solidFill>
                  <a:srgbClr val="002060"/>
                </a:solidFill>
                <a:latin typeface="Segoe"/>
                <a:cs typeface="Segoe"/>
              </a:endParaRPr>
            </a:p>
          </p:txBody>
        </p:sp>
      </p:grpSp>
      <p:grpSp>
        <p:nvGrpSpPr>
          <p:cNvPr id="109" name="Group 108"/>
          <p:cNvGrpSpPr/>
          <p:nvPr/>
        </p:nvGrpSpPr>
        <p:grpSpPr>
          <a:xfrm>
            <a:off x="653194" y="5582106"/>
            <a:ext cx="809039" cy="523146"/>
            <a:chOff x="4734307" y="5607450"/>
            <a:chExt cx="737567" cy="676611"/>
          </a:xfrm>
        </p:grpSpPr>
        <p:pic>
          <p:nvPicPr>
            <p:cNvPr id="80" name="Picture 79" descr="lob.png"/>
            <p:cNvPicPr>
              <a:picLocks noChangeAspect="1"/>
            </p:cNvPicPr>
            <p:nvPr/>
          </p:nvPicPr>
          <p:blipFill>
            <a:blip r:embed="rId8"/>
            <a:stretch>
              <a:fillRect/>
            </a:stretch>
          </p:blipFill>
          <p:spPr>
            <a:xfrm>
              <a:off x="4734307" y="5607450"/>
              <a:ext cx="737567" cy="676611"/>
            </a:xfrm>
            <a:prstGeom prst="rect">
              <a:avLst/>
            </a:prstGeom>
          </p:spPr>
        </p:pic>
        <p:sp>
          <p:nvSpPr>
            <p:cNvPr id="106" name="Rectangle 105"/>
            <p:cNvSpPr/>
            <p:nvPr/>
          </p:nvSpPr>
          <p:spPr>
            <a:xfrm>
              <a:off x="4892517" y="5864999"/>
              <a:ext cx="456481" cy="398063"/>
            </a:xfrm>
            <a:prstGeom prst="rect">
              <a:avLst/>
            </a:prstGeom>
          </p:spPr>
          <p:txBody>
            <a:bodyPr wrap="none">
              <a:spAutoFit/>
            </a:bodyPr>
            <a:lstStyle/>
            <a:p>
              <a:pPr algn="ctr"/>
              <a:r>
                <a:rPr lang="en-US" sz="1400" dirty="0" smtClean="0">
                  <a:solidFill>
                    <a:srgbClr val="002060"/>
                  </a:solidFill>
                  <a:latin typeface="Segoe"/>
                  <a:cs typeface="Segoe"/>
                </a:rPr>
                <a:t>LOB</a:t>
              </a:r>
              <a:endParaRPr lang="en-US" sz="1400" dirty="0">
                <a:solidFill>
                  <a:srgbClr val="002060"/>
                </a:solidFill>
                <a:latin typeface="Segoe"/>
                <a:cs typeface="Segoe"/>
              </a:endParaRPr>
            </a:p>
          </p:txBody>
        </p:sp>
      </p:grpSp>
      <p:cxnSp>
        <p:nvCxnSpPr>
          <p:cNvPr id="135" name="Straight Arrow Connector 134"/>
          <p:cNvCxnSpPr>
            <a:endCxn id="162" idx="1"/>
          </p:cNvCxnSpPr>
          <p:nvPr/>
        </p:nvCxnSpPr>
        <p:spPr>
          <a:xfrm>
            <a:off x="4985671" y="1697056"/>
            <a:ext cx="4500227" cy="0"/>
          </a:xfrm>
          <a:prstGeom prst="straightConnector1">
            <a:avLst/>
          </a:prstGeom>
          <a:ln w="57150" cap="flat" cmpd="sng" algn="ctr">
            <a:solidFill>
              <a:schemeClr val="tx1"/>
            </a:solidFill>
            <a:prstDash val="solid"/>
            <a:round/>
            <a:headEnd type="triangle" w="med" len="med"/>
            <a:tailEnd type="triangle" w="med" len="med"/>
          </a:ln>
          <a:effectLst>
            <a:outerShdw blurRad="52705"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pic>
        <p:nvPicPr>
          <p:cNvPr id="94" name="Picture 93" descr="dryadA.png"/>
          <p:cNvPicPr>
            <a:picLocks noChangeAspect="1"/>
          </p:cNvPicPr>
          <p:nvPr/>
        </p:nvPicPr>
        <p:blipFill>
          <a:blip r:embed="rId9"/>
          <a:stretch>
            <a:fillRect/>
          </a:stretch>
        </p:blipFill>
        <p:spPr>
          <a:xfrm>
            <a:off x="7377959" y="5684065"/>
            <a:ext cx="1024303" cy="454504"/>
          </a:xfrm>
          <a:prstGeom prst="rect">
            <a:avLst/>
          </a:prstGeom>
        </p:spPr>
      </p:pic>
      <p:pic>
        <p:nvPicPr>
          <p:cNvPr id="95" name="Picture 94" descr="dryadA.png"/>
          <p:cNvPicPr>
            <a:picLocks noChangeAspect="1"/>
          </p:cNvPicPr>
          <p:nvPr/>
        </p:nvPicPr>
        <p:blipFill>
          <a:blip r:embed="rId9"/>
          <a:stretch>
            <a:fillRect/>
          </a:stretch>
        </p:blipFill>
        <p:spPr>
          <a:xfrm>
            <a:off x="7377959" y="5567976"/>
            <a:ext cx="1024303" cy="454504"/>
          </a:xfrm>
          <a:prstGeom prst="rect">
            <a:avLst/>
          </a:prstGeom>
        </p:spPr>
      </p:pic>
      <p:pic>
        <p:nvPicPr>
          <p:cNvPr id="96" name="Picture 95" descr="dryadA.png"/>
          <p:cNvPicPr>
            <a:picLocks noChangeAspect="1"/>
          </p:cNvPicPr>
          <p:nvPr/>
        </p:nvPicPr>
        <p:blipFill>
          <a:blip r:embed="rId9"/>
          <a:stretch>
            <a:fillRect/>
          </a:stretch>
        </p:blipFill>
        <p:spPr>
          <a:xfrm>
            <a:off x="7377959" y="5451888"/>
            <a:ext cx="1024303" cy="454504"/>
          </a:xfrm>
          <a:prstGeom prst="rect">
            <a:avLst/>
          </a:prstGeom>
        </p:spPr>
      </p:pic>
      <p:pic>
        <p:nvPicPr>
          <p:cNvPr id="125" name="Picture 124" descr="dryadA.png"/>
          <p:cNvPicPr>
            <a:picLocks noChangeAspect="1"/>
          </p:cNvPicPr>
          <p:nvPr/>
        </p:nvPicPr>
        <p:blipFill>
          <a:blip r:embed="rId9"/>
          <a:stretch>
            <a:fillRect/>
          </a:stretch>
        </p:blipFill>
        <p:spPr>
          <a:xfrm>
            <a:off x="3961369" y="3799883"/>
            <a:ext cx="1024303" cy="454504"/>
          </a:xfrm>
          <a:prstGeom prst="rect">
            <a:avLst/>
          </a:prstGeom>
        </p:spPr>
      </p:pic>
      <p:pic>
        <p:nvPicPr>
          <p:cNvPr id="126" name="Picture 125" descr="dryadA.png"/>
          <p:cNvPicPr>
            <a:picLocks noChangeAspect="1"/>
          </p:cNvPicPr>
          <p:nvPr/>
        </p:nvPicPr>
        <p:blipFill>
          <a:blip r:embed="rId9"/>
          <a:stretch>
            <a:fillRect/>
          </a:stretch>
        </p:blipFill>
        <p:spPr>
          <a:xfrm>
            <a:off x="3961369" y="3683796"/>
            <a:ext cx="1024303" cy="454504"/>
          </a:xfrm>
          <a:prstGeom prst="rect">
            <a:avLst/>
          </a:prstGeom>
        </p:spPr>
      </p:pic>
      <p:pic>
        <p:nvPicPr>
          <p:cNvPr id="129" name="Picture 128" descr="dryadA.png"/>
          <p:cNvPicPr>
            <a:picLocks noChangeAspect="1"/>
          </p:cNvPicPr>
          <p:nvPr/>
        </p:nvPicPr>
        <p:blipFill>
          <a:blip r:embed="rId9"/>
          <a:stretch>
            <a:fillRect/>
          </a:stretch>
        </p:blipFill>
        <p:spPr>
          <a:xfrm>
            <a:off x="3961369" y="3610292"/>
            <a:ext cx="1024303" cy="454504"/>
          </a:xfrm>
          <a:prstGeom prst="rect">
            <a:avLst/>
          </a:prstGeom>
        </p:spPr>
      </p:pic>
      <p:pic>
        <p:nvPicPr>
          <p:cNvPr id="130" name="Picture 129" descr="dryadA.png"/>
          <p:cNvPicPr>
            <a:picLocks noChangeAspect="1"/>
          </p:cNvPicPr>
          <p:nvPr/>
        </p:nvPicPr>
        <p:blipFill>
          <a:blip r:embed="rId9"/>
          <a:stretch>
            <a:fillRect/>
          </a:stretch>
        </p:blipFill>
        <p:spPr>
          <a:xfrm>
            <a:off x="3961369" y="3494203"/>
            <a:ext cx="1024303" cy="454504"/>
          </a:xfrm>
          <a:prstGeom prst="rect">
            <a:avLst/>
          </a:prstGeom>
        </p:spPr>
      </p:pic>
      <p:pic>
        <p:nvPicPr>
          <p:cNvPr id="133" name="Picture 132" descr="dryadA.png"/>
          <p:cNvPicPr>
            <a:picLocks noChangeAspect="1"/>
          </p:cNvPicPr>
          <p:nvPr/>
        </p:nvPicPr>
        <p:blipFill>
          <a:blip r:embed="rId9"/>
          <a:stretch>
            <a:fillRect/>
          </a:stretch>
        </p:blipFill>
        <p:spPr>
          <a:xfrm>
            <a:off x="3961369" y="3378115"/>
            <a:ext cx="1024303" cy="454504"/>
          </a:xfrm>
          <a:prstGeom prst="rect">
            <a:avLst/>
          </a:prstGeom>
        </p:spPr>
      </p:pic>
      <p:pic>
        <p:nvPicPr>
          <p:cNvPr id="134" name="Picture 133" descr="dryadA.png"/>
          <p:cNvPicPr>
            <a:picLocks noChangeAspect="1"/>
          </p:cNvPicPr>
          <p:nvPr/>
        </p:nvPicPr>
        <p:blipFill>
          <a:blip r:embed="rId9"/>
          <a:stretch>
            <a:fillRect/>
          </a:stretch>
        </p:blipFill>
        <p:spPr>
          <a:xfrm>
            <a:off x="3961369" y="3262028"/>
            <a:ext cx="1024303" cy="454504"/>
          </a:xfrm>
          <a:prstGeom prst="rect">
            <a:avLst/>
          </a:prstGeom>
        </p:spPr>
      </p:pic>
      <p:sp>
        <p:nvSpPr>
          <p:cNvPr id="102" name="Rectangle 101"/>
          <p:cNvSpPr/>
          <p:nvPr/>
        </p:nvSpPr>
        <p:spPr>
          <a:xfrm>
            <a:off x="3985515" y="1138980"/>
            <a:ext cx="935378" cy="25391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1050" b="1" dirty="0" smtClean="0">
                <a:solidFill>
                  <a:schemeClr val="bg1"/>
                </a:solidFill>
                <a:latin typeface="Segoe"/>
                <a:ea typeface="Segoe UI" pitchFamily="34" charset="0"/>
                <a:cs typeface="Segoe"/>
              </a:rPr>
              <a:t>HPC Server</a:t>
            </a:r>
          </a:p>
        </p:txBody>
      </p:sp>
      <p:sp>
        <p:nvSpPr>
          <p:cNvPr id="136" name="Rectangle 135"/>
          <p:cNvSpPr/>
          <p:nvPr/>
        </p:nvSpPr>
        <p:spPr>
          <a:xfrm>
            <a:off x="7333919" y="6192889"/>
            <a:ext cx="1112380" cy="25391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1050" b="1" dirty="0">
                <a:solidFill>
                  <a:schemeClr val="bg1"/>
                </a:solidFill>
                <a:latin typeface="Segoe"/>
                <a:ea typeface="Segoe UI" pitchFamily="34" charset="0"/>
                <a:cs typeface="Segoe"/>
              </a:rPr>
              <a:t>SQL EDW</a:t>
            </a:r>
          </a:p>
        </p:txBody>
      </p:sp>
      <p:sp>
        <p:nvSpPr>
          <p:cNvPr id="23" name="Text Box 18"/>
          <p:cNvSpPr txBox="1">
            <a:spLocks noChangeArrowheads="1"/>
          </p:cNvSpPr>
          <p:nvPr/>
        </p:nvSpPr>
        <p:spPr bwMode="auto">
          <a:xfrm flipH="1">
            <a:off x="7839323" y="3618555"/>
            <a:ext cx="417263" cy="369332"/>
          </a:xfrm>
          <a:prstGeom prst="rect">
            <a:avLst/>
          </a:prstGeom>
          <a:noFill/>
          <a:ln w="9525" algn="ctr">
            <a:noFill/>
            <a:miter lim="800000"/>
            <a:headEnd/>
            <a:tailEnd/>
          </a:ln>
          <a:effectLst/>
        </p:spPr>
        <p:txBody>
          <a:bodyPr wrap="square">
            <a:spAutoFit/>
          </a:bodyPr>
          <a:lstStyle/>
          <a:p>
            <a:pPr>
              <a:lnSpc>
                <a:spcPct val="90000"/>
              </a:lnSpc>
              <a:spcBef>
                <a:spcPct val="30000"/>
              </a:spcBef>
              <a:defRPr/>
            </a:pPr>
            <a:r>
              <a:rPr lang="en-US" sz="1000" b="1" dirty="0" smtClean="0">
                <a:solidFill>
                  <a:schemeClr val="bg1"/>
                </a:solidFill>
                <a:latin typeface="Segoe"/>
                <a:cs typeface="Segoe"/>
              </a:rPr>
              <a:t>S </a:t>
            </a:r>
            <a:r>
              <a:rPr lang="en-US" sz="1000" b="1" dirty="0" err="1" smtClean="0">
                <a:solidFill>
                  <a:schemeClr val="bg1"/>
                </a:solidFill>
                <a:latin typeface="Segoe"/>
                <a:cs typeface="Segoe"/>
              </a:rPr>
              <a:t>S</a:t>
            </a:r>
            <a:r>
              <a:rPr lang="en-US" sz="1000" b="1" dirty="0" smtClean="0">
                <a:solidFill>
                  <a:schemeClr val="bg1"/>
                </a:solidFill>
                <a:latin typeface="Segoe"/>
                <a:cs typeface="Segoe"/>
              </a:rPr>
              <a:t> RS </a:t>
            </a:r>
            <a:endParaRPr lang="en-US" sz="1000" b="1" dirty="0">
              <a:solidFill>
                <a:schemeClr val="bg1"/>
              </a:solidFill>
              <a:latin typeface="Segoe"/>
              <a:cs typeface="Segoe"/>
            </a:endParaRPr>
          </a:p>
        </p:txBody>
      </p:sp>
      <p:grpSp>
        <p:nvGrpSpPr>
          <p:cNvPr id="7" name="Group 6"/>
          <p:cNvGrpSpPr/>
          <p:nvPr/>
        </p:nvGrpSpPr>
        <p:grpSpPr>
          <a:xfrm>
            <a:off x="9217354" y="1289704"/>
            <a:ext cx="2835959" cy="843896"/>
            <a:chOff x="6248400" y="5585138"/>
            <a:chExt cx="1975123" cy="950902"/>
          </a:xfrm>
        </p:grpSpPr>
        <p:sp>
          <p:nvSpPr>
            <p:cNvPr id="162" name="Rounded Rectangle 161"/>
            <p:cNvSpPr/>
            <p:nvPr/>
          </p:nvSpPr>
          <p:spPr>
            <a:xfrm>
              <a:off x="6435429" y="5585138"/>
              <a:ext cx="1500363" cy="918008"/>
            </a:xfrm>
            <a:prstGeom prst="roundRect">
              <a:avLst/>
            </a:prstGeom>
            <a:solidFill>
              <a:schemeClr val="accent6">
                <a:lumMod val="60000"/>
                <a:lumOff val="40000"/>
              </a:schemeClr>
            </a:solidFill>
            <a:ln>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1031" name="Picture 7" descr="Financial Services"/>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843849" y="5669774"/>
              <a:ext cx="784225" cy="522817"/>
            </a:xfrm>
            <a:prstGeom prst="rect">
              <a:avLst/>
            </a:prstGeom>
            <a:noFill/>
            <a:ln>
              <a:solidFill>
                <a:srgbClr val="002060"/>
              </a:solidFill>
            </a:ln>
            <a:extLst>
              <a:ext uri="{909E8E84-426E-40DD-AFC4-6F175D3DCCD1}">
                <a14:hiddenFill xmlns:a14="http://schemas.microsoft.com/office/drawing/2010/main">
                  <a:solidFill>
                    <a:srgbClr val="FFFFFF"/>
                  </a:solidFill>
                </a14:hiddenFill>
              </a:ext>
            </a:extLst>
          </p:spPr>
        </p:pic>
        <p:sp>
          <p:nvSpPr>
            <p:cNvPr id="101" name="Rectangle 100"/>
            <p:cNvSpPr/>
            <p:nvPr/>
          </p:nvSpPr>
          <p:spPr>
            <a:xfrm>
              <a:off x="6248400" y="6151089"/>
              <a:ext cx="1975123" cy="384951"/>
            </a:xfrm>
            <a:prstGeom prst="rect">
              <a:avLst/>
            </a:prstGeom>
            <a:noFill/>
            <a:ln w="9525" algn="ctr">
              <a:noFill/>
              <a:miter lim="800000"/>
              <a:headEnd/>
              <a:tailEnd/>
            </a:ln>
            <a:effectLst/>
          </p:spPr>
          <p:txBody>
            <a:bodyPr wrap="square">
              <a:spAutoFit/>
            </a:bodyPr>
            <a:lstStyle/>
            <a:p>
              <a:pPr algn="ctr">
                <a:lnSpc>
                  <a:spcPct val="90000"/>
                </a:lnSpc>
                <a:spcBef>
                  <a:spcPct val="30000"/>
                </a:spcBef>
              </a:pPr>
              <a:r>
                <a:rPr lang="en-US" sz="900" dirty="0">
                  <a:solidFill>
                    <a:srgbClr val="002060"/>
                  </a:solidFill>
                  <a:latin typeface="Segoe"/>
                  <a:cs typeface="Segoe"/>
                </a:rPr>
                <a:t>Data &amp; Compute </a:t>
              </a:r>
              <a:br>
                <a:rPr lang="en-US" sz="900" dirty="0">
                  <a:solidFill>
                    <a:srgbClr val="002060"/>
                  </a:solidFill>
                  <a:latin typeface="Segoe"/>
                  <a:cs typeface="Segoe"/>
                </a:rPr>
              </a:br>
              <a:r>
                <a:rPr lang="en-US" sz="900" dirty="0" smtClean="0">
                  <a:solidFill>
                    <a:srgbClr val="002060"/>
                  </a:solidFill>
                  <a:latin typeface="Segoe"/>
                  <a:cs typeface="Segoe"/>
                </a:rPr>
                <a:t>Intensive HPC App</a:t>
              </a:r>
              <a:endParaRPr lang="en-US" sz="900" dirty="0">
                <a:solidFill>
                  <a:srgbClr val="002060"/>
                </a:solidFill>
                <a:latin typeface="Segoe"/>
                <a:cs typeface="Segoe"/>
              </a:endParaRPr>
            </a:p>
          </p:txBody>
        </p:sp>
      </p:grpSp>
      <p:sp>
        <p:nvSpPr>
          <p:cNvPr id="163" name="Rounded Rectangle 162"/>
          <p:cNvSpPr/>
          <p:nvPr/>
        </p:nvSpPr>
        <p:spPr>
          <a:xfrm>
            <a:off x="9485898" y="2209800"/>
            <a:ext cx="2154279" cy="4572000"/>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descr="scorecard.png"/>
          <p:cNvPicPr>
            <a:picLocks noChangeAspect="1"/>
          </p:cNvPicPr>
          <p:nvPr/>
        </p:nvPicPr>
        <p:blipFill>
          <a:blip r:embed="rId11"/>
          <a:stretch>
            <a:fillRect/>
          </a:stretch>
        </p:blipFill>
        <p:spPr>
          <a:xfrm>
            <a:off x="10005690" y="3254988"/>
            <a:ext cx="1412392" cy="859812"/>
          </a:xfrm>
          <a:prstGeom prst="rect">
            <a:avLst/>
          </a:prstGeom>
          <a:ln>
            <a:noFill/>
          </a:ln>
        </p:spPr>
      </p:pic>
      <p:sp>
        <p:nvSpPr>
          <p:cNvPr id="92" name="Text Box 18"/>
          <p:cNvSpPr txBox="1">
            <a:spLocks noChangeArrowheads="1"/>
          </p:cNvSpPr>
          <p:nvPr/>
        </p:nvSpPr>
        <p:spPr bwMode="auto">
          <a:xfrm flipH="1">
            <a:off x="9621597" y="3039362"/>
            <a:ext cx="1959690" cy="237757"/>
          </a:xfrm>
          <a:prstGeom prst="rect">
            <a:avLst/>
          </a:prstGeom>
          <a:noFill/>
          <a:ln w="9525" algn="ctr">
            <a:noFill/>
            <a:miter lim="800000"/>
            <a:headEnd/>
            <a:tailEnd/>
          </a:ln>
          <a:effectLst/>
        </p:spPr>
        <p:txBody>
          <a:bodyPr wrap="square">
            <a:spAutoFit/>
          </a:bodyPr>
          <a:lstStyle/>
          <a:p>
            <a:pPr algn="ctr">
              <a:lnSpc>
                <a:spcPct val="90000"/>
              </a:lnSpc>
              <a:spcBef>
                <a:spcPct val="30000"/>
              </a:spcBef>
              <a:defRPr/>
            </a:pPr>
            <a:r>
              <a:rPr lang="en-US" sz="1050" dirty="0" smtClean="0">
                <a:solidFill>
                  <a:srgbClr val="063B63"/>
                </a:solidFill>
                <a:latin typeface="Segoe"/>
                <a:cs typeface="Segoe"/>
              </a:rPr>
              <a:t>Interactive Reports</a:t>
            </a:r>
            <a:endParaRPr lang="en-US" sz="1050" dirty="0">
              <a:solidFill>
                <a:srgbClr val="063B63"/>
              </a:solidFill>
              <a:latin typeface="Segoe"/>
              <a:cs typeface="Segoe"/>
            </a:endParaRPr>
          </a:p>
        </p:txBody>
      </p:sp>
      <p:sp>
        <p:nvSpPr>
          <p:cNvPr id="93" name="Text Box 18"/>
          <p:cNvSpPr txBox="1">
            <a:spLocks noChangeArrowheads="1"/>
          </p:cNvSpPr>
          <p:nvPr/>
        </p:nvSpPr>
        <p:spPr bwMode="auto">
          <a:xfrm flipH="1">
            <a:off x="9784914" y="4045578"/>
            <a:ext cx="1633057" cy="237757"/>
          </a:xfrm>
          <a:prstGeom prst="rect">
            <a:avLst/>
          </a:prstGeom>
          <a:noFill/>
          <a:ln w="9525" algn="ctr">
            <a:noFill/>
            <a:miter lim="800000"/>
            <a:headEnd/>
            <a:tailEnd/>
          </a:ln>
          <a:effectLst/>
        </p:spPr>
        <p:txBody>
          <a:bodyPr wrap="square">
            <a:spAutoFit/>
          </a:bodyPr>
          <a:lstStyle/>
          <a:p>
            <a:pPr algn="ctr">
              <a:lnSpc>
                <a:spcPct val="90000"/>
              </a:lnSpc>
              <a:spcBef>
                <a:spcPct val="30000"/>
              </a:spcBef>
              <a:defRPr/>
            </a:pPr>
            <a:r>
              <a:rPr lang="en-US" sz="1050" dirty="0" smtClean="0">
                <a:solidFill>
                  <a:srgbClr val="063B63"/>
                </a:solidFill>
                <a:latin typeface="Segoe"/>
                <a:cs typeface="Segoe"/>
              </a:rPr>
              <a:t>Performance Scorecard</a:t>
            </a:r>
            <a:endParaRPr lang="en-US" sz="1050" dirty="0">
              <a:solidFill>
                <a:srgbClr val="063B63"/>
              </a:solidFill>
              <a:latin typeface="Segoe"/>
              <a:cs typeface="Segoe"/>
            </a:endParaRPr>
          </a:p>
        </p:txBody>
      </p:sp>
      <p:pic>
        <p:nvPicPr>
          <p:cNvPr id="1026" name="Picture 2" descr="http://www.powerpivot.com/res/images/IW2Ribbon_thumbnail.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702935" y="4565025"/>
            <a:ext cx="1797015" cy="791108"/>
          </a:xfrm>
          <a:prstGeom prst="rect">
            <a:avLst/>
          </a:prstGeom>
          <a:noFill/>
          <a:ln>
            <a:solidFill>
              <a:srgbClr val="002060"/>
            </a:solidFill>
          </a:ln>
          <a:extLst>
            <a:ext uri="{909E8E84-426E-40DD-AFC4-6F175D3DCCD1}">
              <a14:hiddenFill xmlns:a14="http://schemas.microsoft.com/office/drawing/2010/main">
                <a:solidFill>
                  <a:srgbClr val="FFFFFF"/>
                </a:solidFill>
              </a14:hiddenFill>
            </a:ext>
          </a:extLst>
        </p:spPr>
      </p:pic>
      <p:sp>
        <p:nvSpPr>
          <p:cNvPr id="137" name="Text Box 18"/>
          <p:cNvSpPr txBox="1">
            <a:spLocks noChangeArrowheads="1"/>
          </p:cNvSpPr>
          <p:nvPr/>
        </p:nvSpPr>
        <p:spPr bwMode="auto">
          <a:xfrm flipH="1">
            <a:off x="9784914" y="5365981"/>
            <a:ext cx="1633057" cy="244682"/>
          </a:xfrm>
          <a:prstGeom prst="rect">
            <a:avLst/>
          </a:prstGeom>
          <a:noFill/>
          <a:ln w="9525" algn="ctr">
            <a:noFill/>
            <a:miter lim="800000"/>
            <a:headEnd/>
            <a:tailEnd/>
          </a:ln>
          <a:effectLst/>
        </p:spPr>
        <p:txBody>
          <a:bodyPr wrap="square">
            <a:spAutoFit/>
          </a:bodyPr>
          <a:lstStyle>
            <a:defPPr>
              <a:defRPr lang="en-US"/>
            </a:defPPr>
            <a:lvl1pPr algn="ctr">
              <a:lnSpc>
                <a:spcPct val="90000"/>
              </a:lnSpc>
              <a:spcBef>
                <a:spcPct val="30000"/>
              </a:spcBef>
              <a:defRPr sz="1050">
                <a:latin typeface="Segoe"/>
                <a:cs typeface="Segoe"/>
              </a:defRPr>
            </a:lvl1pPr>
          </a:lstStyle>
          <a:p>
            <a:r>
              <a:rPr lang="en-US" sz="1100" dirty="0" err="1">
                <a:solidFill>
                  <a:srgbClr val="002060"/>
                </a:solidFill>
              </a:rPr>
              <a:t>PowerPivot</a:t>
            </a:r>
            <a:endParaRPr lang="en-US" sz="1100" dirty="0">
              <a:solidFill>
                <a:srgbClr val="002060"/>
              </a:solidFill>
            </a:endParaRPr>
          </a:p>
        </p:txBody>
      </p:sp>
      <p:pic>
        <p:nvPicPr>
          <p:cNvPr id="1028" name="Picture 4" descr="Report Builder 3.0">
            <a:hlinkClick r:id="rId13"/>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912083" y="2286518"/>
            <a:ext cx="1378722" cy="724018"/>
          </a:xfrm>
          <a:prstGeom prst="rect">
            <a:avLst/>
          </a:prstGeom>
          <a:noFill/>
          <a:ln w="19050">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http://t0.gstatic.com/images?q=tbn:ANd9GcQsEFrFQe5XFHpt0GlI2Q4HjJJvb4uaWgAXyNjQ-TU7F-f5iQcXWOgdxBY">
            <a:hlinkClick r:id="rId15"/>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706327" y="5631826"/>
            <a:ext cx="1790234" cy="895351"/>
          </a:xfrm>
          <a:prstGeom prst="rect">
            <a:avLst/>
          </a:prstGeom>
          <a:noFill/>
          <a:ln w="19050">
            <a:solidFill>
              <a:srgbClr val="002060"/>
            </a:solidFill>
          </a:ln>
          <a:extLst>
            <a:ext uri="{909E8E84-426E-40DD-AFC4-6F175D3DCCD1}">
              <a14:hiddenFill xmlns:a14="http://schemas.microsoft.com/office/drawing/2010/main">
                <a:solidFill>
                  <a:srgbClr val="FFFFFF"/>
                </a:solidFill>
              </a14:hiddenFill>
            </a:ext>
          </a:extLst>
        </p:spPr>
      </p:pic>
      <p:sp>
        <p:nvSpPr>
          <p:cNvPr id="139" name="Text Box 18"/>
          <p:cNvSpPr txBox="1">
            <a:spLocks noChangeArrowheads="1"/>
          </p:cNvSpPr>
          <p:nvPr/>
        </p:nvSpPr>
        <p:spPr bwMode="auto">
          <a:xfrm flipH="1">
            <a:off x="9562711" y="6544044"/>
            <a:ext cx="2077466" cy="237757"/>
          </a:xfrm>
          <a:prstGeom prst="rect">
            <a:avLst/>
          </a:prstGeom>
          <a:noFill/>
          <a:ln w="9525" algn="ctr">
            <a:noFill/>
            <a:miter lim="800000"/>
            <a:headEnd/>
            <a:tailEnd/>
          </a:ln>
          <a:effectLst/>
        </p:spPr>
        <p:txBody>
          <a:bodyPr wrap="square">
            <a:spAutoFit/>
          </a:bodyPr>
          <a:lstStyle/>
          <a:p>
            <a:pPr algn="ctr">
              <a:lnSpc>
                <a:spcPct val="90000"/>
              </a:lnSpc>
              <a:spcBef>
                <a:spcPct val="30000"/>
              </a:spcBef>
              <a:defRPr/>
            </a:pPr>
            <a:r>
              <a:rPr lang="en-US" sz="1050" dirty="0" smtClean="0">
                <a:solidFill>
                  <a:srgbClr val="002060"/>
                </a:solidFill>
                <a:latin typeface="Segoe"/>
                <a:cs typeface="Segoe"/>
              </a:rPr>
              <a:t>Embedded BI Apps</a:t>
            </a:r>
            <a:endParaRPr lang="en-US" sz="1050" dirty="0">
              <a:solidFill>
                <a:srgbClr val="002060"/>
              </a:solidFill>
              <a:latin typeface="Segoe"/>
              <a:cs typeface="Segoe"/>
            </a:endParaRPr>
          </a:p>
        </p:txBody>
      </p:sp>
      <p:sp>
        <p:nvSpPr>
          <p:cNvPr id="111" name="Rectangle 110"/>
          <p:cNvSpPr/>
          <p:nvPr/>
        </p:nvSpPr>
        <p:spPr>
          <a:xfrm>
            <a:off x="3985515" y="5918284"/>
            <a:ext cx="935378" cy="25391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1050" b="1" dirty="0" smtClean="0">
                <a:solidFill>
                  <a:schemeClr val="bg1"/>
                </a:solidFill>
                <a:latin typeface="Segoe"/>
                <a:ea typeface="Segoe UI" pitchFamily="34" charset="0"/>
                <a:cs typeface="Segoe"/>
              </a:rPr>
              <a:t>Hadoop</a:t>
            </a:r>
          </a:p>
        </p:txBody>
      </p:sp>
      <p:pic>
        <p:nvPicPr>
          <p:cNvPr id="117" name="Picture 116" descr="dryadA.png"/>
          <p:cNvPicPr>
            <a:picLocks noChangeAspect="1"/>
          </p:cNvPicPr>
          <p:nvPr/>
        </p:nvPicPr>
        <p:blipFill>
          <a:blip r:embed="rId9"/>
          <a:stretch>
            <a:fillRect/>
          </a:stretch>
        </p:blipFill>
        <p:spPr>
          <a:xfrm>
            <a:off x="3961369" y="5412896"/>
            <a:ext cx="1024303" cy="454504"/>
          </a:xfrm>
          <a:prstGeom prst="rect">
            <a:avLst/>
          </a:prstGeom>
        </p:spPr>
      </p:pic>
      <p:pic>
        <p:nvPicPr>
          <p:cNvPr id="118" name="Picture 117" descr="dryadA.png"/>
          <p:cNvPicPr>
            <a:picLocks noChangeAspect="1"/>
          </p:cNvPicPr>
          <p:nvPr/>
        </p:nvPicPr>
        <p:blipFill>
          <a:blip r:embed="rId9"/>
          <a:stretch>
            <a:fillRect/>
          </a:stretch>
        </p:blipFill>
        <p:spPr>
          <a:xfrm>
            <a:off x="3961369" y="5339392"/>
            <a:ext cx="1024303" cy="454504"/>
          </a:xfrm>
          <a:prstGeom prst="rect">
            <a:avLst/>
          </a:prstGeom>
        </p:spPr>
      </p:pic>
      <p:pic>
        <p:nvPicPr>
          <p:cNvPr id="119" name="Picture 118" descr="dryadA.png"/>
          <p:cNvPicPr>
            <a:picLocks noChangeAspect="1"/>
          </p:cNvPicPr>
          <p:nvPr/>
        </p:nvPicPr>
        <p:blipFill>
          <a:blip r:embed="rId9"/>
          <a:stretch>
            <a:fillRect/>
          </a:stretch>
        </p:blipFill>
        <p:spPr>
          <a:xfrm>
            <a:off x="3961369" y="5223303"/>
            <a:ext cx="1024303" cy="454504"/>
          </a:xfrm>
          <a:prstGeom prst="rect">
            <a:avLst/>
          </a:prstGeom>
        </p:spPr>
      </p:pic>
      <p:pic>
        <p:nvPicPr>
          <p:cNvPr id="131" name="Picture 130" descr="dryadA.png"/>
          <p:cNvPicPr>
            <a:picLocks noChangeAspect="1"/>
          </p:cNvPicPr>
          <p:nvPr/>
        </p:nvPicPr>
        <p:blipFill>
          <a:blip r:embed="rId9"/>
          <a:stretch>
            <a:fillRect/>
          </a:stretch>
        </p:blipFill>
        <p:spPr>
          <a:xfrm>
            <a:off x="3961369" y="5107215"/>
            <a:ext cx="1024303" cy="454504"/>
          </a:xfrm>
          <a:prstGeom prst="rect">
            <a:avLst/>
          </a:prstGeom>
        </p:spPr>
      </p:pic>
      <p:pic>
        <p:nvPicPr>
          <p:cNvPr id="132" name="Picture 131" descr="dryadA.png"/>
          <p:cNvPicPr>
            <a:picLocks noChangeAspect="1"/>
          </p:cNvPicPr>
          <p:nvPr/>
        </p:nvPicPr>
        <p:blipFill>
          <a:blip r:embed="rId9"/>
          <a:stretch>
            <a:fillRect/>
          </a:stretch>
        </p:blipFill>
        <p:spPr>
          <a:xfrm>
            <a:off x="3961369" y="4991128"/>
            <a:ext cx="1024303" cy="454504"/>
          </a:xfrm>
          <a:prstGeom prst="rect">
            <a:avLst/>
          </a:prstGeom>
        </p:spPr>
      </p:pic>
      <p:pic>
        <p:nvPicPr>
          <p:cNvPr id="99" name="Picture 98" descr="dryadA.png"/>
          <p:cNvPicPr>
            <a:picLocks noChangeAspect="1"/>
          </p:cNvPicPr>
          <p:nvPr/>
        </p:nvPicPr>
        <p:blipFill>
          <a:blip r:embed="rId9"/>
          <a:stretch>
            <a:fillRect/>
          </a:stretch>
        </p:blipFill>
        <p:spPr>
          <a:xfrm>
            <a:off x="3961369" y="3126896"/>
            <a:ext cx="1024303" cy="454504"/>
          </a:xfrm>
          <a:prstGeom prst="rect">
            <a:avLst/>
          </a:prstGeom>
        </p:spPr>
      </p:pic>
      <p:pic>
        <p:nvPicPr>
          <p:cNvPr id="100" name="Picture 99" descr="dryadA.png"/>
          <p:cNvPicPr>
            <a:picLocks noChangeAspect="1"/>
          </p:cNvPicPr>
          <p:nvPr/>
        </p:nvPicPr>
        <p:blipFill>
          <a:blip r:embed="rId9"/>
          <a:stretch>
            <a:fillRect/>
          </a:stretch>
        </p:blipFill>
        <p:spPr>
          <a:xfrm>
            <a:off x="3961369" y="3010807"/>
            <a:ext cx="1024303" cy="454504"/>
          </a:xfrm>
          <a:prstGeom prst="rect">
            <a:avLst/>
          </a:prstGeom>
        </p:spPr>
      </p:pic>
      <p:pic>
        <p:nvPicPr>
          <p:cNvPr id="114" name="Picture 113" descr="dryadA.png"/>
          <p:cNvPicPr>
            <a:picLocks noChangeAspect="1"/>
          </p:cNvPicPr>
          <p:nvPr/>
        </p:nvPicPr>
        <p:blipFill>
          <a:blip r:embed="rId9"/>
          <a:stretch>
            <a:fillRect/>
          </a:stretch>
        </p:blipFill>
        <p:spPr>
          <a:xfrm>
            <a:off x="3961369" y="2894719"/>
            <a:ext cx="1024303" cy="454504"/>
          </a:xfrm>
          <a:prstGeom prst="rect">
            <a:avLst/>
          </a:prstGeom>
        </p:spPr>
      </p:pic>
      <p:pic>
        <p:nvPicPr>
          <p:cNvPr id="116" name="Picture 115" descr="dryadA.png"/>
          <p:cNvPicPr>
            <a:picLocks noChangeAspect="1"/>
          </p:cNvPicPr>
          <p:nvPr/>
        </p:nvPicPr>
        <p:blipFill>
          <a:blip r:embed="rId9"/>
          <a:stretch>
            <a:fillRect/>
          </a:stretch>
        </p:blipFill>
        <p:spPr>
          <a:xfrm>
            <a:off x="3961369" y="2778632"/>
            <a:ext cx="1024303" cy="454504"/>
          </a:xfrm>
          <a:prstGeom prst="rect">
            <a:avLst/>
          </a:prstGeom>
        </p:spPr>
      </p:pic>
      <p:pic>
        <p:nvPicPr>
          <p:cNvPr id="120" name="Picture 119" descr="dryadA.png"/>
          <p:cNvPicPr>
            <a:picLocks noChangeAspect="1"/>
          </p:cNvPicPr>
          <p:nvPr/>
        </p:nvPicPr>
        <p:blipFill>
          <a:blip r:embed="rId9"/>
          <a:stretch>
            <a:fillRect/>
          </a:stretch>
        </p:blipFill>
        <p:spPr>
          <a:xfrm>
            <a:off x="3961369" y="2705128"/>
            <a:ext cx="1024303" cy="454504"/>
          </a:xfrm>
          <a:prstGeom prst="rect">
            <a:avLst/>
          </a:prstGeom>
        </p:spPr>
      </p:pic>
      <p:pic>
        <p:nvPicPr>
          <p:cNvPr id="121" name="Picture 120" descr="dryadA.png"/>
          <p:cNvPicPr>
            <a:picLocks noChangeAspect="1"/>
          </p:cNvPicPr>
          <p:nvPr/>
        </p:nvPicPr>
        <p:blipFill>
          <a:blip r:embed="rId9"/>
          <a:stretch>
            <a:fillRect/>
          </a:stretch>
        </p:blipFill>
        <p:spPr>
          <a:xfrm>
            <a:off x="3961369" y="2589039"/>
            <a:ext cx="1024303" cy="454504"/>
          </a:xfrm>
          <a:prstGeom prst="rect">
            <a:avLst/>
          </a:prstGeom>
        </p:spPr>
      </p:pic>
      <p:pic>
        <p:nvPicPr>
          <p:cNvPr id="141" name="Picture 140" descr="dryadA.png"/>
          <p:cNvPicPr>
            <a:picLocks noChangeAspect="1"/>
          </p:cNvPicPr>
          <p:nvPr/>
        </p:nvPicPr>
        <p:blipFill>
          <a:blip r:embed="rId9"/>
          <a:stretch>
            <a:fillRect/>
          </a:stretch>
        </p:blipFill>
        <p:spPr>
          <a:xfrm>
            <a:off x="3961369" y="2472951"/>
            <a:ext cx="1024303" cy="454504"/>
          </a:xfrm>
          <a:prstGeom prst="rect">
            <a:avLst/>
          </a:prstGeom>
        </p:spPr>
      </p:pic>
      <p:pic>
        <p:nvPicPr>
          <p:cNvPr id="144" name="Picture 143" descr="dryadA.png"/>
          <p:cNvPicPr>
            <a:picLocks noChangeAspect="1"/>
          </p:cNvPicPr>
          <p:nvPr/>
        </p:nvPicPr>
        <p:blipFill>
          <a:blip r:embed="rId9"/>
          <a:stretch>
            <a:fillRect/>
          </a:stretch>
        </p:blipFill>
        <p:spPr>
          <a:xfrm>
            <a:off x="3961369" y="2356864"/>
            <a:ext cx="1024303" cy="454504"/>
          </a:xfrm>
          <a:prstGeom prst="rect">
            <a:avLst/>
          </a:prstGeom>
        </p:spPr>
      </p:pic>
      <p:pic>
        <p:nvPicPr>
          <p:cNvPr id="145" name="Picture 144" descr="dryadA.png"/>
          <p:cNvPicPr>
            <a:picLocks noChangeAspect="1"/>
          </p:cNvPicPr>
          <p:nvPr/>
        </p:nvPicPr>
        <p:blipFill>
          <a:blip r:embed="rId9"/>
          <a:stretch>
            <a:fillRect/>
          </a:stretch>
        </p:blipFill>
        <p:spPr>
          <a:xfrm>
            <a:off x="3961369" y="2212496"/>
            <a:ext cx="1024303" cy="454504"/>
          </a:xfrm>
          <a:prstGeom prst="rect">
            <a:avLst/>
          </a:prstGeom>
        </p:spPr>
      </p:pic>
      <p:pic>
        <p:nvPicPr>
          <p:cNvPr id="149" name="Picture 148" descr="dryadA.png"/>
          <p:cNvPicPr>
            <a:picLocks noChangeAspect="1"/>
          </p:cNvPicPr>
          <p:nvPr/>
        </p:nvPicPr>
        <p:blipFill>
          <a:blip r:embed="rId9"/>
          <a:stretch>
            <a:fillRect/>
          </a:stretch>
        </p:blipFill>
        <p:spPr>
          <a:xfrm>
            <a:off x="3961369" y="2096407"/>
            <a:ext cx="1024303" cy="454504"/>
          </a:xfrm>
          <a:prstGeom prst="rect">
            <a:avLst/>
          </a:prstGeom>
        </p:spPr>
      </p:pic>
      <p:pic>
        <p:nvPicPr>
          <p:cNvPr id="151" name="Picture 150" descr="dryadA.png"/>
          <p:cNvPicPr>
            <a:picLocks noChangeAspect="1"/>
          </p:cNvPicPr>
          <p:nvPr/>
        </p:nvPicPr>
        <p:blipFill>
          <a:blip r:embed="rId9"/>
          <a:stretch>
            <a:fillRect/>
          </a:stretch>
        </p:blipFill>
        <p:spPr>
          <a:xfrm>
            <a:off x="3961369" y="1980319"/>
            <a:ext cx="1024303" cy="454504"/>
          </a:xfrm>
          <a:prstGeom prst="rect">
            <a:avLst/>
          </a:prstGeom>
        </p:spPr>
      </p:pic>
      <p:pic>
        <p:nvPicPr>
          <p:cNvPr id="154" name="Picture 153" descr="dryadA.png"/>
          <p:cNvPicPr>
            <a:picLocks noChangeAspect="1"/>
          </p:cNvPicPr>
          <p:nvPr/>
        </p:nvPicPr>
        <p:blipFill>
          <a:blip r:embed="rId9"/>
          <a:stretch>
            <a:fillRect/>
          </a:stretch>
        </p:blipFill>
        <p:spPr>
          <a:xfrm>
            <a:off x="3961369" y="1864232"/>
            <a:ext cx="1024303" cy="454504"/>
          </a:xfrm>
          <a:prstGeom prst="rect">
            <a:avLst/>
          </a:prstGeom>
        </p:spPr>
      </p:pic>
      <p:pic>
        <p:nvPicPr>
          <p:cNvPr id="157" name="Picture 156" descr="dryadA.png"/>
          <p:cNvPicPr>
            <a:picLocks noChangeAspect="1"/>
          </p:cNvPicPr>
          <p:nvPr/>
        </p:nvPicPr>
        <p:blipFill>
          <a:blip r:embed="rId9"/>
          <a:stretch>
            <a:fillRect/>
          </a:stretch>
        </p:blipFill>
        <p:spPr>
          <a:xfrm>
            <a:off x="3961369" y="1790728"/>
            <a:ext cx="1024303" cy="454504"/>
          </a:xfrm>
          <a:prstGeom prst="rect">
            <a:avLst/>
          </a:prstGeom>
        </p:spPr>
      </p:pic>
      <p:pic>
        <p:nvPicPr>
          <p:cNvPr id="159" name="Picture 158" descr="dryadA.png"/>
          <p:cNvPicPr>
            <a:picLocks noChangeAspect="1"/>
          </p:cNvPicPr>
          <p:nvPr/>
        </p:nvPicPr>
        <p:blipFill>
          <a:blip r:embed="rId9"/>
          <a:stretch>
            <a:fillRect/>
          </a:stretch>
        </p:blipFill>
        <p:spPr>
          <a:xfrm>
            <a:off x="3961369" y="1674639"/>
            <a:ext cx="1024303" cy="454504"/>
          </a:xfrm>
          <a:prstGeom prst="rect">
            <a:avLst/>
          </a:prstGeom>
        </p:spPr>
      </p:pic>
      <p:pic>
        <p:nvPicPr>
          <p:cNvPr id="160" name="Picture 159" descr="dryadA.png"/>
          <p:cNvPicPr>
            <a:picLocks noChangeAspect="1"/>
          </p:cNvPicPr>
          <p:nvPr/>
        </p:nvPicPr>
        <p:blipFill>
          <a:blip r:embed="rId9"/>
          <a:stretch>
            <a:fillRect/>
          </a:stretch>
        </p:blipFill>
        <p:spPr>
          <a:xfrm>
            <a:off x="3961369" y="1558551"/>
            <a:ext cx="1024303" cy="454504"/>
          </a:xfrm>
          <a:prstGeom prst="rect">
            <a:avLst/>
          </a:prstGeom>
        </p:spPr>
      </p:pic>
      <p:pic>
        <p:nvPicPr>
          <p:cNvPr id="164" name="Picture 163" descr="dryadA.png"/>
          <p:cNvPicPr>
            <a:picLocks noChangeAspect="1"/>
          </p:cNvPicPr>
          <p:nvPr/>
        </p:nvPicPr>
        <p:blipFill>
          <a:blip r:embed="rId9"/>
          <a:stretch>
            <a:fillRect/>
          </a:stretch>
        </p:blipFill>
        <p:spPr>
          <a:xfrm>
            <a:off x="3961369" y="1442464"/>
            <a:ext cx="1024303" cy="454504"/>
          </a:xfrm>
          <a:prstGeom prst="rect">
            <a:avLst/>
          </a:prstGeom>
        </p:spPr>
      </p:pic>
      <p:cxnSp>
        <p:nvCxnSpPr>
          <p:cNvPr id="175" name="Straight Connector 174"/>
          <p:cNvCxnSpPr/>
          <p:nvPr/>
        </p:nvCxnSpPr>
        <p:spPr>
          <a:xfrm flipV="1">
            <a:off x="2031471" y="5255571"/>
            <a:ext cx="1929897" cy="16956"/>
          </a:xfrm>
          <a:prstGeom prst="line">
            <a:avLst/>
          </a:prstGeom>
          <a:ln w="57150" cap="flat" cmpd="sng" algn="ctr">
            <a:solidFill>
              <a:schemeClr val="tx1"/>
            </a:solidFill>
            <a:prstDash val="solid"/>
            <a:round/>
            <a:headEnd type="none" w="med" len="med"/>
            <a:tailEnd type="triangle" w="med" len="med"/>
          </a:ln>
          <a:effectLst>
            <a:outerShdw blurRad="40000" dist="19939"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grpSp>
        <p:nvGrpSpPr>
          <p:cNvPr id="178" name="Group 177"/>
          <p:cNvGrpSpPr/>
          <p:nvPr/>
        </p:nvGrpSpPr>
        <p:grpSpPr>
          <a:xfrm>
            <a:off x="2133044" y="5029201"/>
            <a:ext cx="1523603" cy="474795"/>
            <a:chOff x="6644274" y="524243"/>
            <a:chExt cx="1249314" cy="474795"/>
          </a:xfrm>
        </p:grpSpPr>
        <p:sp>
          <p:nvSpPr>
            <p:cNvPr id="180" name="Rounded Rectangle 179"/>
            <p:cNvSpPr/>
            <p:nvPr/>
          </p:nvSpPr>
          <p:spPr>
            <a:xfrm>
              <a:off x="6644274" y="524243"/>
              <a:ext cx="1249314" cy="47479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pic>
          <p:nvPicPr>
            <p:cNvPr id="181" name="Picture 5"/>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771892" y="572735"/>
              <a:ext cx="1034415" cy="39859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182" name="Straight Connector 181"/>
          <p:cNvCxnSpPr/>
          <p:nvPr/>
        </p:nvCxnSpPr>
        <p:spPr>
          <a:xfrm flipV="1">
            <a:off x="2031471" y="5782126"/>
            <a:ext cx="1929897" cy="9074"/>
          </a:xfrm>
          <a:prstGeom prst="line">
            <a:avLst/>
          </a:prstGeom>
          <a:ln w="57150" cap="flat" cmpd="sng" algn="ctr">
            <a:solidFill>
              <a:schemeClr val="tx1"/>
            </a:solidFill>
            <a:prstDash val="solid"/>
            <a:round/>
            <a:headEnd type="none" w="med" len="med"/>
            <a:tailEnd type="triangle" w="med" len="med"/>
          </a:ln>
          <a:effectLst>
            <a:outerShdw blurRad="40000" dist="19939"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flipV="1">
            <a:off x="2031471" y="2131371"/>
            <a:ext cx="1929897" cy="16956"/>
          </a:xfrm>
          <a:prstGeom prst="line">
            <a:avLst/>
          </a:prstGeom>
          <a:ln w="57150" cap="flat" cmpd="sng" algn="ctr">
            <a:solidFill>
              <a:schemeClr val="tx1"/>
            </a:solidFill>
            <a:prstDash val="solid"/>
            <a:round/>
            <a:headEnd type="none" w="med" len="med"/>
            <a:tailEnd type="triangle" w="med" len="med"/>
          </a:ln>
          <a:effectLst>
            <a:outerShdw blurRad="40000" dist="19939"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grpSp>
        <p:nvGrpSpPr>
          <p:cNvPr id="184" name="Group 183"/>
          <p:cNvGrpSpPr/>
          <p:nvPr/>
        </p:nvGrpSpPr>
        <p:grpSpPr>
          <a:xfrm>
            <a:off x="2133044" y="1905001"/>
            <a:ext cx="1523603" cy="474795"/>
            <a:chOff x="6644274" y="524243"/>
            <a:chExt cx="1249314" cy="474795"/>
          </a:xfrm>
        </p:grpSpPr>
        <p:sp>
          <p:nvSpPr>
            <p:cNvPr id="185" name="Rounded Rectangle 184"/>
            <p:cNvSpPr/>
            <p:nvPr/>
          </p:nvSpPr>
          <p:spPr>
            <a:xfrm>
              <a:off x="6644274" y="524243"/>
              <a:ext cx="1249314" cy="47479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pic>
          <p:nvPicPr>
            <p:cNvPr id="186" name="Picture 5"/>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771892" y="572735"/>
              <a:ext cx="1034415" cy="39859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187" name="Straight Connector 186"/>
          <p:cNvCxnSpPr/>
          <p:nvPr/>
        </p:nvCxnSpPr>
        <p:spPr>
          <a:xfrm flipV="1">
            <a:off x="2031471" y="2657926"/>
            <a:ext cx="1929897" cy="9074"/>
          </a:xfrm>
          <a:prstGeom prst="line">
            <a:avLst/>
          </a:prstGeom>
          <a:ln w="57150" cap="flat" cmpd="sng" algn="ctr">
            <a:solidFill>
              <a:schemeClr val="tx1"/>
            </a:solidFill>
            <a:prstDash val="solid"/>
            <a:round/>
            <a:headEnd type="none" w="med" len="med"/>
            <a:tailEnd type="triangle" w="med" len="med"/>
          </a:ln>
          <a:effectLst>
            <a:outerShdw blurRad="40000" dist="19939"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94" name="Straight Connector 193"/>
          <p:cNvCxnSpPr/>
          <p:nvPr/>
        </p:nvCxnSpPr>
        <p:spPr>
          <a:xfrm flipV="1">
            <a:off x="4977104" y="5407971"/>
            <a:ext cx="1929897" cy="16956"/>
          </a:xfrm>
          <a:prstGeom prst="line">
            <a:avLst/>
          </a:prstGeom>
          <a:ln w="57150" cap="flat" cmpd="sng" algn="ctr">
            <a:solidFill>
              <a:schemeClr val="tx1"/>
            </a:solidFill>
            <a:prstDash val="solid"/>
            <a:round/>
            <a:headEnd type="none" w="med" len="med"/>
            <a:tailEnd type="triangle" w="med" len="med"/>
          </a:ln>
          <a:effectLst>
            <a:outerShdw blurRad="40000" dist="19939"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grpSp>
        <p:nvGrpSpPr>
          <p:cNvPr id="196" name="Group 195"/>
          <p:cNvGrpSpPr/>
          <p:nvPr/>
        </p:nvGrpSpPr>
        <p:grpSpPr>
          <a:xfrm>
            <a:off x="5078677" y="5181601"/>
            <a:ext cx="1523603" cy="474795"/>
            <a:chOff x="6644274" y="524243"/>
            <a:chExt cx="1249314" cy="474795"/>
          </a:xfrm>
        </p:grpSpPr>
        <p:sp>
          <p:nvSpPr>
            <p:cNvPr id="197" name="Rounded Rectangle 196"/>
            <p:cNvSpPr/>
            <p:nvPr/>
          </p:nvSpPr>
          <p:spPr>
            <a:xfrm>
              <a:off x="6644274" y="524243"/>
              <a:ext cx="1249314" cy="47479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pic>
          <p:nvPicPr>
            <p:cNvPr id="198" name="Picture 5"/>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771892" y="572735"/>
              <a:ext cx="1034415" cy="39859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200" name="Straight Connector 199"/>
          <p:cNvCxnSpPr/>
          <p:nvPr/>
        </p:nvCxnSpPr>
        <p:spPr>
          <a:xfrm flipV="1">
            <a:off x="4977104" y="3561576"/>
            <a:ext cx="1929897" cy="16956"/>
          </a:xfrm>
          <a:prstGeom prst="line">
            <a:avLst/>
          </a:prstGeom>
          <a:ln w="57150" cap="flat" cmpd="sng" algn="ctr">
            <a:solidFill>
              <a:schemeClr val="tx1"/>
            </a:solidFill>
            <a:prstDash val="solid"/>
            <a:round/>
            <a:headEnd type="none" w="med" len="med"/>
            <a:tailEnd type="triangle" w="med" len="med"/>
          </a:ln>
          <a:effectLst>
            <a:outerShdw blurRad="40000" dist="19939"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grpSp>
        <p:nvGrpSpPr>
          <p:cNvPr id="201" name="Group 200"/>
          <p:cNvGrpSpPr/>
          <p:nvPr/>
        </p:nvGrpSpPr>
        <p:grpSpPr>
          <a:xfrm>
            <a:off x="5078677" y="3335206"/>
            <a:ext cx="1523603" cy="474795"/>
            <a:chOff x="6644274" y="524243"/>
            <a:chExt cx="1249314" cy="474795"/>
          </a:xfrm>
        </p:grpSpPr>
        <p:sp>
          <p:nvSpPr>
            <p:cNvPr id="202" name="Rounded Rectangle 201"/>
            <p:cNvSpPr/>
            <p:nvPr/>
          </p:nvSpPr>
          <p:spPr>
            <a:xfrm>
              <a:off x="6644274" y="524243"/>
              <a:ext cx="1249314" cy="47479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bg1"/>
                </a:solidFill>
              </a:endParaRPr>
            </a:p>
          </p:txBody>
        </p:sp>
        <p:pic>
          <p:nvPicPr>
            <p:cNvPr id="203" name="Picture 5"/>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771892" y="572735"/>
              <a:ext cx="1034415" cy="39859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205" name="Straight Connector 204"/>
          <p:cNvCxnSpPr>
            <a:endCxn id="163" idx="1"/>
          </p:cNvCxnSpPr>
          <p:nvPr/>
        </p:nvCxnSpPr>
        <p:spPr>
          <a:xfrm>
            <a:off x="8599811" y="4495800"/>
            <a:ext cx="886087" cy="0"/>
          </a:xfrm>
          <a:prstGeom prst="line">
            <a:avLst/>
          </a:prstGeom>
          <a:ln w="57150" cap="flat" cmpd="sng" algn="ctr">
            <a:solidFill>
              <a:schemeClr val="tx1"/>
            </a:solidFill>
            <a:prstDash val="solid"/>
            <a:round/>
            <a:headEnd type="none" w="med" len="med"/>
            <a:tailEnd type="triangle" w="med" len="med"/>
          </a:ln>
          <a:effectLst>
            <a:outerShdw blurRad="40000" dist="19939"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206" name="Rectangle 205"/>
          <p:cNvSpPr/>
          <p:nvPr/>
        </p:nvSpPr>
        <p:spPr>
          <a:xfrm>
            <a:off x="5127927" y="5457816"/>
            <a:ext cx="1422030" cy="16797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bg1"/>
                </a:solidFill>
              </a:rPr>
              <a:t>Integration Services</a:t>
            </a:r>
            <a:endParaRPr lang="en-US" sz="800" dirty="0">
              <a:solidFill>
                <a:schemeClr val="bg1"/>
              </a:solidFill>
            </a:endParaRPr>
          </a:p>
        </p:txBody>
      </p:sp>
      <p:sp>
        <p:nvSpPr>
          <p:cNvPr id="20" name="Rectangle 19"/>
          <p:cNvSpPr/>
          <p:nvPr/>
        </p:nvSpPr>
        <p:spPr>
          <a:xfrm>
            <a:off x="5160446" y="3631985"/>
            <a:ext cx="1422030" cy="16797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bg1"/>
                </a:solidFill>
              </a:rPr>
              <a:t>Integration Services</a:t>
            </a:r>
            <a:endParaRPr lang="en-US" sz="800" dirty="0">
              <a:solidFill>
                <a:schemeClr val="bg1"/>
              </a:solidFill>
            </a:endParaRPr>
          </a:p>
        </p:txBody>
      </p:sp>
    </p:spTree>
    <p:extLst>
      <p:ext uri="{BB962C8B-B14F-4D97-AF65-F5344CB8AC3E}">
        <p14:creationId xmlns:p14="http://schemas.microsoft.com/office/powerpoint/2010/main" val="283823302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For more information</a:t>
            </a:r>
            <a:endParaRPr lang="en-US" dirty="0"/>
          </a:p>
        </p:txBody>
      </p:sp>
      <p:sp>
        <p:nvSpPr>
          <p:cNvPr id="9" name="Rectangle 8"/>
          <p:cNvSpPr/>
          <p:nvPr/>
        </p:nvSpPr>
        <p:spPr bwMode="auto">
          <a:xfrm>
            <a:off x="507868" y="1375674"/>
            <a:ext cx="1117309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Download HPC Server 2008 R2 Evaluation Copy Today – microsoft.com/</a:t>
            </a:r>
            <a:r>
              <a:rPr lang="en-US" sz="2400" dirty="0" err="1" smtClean="0">
                <a:gradFill>
                  <a:gsLst>
                    <a:gs pos="0">
                      <a:schemeClr val="tx1"/>
                    </a:gs>
                    <a:gs pos="100000">
                      <a:schemeClr val="tx1"/>
                    </a:gs>
                  </a:gsLst>
                  <a:lin ang="5400000" scaled="0"/>
                </a:gradFill>
              </a:rPr>
              <a:t>hpc</a:t>
            </a:r>
            <a:endParaRPr lang="en-US" sz="2400" dirty="0">
              <a:gradFill>
                <a:gsLst>
                  <a:gs pos="0">
                    <a:schemeClr val="tx1"/>
                  </a:gs>
                  <a:gs pos="100000">
                    <a:schemeClr val="tx1"/>
                  </a:gs>
                </a:gsLst>
                <a:lin ang="5400000" scaled="0"/>
              </a:gradFill>
            </a:endParaRPr>
          </a:p>
        </p:txBody>
      </p:sp>
      <p:sp>
        <p:nvSpPr>
          <p:cNvPr id="10" name="Rectangle 9"/>
          <p:cNvSpPr/>
          <p:nvPr/>
        </p:nvSpPr>
        <p:spPr bwMode="auto">
          <a:xfrm>
            <a:off x="507868" y="2208393"/>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Download Service Pack 2 Beta </a:t>
            </a:r>
            <a:r>
              <a:rPr lang="en-US" sz="2400" dirty="0">
                <a:gradFill>
                  <a:gsLst>
                    <a:gs pos="0">
                      <a:schemeClr val="tx1"/>
                    </a:gs>
                    <a:gs pos="100000">
                      <a:schemeClr val="tx1"/>
                    </a:gs>
                  </a:gsLst>
                  <a:lin ang="5400000" scaled="0"/>
                </a:gradFill>
              </a:rPr>
              <a:t> </a:t>
            </a:r>
            <a:r>
              <a:rPr lang="en-US" sz="2400" dirty="0" smtClean="0">
                <a:gradFill>
                  <a:gsLst>
                    <a:gs pos="0">
                      <a:schemeClr val="tx1"/>
                    </a:gs>
                    <a:gs pos="100000">
                      <a:schemeClr val="tx1"/>
                    </a:gs>
                  </a:gsLst>
                  <a:lin ang="5400000" scaled="0"/>
                </a:gradFill>
              </a:rPr>
              <a:t>- connect.microsoft.com</a:t>
            </a:r>
            <a:endParaRPr lang="en-US" sz="2400" dirty="0">
              <a:gradFill>
                <a:gsLst>
                  <a:gs pos="0">
                    <a:schemeClr val="tx1"/>
                  </a:gs>
                  <a:gs pos="100000">
                    <a:schemeClr val="tx1"/>
                  </a:gs>
                </a:gsLst>
                <a:lin ang="5400000" scaled="0"/>
              </a:gradFill>
            </a:endParaRPr>
          </a:p>
        </p:txBody>
      </p:sp>
      <p:sp>
        <p:nvSpPr>
          <p:cNvPr id="11" name="Rectangle 10"/>
          <p:cNvSpPr/>
          <p:nvPr/>
        </p:nvSpPr>
        <p:spPr bwMode="auto">
          <a:xfrm>
            <a:off x="507868" y="3041112"/>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HPC Server Hands-on </a:t>
            </a:r>
            <a:r>
              <a:rPr lang="en-US" sz="2400" dirty="0">
                <a:gradFill>
                  <a:gsLst>
                    <a:gs pos="0">
                      <a:schemeClr val="tx1"/>
                    </a:gs>
                    <a:gs pos="100000">
                      <a:schemeClr val="tx1"/>
                    </a:gs>
                  </a:gsLst>
                  <a:lin ang="5400000" scaled="0"/>
                </a:gradFill>
              </a:rPr>
              <a:t>Labs </a:t>
            </a:r>
            <a:r>
              <a:rPr lang="en-US" sz="2400" dirty="0" smtClean="0">
                <a:gradFill>
                  <a:gsLst>
                    <a:gs pos="0">
                      <a:schemeClr val="tx1"/>
                    </a:gs>
                    <a:gs pos="100000">
                      <a:schemeClr val="tx1"/>
                    </a:gs>
                  </a:gsLst>
                  <a:lin ang="5400000" scaled="0"/>
                </a:gradFill>
              </a:rPr>
              <a:t>– microsoft.com/</a:t>
            </a:r>
            <a:r>
              <a:rPr lang="en-US" sz="2400" dirty="0" err="1" smtClean="0">
                <a:gradFill>
                  <a:gsLst>
                    <a:gs pos="0">
                      <a:schemeClr val="tx1"/>
                    </a:gs>
                    <a:gs pos="100000">
                      <a:schemeClr val="tx1"/>
                    </a:gs>
                  </a:gsLst>
                  <a:lin ang="5400000" scaled="0"/>
                </a:gradFill>
              </a:rPr>
              <a:t>hpc</a:t>
            </a:r>
            <a:r>
              <a:rPr lang="en-US" sz="2400" dirty="0" smtClean="0">
                <a:gradFill>
                  <a:gsLst>
                    <a:gs pos="0">
                      <a:schemeClr val="tx1"/>
                    </a:gs>
                    <a:gs pos="100000">
                      <a:schemeClr val="tx1"/>
                    </a:gs>
                  </a:gsLst>
                  <a:lin ang="5400000" scaled="0"/>
                </a:gradFill>
              </a:rPr>
              <a:t> -&gt; Technical Resources</a:t>
            </a:r>
            <a:endParaRPr lang="en-US" sz="2400" dirty="0">
              <a:gradFill>
                <a:gsLst>
                  <a:gs pos="0">
                    <a:schemeClr val="tx1"/>
                  </a:gs>
                  <a:gs pos="100000">
                    <a:schemeClr val="tx1"/>
                  </a:gs>
                </a:gsLst>
                <a:lin ang="5400000" scaled="0"/>
              </a:gradFill>
            </a:endParaRPr>
          </a:p>
        </p:txBody>
      </p:sp>
      <p:sp>
        <p:nvSpPr>
          <p:cNvPr id="12" name="Rectangle 11"/>
          <p:cNvSpPr/>
          <p:nvPr/>
        </p:nvSpPr>
        <p:spPr bwMode="auto">
          <a:xfrm>
            <a:off x="507868" y="3873831"/>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Product Demo </a:t>
            </a:r>
            <a:r>
              <a:rPr lang="en-US" sz="2400" dirty="0" smtClean="0">
                <a:gradFill>
                  <a:gsLst>
                    <a:gs pos="0">
                      <a:schemeClr val="tx1"/>
                    </a:gs>
                    <a:gs pos="100000">
                      <a:schemeClr val="tx1"/>
                    </a:gs>
                  </a:gsLst>
                  <a:lin ang="5400000" scaled="0"/>
                </a:gradFill>
              </a:rPr>
              <a:t>Station – in the Server and Cloud Section</a:t>
            </a:r>
            <a:endParaRPr lang="en-US" sz="2400" dirty="0">
              <a:gradFill>
                <a:gsLst>
                  <a:gs pos="0">
                    <a:schemeClr val="tx1"/>
                  </a:gs>
                  <a:gs pos="100000">
                    <a:schemeClr val="tx1"/>
                  </a:gs>
                </a:gsLst>
                <a:lin ang="5400000" scaled="0"/>
              </a:gradFill>
            </a:endParaRPr>
          </a:p>
        </p:txBody>
      </p:sp>
      <p:sp>
        <p:nvSpPr>
          <p:cNvPr id="14" name="Rectangle 13"/>
          <p:cNvSpPr/>
          <p:nvPr/>
        </p:nvSpPr>
        <p:spPr bwMode="auto">
          <a:xfrm>
            <a:off x="507868" y="4706550"/>
            <a:ext cx="11173090" cy="720197"/>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HPC Server </a:t>
            </a:r>
            <a:r>
              <a:rPr lang="en-US" sz="2400" dirty="0">
                <a:gradFill>
                  <a:gsLst>
                    <a:gs pos="0">
                      <a:schemeClr val="tx1"/>
                    </a:gs>
                    <a:gs pos="100000">
                      <a:schemeClr val="tx1"/>
                    </a:gs>
                  </a:gsLst>
                  <a:lin ang="5400000" scaled="0"/>
                </a:gradFill>
              </a:rPr>
              <a:t>Certification Exam - </a:t>
            </a:r>
            <a:r>
              <a:rPr lang="en-US" sz="2000" dirty="0" smtClean="0">
                <a:gradFill>
                  <a:gsLst>
                    <a:gs pos="0">
                      <a:schemeClr val="tx1"/>
                    </a:gs>
                    <a:gs pos="100000">
                      <a:schemeClr val="tx1"/>
                    </a:gs>
                  </a:gsLst>
                  <a:lin ang="5400000" scaled="0"/>
                </a:gradFill>
                <a:hlinkClick r:id="rId4"/>
              </a:rPr>
              <a:t>microsoft.com/learning/en/us/</a:t>
            </a:r>
            <a:r>
              <a:rPr lang="en-US" sz="2000" dirty="0" err="1" smtClean="0">
                <a:gradFill>
                  <a:gsLst>
                    <a:gs pos="0">
                      <a:schemeClr val="tx1"/>
                    </a:gs>
                    <a:gs pos="100000">
                      <a:schemeClr val="tx1"/>
                    </a:gs>
                  </a:gsLst>
                  <a:lin ang="5400000" scaled="0"/>
                </a:gradFill>
                <a:hlinkClick r:id="rId4"/>
              </a:rPr>
              <a:t>exam.aspx?ID</a:t>
            </a:r>
            <a:r>
              <a:rPr lang="en-US" sz="2000" dirty="0" smtClean="0">
                <a:gradFill>
                  <a:gsLst>
                    <a:gs pos="0">
                      <a:schemeClr val="tx1"/>
                    </a:gs>
                    <a:gs pos="100000">
                      <a:schemeClr val="tx1"/>
                    </a:gs>
                  </a:gsLst>
                  <a:lin ang="5400000" scaled="0"/>
                </a:gradFill>
                <a:hlinkClick r:id="rId4"/>
              </a:rPr>
              <a:t>=70-690</a:t>
            </a:r>
            <a:r>
              <a:rPr lang="en-US" sz="2000" dirty="0" smtClean="0">
                <a:gradFill>
                  <a:gsLst>
                    <a:gs pos="0">
                      <a:schemeClr val="tx1"/>
                    </a:gs>
                    <a:gs pos="100000">
                      <a:schemeClr val="tx1"/>
                    </a:gs>
                  </a:gsLst>
                  <a:lin ang="5400000" scaled="0"/>
                </a:gradFill>
              </a:rPr>
              <a:t> </a:t>
            </a:r>
            <a:r>
              <a:rPr lang="en-US" sz="3200" dirty="0" smtClean="0">
                <a:gradFill>
                  <a:gsLst>
                    <a:gs pos="0">
                      <a:schemeClr val="tx1"/>
                    </a:gs>
                    <a:gs pos="100000">
                      <a:schemeClr val="tx1"/>
                    </a:gs>
                  </a:gsLst>
                  <a:lin ang="5400000" scaled="0"/>
                </a:gradFill>
              </a:rPr>
              <a:t> </a:t>
            </a:r>
            <a:endParaRPr lang="en-US" sz="3200" dirty="0">
              <a:gradFill>
                <a:gsLst>
                  <a:gs pos="0">
                    <a:schemeClr val="tx1"/>
                  </a:gs>
                  <a:gs pos="100000">
                    <a:schemeClr val="tx1"/>
                  </a:gs>
                </a:gsLst>
                <a:lin ang="5400000" scaled="0"/>
              </a:gradFill>
            </a:endParaRPr>
          </a:p>
        </p:txBody>
      </p:sp>
      <p:sp>
        <p:nvSpPr>
          <p:cNvPr id="15" name="Rectangle 14"/>
          <p:cNvSpPr/>
          <p:nvPr/>
        </p:nvSpPr>
        <p:spPr bwMode="auto">
          <a:xfrm>
            <a:off x="507868" y="5539270"/>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a:gradFill>
                  <a:gsLst>
                    <a:gs pos="0">
                      <a:schemeClr val="tx1"/>
                    </a:gs>
                    <a:gs pos="100000">
                      <a:schemeClr val="tx1"/>
                    </a:gs>
                  </a:gsLst>
                  <a:lin ang="5400000" scaled="0"/>
                </a:gradFill>
              </a:rPr>
              <a:t>Find Me Later At</a:t>
            </a:r>
            <a:r>
              <a:rPr lang="en-US" sz="2400" dirty="0" smtClean="0">
                <a:gradFill>
                  <a:gsLst>
                    <a:gs pos="0">
                      <a:schemeClr val="tx1"/>
                    </a:gs>
                    <a:gs pos="100000">
                      <a:schemeClr val="tx1"/>
                    </a:gs>
                  </a:gsLst>
                  <a:lin ang="5400000" scaled="0"/>
                </a:gradFill>
              </a:rPr>
              <a:t>… twitter: @</a:t>
            </a:r>
            <a:r>
              <a:rPr lang="en-US" sz="2400" dirty="0" err="1" smtClean="0">
                <a:gradFill>
                  <a:gsLst>
                    <a:gs pos="0">
                      <a:schemeClr val="tx1"/>
                    </a:gs>
                    <a:gs pos="100000">
                      <a:schemeClr val="tx1"/>
                    </a:gs>
                  </a:gsLst>
                  <a:lin ang="5400000" scaled="0"/>
                </a:gradFill>
              </a:rPr>
              <a:t>saptak</a:t>
            </a:r>
            <a:endParaRPr lang="en-US" sz="2400" dirty="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998816152"/>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alpha val="99000"/>
                  </a:schemeClr>
                </a:solidFill>
              </a:rPr>
              <a:t>Resources</a:t>
            </a:r>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chemeClr val="bg1">
                    <a:lumMod val="65000"/>
                    <a:lumOff val="35000"/>
                    <a:alpha val="99000"/>
                  </a:scheme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p>
        </p:txBody>
      </p:sp>
      <p:sp>
        <p:nvSpPr>
          <p:cNvPr id="26" name="Rectangle 25"/>
          <p:cNvSpPr/>
          <p:nvPr/>
        </p:nvSpPr>
        <p:spPr bwMode="white">
          <a:xfrm>
            <a:off x="507867" y="6291910"/>
            <a:ext cx="5307218" cy="369332"/>
          </a:xfrm>
          <a:prstGeom prst="rect">
            <a:avLst/>
          </a:prstGeom>
        </p:spPr>
        <p:txBody>
          <a:bodyPr wrap="square">
            <a:spAutoFit/>
          </a:bodyPr>
          <a:lstStyle/>
          <a:p>
            <a:pPr lvl="0"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lvl="0"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hlinkClick r:id="rId12"/>
              </a:rPr>
              <a:t>http://northamerica.msteched.com</a:t>
            </a:r>
            <a:endParaRPr lang="en-US" sz="1600" dirty="0"/>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chemeClr val="bg1">
                    <a:lumMod val="65000"/>
                    <a:lumOff val="35000"/>
                    <a:alpha val="99000"/>
                  </a:schemeClr>
                </a:solidFill>
              </a:rPr>
              <a:t>Connect. Share. Discuss.</a:t>
            </a:r>
            <a:endParaRPr lang="en-US" sz="1600" dirty="0" smtClean="0">
              <a:solidFill>
                <a:schemeClr val="bg1">
                  <a:lumMod val="65000"/>
                  <a:lumOff val="35000"/>
                  <a:alpha val="99000"/>
                </a:scheme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6706507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3063244" y="138499"/>
            <a:ext cx="2854754" cy="553998"/>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Required Slide</a:t>
            </a:r>
          </a:p>
        </p:txBody>
      </p:sp>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lvl="0"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chemeClr val="tx1"/>
                    </a:gs>
                    <a:gs pos="86000">
                      <a:schemeClr val="tx1"/>
                    </a:gs>
                  </a:gsLst>
                  <a:lin ang="5400000" scaled="0"/>
                </a:gradFill>
                <a:latin typeface="Segoe" pitchFamily="34" charset="0"/>
              </a:rPr>
              <a:t>Complete an evaluation on </a:t>
            </a:r>
            <a:r>
              <a:rPr lang="en-US" sz="3200" dirty="0" err="1" smtClean="0">
                <a:gradFill>
                  <a:gsLst>
                    <a:gs pos="0">
                      <a:schemeClr val="tx1"/>
                    </a:gs>
                    <a:gs pos="86000">
                      <a:schemeClr val="tx1"/>
                    </a:gs>
                  </a:gsLst>
                  <a:lin ang="5400000" scaled="0"/>
                </a:gradFill>
                <a:latin typeface="Segoe" pitchFamily="34" charset="0"/>
              </a:rPr>
              <a:t>CommNet</a:t>
            </a:r>
            <a:r>
              <a:rPr lang="en-US" sz="3200" dirty="0" smtClean="0">
                <a:gradFill>
                  <a:gsLst>
                    <a:gs pos="0">
                      <a:schemeClr val="tx1"/>
                    </a:gs>
                    <a:gs pos="86000">
                      <a:schemeClr val="tx1"/>
                    </a:gs>
                  </a:gsLst>
                  <a:lin ang="5400000" scaled="0"/>
                </a:gradFill>
                <a:latin typeface="Segoe" pitchFamily="34" charset="0"/>
              </a:rPr>
              <a:t> and </a:t>
            </a:r>
            <a:br>
              <a:rPr lang="en-US" sz="3200" dirty="0" smtClean="0">
                <a:gradFill>
                  <a:gsLst>
                    <a:gs pos="0">
                      <a:schemeClr val="tx1"/>
                    </a:gs>
                    <a:gs pos="86000">
                      <a:schemeClr val="tx1"/>
                    </a:gs>
                  </a:gsLst>
                  <a:lin ang="5400000" scaled="0"/>
                </a:gradFill>
                <a:latin typeface="Segoe" pitchFamily="34" charset="0"/>
              </a:rPr>
            </a:br>
            <a:r>
              <a:rPr lang="en-US" sz="3200" dirty="0" smtClean="0">
                <a:gradFill>
                  <a:gsLst>
                    <a:gs pos="0">
                      <a:schemeClr val="tx1"/>
                    </a:gs>
                    <a:gs pos="86000">
                      <a:schemeClr val="tx1"/>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0950431"/>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2011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on </a:t>
            </a:r>
            <a:r>
              <a:rPr lang="en-US" sz="700" dirty="0">
                <a:gradFill>
                  <a:gsLst>
                    <a:gs pos="0">
                      <a:schemeClr val="tx1"/>
                    </a:gs>
                    <a:gs pos="100000">
                      <a:schemeClr val="tx1"/>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chemeClr val="tx1"/>
                    </a:gs>
                    <a:gs pos="100000">
                      <a:schemeClr val="tx1"/>
                    </a:gs>
                  </a:gsLst>
                  <a:lin ang="5400000" scaled="0"/>
                </a:gradFill>
                <a:latin typeface="Segoe UI" pitchFamily="34" charset="0"/>
                <a:cs typeface="Arial" charset="0"/>
              </a:rPr>
              <a:t>. 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8763" y="491067"/>
            <a:ext cx="7471299" cy="5875866"/>
          </a:xfrm>
          <a:prstGeom prst="rect">
            <a:avLst/>
          </a:prstGeom>
          <a:noFill/>
          <a:ln>
            <a:noFill/>
          </a:ln>
          <a:effectLst>
            <a:outerShdw blurRad="50800" dist="38100" dir="2700000">
              <a:srgbClr val="000000">
                <a:alpha val="43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3901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2000" fill="hold"/>
                                        <p:tgtEl>
                                          <p:spTgt spid="1026"/>
                                        </p:tgtEl>
                                        <p:attrNameLst>
                                          <p:attrName>ppt_w</p:attrName>
                                        </p:attrNameLst>
                                      </p:cBhvr>
                                      <p:tavLst>
                                        <p:tav tm="0">
                                          <p:val>
                                            <p:fltVal val="0"/>
                                          </p:val>
                                        </p:tav>
                                        <p:tav tm="100000">
                                          <p:val>
                                            <p:strVal val="#ppt_w"/>
                                          </p:val>
                                        </p:tav>
                                      </p:tavLst>
                                    </p:anim>
                                    <p:anim calcmode="lin" valueType="num">
                                      <p:cBhvr>
                                        <p:cTn id="8" dur="2000" fill="hold"/>
                                        <p:tgtEl>
                                          <p:spTgt spid="1026"/>
                                        </p:tgtEl>
                                        <p:attrNameLst>
                                          <p:attrName>ppt_h</p:attrName>
                                        </p:attrNameLst>
                                      </p:cBhvr>
                                      <p:tavLst>
                                        <p:tav tm="0">
                                          <p:val>
                                            <p:fltVal val="0"/>
                                          </p:val>
                                        </p:tav>
                                        <p:tav tm="100000">
                                          <p:val>
                                            <p:strVal val="#ppt_h"/>
                                          </p:val>
                                        </p:tav>
                                      </p:tavLst>
                                    </p:anim>
                                    <p:anim calcmode="lin" valueType="num">
                                      <p:cBhvr>
                                        <p:cTn id="9" dur="2000" fill="hold"/>
                                        <p:tgtEl>
                                          <p:spTgt spid="1026"/>
                                        </p:tgtEl>
                                        <p:attrNameLst>
                                          <p:attrName>style.rotation</p:attrName>
                                        </p:attrNameLst>
                                      </p:cBhvr>
                                      <p:tavLst>
                                        <p:tav tm="0">
                                          <p:val>
                                            <p:fltVal val="90"/>
                                          </p:val>
                                        </p:tav>
                                        <p:tav tm="100000">
                                          <p:val>
                                            <p:fltVal val="0"/>
                                          </p:val>
                                        </p:tav>
                                      </p:tavLst>
                                    </p:anim>
                                    <p:animEffect transition="in" filter="fade">
                                      <p:cBhvr>
                                        <p:cTn id="10"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Characteristics of Big Data</a:t>
            </a:r>
            <a:br>
              <a:rPr lang="en-US" dirty="0" smtClean="0"/>
            </a:br>
            <a:endParaRPr lang="en-US" sz="2200" cap="all" dirty="0">
              <a:solidFill>
                <a:srgbClr val="F79646"/>
              </a:solidFill>
            </a:endParaRPr>
          </a:p>
        </p:txBody>
      </p:sp>
      <p:grpSp>
        <p:nvGrpSpPr>
          <p:cNvPr id="84" name="Group 83"/>
          <p:cNvGrpSpPr/>
          <p:nvPr/>
        </p:nvGrpSpPr>
        <p:grpSpPr>
          <a:xfrm>
            <a:off x="1164482" y="1473196"/>
            <a:ext cx="9859861" cy="4902202"/>
            <a:chOff x="880317" y="1473196"/>
            <a:chExt cx="7396822" cy="4902202"/>
          </a:xfrm>
        </p:grpSpPr>
        <p:grpSp>
          <p:nvGrpSpPr>
            <p:cNvPr id="82" name="Group 81"/>
            <p:cNvGrpSpPr/>
            <p:nvPr/>
          </p:nvGrpSpPr>
          <p:grpSpPr>
            <a:xfrm>
              <a:off x="3437468" y="1473196"/>
              <a:ext cx="2269066" cy="1413937"/>
              <a:chOff x="3437468" y="1473196"/>
              <a:chExt cx="2269066" cy="1413937"/>
            </a:xfrm>
          </p:grpSpPr>
          <p:sp>
            <p:nvSpPr>
              <p:cNvPr id="63" name="Snip Same Side Corner Rectangle 62"/>
              <p:cNvSpPr/>
              <p:nvPr/>
            </p:nvSpPr>
            <p:spPr>
              <a:xfrm rot="16200000">
                <a:off x="3865032" y="1045632"/>
                <a:ext cx="1413937" cy="2269066"/>
              </a:xfrm>
              <a:prstGeom prst="snip2SameRect">
                <a:avLst>
                  <a:gd name="adj1" fmla="val 0"/>
                  <a:gd name="adj2" fmla="val 0"/>
                </a:avLst>
              </a:prstGeom>
              <a:solidFill>
                <a:schemeClr val="accent5">
                  <a:lumMod val="20000"/>
                  <a:lumOff val="80000"/>
                  <a:alpha val="3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3534309" y="2343835"/>
                <a:ext cx="2075383" cy="307777"/>
              </a:xfrm>
              <a:prstGeom prst="rect">
                <a:avLst/>
              </a:prstGeom>
            </p:spPr>
            <p:txBody>
              <a:bodyPr wrap="square">
                <a:spAutoFit/>
              </a:bodyPr>
              <a:lstStyle/>
              <a:p>
                <a:pPr algn="ctr"/>
                <a:r>
                  <a:rPr lang="en-US" sz="1400" b="1" dirty="0" smtClean="0">
                    <a:latin typeface="Arial"/>
                    <a:cs typeface="Arial"/>
                  </a:rPr>
                  <a:t>Large Data Volume</a:t>
                </a:r>
                <a:endParaRPr lang="en-US" sz="1400" b="1" dirty="0">
                  <a:latin typeface="Arial"/>
                  <a:cs typeface="Arial"/>
                </a:endParaRPr>
              </a:p>
            </p:txBody>
          </p:sp>
          <p:sp>
            <p:nvSpPr>
              <p:cNvPr id="15" name="TextBox 14"/>
              <p:cNvSpPr txBox="1"/>
              <p:nvPr/>
            </p:nvSpPr>
            <p:spPr>
              <a:xfrm>
                <a:off x="3555974" y="2603886"/>
                <a:ext cx="2032053" cy="246221"/>
              </a:xfrm>
              <a:prstGeom prst="rect">
                <a:avLst/>
              </a:prstGeom>
              <a:noFill/>
            </p:spPr>
            <p:txBody>
              <a:bodyPr wrap="square" rtlCol="0">
                <a:spAutoFit/>
              </a:bodyPr>
              <a:lstStyle/>
              <a:p>
                <a:pPr marL="177800" indent="-177800">
                  <a:buClr>
                    <a:schemeClr val="accent6"/>
                  </a:buClr>
                  <a:buFont typeface="Wingdings" charset="2"/>
                  <a:buChar char="§"/>
                </a:pPr>
                <a:r>
                  <a:rPr lang="en-US" sz="1000" dirty="0" smtClean="0">
                    <a:solidFill>
                      <a:schemeClr val="bg1"/>
                    </a:solidFill>
                    <a:latin typeface="Arial"/>
                    <a:cs typeface="Arial"/>
                  </a:rPr>
                  <a:t>100s of </a:t>
                </a:r>
                <a:r>
                  <a:rPr lang="en-US" sz="1000" dirty="0" err="1" smtClean="0">
                    <a:solidFill>
                      <a:schemeClr val="bg1"/>
                    </a:solidFill>
                    <a:latin typeface="Arial"/>
                    <a:cs typeface="Arial"/>
                  </a:rPr>
                  <a:t>TBs</a:t>
                </a:r>
                <a:r>
                  <a:rPr lang="en-US" sz="1000" dirty="0" smtClean="0">
                    <a:solidFill>
                      <a:schemeClr val="bg1"/>
                    </a:solidFill>
                    <a:latin typeface="Arial"/>
                    <a:cs typeface="Arial"/>
                  </a:rPr>
                  <a:t>  to 10s of PBs</a:t>
                </a:r>
                <a:endParaRPr lang="en-US" sz="1000" dirty="0">
                  <a:solidFill>
                    <a:schemeClr val="bg1"/>
                  </a:solidFill>
                  <a:latin typeface="Arial"/>
                  <a:cs typeface="Arial"/>
                </a:endParaRPr>
              </a:p>
            </p:txBody>
          </p:sp>
          <p:grpSp>
            <p:nvGrpSpPr>
              <p:cNvPr id="33" name="Group 32"/>
              <p:cNvGrpSpPr/>
              <p:nvPr/>
            </p:nvGrpSpPr>
            <p:grpSpPr>
              <a:xfrm>
                <a:off x="4154944" y="1541188"/>
                <a:ext cx="834113" cy="817676"/>
                <a:chOff x="-2599888" y="1781083"/>
                <a:chExt cx="1694575" cy="2178233"/>
              </a:xfrm>
              <a:effectLst>
                <a:outerShdw blurRad="50800" dist="38100" dir="2700000">
                  <a:srgbClr val="000000">
                    <a:alpha val="43000"/>
                  </a:srgbClr>
                </a:outerShdw>
              </a:effectLst>
            </p:grpSpPr>
            <p:pic>
              <p:nvPicPr>
                <p:cNvPr id="25" name="Picture 24" descr="stack.png"/>
                <p:cNvPicPr>
                  <a:picLocks noChangeAspect="1"/>
                </p:cNvPicPr>
                <p:nvPr/>
              </p:nvPicPr>
              <p:blipFill>
                <a:blip r:embed="rId3" cstate="print"/>
                <a:stretch>
                  <a:fillRect/>
                </a:stretch>
              </p:blipFill>
              <p:spPr>
                <a:xfrm>
                  <a:off x="-2599888" y="2898683"/>
                  <a:ext cx="1694575" cy="1060633"/>
                </a:xfrm>
                <a:prstGeom prst="rect">
                  <a:avLst/>
                </a:prstGeom>
              </p:spPr>
            </p:pic>
            <p:pic>
              <p:nvPicPr>
                <p:cNvPr id="27" name="Picture 26" descr="stack.png"/>
                <p:cNvPicPr>
                  <a:picLocks noChangeAspect="1"/>
                </p:cNvPicPr>
                <p:nvPr/>
              </p:nvPicPr>
              <p:blipFill>
                <a:blip r:embed="rId3" cstate="print"/>
                <a:stretch>
                  <a:fillRect/>
                </a:stretch>
              </p:blipFill>
              <p:spPr>
                <a:xfrm>
                  <a:off x="-2599888" y="2619283"/>
                  <a:ext cx="1694575" cy="1060633"/>
                </a:xfrm>
                <a:prstGeom prst="rect">
                  <a:avLst/>
                </a:prstGeom>
              </p:spPr>
            </p:pic>
            <p:pic>
              <p:nvPicPr>
                <p:cNvPr id="29" name="Picture 28" descr="stack.png"/>
                <p:cNvPicPr>
                  <a:picLocks noChangeAspect="1"/>
                </p:cNvPicPr>
                <p:nvPr/>
              </p:nvPicPr>
              <p:blipFill>
                <a:blip r:embed="rId3" cstate="print"/>
                <a:stretch>
                  <a:fillRect/>
                </a:stretch>
              </p:blipFill>
              <p:spPr>
                <a:xfrm>
                  <a:off x="-2599888" y="2339883"/>
                  <a:ext cx="1694575" cy="1060633"/>
                </a:xfrm>
                <a:prstGeom prst="rect">
                  <a:avLst/>
                </a:prstGeom>
              </p:spPr>
            </p:pic>
            <p:pic>
              <p:nvPicPr>
                <p:cNvPr id="31" name="Picture 30" descr="stack.png"/>
                <p:cNvPicPr>
                  <a:picLocks noChangeAspect="1"/>
                </p:cNvPicPr>
                <p:nvPr/>
              </p:nvPicPr>
              <p:blipFill>
                <a:blip r:embed="rId3" cstate="print"/>
                <a:stretch>
                  <a:fillRect/>
                </a:stretch>
              </p:blipFill>
              <p:spPr>
                <a:xfrm>
                  <a:off x="-2599888" y="2060483"/>
                  <a:ext cx="1694575" cy="1060633"/>
                </a:xfrm>
                <a:prstGeom prst="rect">
                  <a:avLst/>
                </a:prstGeom>
              </p:spPr>
            </p:pic>
            <p:pic>
              <p:nvPicPr>
                <p:cNvPr id="32" name="Picture 31" descr="stack.png"/>
                <p:cNvPicPr>
                  <a:picLocks noChangeAspect="1"/>
                </p:cNvPicPr>
                <p:nvPr/>
              </p:nvPicPr>
              <p:blipFill>
                <a:blip r:embed="rId3" cstate="print"/>
                <a:stretch>
                  <a:fillRect/>
                </a:stretch>
              </p:blipFill>
              <p:spPr>
                <a:xfrm>
                  <a:off x="-2599888" y="1781083"/>
                  <a:ext cx="1694575" cy="1060633"/>
                </a:xfrm>
                <a:prstGeom prst="rect">
                  <a:avLst/>
                </a:prstGeom>
              </p:spPr>
            </p:pic>
          </p:grpSp>
        </p:grpSp>
        <p:grpSp>
          <p:nvGrpSpPr>
            <p:cNvPr id="73" name="Group 72"/>
            <p:cNvGrpSpPr/>
            <p:nvPr/>
          </p:nvGrpSpPr>
          <p:grpSpPr>
            <a:xfrm>
              <a:off x="3438380" y="4461932"/>
              <a:ext cx="2267240" cy="1913466"/>
              <a:chOff x="3507027" y="4461932"/>
              <a:chExt cx="2139375" cy="1913466"/>
            </a:xfrm>
          </p:grpSpPr>
          <p:sp>
            <p:nvSpPr>
              <p:cNvPr id="76" name="Snip Same Side Corner Rectangle 75"/>
              <p:cNvSpPr/>
              <p:nvPr/>
            </p:nvSpPr>
            <p:spPr>
              <a:xfrm rot="16200000">
                <a:off x="3619982" y="4348977"/>
                <a:ext cx="1913466" cy="2139375"/>
              </a:xfrm>
              <a:prstGeom prst="snip2SameRect">
                <a:avLst>
                  <a:gd name="adj1" fmla="val 0"/>
                  <a:gd name="adj2" fmla="val 0"/>
                </a:avLst>
              </a:prstGeom>
              <a:solidFill>
                <a:schemeClr val="accent5">
                  <a:lumMod val="20000"/>
                  <a:lumOff val="80000"/>
                  <a:alpha val="3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3579764" y="5604371"/>
                <a:ext cx="1993900" cy="553998"/>
              </a:xfrm>
              <a:prstGeom prst="rect">
                <a:avLst/>
              </a:prstGeom>
              <a:noFill/>
            </p:spPr>
            <p:txBody>
              <a:bodyPr wrap="square" rtlCol="0">
                <a:spAutoFit/>
              </a:bodyPr>
              <a:lstStyle/>
              <a:p>
                <a:pPr marL="171450" indent="-171450">
                  <a:buClr>
                    <a:schemeClr val="accent6"/>
                  </a:buClr>
                  <a:buFont typeface="Wingdings" charset="2"/>
                  <a:buChar char="§"/>
                </a:pPr>
                <a:r>
                  <a:rPr lang="en-US" sz="1000" dirty="0" smtClean="0">
                    <a:solidFill>
                      <a:schemeClr val="bg1"/>
                    </a:solidFill>
                    <a:latin typeface="Arial"/>
                    <a:cs typeface="Arial"/>
                  </a:rPr>
                  <a:t>Large scale processing and analytics at unprecedented low cost (hardware and software) </a:t>
                </a:r>
              </a:p>
            </p:txBody>
          </p:sp>
          <p:grpSp>
            <p:nvGrpSpPr>
              <p:cNvPr id="74" name="Group 73"/>
              <p:cNvGrpSpPr/>
              <p:nvPr/>
            </p:nvGrpSpPr>
            <p:grpSpPr>
              <a:xfrm>
                <a:off x="4033706" y="4529668"/>
                <a:ext cx="1086016" cy="885396"/>
                <a:chOff x="4070964" y="4343401"/>
                <a:chExt cx="1086016" cy="885396"/>
              </a:xfrm>
              <a:effectLst>
                <a:outerShdw blurRad="50800" dist="38100" dir="2700000">
                  <a:srgbClr val="000000">
                    <a:alpha val="43000"/>
                  </a:srgbClr>
                </a:outerShdw>
              </a:effectLst>
            </p:grpSpPr>
            <p:pic>
              <p:nvPicPr>
                <p:cNvPr id="38" name="Picture 37" descr="newfinance.png"/>
                <p:cNvPicPr>
                  <a:picLocks noChangeAspect="1"/>
                </p:cNvPicPr>
                <p:nvPr/>
              </p:nvPicPr>
              <p:blipFill>
                <a:blip r:embed="rId4" cstate="print"/>
                <a:stretch>
                  <a:fillRect/>
                </a:stretch>
              </p:blipFill>
              <p:spPr>
                <a:xfrm>
                  <a:off x="4070964" y="4343401"/>
                  <a:ext cx="666916" cy="783796"/>
                </a:xfrm>
                <a:prstGeom prst="rect">
                  <a:avLst/>
                </a:prstGeom>
              </p:spPr>
            </p:pic>
            <p:pic>
              <p:nvPicPr>
                <p:cNvPr id="39" name="Picture 38" descr="newfinance.png"/>
                <p:cNvPicPr>
                  <a:picLocks noChangeAspect="1"/>
                </p:cNvPicPr>
                <p:nvPr/>
              </p:nvPicPr>
              <p:blipFill>
                <a:blip r:embed="rId4" cstate="print"/>
                <a:stretch>
                  <a:fillRect/>
                </a:stretch>
              </p:blipFill>
              <p:spPr>
                <a:xfrm>
                  <a:off x="4490064" y="4445001"/>
                  <a:ext cx="666916" cy="783796"/>
                </a:xfrm>
                <a:prstGeom prst="rect">
                  <a:avLst/>
                </a:prstGeom>
              </p:spPr>
            </p:pic>
          </p:grpSp>
          <p:sp>
            <p:nvSpPr>
              <p:cNvPr id="57" name="Rectangle 56"/>
              <p:cNvSpPr/>
              <p:nvPr/>
            </p:nvSpPr>
            <p:spPr>
              <a:xfrm>
                <a:off x="3745282" y="5348069"/>
                <a:ext cx="1662865" cy="307777"/>
              </a:xfrm>
              <a:prstGeom prst="rect">
                <a:avLst/>
              </a:prstGeom>
            </p:spPr>
            <p:txBody>
              <a:bodyPr wrap="square">
                <a:spAutoFit/>
              </a:bodyPr>
              <a:lstStyle/>
              <a:p>
                <a:pPr algn="ctr"/>
                <a:r>
                  <a:rPr lang="en-US" sz="1400" b="1" dirty="0" smtClean="0">
                    <a:latin typeface="Arial"/>
                    <a:cs typeface="Arial"/>
                  </a:rPr>
                  <a:t>New Economics</a:t>
                </a:r>
                <a:endParaRPr lang="en-US" sz="1400" b="1" dirty="0">
                  <a:latin typeface="Arial"/>
                  <a:cs typeface="Arial"/>
                </a:endParaRPr>
              </a:p>
            </p:txBody>
          </p:sp>
        </p:grpSp>
        <p:pic>
          <p:nvPicPr>
            <p:cNvPr id="47" name="Picture 46" descr="TagCloud.png"/>
            <p:cNvPicPr>
              <a:picLocks noChangeAspect="1"/>
            </p:cNvPicPr>
            <p:nvPr/>
          </p:nvPicPr>
          <p:blipFill>
            <a:blip r:embed="rId5"/>
            <a:stretch>
              <a:fillRect/>
            </a:stretch>
          </p:blipFill>
          <p:spPr>
            <a:xfrm>
              <a:off x="3742999" y="3087661"/>
              <a:ext cx="1658002" cy="1139876"/>
            </a:xfrm>
            <a:prstGeom prst="rect">
              <a:avLst/>
            </a:prstGeom>
            <a:noFill/>
            <a:ln>
              <a:noFill/>
            </a:ln>
            <a:effectLst>
              <a:outerShdw blurRad="190500" dist="38100" dir="2700000">
                <a:srgbClr val="000000">
                  <a:alpha val="43000"/>
                </a:srgbClr>
              </a:outerShdw>
            </a:effectLst>
          </p:spPr>
        </p:pic>
        <p:cxnSp>
          <p:nvCxnSpPr>
            <p:cNvPr id="20" name="Straight Arrow Connector 19"/>
            <p:cNvCxnSpPr>
              <a:stCxn id="47" idx="0"/>
              <a:endCxn id="63" idx="2"/>
            </p:cNvCxnSpPr>
            <p:nvPr/>
          </p:nvCxnSpPr>
          <p:spPr>
            <a:xfrm rot="5400000" flipH="1" flipV="1">
              <a:off x="4471737" y="2987398"/>
              <a:ext cx="200527" cy="1"/>
            </a:xfrm>
            <a:prstGeom prst="straightConnector1">
              <a:avLst/>
            </a:prstGeom>
            <a:ln w="31750" cap="flat" cmpd="sng" algn="ctr">
              <a:solidFill>
                <a:srgbClr val="FFFFFF"/>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65" idx="3"/>
            </p:cNvCxnSpPr>
            <p:nvPr/>
          </p:nvCxnSpPr>
          <p:spPr>
            <a:xfrm rot="10800000" flipV="1">
              <a:off x="5257800" y="2527299"/>
              <a:ext cx="812230" cy="605367"/>
            </a:xfrm>
            <a:prstGeom prst="straightConnector1">
              <a:avLst/>
            </a:prstGeom>
            <a:ln w="31750" cap="flat" cmpd="sng" algn="ctr">
              <a:solidFill>
                <a:srgbClr val="FFFFFF"/>
              </a:solidFill>
              <a:prstDash val="solid"/>
              <a:round/>
              <a:headE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76" idx="0"/>
              <a:endCxn id="47" idx="2"/>
            </p:cNvCxnSpPr>
            <p:nvPr/>
          </p:nvCxnSpPr>
          <p:spPr>
            <a:xfrm rot="16200000" flipV="1">
              <a:off x="4454804" y="4344734"/>
              <a:ext cx="234395" cy="1"/>
            </a:xfrm>
            <a:prstGeom prst="straightConnector1">
              <a:avLst/>
            </a:prstGeom>
            <a:ln w="31750" cap="flat" cmpd="sng" algn="ctr">
              <a:solidFill>
                <a:srgbClr val="FFFFFF"/>
              </a:solidFill>
              <a:prstDash val="solid"/>
              <a:round/>
              <a:headE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67" idx="1"/>
            </p:cNvCxnSpPr>
            <p:nvPr/>
          </p:nvCxnSpPr>
          <p:spPr>
            <a:xfrm flipV="1">
              <a:off x="3083196" y="4157133"/>
              <a:ext cx="819937" cy="840318"/>
            </a:xfrm>
            <a:prstGeom prst="straightConnector1">
              <a:avLst/>
            </a:prstGeom>
            <a:ln w="31750" cap="flat" cmpd="sng" algn="ctr">
              <a:solidFill>
                <a:srgbClr val="FFFFFF"/>
              </a:solidFill>
              <a:prstDash val="solid"/>
              <a:round/>
              <a:headE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60" idx="1"/>
            </p:cNvCxnSpPr>
            <p:nvPr/>
          </p:nvCxnSpPr>
          <p:spPr>
            <a:xfrm>
              <a:off x="3083195" y="2514597"/>
              <a:ext cx="811472" cy="643470"/>
            </a:xfrm>
            <a:prstGeom prst="straightConnector1">
              <a:avLst/>
            </a:prstGeom>
            <a:ln w="31750" cap="flat" cmpd="sng" algn="ctr">
              <a:solidFill>
                <a:srgbClr val="FFFFFF"/>
              </a:solidFill>
              <a:prstDash val="solid"/>
              <a:round/>
              <a:headE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83" idx="3"/>
            </p:cNvCxnSpPr>
            <p:nvPr/>
          </p:nvCxnSpPr>
          <p:spPr>
            <a:xfrm rot="10800000">
              <a:off x="5300135" y="4117096"/>
              <a:ext cx="774128" cy="880354"/>
            </a:xfrm>
            <a:prstGeom prst="straightConnector1">
              <a:avLst/>
            </a:prstGeom>
            <a:ln w="31750" cap="flat" cmpd="sng" algn="ctr">
              <a:solidFill>
                <a:srgbClr val="FFFFFF"/>
              </a:solidFill>
              <a:prstDash val="solid"/>
              <a:round/>
              <a:headEnd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72" name="Group 71"/>
            <p:cNvGrpSpPr/>
            <p:nvPr/>
          </p:nvGrpSpPr>
          <p:grpSpPr>
            <a:xfrm>
              <a:off x="880319" y="3784603"/>
              <a:ext cx="2202877" cy="2425697"/>
              <a:chOff x="880319" y="3784603"/>
              <a:chExt cx="2202877" cy="2425697"/>
            </a:xfrm>
          </p:grpSpPr>
          <p:sp>
            <p:nvSpPr>
              <p:cNvPr id="67" name="Snip Same Side Corner Rectangle 66"/>
              <p:cNvSpPr/>
              <p:nvPr/>
            </p:nvSpPr>
            <p:spPr>
              <a:xfrm rot="16200000">
                <a:off x="768909" y="3896013"/>
                <a:ext cx="2425697" cy="2202877"/>
              </a:xfrm>
              <a:prstGeom prst="snip2SameRect">
                <a:avLst>
                  <a:gd name="adj1" fmla="val 0"/>
                  <a:gd name="adj2" fmla="val 0"/>
                </a:avLst>
              </a:prstGeom>
              <a:solidFill>
                <a:schemeClr val="accent5">
                  <a:lumMod val="20000"/>
                  <a:lumOff val="80000"/>
                  <a:alpha val="3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978457" y="5129570"/>
                <a:ext cx="2006600" cy="707886"/>
              </a:xfrm>
              <a:prstGeom prst="rect">
                <a:avLst/>
              </a:prstGeom>
              <a:noFill/>
            </p:spPr>
            <p:txBody>
              <a:bodyPr wrap="square" rtlCol="0">
                <a:spAutoFit/>
              </a:bodyPr>
              <a:lstStyle/>
              <a:p>
                <a:pPr marL="171450" indent="-171450">
                  <a:buClr>
                    <a:schemeClr val="accent6"/>
                  </a:buClr>
                  <a:buFont typeface="Wingdings" charset="2"/>
                  <a:buChar char="§"/>
                </a:pPr>
                <a:r>
                  <a:rPr lang="en-US" sz="1000" dirty="0" smtClean="0">
                    <a:solidFill>
                      <a:schemeClr val="bg1"/>
                    </a:solidFill>
                    <a:latin typeface="Arial"/>
                    <a:cs typeface="Arial"/>
                  </a:rPr>
                  <a:t>Distributed Parallel Processing Frameworks</a:t>
                </a:r>
              </a:p>
              <a:p>
                <a:pPr marL="171450" indent="-171450">
                  <a:buClr>
                    <a:schemeClr val="accent6"/>
                  </a:buClr>
                  <a:buFont typeface="Wingdings" charset="2"/>
                  <a:buChar char="§"/>
                </a:pPr>
                <a:r>
                  <a:rPr lang="en-US" sz="1000" dirty="0" smtClean="0">
                    <a:solidFill>
                      <a:schemeClr val="bg1"/>
                    </a:solidFill>
                    <a:latin typeface="Arial"/>
                    <a:cs typeface="Arial"/>
                  </a:rPr>
                  <a:t>Easy to Scale on commodity hardware</a:t>
                </a:r>
              </a:p>
              <a:p>
                <a:pPr marL="171450" indent="-171450">
                  <a:buClr>
                    <a:schemeClr val="accent6"/>
                  </a:buClr>
                  <a:buFont typeface="Wingdings" charset="2"/>
                  <a:buChar char="§"/>
                </a:pPr>
                <a:r>
                  <a:rPr lang="en-US" sz="1000" dirty="0" smtClean="0">
                    <a:solidFill>
                      <a:schemeClr val="bg1"/>
                    </a:solidFill>
                    <a:latin typeface="Arial"/>
                    <a:cs typeface="Arial"/>
                  </a:rPr>
                  <a:t>MapReduce-style programming models</a:t>
                </a:r>
              </a:p>
            </p:txBody>
          </p:sp>
          <p:pic>
            <p:nvPicPr>
              <p:cNvPr id="41" name="Picture 40" descr="circuit.png"/>
              <p:cNvPicPr>
                <a:picLocks noChangeAspect="1"/>
              </p:cNvPicPr>
              <p:nvPr/>
            </p:nvPicPr>
            <p:blipFill>
              <a:blip r:embed="rId6" cstate="print"/>
              <a:stretch>
                <a:fillRect/>
              </a:stretch>
            </p:blipFill>
            <p:spPr>
              <a:xfrm flipH="1">
                <a:off x="1339656" y="3870252"/>
                <a:ext cx="1284202" cy="772994"/>
              </a:xfrm>
              <a:prstGeom prst="rect">
                <a:avLst/>
              </a:prstGeom>
              <a:effectLst>
                <a:outerShdw blurRad="50800" dist="38100" dir="2700000">
                  <a:srgbClr val="000000">
                    <a:alpha val="43000"/>
                  </a:srgbClr>
                </a:outerShdw>
              </a:effectLst>
            </p:spPr>
          </p:pic>
          <p:sp>
            <p:nvSpPr>
              <p:cNvPr id="54" name="Rectangle 53"/>
              <p:cNvSpPr/>
              <p:nvPr/>
            </p:nvSpPr>
            <p:spPr>
              <a:xfrm>
                <a:off x="1485771" y="4617135"/>
                <a:ext cx="991972" cy="523220"/>
              </a:xfrm>
              <a:prstGeom prst="rect">
                <a:avLst/>
              </a:prstGeom>
            </p:spPr>
            <p:txBody>
              <a:bodyPr wrap="none">
                <a:spAutoFit/>
              </a:bodyPr>
              <a:lstStyle/>
              <a:p>
                <a:pPr algn="ctr"/>
                <a:r>
                  <a:rPr lang="en-US" sz="1400" b="1" dirty="0" smtClean="0">
                    <a:latin typeface="Arial"/>
                    <a:cs typeface="Arial"/>
                  </a:rPr>
                  <a:t>New </a:t>
                </a:r>
                <a:br>
                  <a:rPr lang="en-US" sz="1400" b="1" dirty="0" smtClean="0">
                    <a:latin typeface="Arial"/>
                    <a:cs typeface="Arial"/>
                  </a:rPr>
                </a:br>
                <a:r>
                  <a:rPr lang="en-US" sz="1400" b="1" dirty="0" smtClean="0">
                    <a:latin typeface="Arial"/>
                    <a:cs typeface="Arial"/>
                  </a:rPr>
                  <a:t>Technologies</a:t>
                </a:r>
                <a:endParaRPr lang="en-US" sz="1400" b="1" dirty="0">
                  <a:latin typeface="Arial"/>
                  <a:cs typeface="Arial"/>
                </a:endParaRPr>
              </a:p>
            </p:txBody>
          </p:sp>
        </p:grpSp>
        <p:grpSp>
          <p:nvGrpSpPr>
            <p:cNvPr id="68" name="Group 67"/>
            <p:cNvGrpSpPr/>
            <p:nvPr/>
          </p:nvGrpSpPr>
          <p:grpSpPr>
            <a:xfrm>
              <a:off x="880317" y="1473199"/>
              <a:ext cx="2202877" cy="2082798"/>
              <a:chOff x="880317" y="1473199"/>
              <a:chExt cx="2202877" cy="2082798"/>
            </a:xfrm>
          </p:grpSpPr>
          <p:sp>
            <p:nvSpPr>
              <p:cNvPr id="60" name="Snip Same Side Corner Rectangle 59"/>
              <p:cNvSpPr/>
              <p:nvPr/>
            </p:nvSpPr>
            <p:spPr>
              <a:xfrm rot="16200000">
                <a:off x="940357" y="1413159"/>
                <a:ext cx="2082798" cy="2202877"/>
              </a:xfrm>
              <a:prstGeom prst="snip2SameRect">
                <a:avLst>
                  <a:gd name="adj1" fmla="val 0"/>
                  <a:gd name="adj2" fmla="val 0"/>
                </a:avLst>
              </a:prstGeom>
              <a:solidFill>
                <a:schemeClr val="accent5">
                  <a:lumMod val="20000"/>
                  <a:lumOff val="80000"/>
                  <a:alpha val="3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1043038" y="2877234"/>
                <a:ext cx="1426484" cy="553998"/>
              </a:xfrm>
              <a:prstGeom prst="rect">
                <a:avLst/>
              </a:prstGeom>
              <a:noFill/>
            </p:spPr>
            <p:txBody>
              <a:bodyPr wrap="none" rtlCol="0">
                <a:spAutoFit/>
              </a:bodyPr>
              <a:lstStyle/>
              <a:p>
                <a:pPr marL="171450" indent="-171450">
                  <a:buClr>
                    <a:schemeClr val="accent6"/>
                  </a:buClr>
                  <a:buFont typeface="Wingdings" charset="2"/>
                  <a:buChar char="§"/>
                </a:pPr>
                <a:r>
                  <a:rPr lang="en-US" sz="1000" dirty="0" smtClean="0">
                    <a:solidFill>
                      <a:schemeClr val="bg1"/>
                    </a:solidFill>
                    <a:latin typeface="Arial"/>
                    <a:cs typeface="Arial"/>
                  </a:rPr>
                  <a:t>Unstructured</a:t>
                </a:r>
              </a:p>
              <a:p>
                <a:pPr marL="171450" indent="-171450">
                  <a:buClr>
                    <a:schemeClr val="accent6"/>
                  </a:buClr>
                  <a:buFont typeface="Wingdings" charset="2"/>
                  <a:buChar char="§"/>
                </a:pPr>
                <a:r>
                  <a:rPr lang="en-US" sz="1000" dirty="0" smtClean="0">
                    <a:solidFill>
                      <a:schemeClr val="bg1"/>
                    </a:solidFill>
                    <a:latin typeface="Arial"/>
                    <a:cs typeface="Arial"/>
                  </a:rPr>
                  <a:t>Weak relational schema</a:t>
                </a:r>
              </a:p>
              <a:p>
                <a:pPr marL="171450" indent="-171450">
                  <a:buClr>
                    <a:schemeClr val="accent6"/>
                  </a:buClr>
                  <a:buFont typeface="Wingdings" charset="2"/>
                  <a:buChar char="§"/>
                </a:pPr>
                <a:r>
                  <a:rPr lang="en-US" sz="1000" dirty="0" smtClean="0">
                    <a:solidFill>
                      <a:schemeClr val="bg1"/>
                    </a:solidFill>
                    <a:latin typeface="Arial"/>
                    <a:cs typeface="Arial"/>
                  </a:rPr>
                  <a:t>Text, Images, Videos, Logs</a:t>
                </a:r>
              </a:p>
            </p:txBody>
          </p:sp>
          <p:pic>
            <p:nvPicPr>
              <p:cNvPr id="40" name="Picture 39" descr="non.png"/>
              <p:cNvPicPr>
                <a:picLocks noChangeAspect="1"/>
              </p:cNvPicPr>
              <p:nvPr/>
            </p:nvPicPr>
            <p:blipFill>
              <a:blip r:embed="rId7" cstate="print"/>
              <a:stretch>
                <a:fillRect/>
              </a:stretch>
            </p:blipFill>
            <p:spPr>
              <a:xfrm>
                <a:off x="1327074" y="1612900"/>
                <a:ext cx="1309364" cy="741172"/>
              </a:xfrm>
              <a:prstGeom prst="rect">
                <a:avLst/>
              </a:prstGeom>
              <a:effectLst>
                <a:outerShdw blurRad="50800" dist="38100" dir="2700000">
                  <a:srgbClr val="000000">
                    <a:alpha val="43000"/>
                  </a:srgbClr>
                </a:outerShdw>
              </a:effectLst>
            </p:spPr>
          </p:pic>
          <p:sp>
            <p:nvSpPr>
              <p:cNvPr id="55" name="Rectangle 54"/>
              <p:cNvSpPr/>
              <p:nvPr/>
            </p:nvSpPr>
            <p:spPr>
              <a:xfrm>
                <a:off x="1150324" y="2356535"/>
                <a:ext cx="1662865" cy="523220"/>
              </a:xfrm>
              <a:prstGeom prst="rect">
                <a:avLst/>
              </a:prstGeom>
            </p:spPr>
            <p:txBody>
              <a:bodyPr wrap="square">
                <a:spAutoFit/>
              </a:bodyPr>
              <a:lstStyle/>
              <a:p>
                <a:pPr algn="ctr"/>
                <a:r>
                  <a:rPr lang="en-US" sz="1400" b="1" dirty="0" smtClean="0">
                    <a:latin typeface="Arial"/>
                    <a:cs typeface="Arial"/>
                  </a:rPr>
                  <a:t>Non-Traditional data Types</a:t>
                </a:r>
                <a:endParaRPr lang="en-US" sz="1400" b="1" dirty="0">
                  <a:latin typeface="Arial"/>
                  <a:cs typeface="Arial"/>
                </a:endParaRPr>
              </a:p>
            </p:txBody>
          </p:sp>
        </p:grpSp>
        <p:grpSp>
          <p:nvGrpSpPr>
            <p:cNvPr id="71" name="Group 70"/>
            <p:cNvGrpSpPr/>
            <p:nvPr/>
          </p:nvGrpSpPr>
          <p:grpSpPr>
            <a:xfrm>
              <a:off x="6074262" y="3784600"/>
              <a:ext cx="2202877" cy="2425700"/>
              <a:chOff x="6082729" y="3784600"/>
              <a:chExt cx="2202877" cy="2425700"/>
            </a:xfrm>
          </p:grpSpPr>
          <p:sp>
            <p:nvSpPr>
              <p:cNvPr id="83" name="Snip Same Side Corner Rectangle 82"/>
              <p:cNvSpPr/>
              <p:nvPr/>
            </p:nvSpPr>
            <p:spPr>
              <a:xfrm rot="16200000">
                <a:off x="5971318" y="3896011"/>
                <a:ext cx="2425700" cy="2202877"/>
              </a:xfrm>
              <a:prstGeom prst="snip2SameRect">
                <a:avLst>
                  <a:gd name="adj1" fmla="val 0"/>
                  <a:gd name="adj2" fmla="val 0"/>
                </a:avLst>
              </a:prstGeom>
              <a:solidFill>
                <a:schemeClr val="accent5">
                  <a:lumMod val="20000"/>
                  <a:lumOff val="80000"/>
                  <a:alpha val="3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6215504" y="5264706"/>
                <a:ext cx="1981199" cy="861774"/>
              </a:xfrm>
              <a:prstGeom prst="rect">
                <a:avLst/>
              </a:prstGeom>
              <a:noFill/>
            </p:spPr>
            <p:txBody>
              <a:bodyPr wrap="square" rtlCol="0">
                <a:spAutoFit/>
              </a:bodyPr>
              <a:lstStyle/>
              <a:p>
                <a:pPr marL="171450" indent="-171450">
                  <a:buClr>
                    <a:schemeClr val="accent6"/>
                  </a:buClr>
                  <a:buFont typeface="Wingdings" charset="2"/>
                  <a:buChar char="§"/>
                </a:pPr>
                <a:r>
                  <a:rPr lang="en-US" sz="1000" dirty="0" smtClean="0">
                    <a:solidFill>
                      <a:schemeClr val="bg1"/>
                    </a:solidFill>
                    <a:latin typeface="Arial"/>
                    <a:cs typeface="Arial"/>
                  </a:rPr>
                  <a:t>Sensors</a:t>
                </a:r>
              </a:p>
              <a:p>
                <a:pPr marL="171450" indent="-171450">
                  <a:buClr>
                    <a:schemeClr val="accent6"/>
                  </a:buClr>
                  <a:buFont typeface="Wingdings" charset="2"/>
                  <a:buChar char="§"/>
                </a:pPr>
                <a:r>
                  <a:rPr lang="en-US" sz="1000" dirty="0" smtClean="0">
                    <a:solidFill>
                      <a:schemeClr val="bg1"/>
                    </a:solidFill>
                    <a:latin typeface="Arial"/>
                    <a:cs typeface="Arial"/>
                  </a:rPr>
                  <a:t>Devices</a:t>
                </a:r>
              </a:p>
              <a:p>
                <a:pPr marL="171450" indent="-171450">
                  <a:buClr>
                    <a:schemeClr val="accent6"/>
                  </a:buClr>
                  <a:buFont typeface="Wingdings" charset="2"/>
                  <a:buChar char="§"/>
                </a:pPr>
                <a:r>
                  <a:rPr lang="en-US" sz="1000" dirty="0" smtClean="0">
                    <a:solidFill>
                      <a:schemeClr val="bg1"/>
                    </a:solidFill>
                    <a:latin typeface="Arial"/>
                    <a:cs typeface="Arial"/>
                  </a:rPr>
                  <a:t>Traditional applications</a:t>
                </a:r>
              </a:p>
              <a:p>
                <a:pPr marL="171450" indent="-171450">
                  <a:buClr>
                    <a:schemeClr val="accent6"/>
                  </a:buClr>
                  <a:buFont typeface="Wingdings" charset="2"/>
                  <a:buChar char="§"/>
                </a:pPr>
                <a:r>
                  <a:rPr lang="en-US" sz="1000" dirty="0" smtClean="0">
                    <a:solidFill>
                      <a:schemeClr val="bg1"/>
                    </a:solidFill>
                    <a:latin typeface="Arial"/>
                    <a:cs typeface="Arial"/>
                  </a:rPr>
                  <a:t>Web Servers</a:t>
                </a:r>
              </a:p>
              <a:p>
                <a:pPr marL="171450" indent="-171450">
                  <a:buClr>
                    <a:schemeClr val="accent6"/>
                  </a:buClr>
                  <a:buFont typeface="Wingdings" charset="2"/>
                  <a:buChar char="§"/>
                </a:pPr>
                <a:r>
                  <a:rPr lang="en-US" sz="1000" dirty="0" smtClean="0">
                    <a:solidFill>
                      <a:schemeClr val="bg1"/>
                    </a:solidFill>
                    <a:latin typeface="Arial"/>
                    <a:cs typeface="Arial"/>
                  </a:rPr>
                  <a:t>Public data</a:t>
                </a:r>
                <a:endParaRPr lang="en-US" sz="1000" dirty="0">
                  <a:solidFill>
                    <a:schemeClr val="bg1"/>
                  </a:solidFill>
                  <a:latin typeface="Arial"/>
                  <a:cs typeface="Arial"/>
                </a:endParaRPr>
              </a:p>
            </p:txBody>
          </p:sp>
          <p:grpSp>
            <p:nvGrpSpPr>
              <p:cNvPr id="37" name="Group 36"/>
              <p:cNvGrpSpPr/>
              <p:nvPr/>
            </p:nvGrpSpPr>
            <p:grpSpPr>
              <a:xfrm>
                <a:off x="6713282" y="3934161"/>
                <a:ext cx="1000822" cy="1010684"/>
                <a:chOff x="6576086" y="3527079"/>
                <a:chExt cx="1163971" cy="1175442"/>
              </a:xfrm>
              <a:effectLst>
                <a:outerShdw blurRad="50800" dist="38100" dir="2700000">
                  <a:srgbClr val="000000">
                    <a:alpha val="43000"/>
                  </a:srgbClr>
                </a:outerShdw>
              </a:effectLst>
            </p:grpSpPr>
            <p:pic>
              <p:nvPicPr>
                <p:cNvPr id="35" name="Picture 34" descr="newdata.png"/>
                <p:cNvPicPr>
                  <a:picLocks noChangeAspect="1"/>
                </p:cNvPicPr>
                <p:nvPr/>
              </p:nvPicPr>
              <p:blipFill>
                <a:blip r:embed="rId8" cstate="print"/>
                <a:stretch>
                  <a:fillRect/>
                </a:stretch>
              </p:blipFill>
              <p:spPr>
                <a:xfrm>
                  <a:off x="6576086" y="3527079"/>
                  <a:ext cx="792427" cy="1048442"/>
                </a:xfrm>
                <a:prstGeom prst="rect">
                  <a:avLst/>
                </a:prstGeom>
              </p:spPr>
            </p:pic>
            <p:pic>
              <p:nvPicPr>
                <p:cNvPr id="36" name="Picture 35" descr="newdata.png"/>
                <p:cNvPicPr>
                  <a:picLocks noChangeAspect="1"/>
                </p:cNvPicPr>
                <p:nvPr/>
              </p:nvPicPr>
              <p:blipFill>
                <a:blip r:embed="rId8" cstate="print"/>
                <a:stretch>
                  <a:fillRect/>
                </a:stretch>
              </p:blipFill>
              <p:spPr>
                <a:xfrm>
                  <a:off x="6947629" y="3654079"/>
                  <a:ext cx="792428" cy="1048442"/>
                </a:xfrm>
                <a:prstGeom prst="rect">
                  <a:avLst/>
                </a:prstGeom>
              </p:spPr>
            </p:pic>
          </p:grpSp>
          <p:sp>
            <p:nvSpPr>
              <p:cNvPr id="58" name="Rectangle 57"/>
              <p:cNvSpPr/>
              <p:nvPr/>
            </p:nvSpPr>
            <p:spPr>
              <a:xfrm>
                <a:off x="6143762" y="5005338"/>
                <a:ext cx="2040242" cy="307777"/>
              </a:xfrm>
              <a:prstGeom prst="rect">
                <a:avLst/>
              </a:prstGeom>
            </p:spPr>
            <p:txBody>
              <a:bodyPr wrap="square">
                <a:spAutoFit/>
              </a:bodyPr>
              <a:lstStyle/>
              <a:p>
                <a:pPr algn="ctr"/>
                <a:r>
                  <a:rPr lang="en-US" sz="1400" b="1" dirty="0" smtClean="0">
                    <a:latin typeface="Arial"/>
                    <a:cs typeface="Arial"/>
                  </a:rPr>
                  <a:t>New Data Sources </a:t>
                </a:r>
                <a:endParaRPr lang="en-US" sz="1400" b="1" dirty="0">
                  <a:latin typeface="Arial"/>
                  <a:cs typeface="Arial"/>
                </a:endParaRPr>
              </a:p>
            </p:txBody>
          </p:sp>
        </p:grpSp>
        <p:grpSp>
          <p:nvGrpSpPr>
            <p:cNvPr id="70" name="Group 69"/>
            <p:cNvGrpSpPr/>
            <p:nvPr/>
          </p:nvGrpSpPr>
          <p:grpSpPr>
            <a:xfrm>
              <a:off x="6070029" y="1473200"/>
              <a:ext cx="2202877" cy="2108200"/>
              <a:chOff x="6070029" y="1473200"/>
              <a:chExt cx="2202877" cy="2108200"/>
            </a:xfrm>
          </p:grpSpPr>
          <p:sp>
            <p:nvSpPr>
              <p:cNvPr id="65" name="Snip Same Side Corner Rectangle 64"/>
              <p:cNvSpPr/>
              <p:nvPr/>
            </p:nvSpPr>
            <p:spPr>
              <a:xfrm rot="16200000">
                <a:off x="6117368" y="1425861"/>
                <a:ext cx="2108200" cy="2202877"/>
              </a:xfrm>
              <a:prstGeom prst="snip2SameRect">
                <a:avLst>
                  <a:gd name="adj1" fmla="val 0"/>
                  <a:gd name="adj2" fmla="val 0"/>
                </a:avLst>
              </a:prstGeom>
              <a:solidFill>
                <a:schemeClr val="accent5">
                  <a:lumMod val="20000"/>
                  <a:lumOff val="80000"/>
                  <a:alpha val="35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6098094" y="2959100"/>
                <a:ext cx="1596045" cy="553998"/>
              </a:xfrm>
              <a:prstGeom prst="rect">
                <a:avLst/>
              </a:prstGeom>
              <a:noFill/>
            </p:spPr>
            <p:txBody>
              <a:bodyPr wrap="none" rtlCol="0">
                <a:spAutoFit/>
              </a:bodyPr>
              <a:lstStyle/>
              <a:p>
                <a:pPr marL="171450" indent="-171450">
                  <a:buClr>
                    <a:schemeClr val="accent6"/>
                  </a:buClr>
                  <a:buFont typeface="Wingdings" charset="2"/>
                  <a:buChar char="§"/>
                </a:pPr>
                <a:r>
                  <a:rPr lang="en-US" sz="1000" dirty="0" smtClean="0">
                    <a:solidFill>
                      <a:schemeClr val="bg1"/>
                    </a:solidFill>
                    <a:latin typeface="Arial"/>
                    <a:cs typeface="Arial"/>
                  </a:rPr>
                  <a:t>How popular is my product?</a:t>
                </a:r>
              </a:p>
              <a:p>
                <a:pPr marL="171450" indent="-171450">
                  <a:buClr>
                    <a:schemeClr val="accent6"/>
                  </a:buClr>
                  <a:buFont typeface="Wingdings" charset="2"/>
                  <a:buChar char="§"/>
                </a:pPr>
                <a:r>
                  <a:rPr lang="en-US" sz="1000" dirty="0" smtClean="0">
                    <a:solidFill>
                      <a:schemeClr val="bg1"/>
                    </a:solidFill>
                    <a:latin typeface="Arial"/>
                    <a:cs typeface="Arial"/>
                  </a:rPr>
                  <a:t>What is the best ad to serve?</a:t>
                </a:r>
              </a:p>
              <a:p>
                <a:pPr marL="171450" indent="-171450">
                  <a:buClr>
                    <a:schemeClr val="accent6"/>
                  </a:buClr>
                  <a:buFont typeface="Wingdings" charset="2"/>
                  <a:buChar char="§"/>
                </a:pPr>
                <a:r>
                  <a:rPr lang="en-US" sz="1000" dirty="0" smtClean="0">
                    <a:solidFill>
                      <a:schemeClr val="bg1"/>
                    </a:solidFill>
                    <a:latin typeface="Arial"/>
                    <a:cs typeface="Arial"/>
                  </a:rPr>
                  <a:t>Is this a fraudulent transaction?</a:t>
                </a:r>
                <a:endParaRPr lang="en-US" sz="1000" dirty="0">
                  <a:solidFill>
                    <a:schemeClr val="bg1"/>
                  </a:solidFill>
                  <a:latin typeface="Arial"/>
                  <a:cs typeface="Arial"/>
                </a:endParaRPr>
              </a:p>
            </p:txBody>
          </p:sp>
          <p:pic>
            <p:nvPicPr>
              <p:cNvPr id="34" name="Picture 33" descr="QI.png"/>
              <p:cNvPicPr>
                <a:picLocks noChangeAspect="1"/>
              </p:cNvPicPr>
              <p:nvPr/>
            </p:nvPicPr>
            <p:blipFill>
              <a:blip r:embed="rId9" cstate="print"/>
              <a:stretch>
                <a:fillRect/>
              </a:stretch>
            </p:blipFill>
            <p:spPr>
              <a:xfrm>
                <a:off x="6566248" y="1524000"/>
                <a:ext cx="1210434" cy="946872"/>
              </a:xfrm>
              <a:prstGeom prst="rect">
                <a:avLst/>
              </a:prstGeom>
              <a:effectLst>
                <a:outerShdw blurRad="50800" dist="38100" dir="2700000">
                  <a:srgbClr val="000000">
                    <a:alpha val="43000"/>
                  </a:srgbClr>
                </a:outerShdw>
              </a:effectLst>
            </p:spPr>
          </p:pic>
          <p:sp>
            <p:nvSpPr>
              <p:cNvPr id="59" name="Rectangle 58"/>
              <p:cNvSpPr/>
              <p:nvPr/>
            </p:nvSpPr>
            <p:spPr>
              <a:xfrm>
                <a:off x="6340033" y="2470835"/>
                <a:ext cx="1662865" cy="523220"/>
              </a:xfrm>
              <a:prstGeom prst="rect">
                <a:avLst/>
              </a:prstGeom>
            </p:spPr>
            <p:txBody>
              <a:bodyPr wrap="square">
                <a:spAutoFit/>
              </a:bodyPr>
              <a:lstStyle/>
              <a:p>
                <a:pPr algn="ctr"/>
                <a:r>
                  <a:rPr lang="en-US" sz="1400" b="1" dirty="0" smtClean="0">
                    <a:latin typeface="Arial"/>
                    <a:cs typeface="Arial"/>
                  </a:rPr>
                  <a:t>New Questions &amp; New Insights</a:t>
                </a:r>
                <a:endParaRPr lang="en-US" sz="1400" b="1" dirty="0">
                  <a:latin typeface="Arial"/>
                  <a:cs typeface="Arial"/>
                </a:endParaRPr>
              </a:p>
            </p:txBody>
          </p:sp>
        </p:grpSp>
      </p:grpSp>
      <p:sp>
        <p:nvSpPr>
          <p:cNvPr id="46" name="Slide Number Placeholder 2"/>
          <p:cNvSpPr txBox="1">
            <a:spLocks/>
          </p:cNvSpPr>
          <p:nvPr/>
        </p:nvSpPr>
        <p:spPr>
          <a:xfrm>
            <a:off x="8735325" y="6356351"/>
            <a:ext cx="2844059"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830672-FFAE-471C-B6A3-B0BB41BCC821}"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0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22085422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Example: Traditional e-commerce data flow</a:t>
            </a:r>
            <a:endParaRPr lang="en-US" dirty="0"/>
          </a:p>
        </p:txBody>
      </p:sp>
      <p:pic>
        <p:nvPicPr>
          <p:cNvPr id="19" name="Picture 18" descr="OperationalData.png"/>
          <p:cNvPicPr>
            <a:picLocks noChangeAspect="1"/>
          </p:cNvPicPr>
          <p:nvPr/>
        </p:nvPicPr>
        <p:blipFill>
          <a:blip r:embed="rId3" cstate="print"/>
          <a:stretch>
            <a:fillRect/>
          </a:stretch>
        </p:blipFill>
        <p:spPr>
          <a:xfrm>
            <a:off x="4794380" y="1364914"/>
            <a:ext cx="2600068" cy="219438"/>
          </a:xfrm>
          <a:prstGeom prst="rect">
            <a:avLst/>
          </a:prstGeom>
        </p:spPr>
      </p:pic>
      <p:pic>
        <p:nvPicPr>
          <p:cNvPr id="8" name="Picture 7" descr="database storage.png"/>
          <p:cNvPicPr>
            <a:picLocks noChangeAspect="1"/>
          </p:cNvPicPr>
          <p:nvPr/>
        </p:nvPicPr>
        <p:blipFill>
          <a:blip r:embed="rId4" cstate="print"/>
          <a:stretch>
            <a:fillRect/>
          </a:stretch>
        </p:blipFill>
        <p:spPr>
          <a:xfrm>
            <a:off x="6668898" y="2192575"/>
            <a:ext cx="1909425" cy="195055"/>
          </a:xfrm>
          <a:prstGeom prst="rect">
            <a:avLst/>
          </a:prstGeom>
          <a:effectLst>
            <a:outerShdw blurRad="50800" dist="38100" dir="2700000">
              <a:srgbClr val="000000">
                <a:alpha val="43000"/>
              </a:srgbClr>
            </a:outerShdw>
          </a:effectLst>
        </p:spPr>
      </p:pic>
      <p:pic>
        <p:nvPicPr>
          <p:cNvPr id="9" name="Picture 8" descr="DB_finance.png"/>
          <p:cNvPicPr>
            <a:picLocks noChangeAspect="1"/>
          </p:cNvPicPr>
          <p:nvPr/>
        </p:nvPicPr>
        <p:blipFill>
          <a:blip r:embed="rId5"/>
          <a:stretch>
            <a:fillRect/>
          </a:stretch>
        </p:blipFill>
        <p:spPr>
          <a:xfrm>
            <a:off x="5631689" y="1904533"/>
            <a:ext cx="712558" cy="475163"/>
          </a:xfrm>
          <a:prstGeom prst="rect">
            <a:avLst/>
          </a:prstGeom>
          <a:effectLst>
            <a:outerShdw blurRad="50800" dist="38100" dir="2700000">
              <a:srgbClr val="000000">
                <a:alpha val="43000"/>
              </a:srgbClr>
            </a:outerShdw>
          </a:effectLst>
        </p:spPr>
      </p:pic>
      <p:pic>
        <p:nvPicPr>
          <p:cNvPr id="10" name="Picture 9" descr="DB_product.png"/>
          <p:cNvPicPr>
            <a:picLocks noChangeAspect="1"/>
          </p:cNvPicPr>
          <p:nvPr/>
        </p:nvPicPr>
        <p:blipFill>
          <a:blip r:embed="rId6"/>
          <a:stretch>
            <a:fillRect/>
          </a:stretch>
        </p:blipFill>
        <p:spPr>
          <a:xfrm>
            <a:off x="5618327" y="2466539"/>
            <a:ext cx="731268" cy="487639"/>
          </a:xfrm>
          <a:prstGeom prst="rect">
            <a:avLst/>
          </a:prstGeom>
          <a:effectLst>
            <a:outerShdw blurRad="50800" dist="38100" dir="2700000">
              <a:srgbClr val="000000">
                <a:alpha val="43000"/>
              </a:srgbClr>
            </a:outerShdw>
          </a:effectLst>
        </p:spPr>
      </p:pic>
      <p:pic>
        <p:nvPicPr>
          <p:cNvPr id="11" name="Picture 10" descr="ecommerce.png"/>
          <p:cNvPicPr>
            <a:picLocks noChangeAspect="1"/>
          </p:cNvPicPr>
          <p:nvPr/>
        </p:nvPicPr>
        <p:blipFill>
          <a:blip r:embed="rId7"/>
          <a:stretch>
            <a:fillRect/>
          </a:stretch>
        </p:blipFill>
        <p:spPr>
          <a:xfrm>
            <a:off x="1551320" y="1645627"/>
            <a:ext cx="1541031" cy="1895699"/>
          </a:xfrm>
          <a:prstGeom prst="rect">
            <a:avLst/>
          </a:prstGeom>
          <a:effectLst>
            <a:outerShdw blurRad="50800" dist="38100" dir="2700000">
              <a:srgbClr val="000000">
                <a:alpha val="43000"/>
              </a:srgbClr>
            </a:outerShdw>
          </a:effectLst>
        </p:spPr>
      </p:pic>
      <p:pic>
        <p:nvPicPr>
          <p:cNvPr id="12" name="Picture 11" descr="ETL.png"/>
          <p:cNvPicPr>
            <a:picLocks noChangeAspect="1"/>
          </p:cNvPicPr>
          <p:nvPr/>
        </p:nvPicPr>
        <p:blipFill>
          <a:blip r:embed="rId8" cstate="print"/>
          <a:stretch>
            <a:fillRect/>
          </a:stretch>
        </p:blipFill>
        <p:spPr>
          <a:xfrm>
            <a:off x="6881922" y="3280914"/>
            <a:ext cx="2445084" cy="1176017"/>
          </a:xfrm>
          <a:prstGeom prst="rect">
            <a:avLst/>
          </a:prstGeom>
          <a:effectLst>
            <a:outerShdw blurRad="50800" dist="38100" dir="2700000">
              <a:srgbClr val="000000">
                <a:alpha val="43000"/>
              </a:srgbClr>
            </a:outerShdw>
          </a:effectLst>
        </p:spPr>
      </p:pic>
      <p:pic>
        <p:nvPicPr>
          <p:cNvPr id="13" name="Picture 12" descr="excess.png"/>
          <p:cNvPicPr>
            <a:picLocks noChangeAspect="1"/>
          </p:cNvPicPr>
          <p:nvPr/>
        </p:nvPicPr>
        <p:blipFill>
          <a:blip r:embed="rId9" cstate="print"/>
          <a:stretch>
            <a:fillRect/>
          </a:stretch>
        </p:blipFill>
        <p:spPr>
          <a:xfrm>
            <a:off x="6393439" y="5120009"/>
            <a:ext cx="1722545" cy="804606"/>
          </a:xfrm>
          <a:prstGeom prst="rect">
            <a:avLst/>
          </a:prstGeom>
          <a:effectLst>
            <a:outerShdw blurRad="50800" dist="38100" dir="2700000">
              <a:srgbClr val="000000">
                <a:alpha val="43000"/>
              </a:srgbClr>
            </a:outerShdw>
          </a:effectLst>
        </p:spPr>
      </p:pic>
      <p:pic>
        <p:nvPicPr>
          <p:cNvPr id="14" name="Picture 13" descr="log.png"/>
          <p:cNvPicPr>
            <a:picLocks noChangeAspect="1"/>
          </p:cNvPicPr>
          <p:nvPr/>
        </p:nvPicPr>
        <p:blipFill>
          <a:blip r:embed="rId10" cstate="print"/>
          <a:stretch>
            <a:fillRect/>
          </a:stretch>
        </p:blipFill>
        <p:spPr>
          <a:xfrm>
            <a:off x="5442958" y="3707440"/>
            <a:ext cx="1332534" cy="1749407"/>
          </a:xfrm>
          <a:prstGeom prst="rect">
            <a:avLst/>
          </a:prstGeom>
          <a:effectLst>
            <a:outerShdw blurRad="50800" dist="38100" dir="2700000">
              <a:srgbClr val="000000">
                <a:alpha val="43000"/>
              </a:srgbClr>
            </a:outerShdw>
          </a:effectLst>
        </p:spPr>
      </p:pic>
      <p:pic>
        <p:nvPicPr>
          <p:cNvPr id="16" name="Picture 15" descr="NewProduct.png"/>
          <p:cNvPicPr>
            <a:picLocks noChangeAspect="1"/>
          </p:cNvPicPr>
          <p:nvPr/>
        </p:nvPicPr>
        <p:blipFill>
          <a:blip r:embed="rId11" cstate="print"/>
          <a:stretch>
            <a:fillRect/>
          </a:stretch>
        </p:blipFill>
        <p:spPr>
          <a:xfrm>
            <a:off x="3388239" y="3172078"/>
            <a:ext cx="1909425" cy="231629"/>
          </a:xfrm>
          <a:prstGeom prst="rect">
            <a:avLst/>
          </a:prstGeom>
          <a:effectLst>
            <a:outerShdw blurRad="50800" dist="38100" dir="2700000">
              <a:srgbClr val="000000">
                <a:alpha val="43000"/>
              </a:srgbClr>
            </a:outerShdw>
          </a:effectLst>
        </p:spPr>
      </p:pic>
      <p:pic>
        <p:nvPicPr>
          <p:cNvPr id="18" name="Picture 17" descr="NewUser.png"/>
          <p:cNvPicPr>
            <a:picLocks noChangeAspect="1"/>
          </p:cNvPicPr>
          <p:nvPr/>
        </p:nvPicPr>
        <p:blipFill>
          <a:blip r:embed="rId12"/>
          <a:stretch>
            <a:fillRect/>
          </a:stretch>
        </p:blipFill>
        <p:spPr>
          <a:xfrm>
            <a:off x="3388240" y="2043235"/>
            <a:ext cx="1909423" cy="231629"/>
          </a:xfrm>
          <a:prstGeom prst="rect">
            <a:avLst/>
          </a:prstGeom>
          <a:effectLst>
            <a:outerShdw blurRad="50800" dist="38100" dir="2700000">
              <a:srgbClr val="000000">
                <a:alpha val="43000"/>
              </a:srgbClr>
            </a:outerShdw>
          </a:effectLst>
        </p:spPr>
      </p:pic>
      <p:pic>
        <p:nvPicPr>
          <p:cNvPr id="23" name="Picture 22" descr="DataWarehouse.png"/>
          <p:cNvPicPr>
            <a:picLocks noChangeAspect="1"/>
          </p:cNvPicPr>
          <p:nvPr/>
        </p:nvPicPr>
        <p:blipFill>
          <a:blip r:embed="rId13" cstate="print"/>
          <a:stretch>
            <a:fillRect/>
          </a:stretch>
        </p:blipFill>
        <p:spPr>
          <a:xfrm>
            <a:off x="8883364" y="1738540"/>
            <a:ext cx="1787576" cy="1688479"/>
          </a:xfrm>
          <a:prstGeom prst="rect">
            <a:avLst/>
          </a:prstGeom>
          <a:effectLst>
            <a:outerShdw blurRad="50800" dist="38100" dir="2700000">
              <a:srgbClr val="000000">
                <a:alpha val="43000"/>
              </a:srgbClr>
            </a:outerShdw>
          </a:effectLst>
        </p:spPr>
      </p:pic>
      <p:pic>
        <p:nvPicPr>
          <p:cNvPr id="24" name="Picture 23" descr="database storage.png"/>
          <p:cNvPicPr>
            <a:picLocks noChangeAspect="1"/>
          </p:cNvPicPr>
          <p:nvPr/>
        </p:nvPicPr>
        <p:blipFill>
          <a:blip r:embed="rId4" cstate="print"/>
          <a:stretch>
            <a:fillRect/>
          </a:stretch>
        </p:blipFill>
        <p:spPr>
          <a:xfrm>
            <a:off x="6668898" y="2624418"/>
            <a:ext cx="1909425" cy="195055"/>
          </a:xfrm>
          <a:prstGeom prst="rect">
            <a:avLst/>
          </a:prstGeom>
          <a:effectLst>
            <a:outerShdw blurRad="50800" dist="38100" dir="2700000">
              <a:srgbClr val="000000">
                <a:alpha val="43000"/>
              </a:srgbClr>
            </a:outerShdw>
          </a:effectLst>
        </p:spPr>
      </p:pic>
      <p:pic>
        <p:nvPicPr>
          <p:cNvPr id="25" name="Picture 24" descr="database storage.png"/>
          <p:cNvPicPr>
            <a:picLocks noChangeAspect="1"/>
          </p:cNvPicPr>
          <p:nvPr/>
        </p:nvPicPr>
        <p:blipFill>
          <a:blip r:embed="rId4" cstate="print"/>
          <a:stretch>
            <a:fillRect/>
          </a:stretch>
        </p:blipFill>
        <p:spPr>
          <a:xfrm>
            <a:off x="6668898" y="3056260"/>
            <a:ext cx="1909425" cy="195055"/>
          </a:xfrm>
          <a:prstGeom prst="rect">
            <a:avLst/>
          </a:prstGeom>
          <a:effectLst>
            <a:outerShdw blurRad="50800" dist="38100" dir="2700000">
              <a:srgbClr val="000000">
                <a:alpha val="43000"/>
              </a:srgbClr>
            </a:outerShdw>
          </a:effectLst>
        </p:spPr>
      </p:pic>
      <p:pic>
        <p:nvPicPr>
          <p:cNvPr id="26" name="Picture 25" descr="DB_purchase.png"/>
          <p:cNvPicPr>
            <a:picLocks noChangeAspect="1"/>
          </p:cNvPicPr>
          <p:nvPr/>
        </p:nvPicPr>
        <p:blipFill>
          <a:blip r:embed="rId14" cstate="print"/>
          <a:stretch>
            <a:fillRect/>
          </a:stretch>
        </p:blipFill>
        <p:spPr>
          <a:xfrm>
            <a:off x="5613897" y="3041021"/>
            <a:ext cx="739406" cy="493743"/>
          </a:xfrm>
          <a:prstGeom prst="rect">
            <a:avLst/>
          </a:prstGeom>
          <a:effectLst>
            <a:outerShdw blurRad="50800" dist="38100" dir="2700000">
              <a:srgbClr val="000000">
                <a:alpha val="43000"/>
              </a:srgbClr>
            </a:outerShdw>
          </a:effectLst>
        </p:spPr>
      </p:pic>
      <p:pic>
        <p:nvPicPr>
          <p:cNvPr id="27" name="Picture 26" descr="NewPurchase.png"/>
          <p:cNvPicPr>
            <a:picLocks noChangeAspect="1"/>
          </p:cNvPicPr>
          <p:nvPr/>
        </p:nvPicPr>
        <p:blipFill>
          <a:blip r:embed="rId15"/>
          <a:stretch>
            <a:fillRect/>
          </a:stretch>
        </p:blipFill>
        <p:spPr>
          <a:xfrm>
            <a:off x="3388239" y="2603080"/>
            <a:ext cx="1909456" cy="237728"/>
          </a:xfrm>
          <a:prstGeom prst="rect">
            <a:avLst/>
          </a:prstGeom>
          <a:effectLst>
            <a:outerShdw blurRad="50800" dist="38100" dir="2700000">
              <a:srgbClr val="000000">
                <a:alpha val="43000"/>
              </a:srgbClr>
            </a:outerShdw>
          </a:effectLst>
        </p:spPr>
      </p:pic>
      <p:pic>
        <p:nvPicPr>
          <p:cNvPr id="29" name="Picture 28" descr="Export.png"/>
          <p:cNvPicPr>
            <a:picLocks noChangeAspect="1"/>
          </p:cNvPicPr>
          <p:nvPr/>
        </p:nvPicPr>
        <p:blipFill>
          <a:blip r:embed="rId16" cstate="print"/>
          <a:stretch>
            <a:fillRect/>
          </a:stretch>
        </p:blipFill>
        <p:spPr>
          <a:xfrm>
            <a:off x="8217274" y="5492769"/>
            <a:ext cx="731280" cy="707089"/>
          </a:xfrm>
          <a:prstGeom prst="rect">
            <a:avLst/>
          </a:prstGeom>
          <a:effectLst>
            <a:outerShdw blurRad="50800" dist="38100" dir="2700000">
              <a:srgbClr val="000000">
                <a:alpha val="43000"/>
              </a:srgbClr>
            </a:outerShdw>
          </a:effectLst>
        </p:spPr>
      </p:pic>
      <p:pic>
        <p:nvPicPr>
          <p:cNvPr id="31" name="Picture 30" descr="WebLogs.png"/>
          <p:cNvPicPr>
            <a:picLocks noChangeAspect="1"/>
          </p:cNvPicPr>
          <p:nvPr/>
        </p:nvPicPr>
        <p:blipFill>
          <a:blip r:embed="rId17"/>
          <a:stretch>
            <a:fillRect/>
          </a:stretch>
        </p:blipFill>
        <p:spPr>
          <a:xfrm>
            <a:off x="2667006" y="3508867"/>
            <a:ext cx="2627072" cy="1061743"/>
          </a:xfrm>
          <a:prstGeom prst="rect">
            <a:avLst/>
          </a:prstGeom>
          <a:effectLst>
            <a:outerShdw blurRad="50800" dist="38100" dir="2700000">
              <a:srgbClr val="000000">
                <a:alpha val="43000"/>
              </a:srgbClr>
            </a:outerShdw>
          </a:effectLst>
        </p:spPr>
      </p:pic>
      <p:sp>
        <p:nvSpPr>
          <p:cNvPr id="20" name="Slide Number Placeholder 2"/>
          <p:cNvSpPr>
            <a:spLocks noGrp="1"/>
          </p:cNvSpPr>
          <p:nvPr>
            <p:ph type="sldNum" sz="quarter" idx="4294967295"/>
          </p:nvPr>
        </p:nvSpPr>
        <p:spPr>
          <a:xfrm>
            <a:off x="8735325" y="6356351"/>
            <a:ext cx="2844059" cy="365125"/>
          </a:xfrm>
          <a:prstGeom prst="rect">
            <a:avLst/>
          </a:prstGeom>
        </p:spPr>
        <p:txBody>
          <a:bodyPr/>
          <a:lstStyle/>
          <a:p>
            <a:fld id="{3F830672-FFAE-471C-B6A3-B0BB41BCC821}" type="slidenum">
              <a:rPr lang="en-US" smtClean="0"/>
              <a:pPr/>
              <a:t>5</a:t>
            </a:fld>
            <a:endParaRPr lang="en-US"/>
          </a:p>
        </p:txBody>
      </p:sp>
    </p:spTree>
    <p:extLst>
      <p:ext uri="{BB962C8B-B14F-4D97-AF65-F5344CB8AC3E}">
        <p14:creationId xmlns:p14="http://schemas.microsoft.com/office/powerpoint/2010/main" val="26152857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par>
                                <p:cTn id="37" presetID="22" presetClass="entr" presetSubtype="8"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par>
                                <p:cTn id="40" presetID="22" presetClass="entr" presetSubtype="8"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500"/>
                                        <p:tgtEl>
                                          <p:spTgt spid="25"/>
                                        </p:tgtEl>
                                      </p:cBhvr>
                                    </p:animEffect>
                                  </p:childTnLst>
                                </p:cTn>
                              </p:par>
                            </p:childTnLst>
                          </p:cTn>
                        </p:par>
                        <p:par>
                          <p:cTn id="43" fill="hold">
                            <p:stCondLst>
                              <p:cond delay="500"/>
                            </p:stCondLst>
                            <p:childTnLst>
                              <p:par>
                                <p:cTn id="44" presetID="10"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par>
                          <p:cTn id="52" fill="hold">
                            <p:stCondLst>
                              <p:cond delay="500"/>
                            </p:stCondLst>
                            <p:childTnLst>
                              <p:par>
                                <p:cTn id="53" presetID="10"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nodeType="click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left)">
                                      <p:cBhvr>
                                        <p:cTn id="65" dur="500"/>
                                        <p:tgtEl>
                                          <p:spTgt spid="13"/>
                                        </p:tgtEl>
                                      </p:cBhvr>
                                    </p:animEffect>
                                  </p:childTnLst>
                                </p:cTn>
                              </p:par>
                            </p:childTnLst>
                          </p:cTn>
                        </p:par>
                        <p:par>
                          <p:cTn id="66" fill="hold">
                            <p:stCondLst>
                              <p:cond delay="500"/>
                            </p:stCondLst>
                            <p:childTnLst>
                              <p:par>
                                <p:cTn id="67" presetID="10" presetClass="entr" presetSubtype="0" fill="hold"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New </a:t>
            </a:r>
            <a:r>
              <a:rPr lang="en-US" dirty="0" smtClean="0"/>
              <a:t>exploratory e-commerce data flow</a:t>
            </a:r>
            <a:endParaRPr lang="en-US" dirty="0"/>
          </a:p>
        </p:txBody>
      </p:sp>
      <p:pic>
        <p:nvPicPr>
          <p:cNvPr id="22" name="Picture 21" descr="logs.png"/>
          <p:cNvPicPr>
            <a:picLocks noChangeAspect="1"/>
          </p:cNvPicPr>
          <p:nvPr/>
        </p:nvPicPr>
        <p:blipFill>
          <a:blip r:embed="rId3"/>
          <a:stretch>
            <a:fillRect/>
          </a:stretch>
        </p:blipFill>
        <p:spPr>
          <a:xfrm>
            <a:off x="2184721" y="3422208"/>
            <a:ext cx="2551315" cy="1389773"/>
          </a:xfrm>
          <a:prstGeom prst="rect">
            <a:avLst/>
          </a:prstGeom>
          <a:effectLst>
            <a:outerShdw blurRad="50800" dist="38100" dir="2700000">
              <a:srgbClr val="000000">
                <a:alpha val="43000"/>
              </a:srgbClr>
            </a:outerShdw>
          </a:effectLst>
        </p:spPr>
      </p:pic>
      <p:pic>
        <p:nvPicPr>
          <p:cNvPr id="28" name="Picture 27" descr="question.png"/>
          <p:cNvPicPr>
            <a:picLocks noChangeAspect="1"/>
          </p:cNvPicPr>
          <p:nvPr/>
        </p:nvPicPr>
        <p:blipFill>
          <a:blip r:embed="rId4" cstate="print"/>
          <a:stretch>
            <a:fillRect/>
          </a:stretch>
        </p:blipFill>
        <p:spPr>
          <a:xfrm>
            <a:off x="6796945" y="3738113"/>
            <a:ext cx="1884556" cy="1575361"/>
          </a:xfrm>
          <a:prstGeom prst="rect">
            <a:avLst/>
          </a:prstGeom>
          <a:effectLst>
            <a:outerShdw blurRad="50800" dist="38100" dir="2700000">
              <a:srgbClr val="000000">
                <a:alpha val="43000"/>
              </a:srgbClr>
            </a:outerShdw>
          </a:effectLst>
        </p:spPr>
      </p:pic>
      <p:grpSp>
        <p:nvGrpSpPr>
          <p:cNvPr id="37" name="Group 36"/>
          <p:cNvGrpSpPr/>
          <p:nvPr/>
        </p:nvGrpSpPr>
        <p:grpSpPr>
          <a:xfrm>
            <a:off x="9412479" y="3519259"/>
            <a:ext cx="812590" cy="993916"/>
            <a:chOff x="7061198" y="3718146"/>
            <a:chExt cx="609601" cy="993916"/>
          </a:xfrm>
        </p:grpSpPr>
        <p:pic>
          <p:nvPicPr>
            <p:cNvPr id="29" name="Picture 28" descr="ServerStack.png"/>
            <p:cNvPicPr>
              <a:picLocks noChangeAspect="1"/>
            </p:cNvPicPr>
            <p:nvPr/>
          </p:nvPicPr>
          <p:blipFill>
            <a:blip r:embed="rId5"/>
            <a:stretch>
              <a:fillRect/>
            </a:stretch>
          </p:blipFill>
          <p:spPr>
            <a:xfrm>
              <a:off x="7279904" y="3925856"/>
              <a:ext cx="390895" cy="786206"/>
            </a:xfrm>
            <a:prstGeom prst="rect">
              <a:avLst/>
            </a:prstGeom>
          </p:spPr>
        </p:pic>
        <p:pic>
          <p:nvPicPr>
            <p:cNvPr id="31" name="Picture 30" descr="greenarrow.png"/>
            <p:cNvPicPr>
              <a:picLocks noChangeAspect="1"/>
            </p:cNvPicPr>
            <p:nvPr/>
          </p:nvPicPr>
          <p:blipFill>
            <a:blip r:embed="rId6" cstate="print"/>
            <a:stretch>
              <a:fillRect/>
            </a:stretch>
          </p:blipFill>
          <p:spPr>
            <a:xfrm>
              <a:off x="7061198" y="3718146"/>
              <a:ext cx="237070" cy="962642"/>
            </a:xfrm>
            <a:prstGeom prst="rect">
              <a:avLst/>
            </a:prstGeom>
          </p:spPr>
        </p:pic>
      </p:grpSp>
      <p:sp>
        <p:nvSpPr>
          <p:cNvPr id="30" name="Slide Number Placeholder 2"/>
          <p:cNvSpPr>
            <a:spLocks noGrp="1"/>
          </p:cNvSpPr>
          <p:nvPr>
            <p:ph type="sldNum" sz="quarter" idx="4294967295"/>
          </p:nvPr>
        </p:nvSpPr>
        <p:spPr>
          <a:xfrm>
            <a:off x="8735325" y="6356351"/>
            <a:ext cx="2844059" cy="365125"/>
          </a:xfrm>
          <a:prstGeom prst="rect">
            <a:avLst/>
          </a:prstGeom>
        </p:spPr>
        <p:txBody>
          <a:bodyPr/>
          <a:lstStyle/>
          <a:p>
            <a:fld id="{3F830672-FFAE-471C-B6A3-B0BB41BCC821}" type="slidenum">
              <a:rPr lang="en-US" smtClean="0"/>
              <a:pPr/>
              <a:t>6</a:t>
            </a:fld>
            <a:endParaRPr lang="en-US"/>
          </a:p>
        </p:txBody>
      </p:sp>
      <p:grpSp>
        <p:nvGrpSpPr>
          <p:cNvPr id="41" name="Group 40"/>
          <p:cNvGrpSpPr/>
          <p:nvPr/>
        </p:nvGrpSpPr>
        <p:grpSpPr>
          <a:xfrm>
            <a:off x="4934278" y="3606800"/>
            <a:ext cx="1656720" cy="2480732"/>
            <a:chOff x="3701672" y="3606800"/>
            <a:chExt cx="1242864" cy="2480732"/>
          </a:xfrm>
        </p:grpSpPr>
        <p:sp>
          <p:nvSpPr>
            <p:cNvPr id="42" name="Snip Same Side Corner Rectangle 41"/>
            <p:cNvSpPr/>
            <p:nvPr/>
          </p:nvSpPr>
          <p:spPr>
            <a:xfrm rot="16200000">
              <a:off x="3082738" y="4225734"/>
              <a:ext cx="2480732" cy="1242864"/>
            </a:xfrm>
            <a:prstGeom prst="snip2SameRect">
              <a:avLst>
                <a:gd name="adj1" fmla="val 0"/>
                <a:gd name="adj2" fmla="val 0"/>
              </a:avLst>
            </a:prstGeom>
            <a:gradFill flip="none" rotWithShape="1">
              <a:gsLst>
                <a:gs pos="0">
                  <a:srgbClr val="33CC33">
                    <a:alpha val="60000"/>
                  </a:srgbClr>
                </a:gs>
                <a:gs pos="100000">
                  <a:srgbClr val="33CC33">
                    <a:alpha val="0"/>
                  </a:srgbClr>
                </a:gs>
              </a:gsLst>
              <a:lin ang="0" scaled="1"/>
              <a:tileRect/>
            </a:gra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3" name="Picture 42" descr="ServerStack.png"/>
            <p:cNvPicPr>
              <a:picLocks noChangeAspect="1"/>
            </p:cNvPicPr>
            <p:nvPr/>
          </p:nvPicPr>
          <p:blipFill>
            <a:blip r:embed="rId7"/>
            <a:stretch>
              <a:fillRect/>
            </a:stretch>
          </p:blipFill>
          <p:spPr>
            <a:xfrm>
              <a:off x="4251307" y="5314950"/>
              <a:ext cx="610783" cy="761820"/>
            </a:xfrm>
            <a:prstGeom prst="rect">
              <a:avLst/>
            </a:prstGeom>
            <a:effectLst>
              <a:outerShdw blurRad="50800" dist="38100" dir="2700000">
                <a:srgbClr val="000000">
                  <a:alpha val="43000"/>
                </a:srgbClr>
              </a:outerShdw>
            </a:effectLst>
          </p:spPr>
        </p:pic>
        <p:pic>
          <p:nvPicPr>
            <p:cNvPr id="44" name="Picture 43" descr="cluster.png"/>
            <p:cNvPicPr>
              <a:picLocks noChangeAspect="1"/>
            </p:cNvPicPr>
            <p:nvPr/>
          </p:nvPicPr>
          <p:blipFill>
            <a:blip r:embed="rId8"/>
            <a:stretch>
              <a:fillRect/>
            </a:stretch>
          </p:blipFill>
          <p:spPr>
            <a:xfrm>
              <a:off x="3728259" y="3621244"/>
              <a:ext cx="570028" cy="762247"/>
            </a:xfrm>
            <a:prstGeom prst="rect">
              <a:avLst/>
            </a:prstGeom>
            <a:effectLst>
              <a:outerShdw blurRad="50800" dist="38100" dir="2700000">
                <a:srgbClr val="000000">
                  <a:alpha val="43000"/>
                </a:srgbClr>
              </a:outerShdw>
            </a:effectLst>
          </p:spPr>
        </p:pic>
        <p:pic>
          <p:nvPicPr>
            <p:cNvPr id="45" name="Picture 44" descr="server.png"/>
            <p:cNvPicPr>
              <a:picLocks noChangeAspect="1"/>
            </p:cNvPicPr>
            <p:nvPr/>
          </p:nvPicPr>
          <p:blipFill>
            <a:blip r:embed="rId9"/>
            <a:stretch>
              <a:fillRect/>
            </a:stretch>
          </p:blipFill>
          <p:spPr>
            <a:xfrm>
              <a:off x="4150207" y="4330701"/>
              <a:ext cx="729147" cy="459680"/>
            </a:xfrm>
            <a:prstGeom prst="rect">
              <a:avLst/>
            </a:prstGeom>
            <a:effectLst>
              <a:outerShdw blurRad="50800" dist="38100" dir="2700000">
                <a:srgbClr val="000000">
                  <a:alpha val="43000"/>
                </a:srgbClr>
              </a:outerShdw>
            </a:effectLst>
          </p:spPr>
        </p:pic>
        <p:pic>
          <p:nvPicPr>
            <p:cNvPr id="46" name="Picture 45" descr="cluster.png"/>
            <p:cNvPicPr>
              <a:picLocks noChangeAspect="1"/>
            </p:cNvPicPr>
            <p:nvPr/>
          </p:nvPicPr>
          <p:blipFill>
            <a:blip r:embed="rId8"/>
            <a:stretch>
              <a:fillRect/>
            </a:stretch>
          </p:blipFill>
          <p:spPr>
            <a:xfrm>
              <a:off x="3728258" y="4608755"/>
              <a:ext cx="570028" cy="762247"/>
            </a:xfrm>
            <a:prstGeom prst="rect">
              <a:avLst/>
            </a:prstGeom>
            <a:effectLst>
              <a:outerShdw blurRad="50800" dist="38100" dir="2700000">
                <a:srgbClr val="000000">
                  <a:alpha val="43000"/>
                </a:srgbClr>
              </a:outerShdw>
            </a:effectLst>
          </p:spPr>
        </p:pic>
        <p:pic>
          <p:nvPicPr>
            <p:cNvPr id="47" name="Picture 46" descr="yellowArrow.png"/>
            <p:cNvPicPr>
              <a:picLocks noChangeAspect="1"/>
            </p:cNvPicPr>
            <p:nvPr/>
          </p:nvPicPr>
          <p:blipFill>
            <a:blip r:embed="rId10"/>
            <a:stretch>
              <a:fillRect/>
            </a:stretch>
          </p:blipFill>
          <p:spPr>
            <a:xfrm>
              <a:off x="4040860" y="4343572"/>
              <a:ext cx="187257" cy="97315"/>
            </a:xfrm>
            <a:prstGeom prst="rect">
              <a:avLst/>
            </a:prstGeom>
          </p:spPr>
        </p:pic>
        <p:pic>
          <p:nvPicPr>
            <p:cNvPr id="48" name="Picture 47" descr="yellowArrow.png"/>
            <p:cNvPicPr>
              <a:picLocks noChangeAspect="1"/>
            </p:cNvPicPr>
            <p:nvPr/>
          </p:nvPicPr>
          <p:blipFill>
            <a:blip r:embed="rId10"/>
            <a:stretch>
              <a:fillRect/>
            </a:stretch>
          </p:blipFill>
          <p:spPr>
            <a:xfrm>
              <a:off x="4225010" y="4267372"/>
              <a:ext cx="187257" cy="97315"/>
            </a:xfrm>
            <a:prstGeom prst="rect">
              <a:avLst/>
            </a:prstGeom>
          </p:spPr>
        </p:pic>
        <p:pic>
          <p:nvPicPr>
            <p:cNvPr id="49" name="Picture 48" descr="yellowArrow.png"/>
            <p:cNvPicPr>
              <a:picLocks noChangeAspect="1"/>
            </p:cNvPicPr>
            <p:nvPr/>
          </p:nvPicPr>
          <p:blipFill>
            <a:blip r:embed="rId10"/>
            <a:stretch>
              <a:fillRect/>
            </a:stretch>
          </p:blipFill>
          <p:spPr>
            <a:xfrm>
              <a:off x="4040860" y="5334172"/>
              <a:ext cx="187257" cy="97315"/>
            </a:xfrm>
            <a:prstGeom prst="rect">
              <a:avLst/>
            </a:prstGeom>
          </p:spPr>
        </p:pic>
        <p:pic>
          <p:nvPicPr>
            <p:cNvPr id="50" name="Picture 49" descr="yellowArrow.png"/>
            <p:cNvPicPr>
              <a:picLocks noChangeAspect="1"/>
            </p:cNvPicPr>
            <p:nvPr/>
          </p:nvPicPr>
          <p:blipFill>
            <a:blip r:embed="rId10"/>
            <a:stretch>
              <a:fillRect/>
            </a:stretch>
          </p:blipFill>
          <p:spPr>
            <a:xfrm>
              <a:off x="4225010" y="5257972"/>
              <a:ext cx="187257" cy="97315"/>
            </a:xfrm>
            <a:prstGeom prst="rect">
              <a:avLst/>
            </a:prstGeom>
          </p:spPr>
        </p:pic>
      </p:grpSp>
      <p:pic>
        <p:nvPicPr>
          <p:cNvPr id="56" name="Picture 55" descr="OperationalData.png"/>
          <p:cNvPicPr>
            <a:picLocks noChangeAspect="1"/>
          </p:cNvPicPr>
          <p:nvPr/>
        </p:nvPicPr>
        <p:blipFill>
          <a:blip r:embed="rId11" cstate="print"/>
          <a:stretch>
            <a:fillRect/>
          </a:stretch>
        </p:blipFill>
        <p:spPr>
          <a:xfrm>
            <a:off x="4794380" y="1364914"/>
            <a:ext cx="2600068" cy="219438"/>
          </a:xfrm>
          <a:prstGeom prst="rect">
            <a:avLst/>
          </a:prstGeom>
        </p:spPr>
      </p:pic>
      <p:pic>
        <p:nvPicPr>
          <p:cNvPr id="57" name="Picture 56" descr="database storage.png"/>
          <p:cNvPicPr>
            <a:picLocks noChangeAspect="1"/>
          </p:cNvPicPr>
          <p:nvPr/>
        </p:nvPicPr>
        <p:blipFill>
          <a:blip r:embed="rId12" cstate="print"/>
          <a:stretch>
            <a:fillRect/>
          </a:stretch>
        </p:blipFill>
        <p:spPr>
          <a:xfrm>
            <a:off x="6668898" y="2192575"/>
            <a:ext cx="1909425" cy="195055"/>
          </a:xfrm>
          <a:prstGeom prst="rect">
            <a:avLst/>
          </a:prstGeom>
          <a:effectLst>
            <a:outerShdw blurRad="50800" dist="38100" dir="2700000">
              <a:srgbClr val="000000">
                <a:alpha val="43000"/>
              </a:srgbClr>
            </a:outerShdw>
          </a:effectLst>
        </p:spPr>
      </p:pic>
      <p:pic>
        <p:nvPicPr>
          <p:cNvPr id="58" name="Picture 57" descr="DB_finance.png"/>
          <p:cNvPicPr>
            <a:picLocks noChangeAspect="1"/>
          </p:cNvPicPr>
          <p:nvPr/>
        </p:nvPicPr>
        <p:blipFill>
          <a:blip r:embed="rId13"/>
          <a:stretch>
            <a:fillRect/>
          </a:stretch>
        </p:blipFill>
        <p:spPr>
          <a:xfrm>
            <a:off x="5631689" y="1904533"/>
            <a:ext cx="712558" cy="475163"/>
          </a:xfrm>
          <a:prstGeom prst="rect">
            <a:avLst/>
          </a:prstGeom>
          <a:effectLst>
            <a:outerShdw blurRad="50800" dist="38100" dir="2700000">
              <a:srgbClr val="000000">
                <a:alpha val="43000"/>
              </a:srgbClr>
            </a:outerShdw>
          </a:effectLst>
        </p:spPr>
      </p:pic>
      <p:pic>
        <p:nvPicPr>
          <p:cNvPr id="59" name="Picture 58" descr="DB_product.png"/>
          <p:cNvPicPr>
            <a:picLocks noChangeAspect="1"/>
          </p:cNvPicPr>
          <p:nvPr/>
        </p:nvPicPr>
        <p:blipFill>
          <a:blip r:embed="rId14"/>
          <a:stretch>
            <a:fillRect/>
          </a:stretch>
        </p:blipFill>
        <p:spPr>
          <a:xfrm>
            <a:off x="5618327" y="2466539"/>
            <a:ext cx="731268" cy="487639"/>
          </a:xfrm>
          <a:prstGeom prst="rect">
            <a:avLst/>
          </a:prstGeom>
          <a:effectLst>
            <a:outerShdw blurRad="50800" dist="38100" dir="2700000">
              <a:srgbClr val="000000">
                <a:alpha val="43000"/>
              </a:srgbClr>
            </a:outerShdw>
          </a:effectLst>
        </p:spPr>
      </p:pic>
      <p:pic>
        <p:nvPicPr>
          <p:cNvPr id="60" name="Picture 59" descr="ecommerce.png"/>
          <p:cNvPicPr>
            <a:picLocks noChangeAspect="1"/>
          </p:cNvPicPr>
          <p:nvPr/>
        </p:nvPicPr>
        <p:blipFill>
          <a:blip r:embed="rId15"/>
          <a:stretch>
            <a:fillRect/>
          </a:stretch>
        </p:blipFill>
        <p:spPr>
          <a:xfrm>
            <a:off x="1551320" y="1645627"/>
            <a:ext cx="1541031" cy="1895699"/>
          </a:xfrm>
          <a:prstGeom prst="rect">
            <a:avLst/>
          </a:prstGeom>
          <a:effectLst>
            <a:outerShdw blurRad="50800" dist="38100" dir="2700000">
              <a:srgbClr val="000000">
                <a:alpha val="43000"/>
              </a:srgbClr>
            </a:outerShdw>
          </a:effectLst>
        </p:spPr>
      </p:pic>
      <p:pic>
        <p:nvPicPr>
          <p:cNvPr id="61" name="Picture 60" descr="NewProduct.png"/>
          <p:cNvPicPr>
            <a:picLocks noChangeAspect="1"/>
          </p:cNvPicPr>
          <p:nvPr/>
        </p:nvPicPr>
        <p:blipFill>
          <a:blip r:embed="rId16" cstate="print"/>
          <a:stretch>
            <a:fillRect/>
          </a:stretch>
        </p:blipFill>
        <p:spPr>
          <a:xfrm>
            <a:off x="3388239" y="3172078"/>
            <a:ext cx="1909425" cy="231629"/>
          </a:xfrm>
          <a:prstGeom prst="rect">
            <a:avLst/>
          </a:prstGeom>
          <a:effectLst>
            <a:outerShdw blurRad="50800" dist="38100" dir="2700000">
              <a:srgbClr val="000000">
                <a:alpha val="43000"/>
              </a:srgbClr>
            </a:outerShdw>
          </a:effectLst>
        </p:spPr>
      </p:pic>
      <p:pic>
        <p:nvPicPr>
          <p:cNvPr id="62" name="Picture 61" descr="NewUser.png"/>
          <p:cNvPicPr>
            <a:picLocks noChangeAspect="1"/>
          </p:cNvPicPr>
          <p:nvPr/>
        </p:nvPicPr>
        <p:blipFill>
          <a:blip r:embed="rId17"/>
          <a:stretch>
            <a:fillRect/>
          </a:stretch>
        </p:blipFill>
        <p:spPr>
          <a:xfrm>
            <a:off x="3388240" y="2043235"/>
            <a:ext cx="1909423" cy="231629"/>
          </a:xfrm>
          <a:prstGeom prst="rect">
            <a:avLst/>
          </a:prstGeom>
          <a:effectLst>
            <a:outerShdw blurRad="50800" dist="38100" dir="2700000">
              <a:srgbClr val="000000">
                <a:alpha val="43000"/>
              </a:srgbClr>
            </a:outerShdw>
          </a:effectLst>
        </p:spPr>
      </p:pic>
      <p:pic>
        <p:nvPicPr>
          <p:cNvPr id="63" name="Picture 62" descr="DataWarehouse.png"/>
          <p:cNvPicPr>
            <a:picLocks noChangeAspect="1"/>
          </p:cNvPicPr>
          <p:nvPr/>
        </p:nvPicPr>
        <p:blipFill>
          <a:blip r:embed="rId18" cstate="print"/>
          <a:stretch>
            <a:fillRect/>
          </a:stretch>
        </p:blipFill>
        <p:spPr>
          <a:xfrm>
            <a:off x="8883364" y="1738540"/>
            <a:ext cx="1787576" cy="1688479"/>
          </a:xfrm>
          <a:prstGeom prst="rect">
            <a:avLst/>
          </a:prstGeom>
          <a:effectLst>
            <a:outerShdw blurRad="50800" dist="38100" dir="2700000">
              <a:srgbClr val="000000">
                <a:alpha val="43000"/>
              </a:srgbClr>
            </a:outerShdw>
          </a:effectLst>
        </p:spPr>
      </p:pic>
      <p:pic>
        <p:nvPicPr>
          <p:cNvPr id="64" name="Picture 63" descr="database storage.png"/>
          <p:cNvPicPr>
            <a:picLocks noChangeAspect="1"/>
          </p:cNvPicPr>
          <p:nvPr/>
        </p:nvPicPr>
        <p:blipFill>
          <a:blip r:embed="rId12" cstate="print"/>
          <a:stretch>
            <a:fillRect/>
          </a:stretch>
        </p:blipFill>
        <p:spPr>
          <a:xfrm>
            <a:off x="6668898" y="2624418"/>
            <a:ext cx="1909425" cy="195055"/>
          </a:xfrm>
          <a:prstGeom prst="rect">
            <a:avLst/>
          </a:prstGeom>
          <a:effectLst>
            <a:outerShdw blurRad="50800" dist="38100" dir="2700000">
              <a:srgbClr val="000000">
                <a:alpha val="43000"/>
              </a:srgbClr>
            </a:outerShdw>
          </a:effectLst>
        </p:spPr>
      </p:pic>
      <p:pic>
        <p:nvPicPr>
          <p:cNvPr id="65" name="Picture 64" descr="database storage.png"/>
          <p:cNvPicPr>
            <a:picLocks noChangeAspect="1"/>
          </p:cNvPicPr>
          <p:nvPr/>
        </p:nvPicPr>
        <p:blipFill>
          <a:blip r:embed="rId12" cstate="print"/>
          <a:stretch>
            <a:fillRect/>
          </a:stretch>
        </p:blipFill>
        <p:spPr>
          <a:xfrm>
            <a:off x="6668898" y="3056260"/>
            <a:ext cx="1909425" cy="195055"/>
          </a:xfrm>
          <a:prstGeom prst="rect">
            <a:avLst/>
          </a:prstGeom>
          <a:effectLst>
            <a:outerShdw blurRad="50800" dist="38100" dir="2700000">
              <a:srgbClr val="000000">
                <a:alpha val="43000"/>
              </a:srgbClr>
            </a:outerShdw>
          </a:effectLst>
        </p:spPr>
      </p:pic>
      <p:pic>
        <p:nvPicPr>
          <p:cNvPr id="66" name="Picture 65" descr="DB_purchase.png"/>
          <p:cNvPicPr>
            <a:picLocks noChangeAspect="1"/>
          </p:cNvPicPr>
          <p:nvPr/>
        </p:nvPicPr>
        <p:blipFill>
          <a:blip r:embed="rId19" cstate="print"/>
          <a:stretch>
            <a:fillRect/>
          </a:stretch>
        </p:blipFill>
        <p:spPr>
          <a:xfrm>
            <a:off x="5613897" y="3041021"/>
            <a:ext cx="739406" cy="493743"/>
          </a:xfrm>
          <a:prstGeom prst="rect">
            <a:avLst/>
          </a:prstGeom>
          <a:effectLst>
            <a:outerShdw blurRad="50800" dist="38100" dir="2700000">
              <a:srgbClr val="000000">
                <a:alpha val="43000"/>
              </a:srgbClr>
            </a:outerShdw>
          </a:effectLst>
        </p:spPr>
      </p:pic>
      <p:pic>
        <p:nvPicPr>
          <p:cNvPr id="67" name="Picture 66" descr="NewPurchase.png"/>
          <p:cNvPicPr>
            <a:picLocks noChangeAspect="1"/>
          </p:cNvPicPr>
          <p:nvPr/>
        </p:nvPicPr>
        <p:blipFill>
          <a:blip r:embed="rId20"/>
          <a:stretch>
            <a:fillRect/>
          </a:stretch>
        </p:blipFill>
        <p:spPr>
          <a:xfrm>
            <a:off x="3388239" y="2603080"/>
            <a:ext cx="1909456" cy="237728"/>
          </a:xfrm>
          <a:prstGeom prst="rect">
            <a:avLst/>
          </a:prstGeom>
          <a:effectLst>
            <a:outerShdw blurRad="50800" dist="38100" dir="2700000">
              <a:srgbClr val="000000">
                <a:alpha val="43000"/>
              </a:srgbClr>
            </a:outerShdw>
          </a:effectLst>
        </p:spPr>
      </p:pic>
      <p:grpSp>
        <p:nvGrpSpPr>
          <p:cNvPr id="69" name="Group 68"/>
          <p:cNvGrpSpPr/>
          <p:nvPr/>
        </p:nvGrpSpPr>
        <p:grpSpPr>
          <a:xfrm>
            <a:off x="8083935" y="4619064"/>
            <a:ext cx="2535472" cy="1523874"/>
            <a:chOff x="6064530" y="4619064"/>
            <a:chExt cx="1902099" cy="1523874"/>
          </a:xfrm>
        </p:grpSpPr>
        <p:pic>
          <p:nvPicPr>
            <p:cNvPr id="21" name="Picture 20" descr="answer.png"/>
            <p:cNvPicPr>
              <a:picLocks noChangeAspect="1"/>
            </p:cNvPicPr>
            <p:nvPr/>
          </p:nvPicPr>
          <p:blipFill>
            <a:blip r:embed="rId21"/>
            <a:stretch>
              <a:fillRect/>
            </a:stretch>
          </p:blipFill>
          <p:spPr>
            <a:xfrm>
              <a:off x="6419446" y="4619064"/>
              <a:ext cx="1547183" cy="1523874"/>
            </a:xfrm>
            <a:prstGeom prst="rect">
              <a:avLst/>
            </a:prstGeom>
          </p:spPr>
        </p:pic>
        <p:pic>
          <p:nvPicPr>
            <p:cNvPr id="68" name="Picture 67" descr="green Arrow.png"/>
            <p:cNvPicPr>
              <a:picLocks noChangeAspect="1"/>
            </p:cNvPicPr>
            <p:nvPr/>
          </p:nvPicPr>
          <p:blipFill>
            <a:blip r:embed="rId22"/>
            <a:stretch>
              <a:fillRect/>
            </a:stretch>
          </p:blipFill>
          <p:spPr>
            <a:xfrm>
              <a:off x="6064530" y="4768779"/>
              <a:ext cx="452237" cy="235021"/>
            </a:xfrm>
            <a:prstGeom prst="rect">
              <a:avLst/>
            </a:prstGeom>
          </p:spPr>
        </p:pic>
      </p:grpSp>
    </p:spTree>
    <p:extLst>
      <p:ext uri="{BB962C8B-B14F-4D97-AF65-F5344CB8AC3E}">
        <p14:creationId xmlns:p14="http://schemas.microsoft.com/office/powerpoint/2010/main" val="26014191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500"/>
                                        <p:tgtEl>
                                          <p:spTgt spid="6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LINQ to HPC</a:t>
            </a:r>
            <a:br>
              <a:rPr lang="en-US" dirty="0" smtClean="0"/>
            </a:br>
            <a:endParaRPr lang="en-US" dirty="0"/>
          </a:p>
        </p:txBody>
      </p:sp>
      <p:sp>
        <p:nvSpPr>
          <p:cNvPr id="3" name="Subtitle 2"/>
          <p:cNvSpPr>
            <a:spLocks noGrp="1"/>
          </p:cNvSpPr>
          <p:nvPr>
            <p:ph type="subTitle" idx="1"/>
          </p:nvPr>
        </p:nvSpPr>
        <p:spPr/>
        <p:txBody>
          <a:bodyPr/>
          <a:lstStyle/>
          <a:p>
            <a:r>
              <a:rPr lang="en-US" dirty="0" smtClean="0"/>
              <a:t>Developing </a:t>
            </a:r>
            <a:r>
              <a:rPr lang="en-US" dirty="0"/>
              <a:t>Big Data applications for HPC Server</a:t>
            </a:r>
          </a:p>
        </p:txBody>
      </p:sp>
    </p:spTree>
    <p:extLst>
      <p:ext uri="{BB962C8B-B14F-4D97-AF65-F5344CB8AC3E}">
        <p14:creationId xmlns:p14="http://schemas.microsoft.com/office/powerpoint/2010/main" val="300635953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Title 1"/>
          <p:cNvSpPr>
            <a:spLocks noGrp="1"/>
          </p:cNvSpPr>
          <p:nvPr>
            <p:ph type="title" idx="4294967295"/>
          </p:nvPr>
        </p:nvSpPr>
        <p:spPr>
          <a:xfrm>
            <a:off x="507868" y="228600"/>
            <a:ext cx="11680957" cy="762000"/>
          </a:xfrm>
        </p:spPr>
        <p:txBody>
          <a:bodyPr>
            <a:noAutofit/>
          </a:bodyPr>
          <a:lstStyle/>
          <a:p>
            <a:r>
              <a:rPr lang="en-US" sz="4000" dirty="0" smtClean="0"/>
              <a:t>Example: find web pages from many log files</a:t>
            </a:r>
            <a:endParaRPr lang="en-US" sz="4000" dirty="0"/>
          </a:p>
        </p:txBody>
      </p:sp>
      <p:sp>
        <p:nvSpPr>
          <p:cNvPr id="5" name="Rectangle 4"/>
          <p:cNvSpPr/>
          <p:nvPr/>
        </p:nvSpPr>
        <p:spPr>
          <a:xfrm>
            <a:off x="355600" y="1828086"/>
            <a:ext cx="6652975" cy="4539704"/>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spcBef>
                <a:spcPct val="0"/>
              </a:spcBef>
            </a:pPr>
            <a:r>
              <a:rPr lang="en-US" sz="1700" dirty="0" err="1">
                <a:solidFill>
                  <a:srgbClr val="558ED5"/>
                </a:solidFill>
                <a:latin typeface="Calibri" pitchFamily="34" charset="0"/>
              </a:rPr>
              <a:t>var</a:t>
            </a:r>
            <a:r>
              <a:rPr lang="en-US" sz="1700" dirty="0">
                <a:latin typeface="Calibri" pitchFamily="34" charset="0"/>
              </a:rPr>
              <a:t> </a:t>
            </a:r>
            <a:r>
              <a:rPr lang="en-US" sz="1700" dirty="0" err="1">
                <a:latin typeface="Calibri" pitchFamily="34" charset="0"/>
              </a:rPr>
              <a:t>logentries</a:t>
            </a:r>
            <a:r>
              <a:rPr lang="en-US" sz="1700" dirty="0">
                <a:latin typeface="Calibri" pitchFamily="34" charset="0"/>
              </a:rPr>
              <a:t> =</a:t>
            </a:r>
          </a:p>
          <a:p>
            <a:pPr>
              <a:spcBef>
                <a:spcPct val="0"/>
              </a:spcBef>
            </a:pPr>
            <a:r>
              <a:rPr lang="en-US" sz="1700" dirty="0">
                <a:solidFill>
                  <a:srgbClr val="558ED5"/>
                </a:solidFill>
                <a:latin typeface="Calibri" pitchFamily="34" charset="0"/>
              </a:rPr>
              <a:t>        from</a:t>
            </a:r>
            <a:r>
              <a:rPr lang="en-US" sz="1700" dirty="0">
                <a:latin typeface="Calibri" pitchFamily="34" charset="0"/>
              </a:rPr>
              <a:t> line </a:t>
            </a:r>
            <a:r>
              <a:rPr lang="en-US" sz="1700" dirty="0">
                <a:solidFill>
                  <a:srgbClr val="558ED5"/>
                </a:solidFill>
                <a:latin typeface="Calibri" pitchFamily="34" charset="0"/>
              </a:rPr>
              <a:t>in</a:t>
            </a:r>
            <a:r>
              <a:rPr lang="en-US" sz="1700" dirty="0">
                <a:latin typeface="Calibri" pitchFamily="34" charset="0"/>
              </a:rPr>
              <a:t> logs</a:t>
            </a:r>
          </a:p>
          <a:p>
            <a:pPr>
              <a:spcBef>
                <a:spcPct val="0"/>
              </a:spcBef>
            </a:pPr>
            <a:r>
              <a:rPr lang="en-US" sz="1700" dirty="0">
                <a:latin typeface="Calibri" pitchFamily="34" charset="0"/>
              </a:rPr>
              <a:t>        </a:t>
            </a:r>
            <a:r>
              <a:rPr lang="en-US" sz="1700" dirty="0">
                <a:solidFill>
                  <a:srgbClr val="558ED5"/>
                </a:solidFill>
                <a:latin typeface="Calibri" pitchFamily="34" charset="0"/>
              </a:rPr>
              <a:t>where</a:t>
            </a:r>
            <a:r>
              <a:rPr lang="en-US" sz="1700" dirty="0">
                <a:latin typeface="Calibri" pitchFamily="34" charset="0"/>
              </a:rPr>
              <a:t> !</a:t>
            </a:r>
            <a:r>
              <a:rPr lang="en-US" sz="1700" dirty="0" err="1">
                <a:latin typeface="Calibri" pitchFamily="34" charset="0"/>
              </a:rPr>
              <a:t>line.StartsWith</a:t>
            </a:r>
            <a:r>
              <a:rPr lang="en-US" sz="1700" dirty="0">
                <a:latin typeface="Calibri" pitchFamily="34" charset="0"/>
              </a:rPr>
              <a:t>("#")</a:t>
            </a:r>
          </a:p>
          <a:p>
            <a:pPr>
              <a:spcBef>
                <a:spcPct val="0"/>
              </a:spcBef>
            </a:pPr>
            <a:r>
              <a:rPr lang="en-US" sz="1700" dirty="0">
                <a:latin typeface="Calibri" pitchFamily="34" charset="0"/>
              </a:rPr>
              <a:t>        </a:t>
            </a:r>
            <a:r>
              <a:rPr lang="en-US" sz="1700" dirty="0">
                <a:solidFill>
                  <a:srgbClr val="558ED5"/>
                </a:solidFill>
                <a:latin typeface="Calibri" pitchFamily="34" charset="0"/>
              </a:rPr>
              <a:t>select</a:t>
            </a:r>
            <a:r>
              <a:rPr lang="en-US" sz="1700" dirty="0">
                <a:latin typeface="Calibri" pitchFamily="34" charset="0"/>
              </a:rPr>
              <a:t> new </a:t>
            </a:r>
            <a:r>
              <a:rPr lang="en-US" sz="1700" dirty="0" err="1">
                <a:solidFill>
                  <a:srgbClr val="0000FF"/>
                </a:solidFill>
                <a:latin typeface="Calibri" pitchFamily="34" charset="0"/>
              </a:rPr>
              <a:t>LogEntry</a:t>
            </a:r>
            <a:r>
              <a:rPr lang="en-US" sz="1700" dirty="0">
                <a:latin typeface="Calibri" pitchFamily="34" charset="0"/>
              </a:rPr>
              <a:t>(line);</a:t>
            </a:r>
          </a:p>
          <a:p>
            <a:pPr>
              <a:spcBef>
                <a:spcPct val="0"/>
              </a:spcBef>
            </a:pPr>
            <a:r>
              <a:rPr lang="en-US" sz="1700" dirty="0" err="1">
                <a:solidFill>
                  <a:srgbClr val="558ED5"/>
                </a:solidFill>
                <a:latin typeface="Calibri" pitchFamily="34" charset="0"/>
              </a:rPr>
              <a:t>var</a:t>
            </a:r>
            <a:r>
              <a:rPr lang="en-US" sz="1700" dirty="0">
                <a:latin typeface="Calibri" pitchFamily="34" charset="0"/>
              </a:rPr>
              <a:t> user = </a:t>
            </a:r>
          </a:p>
          <a:p>
            <a:pPr>
              <a:spcBef>
                <a:spcPct val="0"/>
              </a:spcBef>
            </a:pPr>
            <a:r>
              <a:rPr lang="en-US" sz="1700" dirty="0">
                <a:solidFill>
                  <a:srgbClr val="558ED5"/>
                </a:solidFill>
                <a:latin typeface="Calibri" pitchFamily="34" charset="0"/>
              </a:rPr>
              <a:t>        from</a:t>
            </a:r>
            <a:r>
              <a:rPr lang="en-US" sz="1700" dirty="0">
                <a:latin typeface="Calibri" pitchFamily="34" charset="0"/>
              </a:rPr>
              <a:t> access </a:t>
            </a:r>
            <a:r>
              <a:rPr lang="en-US" sz="1700" dirty="0">
                <a:solidFill>
                  <a:srgbClr val="558ED5"/>
                </a:solidFill>
                <a:latin typeface="Calibri" pitchFamily="34" charset="0"/>
              </a:rPr>
              <a:t>in</a:t>
            </a:r>
            <a:r>
              <a:rPr lang="en-US" sz="1700" dirty="0">
                <a:latin typeface="Calibri" pitchFamily="34" charset="0"/>
              </a:rPr>
              <a:t> </a:t>
            </a:r>
            <a:r>
              <a:rPr lang="en-US" sz="1700" dirty="0" err="1">
                <a:latin typeface="Calibri" pitchFamily="34" charset="0"/>
              </a:rPr>
              <a:t>logentries</a:t>
            </a:r>
            <a:endParaRPr lang="en-US" sz="1700" dirty="0">
              <a:latin typeface="Calibri" pitchFamily="34" charset="0"/>
            </a:endParaRPr>
          </a:p>
          <a:p>
            <a:pPr>
              <a:spcBef>
                <a:spcPct val="0"/>
              </a:spcBef>
            </a:pPr>
            <a:r>
              <a:rPr lang="en-US" sz="1700" dirty="0">
                <a:latin typeface="Calibri" pitchFamily="34" charset="0"/>
              </a:rPr>
              <a:t>        </a:t>
            </a:r>
            <a:r>
              <a:rPr lang="en-US" sz="1700" dirty="0">
                <a:solidFill>
                  <a:srgbClr val="558ED5"/>
                </a:solidFill>
                <a:latin typeface="Calibri" pitchFamily="34" charset="0"/>
              </a:rPr>
              <a:t>where</a:t>
            </a:r>
            <a:r>
              <a:rPr lang="en-US" sz="1700" dirty="0">
                <a:latin typeface="Calibri" pitchFamily="34" charset="0"/>
              </a:rPr>
              <a:t> </a:t>
            </a:r>
            <a:r>
              <a:rPr lang="en-US" sz="1700" dirty="0" err="1">
                <a:latin typeface="Calibri" pitchFamily="34" charset="0"/>
              </a:rPr>
              <a:t>access.user.EndsWith</a:t>
            </a:r>
            <a:r>
              <a:rPr lang="en-US" sz="1700" dirty="0" smtClean="0">
                <a:latin typeface="Calibri" pitchFamily="34" charset="0"/>
              </a:rPr>
              <a:t>(@"\</a:t>
            </a:r>
            <a:r>
              <a:rPr lang="en-US" sz="1700" b="1" dirty="0" err="1" smtClean="0">
                <a:solidFill>
                  <a:srgbClr val="FF0000"/>
                </a:solidFill>
                <a:latin typeface="Calibri" pitchFamily="34" charset="0"/>
              </a:rPr>
              <a:t>sen</a:t>
            </a:r>
            <a:r>
              <a:rPr lang="en-US" sz="1700" dirty="0" smtClean="0">
                <a:latin typeface="Calibri" pitchFamily="34" charset="0"/>
              </a:rPr>
              <a:t>")</a:t>
            </a:r>
            <a:endParaRPr lang="en-US" sz="1700" dirty="0">
              <a:latin typeface="Calibri" pitchFamily="34" charset="0"/>
            </a:endParaRPr>
          </a:p>
          <a:p>
            <a:pPr>
              <a:spcBef>
                <a:spcPct val="0"/>
              </a:spcBef>
            </a:pPr>
            <a:r>
              <a:rPr lang="en-US" sz="1700" dirty="0">
                <a:latin typeface="Calibri" pitchFamily="34" charset="0"/>
              </a:rPr>
              <a:t>        </a:t>
            </a:r>
            <a:r>
              <a:rPr lang="en-US" sz="1700" dirty="0">
                <a:solidFill>
                  <a:srgbClr val="558ED5"/>
                </a:solidFill>
                <a:latin typeface="Calibri" pitchFamily="34" charset="0"/>
              </a:rPr>
              <a:t>select</a:t>
            </a:r>
            <a:r>
              <a:rPr lang="en-US" sz="1700" dirty="0">
                <a:latin typeface="Calibri" pitchFamily="34" charset="0"/>
              </a:rPr>
              <a:t> access;</a:t>
            </a:r>
          </a:p>
          <a:p>
            <a:pPr>
              <a:spcBef>
                <a:spcPct val="0"/>
              </a:spcBef>
            </a:pPr>
            <a:r>
              <a:rPr lang="en-US" sz="1700" dirty="0" err="1">
                <a:solidFill>
                  <a:srgbClr val="558ED5"/>
                </a:solidFill>
                <a:latin typeface="Calibri" pitchFamily="34" charset="0"/>
              </a:rPr>
              <a:t>var</a:t>
            </a:r>
            <a:r>
              <a:rPr lang="en-US" sz="1700" dirty="0">
                <a:latin typeface="Calibri" pitchFamily="34" charset="0"/>
              </a:rPr>
              <a:t> accesses =</a:t>
            </a:r>
          </a:p>
          <a:p>
            <a:pPr>
              <a:spcBef>
                <a:spcPct val="0"/>
              </a:spcBef>
            </a:pPr>
            <a:r>
              <a:rPr lang="en-US" sz="1700" dirty="0">
                <a:latin typeface="Calibri" pitchFamily="34" charset="0"/>
              </a:rPr>
              <a:t>        </a:t>
            </a:r>
            <a:r>
              <a:rPr lang="en-US" sz="1700" dirty="0">
                <a:solidFill>
                  <a:srgbClr val="558ED5"/>
                </a:solidFill>
                <a:latin typeface="Calibri" pitchFamily="34" charset="0"/>
              </a:rPr>
              <a:t>from</a:t>
            </a:r>
            <a:r>
              <a:rPr lang="en-US" sz="1700" dirty="0">
                <a:latin typeface="Calibri" pitchFamily="34" charset="0"/>
              </a:rPr>
              <a:t> access </a:t>
            </a:r>
            <a:r>
              <a:rPr lang="en-US" sz="1700" dirty="0">
                <a:solidFill>
                  <a:srgbClr val="558ED5"/>
                </a:solidFill>
                <a:latin typeface="Calibri" pitchFamily="34" charset="0"/>
              </a:rPr>
              <a:t>in</a:t>
            </a:r>
            <a:r>
              <a:rPr lang="en-US" sz="1700" dirty="0">
                <a:latin typeface="Calibri" pitchFamily="34" charset="0"/>
              </a:rPr>
              <a:t> user</a:t>
            </a:r>
          </a:p>
          <a:p>
            <a:pPr>
              <a:spcBef>
                <a:spcPct val="0"/>
              </a:spcBef>
            </a:pPr>
            <a:r>
              <a:rPr lang="en-US" sz="1700" dirty="0">
                <a:latin typeface="Calibri" pitchFamily="34" charset="0"/>
              </a:rPr>
              <a:t>        </a:t>
            </a:r>
            <a:r>
              <a:rPr lang="en-US" sz="1700" dirty="0">
                <a:solidFill>
                  <a:srgbClr val="558ED5"/>
                </a:solidFill>
                <a:latin typeface="Calibri" pitchFamily="34" charset="0"/>
              </a:rPr>
              <a:t>group</a:t>
            </a:r>
            <a:r>
              <a:rPr lang="en-US" sz="1700" dirty="0">
                <a:latin typeface="Calibri" pitchFamily="34" charset="0"/>
              </a:rPr>
              <a:t> access </a:t>
            </a:r>
            <a:r>
              <a:rPr lang="en-US" sz="1700" dirty="0">
                <a:solidFill>
                  <a:srgbClr val="558ED5"/>
                </a:solidFill>
                <a:latin typeface="Calibri" pitchFamily="34" charset="0"/>
              </a:rPr>
              <a:t>by</a:t>
            </a:r>
            <a:r>
              <a:rPr lang="en-US" sz="1700" dirty="0">
                <a:latin typeface="Calibri" pitchFamily="34" charset="0"/>
              </a:rPr>
              <a:t> </a:t>
            </a:r>
            <a:r>
              <a:rPr lang="en-US" sz="1700" dirty="0" err="1">
                <a:latin typeface="Calibri" pitchFamily="34" charset="0"/>
              </a:rPr>
              <a:t>access.page</a:t>
            </a:r>
            <a:r>
              <a:rPr lang="en-US" sz="1700" dirty="0">
                <a:latin typeface="Calibri" pitchFamily="34" charset="0"/>
              </a:rPr>
              <a:t> </a:t>
            </a:r>
            <a:r>
              <a:rPr lang="en-US" sz="1700" dirty="0">
                <a:solidFill>
                  <a:srgbClr val="558ED5"/>
                </a:solidFill>
                <a:latin typeface="Calibri" pitchFamily="34" charset="0"/>
              </a:rPr>
              <a:t>into</a:t>
            </a:r>
            <a:r>
              <a:rPr lang="en-US" sz="1700" dirty="0">
                <a:latin typeface="Calibri" pitchFamily="34" charset="0"/>
              </a:rPr>
              <a:t> pages</a:t>
            </a:r>
          </a:p>
          <a:p>
            <a:pPr>
              <a:spcBef>
                <a:spcPct val="0"/>
              </a:spcBef>
            </a:pPr>
            <a:r>
              <a:rPr lang="en-US" sz="1700" dirty="0">
                <a:latin typeface="Calibri" pitchFamily="34" charset="0"/>
              </a:rPr>
              <a:t>        </a:t>
            </a:r>
            <a:r>
              <a:rPr lang="en-US" sz="1700" dirty="0">
                <a:solidFill>
                  <a:srgbClr val="558ED5"/>
                </a:solidFill>
                <a:latin typeface="Calibri" pitchFamily="34" charset="0"/>
              </a:rPr>
              <a:t>select</a:t>
            </a:r>
            <a:r>
              <a:rPr lang="en-US" sz="1700" dirty="0">
                <a:latin typeface="Calibri" pitchFamily="34" charset="0"/>
              </a:rPr>
              <a:t> new </a:t>
            </a:r>
            <a:r>
              <a:rPr lang="en-US" sz="1700" dirty="0" err="1">
                <a:solidFill>
                  <a:srgbClr val="0000FF"/>
                </a:solidFill>
                <a:latin typeface="Calibri" pitchFamily="34" charset="0"/>
              </a:rPr>
              <a:t>UserPageCount</a:t>
            </a:r>
            <a:r>
              <a:rPr lang="en-US" sz="1700" dirty="0" smtClean="0">
                <a:latin typeface="Calibri" pitchFamily="34" charset="0"/>
              </a:rPr>
              <a:t>(“</a:t>
            </a:r>
            <a:r>
              <a:rPr lang="en-US" sz="1700" dirty="0" err="1" smtClean="0">
                <a:latin typeface="Calibri" pitchFamily="34" charset="0"/>
              </a:rPr>
              <a:t>sen</a:t>
            </a:r>
            <a:r>
              <a:rPr lang="en-US" sz="1700" dirty="0" smtClean="0">
                <a:latin typeface="Calibri" pitchFamily="34" charset="0"/>
              </a:rPr>
              <a:t>", </a:t>
            </a:r>
            <a:r>
              <a:rPr lang="en-US" sz="1700" dirty="0" err="1">
                <a:latin typeface="Calibri" pitchFamily="34" charset="0"/>
              </a:rPr>
              <a:t>pages.Key</a:t>
            </a:r>
            <a:r>
              <a:rPr lang="en-US" sz="1700" dirty="0">
                <a:latin typeface="Calibri" pitchFamily="34" charset="0"/>
              </a:rPr>
              <a:t>, </a:t>
            </a:r>
            <a:r>
              <a:rPr lang="en-US" sz="1700" dirty="0" smtClean="0">
                <a:latin typeface="Calibri" pitchFamily="34" charset="0"/>
              </a:rPr>
              <a:t>	</a:t>
            </a:r>
            <a:r>
              <a:rPr lang="en-US" sz="1700" dirty="0" err="1" smtClean="0">
                <a:latin typeface="Calibri" pitchFamily="34" charset="0"/>
              </a:rPr>
              <a:t>pages.Count</a:t>
            </a:r>
            <a:r>
              <a:rPr lang="en-US" sz="1700" dirty="0">
                <a:latin typeface="Calibri" pitchFamily="34" charset="0"/>
              </a:rPr>
              <a:t>());</a:t>
            </a:r>
          </a:p>
          <a:p>
            <a:pPr>
              <a:spcBef>
                <a:spcPct val="0"/>
              </a:spcBef>
            </a:pPr>
            <a:r>
              <a:rPr lang="en-US" sz="1700" dirty="0" err="1">
                <a:solidFill>
                  <a:srgbClr val="558ED5"/>
                </a:solidFill>
                <a:latin typeface="Calibri" pitchFamily="34" charset="0"/>
              </a:rPr>
              <a:t>var</a:t>
            </a:r>
            <a:r>
              <a:rPr lang="en-US" sz="1700" dirty="0">
                <a:latin typeface="Calibri" pitchFamily="34" charset="0"/>
              </a:rPr>
              <a:t> </a:t>
            </a:r>
            <a:r>
              <a:rPr lang="en-US" sz="1700" dirty="0" err="1">
                <a:latin typeface="Calibri" pitchFamily="34" charset="0"/>
              </a:rPr>
              <a:t>htmAccesses</a:t>
            </a:r>
            <a:r>
              <a:rPr lang="en-US" sz="1700" dirty="0">
                <a:latin typeface="Calibri" pitchFamily="34" charset="0"/>
              </a:rPr>
              <a:t> =</a:t>
            </a:r>
          </a:p>
          <a:p>
            <a:pPr>
              <a:spcBef>
                <a:spcPct val="0"/>
              </a:spcBef>
            </a:pPr>
            <a:r>
              <a:rPr lang="en-US" sz="1700" dirty="0">
                <a:latin typeface="Calibri" pitchFamily="34" charset="0"/>
              </a:rPr>
              <a:t>        </a:t>
            </a:r>
            <a:r>
              <a:rPr lang="en-US" sz="1700" dirty="0">
                <a:solidFill>
                  <a:srgbClr val="558ED5"/>
                </a:solidFill>
                <a:latin typeface="Calibri" pitchFamily="34" charset="0"/>
              </a:rPr>
              <a:t>from</a:t>
            </a:r>
            <a:r>
              <a:rPr lang="en-US" sz="1700" dirty="0">
                <a:latin typeface="Calibri" pitchFamily="34" charset="0"/>
              </a:rPr>
              <a:t> access </a:t>
            </a:r>
            <a:r>
              <a:rPr lang="en-US" sz="1700" dirty="0">
                <a:solidFill>
                  <a:srgbClr val="558ED5"/>
                </a:solidFill>
                <a:latin typeface="Calibri" pitchFamily="34" charset="0"/>
              </a:rPr>
              <a:t>in</a:t>
            </a:r>
            <a:r>
              <a:rPr lang="en-US" sz="1700" dirty="0">
                <a:latin typeface="Calibri" pitchFamily="34" charset="0"/>
              </a:rPr>
              <a:t> accesses</a:t>
            </a:r>
          </a:p>
          <a:p>
            <a:pPr>
              <a:spcBef>
                <a:spcPct val="0"/>
              </a:spcBef>
            </a:pPr>
            <a:r>
              <a:rPr lang="en-US" sz="1700" dirty="0">
                <a:latin typeface="Calibri" pitchFamily="34" charset="0"/>
              </a:rPr>
              <a:t>        </a:t>
            </a:r>
            <a:r>
              <a:rPr lang="en-US" sz="1700" dirty="0">
                <a:solidFill>
                  <a:srgbClr val="558ED5"/>
                </a:solidFill>
                <a:latin typeface="Calibri" pitchFamily="34" charset="0"/>
              </a:rPr>
              <a:t>where</a:t>
            </a:r>
            <a:r>
              <a:rPr lang="en-US" sz="1700" dirty="0">
                <a:latin typeface="Calibri" pitchFamily="34" charset="0"/>
              </a:rPr>
              <a:t> </a:t>
            </a:r>
            <a:r>
              <a:rPr lang="en-US" sz="1700" dirty="0" err="1">
                <a:latin typeface="Calibri" pitchFamily="34" charset="0"/>
              </a:rPr>
              <a:t>access.page.EndsWith</a:t>
            </a:r>
            <a:r>
              <a:rPr lang="en-US" sz="1700" dirty="0">
                <a:latin typeface="Calibri" pitchFamily="34" charset="0"/>
              </a:rPr>
              <a:t>(".</a:t>
            </a:r>
            <a:r>
              <a:rPr lang="en-US" sz="1700" dirty="0" err="1">
                <a:latin typeface="Calibri" pitchFamily="34" charset="0"/>
              </a:rPr>
              <a:t>htm</a:t>
            </a:r>
            <a:r>
              <a:rPr lang="en-US" sz="1700" dirty="0">
                <a:latin typeface="Calibri" pitchFamily="34" charset="0"/>
              </a:rPr>
              <a:t>")</a:t>
            </a:r>
          </a:p>
          <a:p>
            <a:pPr>
              <a:spcBef>
                <a:spcPct val="0"/>
              </a:spcBef>
            </a:pPr>
            <a:r>
              <a:rPr lang="en-US" sz="1700" dirty="0">
                <a:latin typeface="Calibri" pitchFamily="34" charset="0"/>
              </a:rPr>
              <a:t>        </a:t>
            </a:r>
            <a:r>
              <a:rPr lang="en-US" sz="1700" dirty="0" err="1">
                <a:solidFill>
                  <a:srgbClr val="558ED5"/>
                </a:solidFill>
                <a:latin typeface="Calibri" pitchFamily="34" charset="0"/>
              </a:rPr>
              <a:t>orderby</a:t>
            </a:r>
            <a:r>
              <a:rPr lang="en-US" sz="1700" dirty="0">
                <a:latin typeface="Calibri" pitchFamily="34" charset="0"/>
              </a:rPr>
              <a:t> </a:t>
            </a:r>
            <a:r>
              <a:rPr lang="en-US" sz="1700" dirty="0" err="1">
                <a:latin typeface="Calibri" pitchFamily="34" charset="0"/>
              </a:rPr>
              <a:t>access.count</a:t>
            </a:r>
            <a:r>
              <a:rPr lang="en-US" sz="1700" dirty="0">
                <a:latin typeface="Calibri" pitchFamily="34" charset="0"/>
              </a:rPr>
              <a:t> </a:t>
            </a:r>
            <a:r>
              <a:rPr lang="en-US" sz="1700" dirty="0">
                <a:solidFill>
                  <a:srgbClr val="558ED5"/>
                </a:solidFill>
                <a:latin typeface="Calibri" pitchFamily="34" charset="0"/>
              </a:rPr>
              <a:t>descending</a:t>
            </a:r>
          </a:p>
          <a:p>
            <a:pPr>
              <a:spcBef>
                <a:spcPct val="0"/>
              </a:spcBef>
            </a:pPr>
            <a:r>
              <a:rPr lang="en-US" sz="1700" dirty="0">
                <a:latin typeface="Calibri" pitchFamily="34" charset="0"/>
              </a:rPr>
              <a:t>        </a:t>
            </a:r>
            <a:r>
              <a:rPr lang="en-US" sz="1700" dirty="0">
                <a:solidFill>
                  <a:srgbClr val="558ED5"/>
                </a:solidFill>
                <a:latin typeface="Calibri" pitchFamily="34" charset="0"/>
              </a:rPr>
              <a:t>select</a:t>
            </a:r>
            <a:r>
              <a:rPr lang="en-US" sz="1700" dirty="0">
                <a:latin typeface="Calibri" pitchFamily="34" charset="0"/>
              </a:rPr>
              <a:t> access; </a:t>
            </a:r>
            <a:endParaRPr lang="en-US" sz="1600" dirty="0">
              <a:latin typeface="Calibri" pitchFamily="34" charset="0"/>
            </a:endParaRPr>
          </a:p>
        </p:txBody>
      </p:sp>
      <p:grpSp>
        <p:nvGrpSpPr>
          <p:cNvPr id="194574" name="Group 14"/>
          <p:cNvGrpSpPr>
            <a:grpSpLocks/>
          </p:cNvGrpSpPr>
          <p:nvPr/>
        </p:nvGrpSpPr>
        <p:grpSpPr bwMode="auto">
          <a:xfrm>
            <a:off x="7973609" y="1949452"/>
            <a:ext cx="3453500" cy="404863"/>
            <a:chOff x="3600" y="988"/>
            <a:chExt cx="1632" cy="327"/>
          </a:xfrm>
        </p:grpSpPr>
        <p:sp>
          <p:nvSpPr>
            <p:cNvPr id="194568" name="Oval 8"/>
            <p:cNvSpPr>
              <a:spLocks noChangeArrowheads="1"/>
            </p:cNvSpPr>
            <p:nvPr/>
          </p:nvSpPr>
          <p:spPr bwMode="auto">
            <a:xfrm>
              <a:off x="3600"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69" name="Oval 9"/>
            <p:cNvSpPr>
              <a:spLocks noChangeArrowheads="1"/>
            </p:cNvSpPr>
            <p:nvPr/>
          </p:nvSpPr>
          <p:spPr bwMode="auto">
            <a:xfrm>
              <a:off x="4176"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70" name="Oval 10"/>
            <p:cNvSpPr>
              <a:spLocks noChangeArrowheads="1"/>
            </p:cNvSpPr>
            <p:nvPr/>
          </p:nvSpPr>
          <p:spPr bwMode="auto">
            <a:xfrm>
              <a:off x="4464"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71" name="Oval 11"/>
            <p:cNvSpPr>
              <a:spLocks noChangeArrowheads="1"/>
            </p:cNvSpPr>
            <p:nvPr/>
          </p:nvSpPr>
          <p:spPr bwMode="auto">
            <a:xfrm>
              <a:off x="4752"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72" name="Oval 12"/>
            <p:cNvSpPr>
              <a:spLocks noChangeArrowheads="1"/>
            </p:cNvSpPr>
            <p:nvPr/>
          </p:nvSpPr>
          <p:spPr bwMode="auto">
            <a:xfrm>
              <a:off x="3888"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73" name="Oval 13"/>
            <p:cNvSpPr>
              <a:spLocks noChangeArrowheads="1"/>
            </p:cNvSpPr>
            <p:nvPr/>
          </p:nvSpPr>
          <p:spPr bwMode="auto">
            <a:xfrm>
              <a:off x="5040"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grpSp>
      <p:grpSp>
        <p:nvGrpSpPr>
          <p:cNvPr id="194575" name="Group 15"/>
          <p:cNvGrpSpPr>
            <a:grpSpLocks/>
          </p:cNvGrpSpPr>
          <p:nvPr/>
        </p:nvGrpSpPr>
        <p:grpSpPr bwMode="auto">
          <a:xfrm>
            <a:off x="7973609" y="2863852"/>
            <a:ext cx="3453500" cy="404863"/>
            <a:chOff x="3600" y="988"/>
            <a:chExt cx="1632" cy="327"/>
          </a:xfrm>
        </p:grpSpPr>
        <p:sp>
          <p:nvSpPr>
            <p:cNvPr id="194576" name="Oval 16"/>
            <p:cNvSpPr>
              <a:spLocks noChangeArrowheads="1"/>
            </p:cNvSpPr>
            <p:nvPr/>
          </p:nvSpPr>
          <p:spPr bwMode="auto">
            <a:xfrm>
              <a:off x="3600"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77" name="Oval 17"/>
            <p:cNvSpPr>
              <a:spLocks noChangeArrowheads="1"/>
            </p:cNvSpPr>
            <p:nvPr/>
          </p:nvSpPr>
          <p:spPr bwMode="auto">
            <a:xfrm>
              <a:off x="4176"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78" name="Oval 18"/>
            <p:cNvSpPr>
              <a:spLocks noChangeArrowheads="1"/>
            </p:cNvSpPr>
            <p:nvPr/>
          </p:nvSpPr>
          <p:spPr bwMode="auto">
            <a:xfrm>
              <a:off x="4464"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79" name="Oval 19"/>
            <p:cNvSpPr>
              <a:spLocks noChangeArrowheads="1"/>
            </p:cNvSpPr>
            <p:nvPr/>
          </p:nvSpPr>
          <p:spPr bwMode="auto">
            <a:xfrm>
              <a:off x="4752"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80" name="Oval 20"/>
            <p:cNvSpPr>
              <a:spLocks noChangeArrowheads="1"/>
            </p:cNvSpPr>
            <p:nvPr/>
          </p:nvSpPr>
          <p:spPr bwMode="auto">
            <a:xfrm>
              <a:off x="3888"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81" name="Oval 21"/>
            <p:cNvSpPr>
              <a:spLocks noChangeArrowheads="1"/>
            </p:cNvSpPr>
            <p:nvPr/>
          </p:nvSpPr>
          <p:spPr bwMode="auto">
            <a:xfrm>
              <a:off x="5040" y="988"/>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grpSp>
      <p:grpSp>
        <p:nvGrpSpPr>
          <p:cNvPr id="194589" name="Group 29"/>
          <p:cNvGrpSpPr>
            <a:grpSpLocks/>
          </p:cNvGrpSpPr>
          <p:nvPr/>
        </p:nvGrpSpPr>
        <p:grpSpPr bwMode="auto">
          <a:xfrm>
            <a:off x="8583049" y="4405758"/>
            <a:ext cx="2234618" cy="404863"/>
            <a:chOff x="3600" y="2812"/>
            <a:chExt cx="1056" cy="327"/>
          </a:xfrm>
        </p:grpSpPr>
        <p:sp>
          <p:nvSpPr>
            <p:cNvPr id="194583" name="Oval 23"/>
            <p:cNvSpPr>
              <a:spLocks noChangeArrowheads="1"/>
            </p:cNvSpPr>
            <p:nvPr/>
          </p:nvSpPr>
          <p:spPr bwMode="auto">
            <a:xfrm>
              <a:off x="3600" y="2812"/>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84" name="Oval 24"/>
            <p:cNvSpPr>
              <a:spLocks noChangeArrowheads="1"/>
            </p:cNvSpPr>
            <p:nvPr/>
          </p:nvSpPr>
          <p:spPr bwMode="auto">
            <a:xfrm>
              <a:off x="4176" y="2812"/>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85" name="Oval 25"/>
            <p:cNvSpPr>
              <a:spLocks noChangeArrowheads="1"/>
            </p:cNvSpPr>
            <p:nvPr/>
          </p:nvSpPr>
          <p:spPr bwMode="auto">
            <a:xfrm>
              <a:off x="4464" y="2812"/>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87" name="Oval 27"/>
            <p:cNvSpPr>
              <a:spLocks noChangeArrowheads="1"/>
            </p:cNvSpPr>
            <p:nvPr/>
          </p:nvSpPr>
          <p:spPr bwMode="auto">
            <a:xfrm>
              <a:off x="3888" y="2812"/>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grpSp>
      <p:grpSp>
        <p:nvGrpSpPr>
          <p:cNvPr id="194590" name="Group 30"/>
          <p:cNvGrpSpPr>
            <a:grpSpLocks/>
          </p:cNvGrpSpPr>
          <p:nvPr/>
        </p:nvGrpSpPr>
        <p:grpSpPr bwMode="auto">
          <a:xfrm>
            <a:off x="8583049" y="5320158"/>
            <a:ext cx="2234618" cy="404863"/>
            <a:chOff x="3600" y="2812"/>
            <a:chExt cx="1056" cy="327"/>
          </a:xfrm>
        </p:grpSpPr>
        <p:sp>
          <p:nvSpPr>
            <p:cNvPr id="194591" name="Oval 31"/>
            <p:cNvSpPr>
              <a:spLocks noChangeArrowheads="1"/>
            </p:cNvSpPr>
            <p:nvPr/>
          </p:nvSpPr>
          <p:spPr bwMode="auto">
            <a:xfrm>
              <a:off x="3600" y="2812"/>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92" name="Oval 32"/>
            <p:cNvSpPr>
              <a:spLocks noChangeArrowheads="1"/>
            </p:cNvSpPr>
            <p:nvPr/>
          </p:nvSpPr>
          <p:spPr bwMode="auto">
            <a:xfrm>
              <a:off x="4176" y="2812"/>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93" name="Oval 33"/>
            <p:cNvSpPr>
              <a:spLocks noChangeArrowheads="1"/>
            </p:cNvSpPr>
            <p:nvPr/>
          </p:nvSpPr>
          <p:spPr bwMode="auto">
            <a:xfrm>
              <a:off x="4464" y="2812"/>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sp>
          <p:nvSpPr>
            <p:cNvPr id="194594" name="Oval 34"/>
            <p:cNvSpPr>
              <a:spLocks noChangeArrowheads="1"/>
            </p:cNvSpPr>
            <p:nvPr/>
          </p:nvSpPr>
          <p:spPr bwMode="auto">
            <a:xfrm>
              <a:off x="3888" y="2812"/>
              <a:ext cx="192" cy="327"/>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anchor="ctr">
              <a:spAutoFit/>
            </a:bodyPr>
            <a:lstStyle/>
            <a:p>
              <a:endParaRPr lang="en-US"/>
            </a:p>
          </p:txBody>
        </p:sp>
      </p:grpSp>
      <p:grpSp>
        <p:nvGrpSpPr>
          <p:cNvPr id="194644" name="Group 84"/>
          <p:cNvGrpSpPr>
            <a:grpSpLocks/>
          </p:cNvGrpSpPr>
          <p:nvPr/>
        </p:nvGrpSpPr>
        <p:grpSpPr bwMode="auto">
          <a:xfrm>
            <a:off x="8176756" y="2362200"/>
            <a:ext cx="3047206" cy="475435"/>
            <a:chOff x="3696" y="1392"/>
            <a:chExt cx="1440" cy="384"/>
          </a:xfrm>
        </p:grpSpPr>
        <p:sp>
          <p:nvSpPr>
            <p:cNvPr id="194595" name="Line 35"/>
            <p:cNvSpPr>
              <a:spLocks noChangeShapeType="1"/>
            </p:cNvSpPr>
            <p:nvPr/>
          </p:nvSpPr>
          <p:spPr bwMode="auto">
            <a:xfrm>
              <a:off x="3696" y="1392"/>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596" name="Line 36"/>
            <p:cNvSpPr>
              <a:spLocks noChangeShapeType="1"/>
            </p:cNvSpPr>
            <p:nvPr/>
          </p:nvSpPr>
          <p:spPr bwMode="auto">
            <a:xfrm>
              <a:off x="3984" y="1392"/>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597" name="Line 37"/>
            <p:cNvSpPr>
              <a:spLocks noChangeShapeType="1"/>
            </p:cNvSpPr>
            <p:nvPr/>
          </p:nvSpPr>
          <p:spPr bwMode="auto">
            <a:xfrm>
              <a:off x="4272" y="1392"/>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598" name="Line 38"/>
            <p:cNvSpPr>
              <a:spLocks noChangeShapeType="1"/>
            </p:cNvSpPr>
            <p:nvPr/>
          </p:nvSpPr>
          <p:spPr bwMode="auto">
            <a:xfrm>
              <a:off x="4560" y="1392"/>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599" name="Line 39"/>
            <p:cNvSpPr>
              <a:spLocks noChangeShapeType="1"/>
            </p:cNvSpPr>
            <p:nvPr/>
          </p:nvSpPr>
          <p:spPr bwMode="auto">
            <a:xfrm>
              <a:off x="4848" y="1392"/>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00" name="Line 40"/>
            <p:cNvSpPr>
              <a:spLocks noChangeShapeType="1"/>
            </p:cNvSpPr>
            <p:nvPr/>
          </p:nvSpPr>
          <p:spPr bwMode="auto">
            <a:xfrm>
              <a:off x="5136" y="1392"/>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nvGrpSpPr>
          <p:cNvPr id="194626" name="Group 66"/>
          <p:cNvGrpSpPr>
            <a:grpSpLocks/>
          </p:cNvGrpSpPr>
          <p:nvPr/>
        </p:nvGrpSpPr>
        <p:grpSpPr bwMode="auto">
          <a:xfrm>
            <a:off x="8176756" y="3276600"/>
            <a:ext cx="3047206" cy="1129158"/>
            <a:chOff x="3696" y="1968"/>
            <a:chExt cx="1440" cy="912"/>
          </a:xfrm>
        </p:grpSpPr>
        <p:sp>
          <p:nvSpPr>
            <p:cNvPr id="194602" name="Line 42"/>
            <p:cNvSpPr>
              <a:spLocks noChangeShapeType="1"/>
            </p:cNvSpPr>
            <p:nvPr/>
          </p:nvSpPr>
          <p:spPr bwMode="auto">
            <a:xfrm>
              <a:off x="3696" y="1968"/>
              <a:ext cx="288"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03" name="Line 43"/>
            <p:cNvSpPr>
              <a:spLocks noChangeShapeType="1"/>
            </p:cNvSpPr>
            <p:nvPr/>
          </p:nvSpPr>
          <p:spPr bwMode="auto">
            <a:xfrm>
              <a:off x="3696" y="1968"/>
              <a:ext cx="576"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04" name="Line 44"/>
            <p:cNvSpPr>
              <a:spLocks noChangeShapeType="1"/>
            </p:cNvSpPr>
            <p:nvPr/>
          </p:nvSpPr>
          <p:spPr bwMode="auto">
            <a:xfrm>
              <a:off x="3696" y="1968"/>
              <a:ext cx="864"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05" name="Line 45"/>
            <p:cNvSpPr>
              <a:spLocks noChangeShapeType="1"/>
            </p:cNvSpPr>
            <p:nvPr/>
          </p:nvSpPr>
          <p:spPr bwMode="auto">
            <a:xfrm>
              <a:off x="3696" y="1968"/>
              <a:ext cx="1152"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06" name="Line 46"/>
            <p:cNvSpPr>
              <a:spLocks noChangeShapeType="1"/>
            </p:cNvSpPr>
            <p:nvPr/>
          </p:nvSpPr>
          <p:spPr bwMode="auto">
            <a:xfrm>
              <a:off x="3984" y="1968"/>
              <a:ext cx="0"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07" name="Line 47"/>
            <p:cNvSpPr>
              <a:spLocks noChangeShapeType="1"/>
            </p:cNvSpPr>
            <p:nvPr/>
          </p:nvSpPr>
          <p:spPr bwMode="auto">
            <a:xfrm>
              <a:off x="3984" y="1968"/>
              <a:ext cx="288"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08" name="Line 48"/>
            <p:cNvSpPr>
              <a:spLocks noChangeShapeType="1"/>
            </p:cNvSpPr>
            <p:nvPr/>
          </p:nvSpPr>
          <p:spPr bwMode="auto">
            <a:xfrm>
              <a:off x="3984" y="1968"/>
              <a:ext cx="576"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09" name="Line 49"/>
            <p:cNvSpPr>
              <a:spLocks noChangeShapeType="1"/>
            </p:cNvSpPr>
            <p:nvPr/>
          </p:nvSpPr>
          <p:spPr bwMode="auto">
            <a:xfrm>
              <a:off x="3984" y="1968"/>
              <a:ext cx="864"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10" name="Line 50"/>
            <p:cNvSpPr>
              <a:spLocks noChangeShapeType="1"/>
            </p:cNvSpPr>
            <p:nvPr/>
          </p:nvSpPr>
          <p:spPr bwMode="auto">
            <a:xfrm flipH="1">
              <a:off x="3984" y="1968"/>
              <a:ext cx="288"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11" name="Line 51"/>
            <p:cNvSpPr>
              <a:spLocks noChangeShapeType="1"/>
            </p:cNvSpPr>
            <p:nvPr/>
          </p:nvSpPr>
          <p:spPr bwMode="auto">
            <a:xfrm>
              <a:off x="4272" y="1968"/>
              <a:ext cx="0"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12" name="Line 52"/>
            <p:cNvSpPr>
              <a:spLocks noChangeShapeType="1"/>
            </p:cNvSpPr>
            <p:nvPr/>
          </p:nvSpPr>
          <p:spPr bwMode="auto">
            <a:xfrm>
              <a:off x="4272" y="1968"/>
              <a:ext cx="288"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13" name="Line 53"/>
            <p:cNvSpPr>
              <a:spLocks noChangeShapeType="1"/>
            </p:cNvSpPr>
            <p:nvPr/>
          </p:nvSpPr>
          <p:spPr bwMode="auto">
            <a:xfrm>
              <a:off x="4272" y="1968"/>
              <a:ext cx="576"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14" name="Line 54"/>
            <p:cNvSpPr>
              <a:spLocks noChangeShapeType="1"/>
            </p:cNvSpPr>
            <p:nvPr/>
          </p:nvSpPr>
          <p:spPr bwMode="auto">
            <a:xfrm flipH="1">
              <a:off x="3984" y="1968"/>
              <a:ext cx="576"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15" name="Line 55"/>
            <p:cNvSpPr>
              <a:spLocks noChangeShapeType="1"/>
            </p:cNvSpPr>
            <p:nvPr/>
          </p:nvSpPr>
          <p:spPr bwMode="auto">
            <a:xfrm flipH="1">
              <a:off x="4272" y="1968"/>
              <a:ext cx="288"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16" name="Line 56"/>
            <p:cNvSpPr>
              <a:spLocks noChangeShapeType="1"/>
            </p:cNvSpPr>
            <p:nvPr/>
          </p:nvSpPr>
          <p:spPr bwMode="auto">
            <a:xfrm>
              <a:off x="4560" y="1968"/>
              <a:ext cx="0"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17" name="Line 57"/>
            <p:cNvSpPr>
              <a:spLocks noChangeShapeType="1"/>
            </p:cNvSpPr>
            <p:nvPr/>
          </p:nvSpPr>
          <p:spPr bwMode="auto">
            <a:xfrm>
              <a:off x="4560" y="1968"/>
              <a:ext cx="288"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18" name="Line 58"/>
            <p:cNvSpPr>
              <a:spLocks noChangeShapeType="1"/>
            </p:cNvSpPr>
            <p:nvPr/>
          </p:nvSpPr>
          <p:spPr bwMode="auto">
            <a:xfrm flipH="1">
              <a:off x="3984" y="1968"/>
              <a:ext cx="864"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19" name="Line 59"/>
            <p:cNvSpPr>
              <a:spLocks noChangeShapeType="1"/>
            </p:cNvSpPr>
            <p:nvPr/>
          </p:nvSpPr>
          <p:spPr bwMode="auto">
            <a:xfrm flipH="1">
              <a:off x="4272" y="1968"/>
              <a:ext cx="576"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20" name="Line 60"/>
            <p:cNvSpPr>
              <a:spLocks noChangeShapeType="1"/>
            </p:cNvSpPr>
            <p:nvPr/>
          </p:nvSpPr>
          <p:spPr bwMode="auto">
            <a:xfrm flipH="1">
              <a:off x="4560" y="1968"/>
              <a:ext cx="288"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21" name="Line 61"/>
            <p:cNvSpPr>
              <a:spLocks noChangeShapeType="1"/>
            </p:cNvSpPr>
            <p:nvPr/>
          </p:nvSpPr>
          <p:spPr bwMode="auto">
            <a:xfrm>
              <a:off x="4848" y="1968"/>
              <a:ext cx="0"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22" name="Line 62"/>
            <p:cNvSpPr>
              <a:spLocks noChangeShapeType="1"/>
            </p:cNvSpPr>
            <p:nvPr/>
          </p:nvSpPr>
          <p:spPr bwMode="auto">
            <a:xfrm flipH="1">
              <a:off x="3984" y="1968"/>
              <a:ext cx="1152"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23" name="Line 63"/>
            <p:cNvSpPr>
              <a:spLocks noChangeShapeType="1"/>
            </p:cNvSpPr>
            <p:nvPr/>
          </p:nvSpPr>
          <p:spPr bwMode="auto">
            <a:xfrm flipH="1">
              <a:off x="4272" y="1968"/>
              <a:ext cx="864"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24" name="Line 64"/>
            <p:cNvSpPr>
              <a:spLocks noChangeShapeType="1"/>
            </p:cNvSpPr>
            <p:nvPr/>
          </p:nvSpPr>
          <p:spPr bwMode="auto">
            <a:xfrm flipH="1">
              <a:off x="4560" y="1968"/>
              <a:ext cx="576"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25" name="Line 65"/>
            <p:cNvSpPr>
              <a:spLocks noChangeShapeType="1"/>
            </p:cNvSpPr>
            <p:nvPr/>
          </p:nvSpPr>
          <p:spPr bwMode="auto">
            <a:xfrm flipH="1">
              <a:off x="4848" y="1968"/>
              <a:ext cx="288" cy="9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nvGrpSpPr>
          <p:cNvPr id="194643" name="Group 83"/>
          <p:cNvGrpSpPr>
            <a:grpSpLocks/>
          </p:cNvGrpSpPr>
          <p:nvPr/>
        </p:nvGrpSpPr>
        <p:grpSpPr bwMode="auto">
          <a:xfrm>
            <a:off x="8786196" y="4818504"/>
            <a:ext cx="1828324" cy="475435"/>
            <a:chOff x="3984" y="3072"/>
            <a:chExt cx="864" cy="384"/>
          </a:xfrm>
        </p:grpSpPr>
        <p:sp>
          <p:nvSpPr>
            <p:cNvPr id="194627" name="Line 67"/>
            <p:cNvSpPr>
              <a:spLocks noChangeShapeType="1"/>
            </p:cNvSpPr>
            <p:nvPr/>
          </p:nvSpPr>
          <p:spPr bwMode="auto">
            <a:xfrm>
              <a:off x="3984" y="3072"/>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28" name="Line 68"/>
            <p:cNvSpPr>
              <a:spLocks noChangeShapeType="1"/>
            </p:cNvSpPr>
            <p:nvPr/>
          </p:nvSpPr>
          <p:spPr bwMode="auto">
            <a:xfrm flipH="1">
              <a:off x="3984" y="3072"/>
              <a:ext cx="864"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29" name="Line 69"/>
            <p:cNvSpPr>
              <a:spLocks noChangeShapeType="1"/>
            </p:cNvSpPr>
            <p:nvPr/>
          </p:nvSpPr>
          <p:spPr bwMode="auto">
            <a:xfrm flipH="1">
              <a:off x="3984" y="3072"/>
              <a:ext cx="576"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30" name="Line 70"/>
            <p:cNvSpPr>
              <a:spLocks noChangeShapeType="1"/>
            </p:cNvSpPr>
            <p:nvPr/>
          </p:nvSpPr>
          <p:spPr bwMode="auto">
            <a:xfrm flipH="1">
              <a:off x="3984" y="3072"/>
              <a:ext cx="28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31" name="Line 71"/>
            <p:cNvSpPr>
              <a:spLocks noChangeShapeType="1"/>
            </p:cNvSpPr>
            <p:nvPr/>
          </p:nvSpPr>
          <p:spPr bwMode="auto">
            <a:xfrm>
              <a:off x="3984" y="3072"/>
              <a:ext cx="28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32" name="Line 72"/>
            <p:cNvSpPr>
              <a:spLocks noChangeShapeType="1"/>
            </p:cNvSpPr>
            <p:nvPr/>
          </p:nvSpPr>
          <p:spPr bwMode="auto">
            <a:xfrm flipH="1">
              <a:off x="4272" y="3072"/>
              <a:ext cx="576"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33" name="Line 73"/>
            <p:cNvSpPr>
              <a:spLocks noChangeShapeType="1"/>
            </p:cNvSpPr>
            <p:nvPr/>
          </p:nvSpPr>
          <p:spPr bwMode="auto">
            <a:xfrm flipH="1">
              <a:off x="4272" y="3072"/>
              <a:ext cx="28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34" name="Line 74"/>
            <p:cNvSpPr>
              <a:spLocks noChangeShapeType="1"/>
            </p:cNvSpPr>
            <p:nvPr/>
          </p:nvSpPr>
          <p:spPr bwMode="auto">
            <a:xfrm flipH="1">
              <a:off x="4272" y="3072"/>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35" name="Line 75"/>
            <p:cNvSpPr>
              <a:spLocks noChangeShapeType="1"/>
            </p:cNvSpPr>
            <p:nvPr/>
          </p:nvSpPr>
          <p:spPr bwMode="auto">
            <a:xfrm>
              <a:off x="3984" y="3072"/>
              <a:ext cx="576"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36" name="Line 76"/>
            <p:cNvSpPr>
              <a:spLocks noChangeShapeType="1"/>
            </p:cNvSpPr>
            <p:nvPr/>
          </p:nvSpPr>
          <p:spPr bwMode="auto">
            <a:xfrm flipH="1">
              <a:off x="4560" y="3072"/>
              <a:ext cx="28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37" name="Line 77"/>
            <p:cNvSpPr>
              <a:spLocks noChangeShapeType="1"/>
            </p:cNvSpPr>
            <p:nvPr/>
          </p:nvSpPr>
          <p:spPr bwMode="auto">
            <a:xfrm flipH="1">
              <a:off x="4560" y="3072"/>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38" name="Line 78"/>
            <p:cNvSpPr>
              <a:spLocks noChangeShapeType="1"/>
            </p:cNvSpPr>
            <p:nvPr/>
          </p:nvSpPr>
          <p:spPr bwMode="auto">
            <a:xfrm>
              <a:off x="4272" y="3072"/>
              <a:ext cx="28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39" name="Line 79"/>
            <p:cNvSpPr>
              <a:spLocks noChangeShapeType="1"/>
            </p:cNvSpPr>
            <p:nvPr/>
          </p:nvSpPr>
          <p:spPr bwMode="auto">
            <a:xfrm>
              <a:off x="3984" y="3072"/>
              <a:ext cx="864"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40" name="Line 80"/>
            <p:cNvSpPr>
              <a:spLocks noChangeShapeType="1"/>
            </p:cNvSpPr>
            <p:nvPr/>
          </p:nvSpPr>
          <p:spPr bwMode="auto">
            <a:xfrm flipH="1">
              <a:off x="4848" y="3072"/>
              <a:ext cx="0"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41" name="Line 81"/>
            <p:cNvSpPr>
              <a:spLocks noChangeShapeType="1"/>
            </p:cNvSpPr>
            <p:nvPr/>
          </p:nvSpPr>
          <p:spPr bwMode="auto">
            <a:xfrm>
              <a:off x="4560" y="3072"/>
              <a:ext cx="288"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42" name="Line 82"/>
            <p:cNvSpPr>
              <a:spLocks noChangeShapeType="1"/>
            </p:cNvSpPr>
            <p:nvPr/>
          </p:nvSpPr>
          <p:spPr bwMode="auto">
            <a:xfrm>
              <a:off x="4272" y="3072"/>
              <a:ext cx="576" cy="38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nvGrpSpPr>
          <p:cNvPr id="194645" name="Group 85"/>
          <p:cNvGrpSpPr>
            <a:grpSpLocks/>
          </p:cNvGrpSpPr>
          <p:nvPr/>
        </p:nvGrpSpPr>
        <p:grpSpPr bwMode="auto">
          <a:xfrm>
            <a:off x="7973609" y="1263652"/>
            <a:ext cx="3453500" cy="404863"/>
            <a:chOff x="3600" y="988"/>
            <a:chExt cx="1632" cy="327"/>
          </a:xfrm>
        </p:grpSpPr>
        <p:sp>
          <p:nvSpPr>
            <p:cNvPr id="194646" name="Oval 86"/>
            <p:cNvSpPr>
              <a:spLocks noChangeArrowheads="1"/>
            </p:cNvSpPr>
            <p:nvPr/>
          </p:nvSpPr>
          <p:spPr bwMode="auto">
            <a:xfrm>
              <a:off x="3600" y="988"/>
              <a:ext cx="192" cy="327"/>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anchor="ctr">
              <a:spAutoFit/>
            </a:bodyPr>
            <a:lstStyle/>
            <a:p>
              <a:endParaRPr lang="en-US"/>
            </a:p>
          </p:txBody>
        </p:sp>
        <p:sp>
          <p:nvSpPr>
            <p:cNvPr id="194647" name="Oval 87"/>
            <p:cNvSpPr>
              <a:spLocks noChangeArrowheads="1"/>
            </p:cNvSpPr>
            <p:nvPr/>
          </p:nvSpPr>
          <p:spPr bwMode="auto">
            <a:xfrm>
              <a:off x="4176" y="988"/>
              <a:ext cx="192" cy="327"/>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anchor="ctr">
              <a:spAutoFit/>
            </a:bodyPr>
            <a:lstStyle/>
            <a:p>
              <a:endParaRPr lang="en-US"/>
            </a:p>
          </p:txBody>
        </p:sp>
        <p:sp>
          <p:nvSpPr>
            <p:cNvPr id="194648" name="Oval 88"/>
            <p:cNvSpPr>
              <a:spLocks noChangeArrowheads="1"/>
            </p:cNvSpPr>
            <p:nvPr/>
          </p:nvSpPr>
          <p:spPr bwMode="auto">
            <a:xfrm>
              <a:off x="4464" y="988"/>
              <a:ext cx="192" cy="327"/>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anchor="ctr">
              <a:spAutoFit/>
            </a:bodyPr>
            <a:lstStyle/>
            <a:p>
              <a:endParaRPr lang="en-US"/>
            </a:p>
          </p:txBody>
        </p:sp>
        <p:sp>
          <p:nvSpPr>
            <p:cNvPr id="194649" name="Oval 89"/>
            <p:cNvSpPr>
              <a:spLocks noChangeArrowheads="1"/>
            </p:cNvSpPr>
            <p:nvPr/>
          </p:nvSpPr>
          <p:spPr bwMode="auto">
            <a:xfrm>
              <a:off x="4752" y="988"/>
              <a:ext cx="192" cy="327"/>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anchor="ctr">
              <a:spAutoFit/>
            </a:bodyPr>
            <a:lstStyle/>
            <a:p>
              <a:endParaRPr lang="en-US"/>
            </a:p>
          </p:txBody>
        </p:sp>
        <p:sp>
          <p:nvSpPr>
            <p:cNvPr id="194650" name="Oval 90"/>
            <p:cNvSpPr>
              <a:spLocks noChangeArrowheads="1"/>
            </p:cNvSpPr>
            <p:nvPr/>
          </p:nvSpPr>
          <p:spPr bwMode="auto">
            <a:xfrm>
              <a:off x="3888" y="988"/>
              <a:ext cx="192" cy="327"/>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anchor="ctr">
              <a:spAutoFit/>
            </a:bodyPr>
            <a:lstStyle/>
            <a:p>
              <a:endParaRPr lang="en-US"/>
            </a:p>
          </p:txBody>
        </p:sp>
        <p:sp>
          <p:nvSpPr>
            <p:cNvPr id="194651" name="Oval 91"/>
            <p:cNvSpPr>
              <a:spLocks noChangeArrowheads="1"/>
            </p:cNvSpPr>
            <p:nvPr/>
          </p:nvSpPr>
          <p:spPr bwMode="auto">
            <a:xfrm>
              <a:off x="5040" y="988"/>
              <a:ext cx="192" cy="327"/>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anchor="ctr">
              <a:spAutoFit/>
            </a:bodyPr>
            <a:lstStyle/>
            <a:p>
              <a:endParaRPr lang="en-US"/>
            </a:p>
          </p:txBody>
        </p:sp>
      </p:grpSp>
      <p:grpSp>
        <p:nvGrpSpPr>
          <p:cNvPr id="194659" name="Group 99"/>
          <p:cNvGrpSpPr>
            <a:grpSpLocks/>
          </p:cNvGrpSpPr>
          <p:nvPr/>
        </p:nvGrpSpPr>
        <p:grpSpPr bwMode="auto">
          <a:xfrm>
            <a:off x="8176756" y="1676400"/>
            <a:ext cx="3047206" cy="297147"/>
            <a:chOff x="3696" y="960"/>
            <a:chExt cx="1440" cy="240"/>
          </a:xfrm>
        </p:grpSpPr>
        <p:sp>
          <p:nvSpPr>
            <p:cNvPr id="194653" name="Line 93"/>
            <p:cNvSpPr>
              <a:spLocks noChangeShapeType="1"/>
            </p:cNvSpPr>
            <p:nvPr/>
          </p:nvSpPr>
          <p:spPr bwMode="auto">
            <a:xfrm>
              <a:off x="3696" y="960"/>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54" name="Line 94"/>
            <p:cNvSpPr>
              <a:spLocks noChangeShapeType="1"/>
            </p:cNvSpPr>
            <p:nvPr/>
          </p:nvSpPr>
          <p:spPr bwMode="auto">
            <a:xfrm>
              <a:off x="3984" y="960"/>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55" name="Line 95"/>
            <p:cNvSpPr>
              <a:spLocks noChangeShapeType="1"/>
            </p:cNvSpPr>
            <p:nvPr/>
          </p:nvSpPr>
          <p:spPr bwMode="auto">
            <a:xfrm>
              <a:off x="4272" y="960"/>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56" name="Line 96"/>
            <p:cNvSpPr>
              <a:spLocks noChangeShapeType="1"/>
            </p:cNvSpPr>
            <p:nvPr/>
          </p:nvSpPr>
          <p:spPr bwMode="auto">
            <a:xfrm>
              <a:off x="4560" y="960"/>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57" name="Line 97"/>
            <p:cNvSpPr>
              <a:spLocks noChangeShapeType="1"/>
            </p:cNvSpPr>
            <p:nvPr/>
          </p:nvSpPr>
          <p:spPr bwMode="auto">
            <a:xfrm>
              <a:off x="4848" y="960"/>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58" name="Line 98"/>
            <p:cNvSpPr>
              <a:spLocks noChangeShapeType="1"/>
            </p:cNvSpPr>
            <p:nvPr/>
          </p:nvSpPr>
          <p:spPr bwMode="auto">
            <a:xfrm>
              <a:off x="5136" y="960"/>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nvGrpSpPr>
          <p:cNvPr id="194667" name="Group 107"/>
          <p:cNvGrpSpPr>
            <a:grpSpLocks/>
          </p:cNvGrpSpPr>
          <p:nvPr/>
        </p:nvGrpSpPr>
        <p:grpSpPr bwMode="auto">
          <a:xfrm>
            <a:off x="8786196" y="5732904"/>
            <a:ext cx="1828324" cy="297147"/>
            <a:chOff x="3984" y="3648"/>
            <a:chExt cx="864" cy="240"/>
          </a:xfrm>
        </p:grpSpPr>
        <p:sp>
          <p:nvSpPr>
            <p:cNvPr id="194663" name="Line 103"/>
            <p:cNvSpPr>
              <a:spLocks noChangeShapeType="1"/>
            </p:cNvSpPr>
            <p:nvPr/>
          </p:nvSpPr>
          <p:spPr bwMode="auto">
            <a:xfrm>
              <a:off x="3984" y="3648"/>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64" name="Line 104"/>
            <p:cNvSpPr>
              <a:spLocks noChangeShapeType="1"/>
            </p:cNvSpPr>
            <p:nvPr/>
          </p:nvSpPr>
          <p:spPr bwMode="auto">
            <a:xfrm>
              <a:off x="4272" y="3648"/>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65" name="Line 105"/>
            <p:cNvSpPr>
              <a:spLocks noChangeShapeType="1"/>
            </p:cNvSpPr>
            <p:nvPr/>
          </p:nvSpPr>
          <p:spPr bwMode="auto">
            <a:xfrm>
              <a:off x="4560" y="3648"/>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94666" name="Line 106"/>
            <p:cNvSpPr>
              <a:spLocks noChangeShapeType="1"/>
            </p:cNvSpPr>
            <p:nvPr/>
          </p:nvSpPr>
          <p:spPr bwMode="auto">
            <a:xfrm>
              <a:off x="4848" y="3648"/>
              <a:ext cx="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grpSp>
      <p:grpSp>
        <p:nvGrpSpPr>
          <p:cNvPr id="194668" name="Group 108"/>
          <p:cNvGrpSpPr>
            <a:grpSpLocks/>
          </p:cNvGrpSpPr>
          <p:nvPr/>
        </p:nvGrpSpPr>
        <p:grpSpPr bwMode="auto">
          <a:xfrm>
            <a:off x="8583049" y="6005958"/>
            <a:ext cx="2234618" cy="404863"/>
            <a:chOff x="3600" y="2812"/>
            <a:chExt cx="1056" cy="327"/>
          </a:xfrm>
        </p:grpSpPr>
        <p:sp>
          <p:nvSpPr>
            <p:cNvPr id="194669" name="Oval 109"/>
            <p:cNvSpPr>
              <a:spLocks noChangeArrowheads="1"/>
            </p:cNvSpPr>
            <p:nvPr/>
          </p:nvSpPr>
          <p:spPr bwMode="auto">
            <a:xfrm>
              <a:off x="3600" y="2812"/>
              <a:ext cx="192" cy="327"/>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anchor="ctr">
              <a:spAutoFit/>
            </a:bodyPr>
            <a:lstStyle/>
            <a:p>
              <a:endParaRPr lang="en-US"/>
            </a:p>
          </p:txBody>
        </p:sp>
        <p:sp>
          <p:nvSpPr>
            <p:cNvPr id="194670" name="Oval 110"/>
            <p:cNvSpPr>
              <a:spLocks noChangeArrowheads="1"/>
            </p:cNvSpPr>
            <p:nvPr/>
          </p:nvSpPr>
          <p:spPr bwMode="auto">
            <a:xfrm>
              <a:off x="4176" y="2812"/>
              <a:ext cx="192" cy="327"/>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anchor="ctr">
              <a:spAutoFit/>
            </a:bodyPr>
            <a:lstStyle/>
            <a:p>
              <a:endParaRPr lang="en-US"/>
            </a:p>
          </p:txBody>
        </p:sp>
        <p:sp>
          <p:nvSpPr>
            <p:cNvPr id="194671" name="Oval 111"/>
            <p:cNvSpPr>
              <a:spLocks noChangeArrowheads="1"/>
            </p:cNvSpPr>
            <p:nvPr/>
          </p:nvSpPr>
          <p:spPr bwMode="auto">
            <a:xfrm>
              <a:off x="4464" y="2812"/>
              <a:ext cx="192" cy="327"/>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anchor="ctr">
              <a:spAutoFit/>
            </a:bodyPr>
            <a:lstStyle/>
            <a:p>
              <a:endParaRPr lang="en-US"/>
            </a:p>
          </p:txBody>
        </p:sp>
        <p:sp>
          <p:nvSpPr>
            <p:cNvPr id="194672" name="Oval 112"/>
            <p:cNvSpPr>
              <a:spLocks noChangeArrowheads="1"/>
            </p:cNvSpPr>
            <p:nvPr/>
          </p:nvSpPr>
          <p:spPr bwMode="auto">
            <a:xfrm>
              <a:off x="3888" y="2812"/>
              <a:ext cx="192" cy="327"/>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anchor="ctr">
              <a:spAutoFit/>
            </a:bodyPr>
            <a:lstStyle/>
            <a:p>
              <a:endParaRPr lang="en-US"/>
            </a:p>
          </p:txBody>
        </p:sp>
      </p:grpSp>
      <p:cxnSp>
        <p:nvCxnSpPr>
          <p:cNvPr id="3" name="Straight Arrow Connector 2"/>
          <p:cNvCxnSpPr>
            <a:stCxn id="8" idx="1"/>
          </p:cNvCxnSpPr>
          <p:nvPr/>
        </p:nvCxnSpPr>
        <p:spPr>
          <a:xfrm flipH="1">
            <a:off x="1523603" y="1409700"/>
            <a:ext cx="609441" cy="3429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7" name="Straight Arrow Connector 6"/>
          <p:cNvCxnSpPr>
            <a:stCxn id="8" idx="3"/>
          </p:cNvCxnSpPr>
          <p:nvPr/>
        </p:nvCxnSpPr>
        <p:spPr>
          <a:xfrm>
            <a:off x="6297560" y="1409700"/>
            <a:ext cx="1015735"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8" name="Rounded Rectangle 7"/>
          <p:cNvSpPr/>
          <p:nvPr/>
        </p:nvSpPr>
        <p:spPr>
          <a:xfrm>
            <a:off x="2133044" y="1143000"/>
            <a:ext cx="4164515" cy="5334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LINQ query transformed into computation graph</a:t>
            </a:r>
            <a:endParaRPr lang="en-US" dirty="0"/>
          </a:p>
        </p:txBody>
      </p:sp>
      <p:grpSp>
        <p:nvGrpSpPr>
          <p:cNvPr id="20" name="Group 19"/>
          <p:cNvGrpSpPr/>
          <p:nvPr/>
        </p:nvGrpSpPr>
        <p:grpSpPr>
          <a:xfrm>
            <a:off x="4385733" y="1752600"/>
            <a:ext cx="3638577" cy="665292"/>
            <a:chOff x="3290157" y="1752600"/>
            <a:chExt cx="2729644" cy="665292"/>
          </a:xfrm>
        </p:grpSpPr>
        <p:cxnSp>
          <p:nvCxnSpPr>
            <p:cNvPr id="113" name="Straight Arrow Connector 112"/>
            <p:cNvCxnSpPr/>
            <p:nvPr/>
          </p:nvCxnSpPr>
          <p:spPr>
            <a:xfrm flipV="1">
              <a:off x="3290157" y="1752600"/>
              <a:ext cx="2729644" cy="665292"/>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sp>
          <p:nvSpPr>
            <p:cNvPr id="18" name="TextBox 17"/>
            <p:cNvSpPr txBox="1"/>
            <p:nvPr/>
          </p:nvSpPr>
          <p:spPr>
            <a:xfrm>
              <a:off x="4038600" y="1924050"/>
              <a:ext cx="838200" cy="381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Input</a:t>
              </a:r>
              <a:endParaRPr lang="en-US" dirty="0"/>
            </a:p>
          </p:txBody>
        </p:sp>
      </p:grpSp>
      <p:grpSp>
        <p:nvGrpSpPr>
          <p:cNvPr id="21" name="Group 20"/>
          <p:cNvGrpSpPr/>
          <p:nvPr/>
        </p:nvGrpSpPr>
        <p:grpSpPr>
          <a:xfrm>
            <a:off x="4987354" y="2599917"/>
            <a:ext cx="3036955" cy="853814"/>
            <a:chOff x="3741491" y="2599916"/>
            <a:chExt cx="2278310" cy="853814"/>
          </a:xfrm>
        </p:grpSpPr>
        <p:cxnSp>
          <p:nvCxnSpPr>
            <p:cNvPr id="116" name="Straight Arrow Connector 115"/>
            <p:cNvCxnSpPr/>
            <p:nvPr/>
          </p:nvCxnSpPr>
          <p:spPr>
            <a:xfrm flipV="1">
              <a:off x="3741491" y="2599916"/>
              <a:ext cx="2278310" cy="85381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2" name="TextBox 121"/>
            <p:cNvSpPr txBox="1"/>
            <p:nvPr/>
          </p:nvSpPr>
          <p:spPr>
            <a:xfrm>
              <a:off x="4210050" y="2836835"/>
              <a:ext cx="11430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Compute</a:t>
              </a:r>
              <a:endParaRPr lang="en-US" dirty="0"/>
            </a:p>
          </p:txBody>
        </p:sp>
      </p:grpSp>
      <p:grpSp>
        <p:nvGrpSpPr>
          <p:cNvPr id="22" name="Group 21"/>
          <p:cNvGrpSpPr/>
          <p:nvPr/>
        </p:nvGrpSpPr>
        <p:grpSpPr>
          <a:xfrm>
            <a:off x="4670830" y="3640611"/>
            <a:ext cx="3759861" cy="1050170"/>
            <a:chOff x="3199170" y="4000503"/>
            <a:chExt cx="2820630" cy="1050170"/>
          </a:xfrm>
        </p:grpSpPr>
        <p:cxnSp>
          <p:nvCxnSpPr>
            <p:cNvPr id="111" name="Straight Arrow Connector 110"/>
            <p:cNvCxnSpPr>
              <a:stCxn id="128" idx="1"/>
            </p:cNvCxnSpPr>
            <p:nvPr/>
          </p:nvCxnSpPr>
          <p:spPr>
            <a:xfrm flipV="1">
              <a:off x="4960142" y="4000503"/>
              <a:ext cx="1059658" cy="84571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3" name="TextBox 122"/>
            <p:cNvSpPr txBox="1"/>
            <p:nvPr/>
          </p:nvSpPr>
          <p:spPr>
            <a:xfrm>
              <a:off x="3199170" y="4404342"/>
              <a:ext cx="1219200"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Compute and resort</a:t>
              </a:r>
              <a:endParaRPr lang="en-US" dirty="0"/>
            </a:p>
          </p:txBody>
        </p:sp>
      </p:grpSp>
      <p:grpSp>
        <p:nvGrpSpPr>
          <p:cNvPr id="23" name="Group 22"/>
          <p:cNvGrpSpPr/>
          <p:nvPr/>
        </p:nvGrpSpPr>
        <p:grpSpPr>
          <a:xfrm>
            <a:off x="5078676" y="5029201"/>
            <a:ext cx="3504373" cy="646331"/>
            <a:chOff x="3810000" y="5029200"/>
            <a:chExt cx="2628965" cy="646331"/>
          </a:xfrm>
        </p:grpSpPr>
        <p:cxnSp>
          <p:nvCxnSpPr>
            <p:cNvPr id="118" name="Straight Arrow Connector 117"/>
            <p:cNvCxnSpPr/>
            <p:nvPr/>
          </p:nvCxnSpPr>
          <p:spPr>
            <a:xfrm flipV="1">
              <a:off x="3810000" y="5166419"/>
              <a:ext cx="2628965" cy="396181"/>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sp>
          <p:nvSpPr>
            <p:cNvPr id="125" name="TextBox 124"/>
            <p:cNvSpPr txBox="1"/>
            <p:nvPr/>
          </p:nvSpPr>
          <p:spPr>
            <a:xfrm>
              <a:off x="4724400" y="5029200"/>
              <a:ext cx="1257299"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Compute and resort</a:t>
              </a:r>
              <a:endParaRPr lang="en-US" dirty="0"/>
            </a:p>
          </p:txBody>
        </p:sp>
      </p:grpSp>
      <p:grpSp>
        <p:nvGrpSpPr>
          <p:cNvPr id="24" name="Group 23"/>
          <p:cNvGrpSpPr/>
          <p:nvPr/>
        </p:nvGrpSpPr>
        <p:grpSpPr>
          <a:xfrm>
            <a:off x="10817667" y="4832521"/>
            <a:ext cx="1345848" cy="1048956"/>
            <a:chOff x="4190934" y="5825558"/>
            <a:chExt cx="1009649" cy="1048956"/>
          </a:xfrm>
        </p:grpSpPr>
        <p:cxnSp>
          <p:nvCxnSpPr>
            <p:cNvPr id="119" name="Straight Arrow Connector 118"/>
            <p:cNvCxnSpPr>
              <a:stCxn id="126" idx="2"/>
            </p:cNvCxnSpPr>
            <p:nvPr/>
          </p:nvCxnSpPr>
          <p:spPr>
            <a:xfrm flipH="1">
              <a:off x="4190934" y="6194890"/>
              <a:ext cx="542925" cy="679624"/>
            </a:xfrm>
            <a:prstGeom prst="straightConnector1">
              <a:avLst/>
            </a:prstGeom>
            <a:ln>
              <a:tailEnd type="arrow"/>
            </a:ln>
          </p:spPr>
          <p:style>
            <a:lnRef idx="2">
              <a:schemeClr val="dk1"/>
            </a:lnRef>
            <a:fillRef idx="1">
              <a:schemeClr val="lt1"/>
            </a:fillRef>
            <a:effectRef idx="0">
              <a:schemeClr val="dk1"/>
            </a:effectRef>
            <a:fontRef idx="minor">
              <a:schemeClr val="dk1"/>
            </a:fontRef>
          </p:style>
        </p:cxnSp>
        <p:sp>
          <p:nvSpPr>
            <p:cNvPr id="126" name="TextBox 125"/>
            <p:cNvSpPr txBox="1"/>
            <p:nvPr/>
          </p:nvSpPr>
          <p:spPr>
            <a:xfrm>
              <a:off x="4267134" y="5825558"/>
              <a:ext cx="933449"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Output</a:t>
              </a:r>
              <a:endParaRPr lang="en-US" dirty="0"/>
            </a:p>
          </p:txBody>
        </p:sp>
      </p:grpSp>
      <p:grpSp>
        <p:nvGrpSpPr>
          <p:cNvPr id="25" name="Group 24"/>
          <p:cNvGrpSpPr/>
          <p:nvPr/>
        </p:nvGrpSpPr>
        <p:grpSpPr>
          <a:xfrm>
            <a:off x="4359843" y="2951331"/>
            <a:ext cx="868748" cy="889848"/>
            <a:chOff x="4359843" y="2951331"/>
            <a:chExt cx="868748" cy="889848"/>
          </a:xfrm>
        </p:grpSpPr>
        <p:sp>
          <p:nvSpPr>
            <p:cNvPr id="127" name="Right Brace 126"/>
            <p:cNvSpPr/>
            <p:nvPr/>
          </p:nvSpPr>
          <p:spPr>
            <a:xfrm>
              <a:off x="4359843" y="3066283"/>
              <a:ext cx="627512" cy="774896"/>
            </a:xfrm>
            <a:prstGeom prst="rightBr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6" name="Oval 135"/>
            <p:cNvSpPr/>
            <p:nvPr/>
          </p:nvSpPr>
          <p:spPr>
            <a:xfrm>
              <a:off x="4746117" y="2951331"/>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2</a:t>
              </a:r>
              <a:endParaRPr lang="en-US" dirty="0"/>
            </a:p>
          </p:txBody>
        </p:sp>
      </p:grpSp>
      <p:grpSp>
        <p:nvGrpSpPr>
          <p:cNvPr id="19" name="Group 18"/>
          <p:cNvGrpSpPr/>
          <p:nvPr/>
        </p:nvGrpSpPr>
        <p:grpSpPr>
          <a:xfrm>
            <a:off x="3758221" y="1924050"/>
            <a:ext cx="842859" cy="987684"/>
            <a:chOff x="3758221" y="1924050"/>
            <a:chExt cx="842859" cy="987684"/>
          </a:xfrm>
        </p:grpSpPr>
        <p:sp>
          <p:nvSpPr>
            <p:cNvPr id="4" name="Right Brace 3"/>
            <p:cNvSpPr/>
            <p:nvPr/>
          </p:nvSpPr>
          <p:spPr>
            <a:xfrm>
              <a:off x="3758221" y="1924050"/>
              <a:ext cx="627512" cy="987684"/>
            </a:xfrm>
            <a:prstGeom prst="rightBr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7" name="Oval 136"/>
            <p:cNvSpPr/>
            <p:nvPr/>
          </p:nvSpPr>
          <p:spPr>
            <a:xfrm>
              <a:off x="4118606" y="1930019"/>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1</a:t>
              </a:r>
              <a:endParaRPr lang="en-US" dirty="0"/>
            </a:p>
          </p:txBody>
        </p:sp>
      </p:grpSp>
      <p:grpSp>
        <p:nvGrpSpPr>
          <p:cNvPr id="27" name="Group 26"/>
          <p:cNvGrpSpPr/>
          <p:nvPr/>
        </p:nvGrpSpPr>
        <p:grpSpPr>
          <a:xfrm>
            <a:off x="6390670" y="3913407"/>
            <a:ext cx="868748" cy="1014785"/>
            <a:chOff x="6390670" y="3913407"/>
            <a:chExt cx="868748" cy="1014785"/>
          </a:xfrm>
        </p:grpSpPr>
        <p:sp>
          <p:nvSpPr>
            <p:cNvPr id="128" name="Right Brace 127"/>
            <p:cNvSpPr/>
            <p:nvPr/>
          </p:nvSpPr>
          <p:spPr>
            <a:xfrm>
              <a:off x="6390670" y="4044450"/>
              <a:ext cx="627512" cy="883742"/>
            </a:xfrm>
            <a:prstGeom prst="rightBr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8" name="Oval 137"/>
            <p:cNvSpPr/>
            <p:nvPr/>
          </p:nvSpPr>
          <p:spPr>
            <a:xfrm>
              <a:off x="6776944" y="3913407"/>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3</a:t>
              </a:r>
              <a:endParaRPr lang="en-US" dirty="0"/>
            </a:p>
          </p:txBody>
        </p:sp>
      </p:grpSp>
      <p:grpSp>
        <p:nvGrpSpPr>
          <p:cNvPr id="26" name="Group 25"/>
          <p:cNvGrpSpPr/>
          <p:nvPr/>
        </p:nvGrpSpPr>
        <p:grpSpPr>
          <a:xfrm>
            <a:off x="4573195" y="5109408"/>
            <a:ext cx="910223" cy="831908"/>
            <a:chOff x="4573195" y="5109408"/>
            <a:chExt cx="910223" cy="831908"/>
          </a:xfrm>
        </p:grpSpPr>
        <p:sp>
          <p:nvSpPr>
            <p:cNvPr id="130" name="Right Brace 129"/>
            <p:cNvSpPr/>
            <p:nvPr/>
          </p:nvSpPr>
          <p:spPr>
            <a:xfrm>
              <a:off x="4573195" y="5166420"/>
              <a:ext cx="627512" cy="774896"/>
            </a:xfrm>
            <a:prstGeom prst="rightBr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9" name="Oval 138"/>
            <p:cNvSpPr/>
            <p:nvPr/>
          </p:nvSpPr>
          <p:spPr>
            <a:xfrm>
              <a:off x="5000944" y="5109408"/>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4</a:t>
              </a:r>
              <a:endParaRPr lang="en-US" dirty="0"/>
            </a:p>
          </p:txBody>
        </p:sp>
      </p:grpSp>
      <p:sp>
        <p:nvSpPr>
          <p:cNvPr id="140" name="Oval 139"/>
          <p:cNvSpPr/>
          <p:nvPr/>
        </p:nvSpPr>
        <p:spPr>
          <a:xfrm>
            <a:off x="11427109" y="5222751"/>
            <a:ext cx="482474" cy="369061"/>
          </a:xfrm>
          <a:prstGeom prst="ellipse">
            <a:avLst/>
          </a:prstGeom>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t>5</a:t>
            </a:r>
            <a:endParaRPr lang="en-US" dirty="0"/>
          </a:p>
        </p:txBody>
      </p:sp>
    </p:spTree>
    <p:custDataLst>
      <p:tags r:id="rId1"/>
    </p:custDataLst>
    <p:extLst>
      <p:ext uri="{BB962C8B-B14F-4D97-AF65-F5344CB8AC3E}">
        <p14:creationId xmlns:p14="http://schemas.microsoft.com/office/powerpoint/2010/main" val="277262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464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457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465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19457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464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9458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9462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464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9459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4667"/>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9466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normAutofit fontScale="90000"/>
          </a:bodyPr>
          <a:lstStyle/>
          <a:p>
            <a:r>
              <a:rPr lang="en-US" sz="3600" dirty="0"/>
              <a:t>LINQ to HPC Job </a:t>
            </a:r>
            <a:br>
              <a:rPr lang="en-US" sz="3600" dirty="0"/>
            </a:br>
            <a:r>
              <a:rPr lang="en-US" sz="3600" dirty="0"/>
              <a:t>Directed Acyclic Graph (DAG) of vertices</a:t>
            </a:r>
            <a:endParaRPr lang="en-US" sz="3200" dirty="0"/>
          </a:p>
        </p:txBody>
      </p:sp>
      <p:sp>
        <p:nvSpPr>
          <p:cNvPr id="152605" name="Text Box 29"/>
          <p:cNvSpPr txBox="1">
            <a:spLocks noChangeArrowheads="1"/>
          </p:cNvSpPr>
          <p:nvPr/>
        </p:nvSpPr>
        <p:spPr bwMode="auto">
          <a:xfrm>
            <a:off x="713233" y="2418547"/>
            <a:ext cx="194643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0"/>
              </a:spcBef>
            </a:pPr>
            <a:r>
              <a:rPr lang="en-US" sz="2800" dirty="0">
                <a:latin typeface="Arial" pitchFamily="34" charset="0"/>
              </a:rPr>
              <a:t>Processing</a:t>
            </a:r>
          </a:p>
          <a:p>
            <a:pPr>
              <a:spcBef>
                <a:spcPct val="0"/>
              </a:spcBef>
            </a:pPr>
            <a:r>
              <a:rPr lang="en-US" sz="2800" dirty="0">
                <a:latin typeface="Arial" pitchFamily="34" charset="0"/>
              </a:rPr>
              <a:t>vertices</a:t>
            </a:r>
          </a:p>
        </p:txBody>
      </p:sp>
      <p:sp>
        <p:nvSpPr>
          <p:cNvPr id="152607" name="Text Box 31"/>
          <p:cNvSpPr txBox="1">
            <a:spLocks noChangeArrowheads="1"/>
          </p:cNvSpPr>
          <p:nvPr/>
        </p:nvSpPr>
        <p:spPr bwMode="auto">
          <a:xfrm>
            <a:off x="9446340" y="3124201"/>
            <a:ext cx="177883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0"/>
              </a:spcBef>
            </a:pPr>
            <a:r>
              <a:rPr lang="en-US" sz="2800" dirty="0" smtClean="0">
                <a:latin typeface="Arial" pitchFamily="34" charset="0"/>
              </a:rPr>
              <a:t>Edges</a:t>
            </a:r>
            <a:endParaRPr lang="en-US" sz="2800" dirty="0">
              <a:latin typeface="Arial" pitchFamily="34" charset="0"/>
            </a:endParaRPr>
          </a:p>
          <a:p>
            <a:pPr>
              <a:spcBef>
                <a:spcPct val="0"/>
              </a:spcBef>
            </a:pPr>
            <a:r>
              <a:rPr lang="en-US" sz="2800" dirty="0">
                <a:latin typeface="Arial" pitchFamily="34" charset="0"/>
              </a:rPr>
              <a:t>(</a:t>
            </a:r>
            <a:r>
              <a:rPr lang="en-US" sz="2800" dirty="0" smtClean="0">
                <a:latin typeface="Arial" pitchFamily="34" charset="0"/>
              </a:rPr>
              <a:t>files)</a:t>
            </a:r>
            <a:endParaRPr lang="en-US" sz="2800" dirty="0">
              <a:latin typeface="Arial" pitchFamily="34" charset="0"/>
            </a:endParaRPr>
          </a:p>
        </p:txBody>
      </p:sp>
      <p:sp>
        <p:nvSpPr>
          <p:cNvPr id="152613" name="Oval 37"/>
          <p:cNvSpPr>
            <a:spLocks noChangeArrowheads="1"/>
          </p:cNvSpPr>
          <p:nvPr/>
        </p:nvSpPr>
        <p:spPr bwMode="auto">
          <a:xfrm>
            <a:off x="1357958" y="5943600"/>
            <a:ext cx="368791" cy="381000"/>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wrap="none" anchor="ctr"/>
          <a:lstStyle/>
          <a:p>
            <a:endParaRPr lang="en-US"/>
          </a:p>
        </p:txBody>
      </p:sp>
      <p:sp>
        <p:nvSpPr>
          <p:cNvPr id="152614" name="Oval 38"/>
          <p:cNvSpPr>
            <a:spLocks noChangeArrowheads="1"/>
          </p:cNvSpPr>
          <p:nvPr/>
        </p:nvSpPr>
        <p:spPr bwMode="auto">
          <a:xfrm>
            <a:off x="2373694" y="5943600"/>
            <a:ext cx="368791" cy="381000"/>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wrap="none" anchor="ctr"/>
          <a:lstStyle/>
          <a:p>
            <a:endParaRPr lang="en-US"/>
          </a:p>
        </p:txBody>
      </p:sp>
      <p:sp>
        <p:nvSpPr>
          <p:cNvPr id="152615" name="Oval 39"/>
          <p:cNvSpPr>
            <a:spLocks noChangeArrowheads="1"/>
          </p:cNvSpPr>
          <p:nvPr/>
        </p:nvSpPr>
        <p:spPr bwMode="auto">
          <a:xfrm>
            <a:off x="3491003" y="5943600"/>
            <a:ext cx="368791" cy="381000"/>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wrap="none" anchor="ctr"/>
          <a:lstStyle/>
          <a:p>
            <a:endParaRPr lang="en-US"/>
          </a:p>
        </p:txBody>
      </p:sp>
      <p:sp>
        <p:nvSpPr>
          <p:cNvPr id="152616" name="Oval 40"/>
          <p:cNvSpPr>
            <a:spLocks noChangeArrowheads="1"/>
          </p:cNvSpPr>
          <p:nvPr/>
        </p:nvSpPr>
        <p:spPr bwMode="auto">
          <a:xfrm>
            <a:off x="7147650" y="5943600"/>
            <a:ext cx="368791" cy="381000"/>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wrap="none" anchor="ctr"/>
          <a:lstStyle/>
          <a:p>
            <a:endParaRPr lang="en-US"/>
          </a:p>
        </p:txBody>
      </p:sp>
      <p:sp>
        <p:nvSpPr>
          <p:cNvPr id="152617" name="Oval 41"/>
          <p:cNvSpPr>
            <a:spLocks noChangeArrowheads="1"/>
          </p:cNvSpPr>
          <p:nvPr/>
        </p:nvSpPr>
        <p:spPr bwMode="auto">
          <a:xfrm>
            <a:off x="2678414" y="14478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p>
        </p:txBody>
      </p:sp>
      <p:sp>
        <p:nvSpPr>
          <p:cNvPr id="152618" name="Oval 42"/>
          <p:cNvSpPr>
            <a:spLocks noChangeArrowheads="1"/>
          </p:cNvSpPr>
          <p:nvPr/>
        </p:nvSpPr>
        <p:spPr bwMode="auto">
          <a:xfrm>
            <a:off x="4405165" y="14478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p>
        </p:txBody>
      </p:sp>
      <p:sp>
        <p:nvSpPr>
          <p:cNvPr id="152619" name="Oval 43"/>
          <p:cNvSpPr>
            <a:spLocks noChangeArrowheads="1"/>
          </p:cNvSpPr>
          <p:nvPr/>
        </p:nvSpPr>
        <p:spPr bwMode="auto">
          <a:xfrm>
            <a:off x="5522474" y="14478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p>
        </p:txBody>
      </p:sp>
      <p:sp>
        <p:nvSpPr>
          <p:cNvPr id="152620" name="Oval 44"/>
          <p:cNvSpPr>
            <a:spLocks noChangeArrowheads="1"/>
          </p:cNvSpPr>
          <p:nvPr/>
        </p:nvSpPr>
        <p:spPr bwMode="auto">
          <a:xfrm>
            <a:off x="8468106" y="14478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p>
        </p:txBody>
      </p:sp>
      <p:sp>
        <p:nvSpPr>
          <p:cNvPr id="152621" name="Oval 45"/>
          <p:cNvSpPr>
            <a:spLocks noChangeArrowheads="1"/>
          </p:cNvSpPr>
          <p:nvPr/>
        </p:nvSpPr>
        <p:spPr bwMode="auto">
          <a:xfrm>
            <a:off x="7147650" y="14478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p>
        </p:txBody>
      </p:sp>
      <p:sp>
        <p:nvSpPr>
          <p:cNvPr id="152622" name="Oval 46"/>
          <p:cNvSpPr>
            <a:spLocks noChangeArrowheads="1"/>
          </p:cNvSpPr>
          <p:nvPr/>
        </p:nvSpPr>
        <p:spPr bwMode="auto">
          <a:xfrm>
            <a:off x="3491003" y="50292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23" name="Oval 47"/>
          <p:cNvSpPr>
            <a:spLocks noChangeArrowheads="1"/>
          </p:cNvSpPr>
          <p:nvPr/>
        </p:nvSpPr>
        <p:spPr bwMode="auto">
          <a:xfrm>
            <a:off x="1967400" y="48006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24" name="Oval 48"/>
          <p:cNvSpPr>
            <a:spLocks noChangeArrowheads="1"/>
          </p:cNvSpPr>
          <p:nvPr/>
        </p:nvSpPr>
        <p:spPr bwMode="auto">
          <a:xfrm>
            <a:off x="2983135" y="35814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25" name="Oval 49"/>
          <p:cNvSpPr>
            <a:spLocks noChangeArrowheads="1"/>
          </p:cNvSpPr>
          <p:nvPr/>
        </p:nvSpPr>
        <p:spPr bwMode="auto">
          <a:xfrm>
            <a:off x="4709885" y="44196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26" name="Oval 50"/>
          <p:cNvSpPr>
            <a:spLocks noChangeArrowheads="1"/>
          </p:cNvSpPr>
          <p:nvPr/>
        </p:nvSpPr>
        <p:spPr bwMode="auto">
          <a:xfrm>
            <a:off x="8061812" y="52578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cxnSp>
        <p:nvCxnSpPr>
          <p:cNvPr id="152627" name="AutoShape 51"/>
          <p:cNvCxnSpPr>
            <a:cxnSpLocks noChangeShapeType="1"/>
            <a:stCxn id="152613" idx="0"/>
            <a:endCxn id="152623" idx="3"/>
          </p:cNvCxnSpPr>
          <p:nvPr/>
        </p:nvCxnSpPr>
        <p:spPr bwMode="auto">
          <a:xfrm flipV="1">
            <a:off x="1542354" y="5125804"/>
            <a:ext cx="479054" cy="8177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28" name="AutoShape 52"/>
          <p:cNvCxnSpPr>
            <a:cxnSpLocks noChangeShapeType="1"/>
            <a:stCxn id="152614" idx="0"/>
            <a:endCxn id="152623" idx="5"/>
          </p:cNvCxnSpPr>
          <p:nvPr/>
        </p:nvCxnSpPr>
        <p:spPr bwMode="auto">
          <a:xfrm flipH="1" flipV="1">
            <a:off x="2282183" y="5125804"/>
            <a:ext cx="275907" cy="8177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29" name="AutoShape 53"/>
          <p:cNvCxnSpPr>
            <a:cxnSpLocks noChangeShapeType="1"/>
            <a:stCxn id="152615" idx="0"/>
            <a:endCxn id="152622" idx="4"/>
          </p:cNvCxnSpPr>
          <p:nvPr/>
        </p:nvCxnSpPr>
        <p:spPr bwMode="auto">
          <a:xfrm flipV="1">
            <a:off x="3675399" y="5410200"/>
            <a:ext cx="0" cy="5334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0" name="AutoShape 54"/>
          <p:cNvCxnSpPr>
            <a:cxnSpLocks noChangeShapeType="1"/>
            <a:stCxn id="152623" idx="7"/>
            <a:endCxn id="152624" idx="3"/>
          </p:cNvCxnSpPr>
          <p:nvPr/>
        </p:nvCxnSpPr>
        <p:spPr bwMode="auto">
          <a:xfrm flipV="1">
            <a:off x="2282183" y="3906604"/>
            <a:ext cx="754960" cy="949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1" name="AutoShape 55"/>
          <p:cNvCxnSpPr>
            <a:cxnSpLocks noChangeShapeType="1"/>
            <a:stCxn id="152622" idx="0"/>
            <a:endCxn id="152624" idx="4"/>
          </p:cNvCxnSpPr>
          <p:nvPr/>
        </p:nvCxnSpPr>
        <p:spPr bwMode="auto">
          <a:xfrm flipH="1" flipV="1">
            <a:off x="3167531" y="3962400"/>
            <a:ext cx="507868" cy="1066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2" name="AutoShape 56"/>
          <p:cNvCxnSpPr>
            <a:cxnSpLocks noChangeShapeType="1"/>
            <a:stCxn id="152622" idx="7"/>
            <a:endCxn id="152625" idx="3"/>
          </p:cNvCxnSpPr>
          <p:nvPr/>
        </p:nvCxnSpPr>
        <p:spPr bwMode="auto">
          <a:xfrm flipV="1">
            <a:off x="3805786" y="4744804"/>
            <a:ext cx="958107" cy="3401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3" name="AutoShape 57"/>
          <p:cNvCxnSpPr>
            <a:cxnSpLocks noChangeShapeType="1"/>
            <a:stCxn id="152616" idx="1"/>
            <a:endCxn id="152625" idx="5"/>
          </p:cNvCxnSpPr>
          <p:nvPr/>
        </p:nvCxnSpPr>
        <p:spPr bwMode="auto">
          <a:xfrm flipH="1" flipV="1">
            <a:off x="5024668" y="4744804"/>
            <a:ext cx="2176990" cy="12545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4" name="AutoShape 58"/>
          <p:cNvCxnSpPr>
            <a:cxnSpLocks noChangeShapeType="1"/>
            <a:stCxn id="152616" idx="7"/>
            <a:endCxn id="152626" idx="3"/>
          </p:cNvCxnSpPr>
          <p:nvPr/>
        </p:nvCxnSpPr>
        <p:spPr bwMode="auto">
          <a:xfrm flipV="1">
            <a:off x="7462433" y="5583004"/>
            <a:ext cx="653387" cy="4163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635" name="Oval 59"/>
          <p:cNvSpPr>
            <a:spLocks noChangeArrowheads="1"/>
          </p:cNvSpPr>
          <p:nvPr/>
        </p:nvSpPr>
        <p:spPr bwMode="auto">
          <a:xfrm>
            <a:off x="8772827" y="43434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36" name="Oval 60"/>
          <p:cNvSpPr>
            <a:spLocks noChangeArrowheads="1"/>
          </p:cNvSpPr>
          <p:nvPr/>
        </p:nvSpPr>
        <p:spPr bwMode="auto">
          <a:xfrm>
            <a:off x="7350797" y="43434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cxnSp>
        <p:nvCxnSpPr>
          <p:cNvPr id="152637" name="AutoShape 61"/>
          <p:cNvCxnSpPr>
            <a:cxnSpLocks noChangeShapeType="1"/>
            <a:stCxn id="152626" idx="7"/>
            <a:endCxn id="152635" idx="4"/>
          </p:cNvCxnSpPr>
          <p:nvPr/>
        </p:nvCxnSpPr>
        <p:spPr bwMode="auto">
          <a:xfrm flipV="1">
            <a:off x="8376595" y="4724400"/>
            <a:ext cx="580628" cy="589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8" name="AutoShape 62"/>
          <p:cNvCxnSpPr>
            <a:cxnSpLocks noChangeShapeType="1"/>
            <a:stCxn id="152626" idx="0"/>
            <a:endCxn id="152635" idx="3"/>
          </p:cNvCxnSpPr>
          <p:nvPr/>
        </p:nvCxnSpPr>
        <p:spPr bwMode="auto">
          <a:xfrm flipV="1">
            <a:off x="8246208" y="4668604"/>
            <a:ext cx="580627" cy="589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39" name="AutoShape 63"/>
          <p:cNvCxnSpPr>
            <a:cxnSpLocks noChangeShapeType="1"/>
            <a:stCxn id="152626" idx="1"/>
            <a:endCxn id="152636" idx="4"/>
          </p:cNvCxnSpPr>
          <p:nvPr/>
        </p:nvCxnSpPr>
        <p:spPr bwMode="auto">
          <a:xfrm flipH="1" flipV="1">
            <a:off x="7535193" y="4724400"/>
            <a:ext cx="580627" cy="589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40" name="AutoShape 64"/>
          <p:cNvCxnSpPr>
            <a:cxnSpLocks noChangeShapeType="1"/>
            <a:stCxn id="152636" idx="2"/>
            <a:endCxn id="152624" idx="5"/>
          </p:cNvCxnSpPr>
          <p:nvPr/>
        </p:nvCxnSpPr>
        <p:spPr bwMode="auto">
          <a:xfrm flipH="1" flipV="1">
            <a:off x="3297918" y="3906604"/>
            <a:ext cx="4052879" cy="6272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641" name="Oval 65"/>
          <p:cNvSpPr>
            <a:spLocks noChangeArrowheads="1"/>
          </p:cNvSpPr>
          <p:nvPr/>
        </p:nvSpPr>
        <p:spPr bwMode="auto">
          <a:xfrm>
            <a:off x="6030341" y="38100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43" name="Oval 67"/>
          <p:cNvSpPr>
            <a:spLocks noChangeArrowheads="1"/>
          </p:cNvSpPr>
          <p:nvPr/>
        </p:nvSpPr>
        <p:spPr bwMode="auto">
          <a:xfrm>
            <a:off x="4506738" y="31242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44" name="Oval 68"/>
          <p:cNvSpPr>
            <a:spLocks noChangeArrowheads="1"/>
          </p:cNvSpPr>
          <p:nvPr/>
        </p:nvSpPr>
        <p:spPr bwMode="auto">
          <a:xfrm>
            <a:off x="3491003" y="22860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45" name="Oval 69"/>
          <p:cNvSpPr>
            <a:spLocks noChangeArrowheads="1"/>
          </p:cNvSpPr>
          <p:nvPr/>
        </p:nvSpPr>
        <p:spPr bwMode="auto">
          <a:xfrm>
            <a:off x="5522474" y="22860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sp>
        <p:nvSpPr>
          <p:cNvPr id="152646" name="Oval 70"/>
          <p:cNvSpPr>
            <a:spLocks noChangeArrowheads="1"/>
          </p:cNvSpPr>
          <p:nvPr/>
        </p:nvSpPr>
        <p:spPr bwMode="auto">
          <a:xfrm>
            <a:off x="8264959" y="22860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cxnSp>
        <p:nvCxnSpPr>
          <p:cNvPr id="152647" name="AutoShape 71"/>
          <p:cNvCxnSpPr>
            <a:cxnSpLocks noChangeShapeType="1"/>
            <a:stCxn id="152625" idx="7"/>
            <a:endCxn id="152641" idx="3"/>
          </p:cNvCxnSpPr>
          <p:nvPr/>
        </p:nvCxnSpPr>
        <p:spPr bwMode="auto">
          <a:xfrm flipV="1">
            <a:off x="5024668" y="4135204"/>
            <a:ext cx="1059681" cy="3401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48" name="AutoShape 72"/>
          <p:cNvCxnSpPr>
            <a:cxnSpLocks noChangeShapeType="1"/>
            <a:stCxn id="152636" idx="1"/>
            <a:endCxn id="152641" idx="5"/>
          </p:cNvCxnSpPr>
          <p:nvPr/>
        </p:nvCxnSpPr>
        <p:spPr bwMode="auto">
          <a:xfrm flipH="1" flipV="1">
            <a:off x="6345124" y="4135204"/>
            <a:ext cx="1059681" cy="2639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49" name="AutoShape 73"/>
          <p:cNvCxnSpPr>
            <a:cxnSpLocks noChangeShapeType="1"/>
            <a:stCxn id="152624" idx="0"/>
            <a:endCxn id="152644" idx="3"/>
          </p:cNvCxnSpPr>
          <p:nvPr/>
        </p:nvCxnSpPr>
        <p:spPr bwMode="auto">
          <a:xfrm flipV="1">
            <a:off x="3167531" y="2611204"/>
            <a:ext cx="377480" cy="970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0" name="AutoShape 74"/>
          <p:cNvCxnSpPr>
            <a:cxnSpLocks noChangeShapeType="1"/>
            <a:stCxn id="152643" idx="1"/>
            <a:endCxn id="152644" idx="5"/>
          </p:cNvCxnSpPr>
          <p:nvPr/>
        </p:nvCxnSpPr>
        <p:spPr bwMode="auto">
          <a:xfrm flipH="1" flipV="1">
            <a:off x="3805786" y="2611204"/>
            <a:ext cx="754960" cy="568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652" name="Oval 76"/>
          <p:cNvSpPr>
            <a:spLocks noChangeArrowheads="1"/>
          </p:cNvSpPr>
          <p:nvPr/>
        </p:nvSpPr>
        <p:spPr bwMode="auto">
          <a:xfrm>
            <a:off x="7147650" y="2590800"/>
            <a:ext cx="368791" cy="381000"/>
          </a:xfrm>
          <a:prstGeom prst="ellipse">
            <a:avLst/>
          </a:prstGeom>
          <a:ln>
            <a:headEnd/>
            <a:tailEnd/>
          </a:ln>
          <a:extLst/>
        </p:spPr>
        <p:style>
          <a:lnRef idx="0">
            <a:schemeClr val="accent2"/>
          </a:lnRef>
          <a:fillRef idx="3">
            <a:schemeClr val="accent2"/>
          </a:fillRef>
          <a:effectRef idx="3">
            <a:schemeClr val="accent2"/>
          </a:effectRef>
          <a:fontRef idx="minor">
            <a:schemeClr val="lt1"/>
          </a:fontRef>
        </p:style>
        <p:txBody>
          <a:bodyPr wrap="none" anchor="ctr"/>
          <a:lstStyle/>
          <a:p>
            <a:endParaRPr lang="en-US"/>
          </a:p>
        </p:txBody>
      </p:sp>
      <p:cxnSp>
        <p:nvCxnSpPr>
          <p:cNvPr id="152653" name="AutoShape 77"/>
          <p:cNvCxnSpPr>
            <a:cxnSpLocks noChangeShapeType="1"/>
            <a:stCxn id="152641" idx="7"/>
            <a:endCxn id="152652" idx="3"/>
          </p:cNvCxnSpPr>
          <p:nvPr/>
        </p:nvCxnSpPr>
        <p:spPr bwMode="auto">
          <a:xfrm flipV="1">
            <a:off x="6345124" y="2916004"/>
            <a:ext cx="856534" cy="949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4" name="AutoShape 78"/>
          <p:cNvCxnSpPr>
            <a:cxnSpLocks noChangeShapeType="1"/>
            <a:stCxn id="152636" idx="0"/>
            <a:endCxn id="152646" idx="3"/>
          </p:cNvCxnSpPr>
          <p:nvPr/>
        </p:nvCxnSpPr>
        <p:spPr bwMode="auto">
          <a:xfrm flipV="1">
            <a:off x="7535193" y="2611204"/>
            <a:ext cx="783774" cy="1732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5" name="AutoShape 79"/>
          <p:cNvCxnSpPr>
            <a:cxnSpLocks noChangeShapeType="1"/>
            <a:stCxn id="152635" idx="0"/>
            <a:endCxn id="152646" idx="4"/>
          </p:cNvCxnSpPr>
          <p:nvPr/>
        </p:nvCxnSpPr>
        <p:spPr bwMode="auto">
          <a:xfrm flipH="1" flipV="1">
            <a:off x="8449355" y="2667000"/>
            <a:ext cx="507868" cy="16764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6" name="AutoShape 80"/>
          <p:cNvCxnSpPr>
            <a:cxnSpLocks noChangeShapeType="1"/>
            <a:stCxn id="152652" idx="7"/>
            <a:endCxn id="152646" idx="2"/>
          </p:cNvCxnSpPr>
          <p:nvPr/>
        </p:nvCxnSpPr>
        <p:spPr bwMode="auto">
          <a:xfrm flipV="1">
            <a:off x="7462433" y="2476500"/>
            <a:ext cx="802526" cy="1700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7" name="AutoShape 81"/>
          <p:cNvCxnSpPr>
            <a:cxnSpLocks noChangeShapeType="1"/>
            <a:stCxn id="152646" idx="1"/>
            <a:endCxn id="152621" idx="5"/>
          </p:cNvCxnSpPr>
          <p:nvPr/>
        </p:nvCxnSpPr>
        <p:spPr bwMode="auto">
          <a:xfrm flipH="1" flipV="1">
            <a:off x="7462433" y="1773004"/>
            <a:ext cx="856534" cy="568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8" name="AutoShape 82"/>
          <p:cNvCxnSpPr>
            <a:cxnSpLocks noChangeShapeType="1"/>
            <a:stCxn id="152646" idx="0"/>
            <a:endCxn id="152620" idx="4"/>
          </p:cNvCxnSpPr>
          <p:nvPr/>
        </p:nvCxnSpPr>
        <p:spPr bwMode="auto">
          <a:xfrm flipV="1">
            <a:off x="8449355" y="1828800"/>
            <a:ext cx="203147" cy="4572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59" name="AutoShape 83"/>
          <p:cNvCxnSpPr>
            <a:cxnSpLocks noChangeShapeType="1"/>
            <a:stCxn id="152644" idx="1"/>
            <a:endCxn id="152617" idx="5"/>
          </p:cNvCxnSpPr>
          <p:nvPr/>
        </p:nvCxnSpPr>
        <p:spPr bwMode="auto">
          <a:xfrm flipH="1" flipV="1">
            <a:off x="2993197" y="1773004"/>
            <a:ext cx="551814" cy="568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60" name="AutoShape 84"/>
          <p:cNvCxnSpPr>
            <a:cxnSpLocks noChangeShapeType="1"/>
            <a:stCxn id="152644" idx="7"/>
            <a:endCxn id="152618" idx="3"/>
          </p:cNvCxnSpPr>
          <p:nvPr/>
        </p:nvCxnSpPr>
        <p:spPr bwMode="auto">
          <a:xfrm flipV="1">
            <a:off x="3805786" y="1773004"/>
            <a:ext cx="653387" cy="568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61" name="AutoShape 85"/>
          <p:cNvCxnSpPr>
            <a:cxnSpLocks noChangeShapeType="1"/>
            <a:stCxn id="152645" idx="0"/>
            <a:endCxn id="152619" idx="4"/>
          </p:cNvCxnSpPr>
          <p:nvPr/>
        </p:nvCxnSpPr>
        <p:spPr bwMode="auto">
          <a:xfrm flipV="1">
            <a:off x="5706870" y="1828800"/>
            <a:ext cx="0" cy="4572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62" name="AutoShape 86"/>
          <p:cNvCxnSpPr>
            <a:cxnSpLocks noChangeShapeType="1"/>
            <a:stCxn id="152643" idx="7"/>
            <a:endCxn id="152645" idx="3"/>
          </p:cNvCxnSpPr>
          <p:nvPr/>
        </p:nvCxnSpPr>
        <p:spPr bwMode="auto">
          <a:xfrm flipV="1">
            <a:off x="4821521" y="2611204"/>
            <a:ext cx="754961" cy="568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63" name="AutoShape 87"/>
          <p:cNvCxnSpPr>
            <a:cxnSpLocks noChangeShapeType="1"/>
            <a:stCxn id="152641" idx="1"/>
            <a:endCxn id="152645" idx="4"/>
          </p:cNvCxnSpPr>
          <p:nvPr/>
        </p:nvCxnSpPr>
        <p:spPr bwMode="auto">
          <a:xfrm flipH="1" flipV="1">
            <a:off x="5706870" y="2667000"/>
            <a:ext cx="377479" cy="11987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664" name="Text Box 88"/>
          <p:cNvSpPr txBox="1">
            <a:spLocks noChangeArrowheads="1"/>
          </p:cNvSpPr>
          <p:nvPr/>
        </p:nvSpPr>
        <p:spPr bwMode="auto">
          <a:xfrm>
            <a:off x="4991166" y="6096001"/>
            <a:ext cx="118471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0"/>
              </a:spcBef>
            </a:pPr>
            <a:r>
              <a:rPr lang="en-US" sz="2800" dirty="0">
                <a:latin typeface="Arial" pitchFamily="34" charset="0"/>
              </a:rPr>
              <a:t>Inputs</a:t>
            </a:r>
          </a:p>
        </p:txBody>
      </p:sp>
      <p:sp>
        <p:nvSpPr>
          <p:cNvPr id="152665" name="Text Box 89"/>
          <p:cNvSpPr txBox="1">
            <a:spLocks noChangeArrowheads="1"/>
          </p:cNvSpPr>
          <p:nvPr/>
        </p:nvSpPr>
        <p:spPr bwMode="auto">
          <a:xfrm>
            <a:off x="9680086" y="1953280"/>
            <a:ext cx="177327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0"/>
              </a:spcBef>
            </a:pPr>
            <a:r>
              <a:rPr lang="en-US" sz="2800" dirty="0">
                <a:latin typeface="Arial" pitchFamily="34" charset="0"/>
              </a:rPr>
              <a:t>Outputs</a:t>
            </a:r>
          </a:p>
        </p:txBody>
      </p:sp>
      <p:sp>
        <p:nvSpPr>
          <p:cNvPr id="152666" name="Line 90"/>
          <p:cNvSpPr>
            <a:spLocks noChangeShapeType="1"/>
          </p:cNvSpPr>
          <p:nvPr/>
        </p:nvSpPr>
        <p:spPr bwMode="auto">
          <a:xfrm flipH="1" flipV="1">
            <a:off x="4156075" y="6172200"/>
            <a:ext cx="516307" cy="1524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67" name="Line 91"/>
          <p:cNvSpPr>
            <a:spLocks noChangeShapeType="1"/>
          </p:cNvSpPr>
          <p:nvPr/>
        </p:nvSpPr>
        <p:spPr bwMode="auto">
          <a:xfrm flipV="1">
            <a:off x="6390694" y="6248400"/>
            <a:ext cx="516307" cy="762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68" name="Line 92"/>
          <p:cNvSpPr>
            <a:spLocks noChangeShapeType="1"/>
          </p:cNvSpPr>
          <p:nvPr/>
        </p:nvSpPr>
        <p:spPr bwMode="auto">
          <a:xfrm flipH="1" flipV="1">
            <a:off x="9133179" y="1676400"/>
            <a:ext cx="516307" cy="3810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69" name="Line 93"/>
          <p:cNvSpPr>
            <a:spLocks noChangeShapeType="1"/>
          </p:cNvSpPr>
          <p:nvPr/>
        </p:nvSpPr>
        <p:spPr bwMode="auto">
          <a:xfrm>
            <a:off x="2226179" y="3276600"/>
            <a:ext cx="516307" cy="3810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70" name="Line 94"/>
          <p:cNvSpPr>
            <a:spLocks noChangeShapeType="1"/>
          </p:cNvSpPr>
          <p:nvPr/>
        </p:nvSpPr>
        <p:spPr bwMode="auto">
          <a:xfrm flipV="1">
            <a:off x="2807804" y="2514600"/>
            <a:ext cx="442549" cy="1524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71" name="Line 95"/>
          <p:cNvSpPr>
            <a:spLocks noChangeShapeType="1"/>
          </p:cNvSpPr>
          <p:nvPr/>
        </p:nvSpPr>
        <p:spPr bwMode="auto">
          <a:xfrm flipH="1" flipV="1">
            <a:off x="8828458" y="3200400"/>
            <a:ext cx="516307" cy="152400"/>
          </a:xfrm>
          <a:prstGeom prst="line">
            <a:avLst/>
          </a:prstGeom>
          <a:noFill/>
          <a:ln w="38100" cmpd="dbl">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52672" name="Oval 96"/>
          <p:cNvSpPr>
            <a:spLocks noChangeArrowheads="1"/>
          </p:cNvSpPr>
          <p:nvPr/>
        </p:nvSpPr>
        <p:spPr bwMode="auto">
          <a:xfrm>
            <a:off x="6131915" y="4724400"/>
            <a:ext cx="368791" cy="381000"/>
          </a:xfrm>
          <a:prstGeom prst="ellipse">
            <a:avLst/>
          </a:prstGeom>
          <a:ln>
            <a:headEnd/>
            <a:tailEnd/>
          </a:ln>
          <a:extLst/>
        </p:spPr>
        <p:style>
          <a:lnRef idx="0">
            <a:schemeClr val="accent1"/>
          </a:lnRef>
          <a:fillRef idx="3">
            <a:schemeClr val="accent1"/>
          </a:fillRef>
          <a:effectRef idx="3">
            <a:schemeClr val="accent1"/>
          </a:effectRef>
          <a:fontRef idx="minor">
            <a:schemeClr val="lt1"/>
          </a:fontRef>
        </p:style>
        <p:txBody>
          <a:bodyPr wrap="none" anchor="ctr"/>
          <a:lstStyle/>
          <a:p>
            <a:endParaRPr lang="en-US"/>
          </a:p>
        </p:txBody>
      </p:sp>
      <p:cxnSp>
        <p:nvCxnSpPr>
          <p:cNvPr id="152673" name="AutoShape 97"/>
          <p:cNvCxnSpPr>
            <a:cxnSpLocks noChangeShapeType="1"/>
            <a:stCxn id="152672" idx="0"/>
            <a:endCxn id="152641" idx="4"/>
          </p:cNvCxnSpPr>
          <p:nvPr/>
        </p:nvCxnSpPr>
        <p:spPr bwMode="auto">
          <a:xfrm flipH="1" flipV="1">
            <a:off x="6214737" y="4191000"/>
            <a:ext cx="101574" cy="5334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2674" name="Oval 98"/>
          <p:cNvSpPr>
            <a:spLocks noChangeArrowheads="1"/>
          </p:cNvSpPr>
          <p:nvPr/>
        </p:nvSpPr>
        <p:spPr bwMode="auto">
          <a:xfrm>
            <a:off x="3694150" y="3124200"/>
            <a:ext cx="368791" cy="381000"/>
          </a:xfrm>
          <a:prstGeom prst="ellipse">
            <a:avLst/>
          </a:prstGeom>
          <a:ln>
            <a:headEnd/>
            <a:tailEnd/>
          </a:ln>
          <a:extLst/>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lt1"/>
              </a:solidFill>
            </a:endParaRPr>
          </a:p>
        </p:txBody>
      </p:sp>
      <p:cxnSp>
        <p:nvCxnSpPr>
          <p:cNvPr id="152675" name="AutoShape 99"/>
          <p:cNvCxnSpPr>
            <a:cxnSpLocks noChangeShapeType="1"/>
            <a:stCxn id="152624" idx="7"/>
            <a:endCxn id="152674" idx="3"/>
          </p:cNvCxnSpPr>
          <p:nvPr/>
        </p:nvCxnSpPr>
        <p:spPr bwMode="auto">
          <a:xfrm flipV="1">
            <a:off x="3297918" y="3449404"/>
            <a:ext cx="450240" cy="18779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76" name="AutoShape 100"/>
          <p:cNvCxnSpPr>
            <a:cxnSpLocks noChangeShapeType="1"/>
            <a:stCxn id="152641" idx="0"/>
            <a:endCxn id="152645" idx="5"/>
          </p:cNvCxnSpPr>
          <p:nvPr/>
        </p:nvCxnSpPr>
        <p:spPr bwMode="auto">
          <a:xfrm flipH="1" flipV="1">
            <a:off x="5837257" y="2611204"/>
            <a:ext cx="377480" cy="11987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77" name="AutoShape 101"/>
          <p:cNvCxnSpPr>
            <a:cxnSpLocks noChangeShapeType="1"/>
            <a:stCxn id="152643" idx="2"/>
            <a:endCxn id="152644" idx="4"/>
          </p:cNvCxnSpPr>
          <p:nvPr/>
        </p:nvCxnSpPr>
        <p:spPr bwMode="auto">
          <a:xfrm flipH="1" flipV="1">
            <a:off x="3675399" y="2667000"/>
            <a:ext cx="831339" cy="6477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678" name="AutoShape 102"/>
          <p:cNvCxnSpPr>
            <a:cxnSpLocks noChangeShapeType="1"/>
            <a:stCxn id="152643" idx="0"/>
            <a:endCxn id="152644" idx="6"/>
          </p:cNvCxnSpPr>
          <p:nvPr/>
        </p:nvCxnSpPr>
        <p:spPr bwMode="auto">
          <a:xfrm flipH="1" flipV="1">
            <a:off x="3859794" y="2476500"/>
            <a:ext cx="831340" cy="6477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97"/>
          <p:cNvCxnSpPr>
            <a:cxnSpLocks noChangeShapeType="1"/>
          </p:cNvCxnSpPr>
          <p:nvPr/>
        </p:nvCxnSpPr>
        <p:spPr bwMode="auto">
          <a:xfrm flipH="1" flipV="1">
            <a:off x="4801155" y="3449404"/>
            <a:ext cx="1330760" cy="1351196"/>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ustDataLst>
      <p:tags r:id="rId1"/>
    </p:custDataLst>
    <p:extLst>
      <p:ext uri="{BB962C8B-B14F-4D97-AF65-F5344CB8AC3E}">
        <p14:creationId xmlns:p14="http://schemas.microsoft.com/office/powerpoint/2010/main" val="241245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5.6|6.4|8.1|10.9|12.4|20.7"/>
</p:tagLst>
</file>

<file path=ppt/tags/tag2.xml><?xml version="1.0" encoding="utf-8"?>
<p:tagLst xmlns:a="http://schemas.openxmlformats.org/drawingml/2006/main" xmlns:r="http://schemas.openxmlformats.org/officeDocument/2006/relationships" xmlns:p="http://schemas.openxmlformats.org/presentationml/2006/main">
  <p:tag name="TIMING" val="|5.8|15.6|2.7|1.3|2.2"/>
</p:tagLst>
</file>

<file path=ppt/tags/tag3.xml><?xml version="1.0" encoding="utf-8"?>
<p:tagLst xmlns:a="http://schemas.openxmlformats.org/drawingml/2006/main" xmlns:r="http://schemas.openxmlformats.org/officeDocument/2006/relationships" xmlns:p="http://schemas.openxmlformats.org/presentationml/2006/main">
  <p:tag name="TIMING" val="|5.8|15.6|2.7|1.3|2.2"/>
</p:tagLst>
</file>

<file path=ppt/theme/theme1.xml><?xml version="1.0" encoding="utf-8"?>
<a:theme xmlns:a="http://schemas.openxmlformats.org/drawingml/2006/main" name="TENA11_BreakoutSession_Template_16x9_Final">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WSV205</Session_x0020_Code>
    <ProductTaxHTField0 xmlns="2295e2e7-0eeb-498e-8716-217bb2ee6ee3">
      <Terms xmlns="http://schemas.microsoft.com/office/infopath/2007/PartnerControls"/>
    </ProductTaxHTField0>
    <Presentation_x0020_Date xmlns="2295e2e7-0eeb-498e-8716-217bb2ee6ee3">2011-05-18T00:00:00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2.xml><?xml version="1.0" encoding="utf-8"?>
<ds:datastoreItem xmlns:ds="http://schemas.openxmlformats.org/officeDocument/2006/customXml" ds:itemID="{893833E7-CDA5-4E4A-AF0B-36A91B78C9EF}">
  <ds:schemaRefs>
    <ds:schemaRef ds:uri="http://purl.org/dc/elements/1.1/"/>
    <ds:schemaRef ds:uri="http://schemas.microsoft.com/office/2006/documentManagement/types"/>
    <ds:schemaRef ds:uri="http://purl.org/dc/dcmitype/"/>
    <ds:schemaRef ds:uri="2295e2e7-0eeb-498e-8716-217bb2ee6ee3"/>
    <ds:schemaRef ds:uri="http://schemas.microsoft.com/office/infopath/2007/PartnerControls"/>
    <ds:schemaRef ds:uri="http://www.w3.org/XML/1998/namespace"/>
    <ds:schemaRef ds:uri="http://purl.org/dc/terms/"/>
    <ds:schemaRef ds:uri="http://schemas.microsoft.com/office/2006/metadata/properties"/>
    <ds:schemaRef ds:uri="http://schemas.openxmlformats.org/package/2006/metadata/core-properties"/>
    <ds:schemaRef ds:uri="8b529f77-48ab-4581-b468-93f09345b8aa"/>
  </ds:schemaRefs>
</ds:datastoreItem>
</file>

<file path=customXml/itemProps3.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TENA11_BreakoutSession_Template_16x9_Final</Template>
  <TotalTime>1604</TotalTime>
  <Words>2220</Words>
  <Application>Microsoft Office PowerPoint</Application>
  <PresentationFormat>Custom</PresentationFormat>
  <Paragraphs>315</Paragraphs>
  <Slides>28</Slides>
  <Notes>21</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TENA11_BreakoutSession_Template_16x9_Final</vt:lpstr>
      <vt:lpstr>White with Consolas font for code slides</vt:lpstr>
      <vt:lpstr>LINQ to HPC: Developing “Big Data” Applications on Windows HPC Server WSV205</vt:lpstr>
      <vt:lpstr>Session Objectives and Takeaways</vt:lpstr>
      <vt:lpstr>PowerPoint Presentation</vt:lpstr>
      <vt:lpstr>Characteristics of Big Data </vt:lpstr>
      <vt:lpstr>Example: Traditional e-commerce data flow</vt:lpstr>
      <vt:lpstr>New exploratory e-commerce data flow</vt:lpstr>
      <vt:lpstr>Introduction to LINQ to HPC </vt:lpstr>
      <vt:lpstr>Example: find web pages from many log files</vt:lpstr>
      <vt:lpstr>LINQ to HPC Job  Directed Acyclic Graph (DAG) of vertices</vt:lpstr>
      <vt:lpstr>Executes DAGs by mapping vertices to Distributed Vertex Hosts</vt:lpstr>
      <vt:lpstr>HPC + LINQ to HPC Job Overview</vt:lpstr>
      <vt:lpstr>HPC + LINQ to HPC Job Overview</vt:lpstr>
      <vt:lpstr>More on HPC + LINQ to HPC mechanics</vt:lpstr>
      <vt:lpstr>Deployment Steps</vt:lpstr>
      <vt:lpstr>Demo adding a new Node</vt:lpstr>
      <vt:lpstr>LINQ to HPC Object Model</vt:lpstr>
      <vt:lpstr>Hello World!</vt:lpstr>
      <vt:lpstr>Analyzing data using LINQ to HPC</vt:lpstr>
      <vt:lpstr>Managing data and HPC cluster</vt:lpstr>
      <vt:lpstr>Quick overview of the software components that made this possible.</vt:lpstr>
      <vt:lpstr>How LINQ to HPC and Parallel Data Warehouse complement each other</vt:lpstr>
      <vt:lpstr>Microsoft already has great data platform assets </vt:lpstr>
      <vt:lpstr>Microsoft Big Data End-to-End</vt:lpstr>
      <vt:lpstr>For more information</vt:lpstr>
      <vt:lpstr>Resources</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WSV205: Dryad: Running “Big Data” Applications on a Windows HPC Server Cluster</dc:title>
  <dc:subject>Microsoft TechEd North America 2011</dc:subject>
  <dc:creator>Saptak Sen (HPC)</dc:creator>
  <dc:description>Template Design: Jordan Cayabyab
Formatter: 
Event Date: May 16-19, 2011
Event Location: Atlanta
Audience Type: Developers, IT Pros</dc:description>
  <cp:lastModifiedBy>Shows</cp:lastModifiedBy>
  <cp:revision>23</cp:revision>
  <cp:lastPrinted>2010-05-11T05:02:34Z</cp:lastPrinted>
  <dcterms:created xsi:type="dcterms:W3CDTF">2011-05-10T18:52:35Z</dcterms:created>
  <dcterms:modified xsi:type="dcterms:W3CDTF">2011-05-18T15:13:06Z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