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41" r:id="rId3"/>
  </p:sldMasterIdLst>
  <p:notesMasterIdLst>
    <p:notesMasterId r:id="rId42"/>
  </p:notesMasterIdLst>
  <p:handoutMasterIdLst>
    <p:handoutMasterId r:id="rId43"/>
  </p:handoutMasterIdLst>
  <p:sldIdLst>
    <p:sldId id="322" r:id="rId4"/>
    <p:sldId id="386" r:id="rId5"/>
    <p:sldId id="337" r:id="rId6"/>
    <p:sldId id="336" r:id="rId7"/>
    <p:sldId id="387" r:id="rId8"/>
    <p:sldId id="370" r:id="rId9"/>
    <p:sldId id="388" r:id="rId10"/>
    <p:sldId id="371" r:id="rId11"/>
    <p:sldId id="400" r:id="rId12"/>
    <p:sldId id="389" r:id="rId13"/>
    <p:sldId id="390" r:id="rId14"/>
    <p:sldId id="372" r:id="rId15"/>
    <p:sldId id="391" r:id="rId16"/>
    <p:sldId id="373" r:id="rId17"/>
    <p:sldId id="392" r:id="rId18"/>
    <p:sldId id="374" r:id="rId19"/>
    <p:sldId id="393" r:id="rId20"/>
    <p:sldId id="375" r:id="rId21"/>
    <p:sldId id="385" r:id="rId22"/>
    <p:sldId id="376" r:id="rId23"/>
    <p:sldId id="394" r:id="rId24"/>
    <p:sldId id="377" r:id="rId25"/>
    <p:sldId id="378" r:id="rId26"/>
    <p:sldId id="379" r:id="rId27"/>
    <p:sldId id="396" r:id="rId28"/>
    <p:sldId id="380" r:id="rId29"/>
    <p:sldId id="381" r:id="rId30"/>
    <p:sldId id="397" r:id="rId31"/>
    <p:sldId id="399" r:id="rId32"/>
    <p:sldId id="398" r:id="rId33"/>
    <p:sldId id="382" r:id="rId34"/>
    <p:sldId id="383" r:id="rId35"/>
    <p:sldId id="369" r:id="rId36"/>
    <p:sldId id="401" r:id="rId37"/>
    <p:sldId id="402" r:id="rId38"/>
    <p:sldId id="403" r:id="rId39"/>
    <p:sldId id="404" r:id="rId40"/>
    <p:sldId id="319"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7050" autoAdjust="0"/>
  </p:normalViewPr>
  <p:slideViewPr>
    <p:cSldViewPr snapToGrid="0">
      <p:cViewPr varScale="1">
        <p:scale>
          <a:sx n="106" d="100"/>
          <a:sy n="106" d="100"/>
        </p:scale>
        <p:origin x="-798"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2</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sz="1200" dirty="0" smtClean="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5/19/2011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680292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3E9459B-D5E2-442B-AD5A-A4D51201D7B3}" type="slidenum">
              <a:rPr lang="en-US"/>
              <a:pPr/>
              <a:t>33</a:t>
            </a:fld>
            <a:endParaRPr lang="en-US"/>
          </a:p>
        </p:txBody>
      </p:sp>
      <p:sp>
        <p:nvSpPr>
          <p:cNvPr id="65539" name="Rectangle 2"/>
          <p:cNvSpPr>
            <a:spLocks noGrp="1" noRot="1" noChangeAspect="1" noChangeArrowheads="1" noTextEdit="1"/>
          </p:cNvSpPr>
          <p:nvPr>
            <p:ph type="sldImg"/>
          </p:nvPr>
        </p:nvSpPr>
        <p:spPr>
          <a:xfrm>
            <a:off x="-4763" y="233363"/>
            <a:ext cx="6951663" cy="3911600"/>
          </a:xfrm>
          <a:ln>
            <a:noFill/>
          </a:ln>
        </p:spPr>
      </p:sp>
      <p:sp>
        <p:nvSpPr>
          <p:cNvPr id="65540" name="Rectangle 3"/>
          <p:cNvSpPr>
            <a:spLocks noChangeArrowheads="1"/>
          </p:cNvSpPr>
          <p:nvPr/>
        </p:nvSpPr>
        <p:spPr bwMode="auto">
          <a:xfrm>
            <a:off x="125413" y="1630363"/>
            <a:ext cx="6470650" cy="5422900"/>
          </a:xfrm>
          <a:prstGeom prst="rect">
            <a:avLst/>
          </a:prstGeom>
          <a:noFill/>
          <a:ln w="9525">
            <a:noFill/>
            <a:miter lim="800000"/>
            <a:headEnd/>
            <a:tailEnd/>
          </a:ln>
        </p:spPr>
        <p:txBody>
          <a:bodyPr lIns="93246" tIns="45069" rIns="93246" bIns="45069"/>
          <a:lstStyle/>
          <a:p>
            <a:pPr defTabSz="935038" eaLnBrk="0" hangingPunct="0">
              <a:spcBef>
                <a:spcPct val="30000"/>
              </a:spcBef>
            </a:pPr>
            <a:r>
              <a:rPr lang="en-US" sz="1200"/>
              <a:t>	</a:t>
            </a:r>
          </a:p>
        </p:txBody>
      </p:sp>
      <p:sp>
        <p:nvSpPr>
          <p:cNvPr id="65541" name="Rectangle 4"/>
          <p:cNvSpPr>
            <a:spLocks noGrp="1" noChangeArrowheads="1"/>
          </p:cNvSpPr>
          <p:nvPr>
            <p:ph type="body" idx="1"/>
          </p:nvPr>
        </p:nvSpPr>
        <p:spPr>
          <a:xfrm>
            <a:off x="200025" y="1782763"/>
            <a:ext cx="6470650" cy="6651625"/>
          </a:xfrm>
          <a:noFill/>
          <a:ln/>
        </p:spPr>
        <p:txBody>
          <a:bodyPr lIns="93246" tIns="45069" rIns="93246" bIns="45069"/>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6:18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6:18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6:18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6:18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4</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sz="1200" dirty="0" smtClean="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5/19/2011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5</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sz="1200" dirty="0" smtClean="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5/19/2011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noAutofit/>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47056701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624187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014408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4593784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0180855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2079840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3472434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62943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922456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58723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831983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291530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5924873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16850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661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94935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25691903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222969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705732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6696864"/>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9.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3.xml"/><Relationship Id="rId1" Type="http://schemas.openxmlformats.org/officeDocument/2006/relationships/slideLayout" Target="../slideLayouts/slideLayout32.xml"/><Relationship Id="rId6" Type="http://schemas.openxmlformats.org/officeDocument/2006/relationships/hyperlink" Target="http://microsoft.com/technet" TargetMode="External"/><Relationship Id="rId11" Type="http://schemas.openxmlformats.org/officeDocument/2006/relationships/image" Target="../media/image37.png"/><Relationship Id="rId5" Type="http://schemas.openxmlformats.org/officeDocument/2006/relationships/hyperlink" Target="http://www.microsoft.com/learning" TargetMode="External"/><Relationship Id="rId10" Type="http://schemas.openxmlformats.org/officeDocument/2006/relationships/image" Target="../media/image36.emf"/><Relationship Id="rId4" Type="http://schemas.openxmlformats.org/officeDocument/2006/relationships/image" Target="../media/image33.png"/><Relationship Id="rId9" Type="http://schemas.openxmlformats.org/officeDocument/2006/relationships/image" Target="../media/image35.png"/><Relationship Id="rId1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Introducing Windows HPC Server</a:t>
            </a:r>
            <a:endParaRPr lang="en-US" sz="3600" dirty="0"/>
          </a:p>
        </p:txBody>
      </p:sp>
      <p:sp>
        <p:nvSpPr>
          <p:cNvPr id="3" name="Subtitle 2"/>
          <p:cNvSpPr>
            <a:spLocks noGrp="1"/>
          </p:cNvSpPr>
          <p:nvPr>
            <p:ph type="subTitle" idx="1"/>
          </p:nvPr>
        </p:nvSpPr>
        <p:spPr/>
        <p:txBody>
          <a:bodyPr/>
          <a:lstStyle/>
          <a:p>
            <a:r>
              <a:rPr lang="en-US" dirty="0" smtClean="0"/>
              <a:t>David Chappell</a:t>
            </a:r>
          </a:p>
          <a:p>
            <a:r>
              <a:rPr lang="en-US" dirty="0" smtClean="0"/>
              <a:t>Principal</a:t>
            </a:r>
          </a:p>
          <a:p>
            <a:r>
              <a:rPr lang="en-US" dirty="0" smtClean="0"/>
              <a:t>Chappell &amp; Associates</a:t>
            </a:r>
            <a:endParaRPr lang="en-US" dirty="0"/>
          </a:p>
        </p:txBody>
      </p:sp>
      <p:sp>
        <p:nvSpPr>
          <p:cNvPr id="4" name="Text Placeholder 3"/>
          <p:cNvSpPr>
            <a:spLocks noGrp="1"/>
          </p:cNvSpPr>
          <p:nvPr>
            <p:ph type="body" sz="quarter" idx="10"/>
          </p:nvPr>
        </p:nvSpPr>
        <p:spPr>
          <a:xfrm>
            <a:off x="3737368" y="1837301"/>
            <a:ext cx="2188302" cy="276999"/>
          </a:xfrm>
        </p:spPr>
        <p:txBody>
          <a:bodyPr/>
          <a:lstStyle/>
          <a:p>
            <a:r>
              <a:rPr lang="en-US" sz="2000" dirty="0"/>
              <a:t>WSV207</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dirty="0" smtClean="0"/>
              <a:t>Using Windows HPC Server</a:t>
            </a:r>
            <a:br>
              <a:rPr lang="en-US" dirty="0" smtClean="0"/>
            </a:br>
            <a:r>
              <a:rPr lang="en-US" sz="2800" dirty="0">
                <a:solidFill>
                  <a:schemeClr val="accent1"/>
                </a:solidFill>
              </a:rPr>
              <a:t>Four types of </a:t>
            </a:r>
            <a:r>
              <a:rPr lang="en-US" sz="2800" dirty="0" smtClean="0">
                <a:solidFill>
                  <a:schemeClr val="accent1"/>
                </a:solidFill>
              </a:rPr>
              <a:t>applications (jobs)</a:t>
            </a:r>
            <a:endParaRPr lang="en-US" sz="2800" dirty="0">
              <a:solidFill>
                <a:schemeClr val="accent1"/>
              </a:solidFill>
            </a:endParaRPr>
          </a:p>
        </p:txBody>
      </p:sp>
      <p:sp>
        <p:nvSpPr>
          <p:cNvPr id="3" name="Text Placeholder 2"/>
          <p:cNvSpPr>
            <a:spLocks noGrp="1"/>
          </p:cNvSpPr>
          <p:nvPr>
            <p:ph type="body" sz="quarter" idx="10"/>
          </p:nvPr>
        </p:nvSpPr>
        <p:spPr>
          <a:xfrm>
            <a:off x="519112" y="1447799"/>
            <a:ext cx="11149013" cy="4235006"/>
          </a:xfrm>
        </p:spPr>
        <p:txBody>
          <a:bodyPr/>
          <a:lstStyle/>
          <a:p>
            <a:endParaRPr lang="en-US" dirty="0" smtClean="0"/>
          </a:p>
          <a:p>
            <a:r>
              <a:rPr lang="en-US" dirty="0" smtClean="0"/>
              <a:t>MPI applications</a:t>
            </a:r>
          </a:p>
          <a:p>
            <a:endParaRPr lang="en-US" dirty="0" smtClean="0"/>
          </a:p>
          <a:p>
            <a:r>
              <a:rPr lang="en-US" dirty="0" smtClean="0"/>
              <a:t>Embarrassingly parallel applications</a:t>
            </a:r>
          </a:p>
          <a:p>
            <a:endParaRPr lang="en-US" dirty="0" smtClean="0"/>
          </a:p>
          <a:p>
            <a:r>
              <a:rPr lang="en-US" dirty="0" smtClean="0"/>
              <a:t>Excel applications</a:t>
            </a:r>
          </a:p>
          <a:p>
            <a:endParaRPr lang="en-US" dirty="0" smtClean="0"/>
          </a:p>
          <a:p>
            <a:r>
              <a:rPr lang="en-US" dirty="0" smtClean="0"/>
              <a:t>Big data applications</a:t>
            </a:r>
            <a:endParaRPr lang="en-US" dirty="0"/>
          </a:p>
        </p:txBody>
      </p:sp>
    </p:spTree>
    <p:extLst>
      <p:ext uri="{BB962C8B-B14F-4D97-AF65-F5344CB8AC3E}">
        <p14:creationId xmlns:p14="http://schemas.microsoft.com/office/powerpoint/2010/main" val="1702186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997196"/>
          </a:xfrm>
        </p:spPr>
        <p:txBody>
          <a:bodyPr/>
          <a:lstStyle/>
          <a:p>
            <a:r>
              <a:rPr lang="en-US" dirty="0" smtClean="0"/>
              <a:t>MPI Applications</a:t>
            </a:r>
            <a:br>
              <a:rPr lang="en-US" dirty="0" smtClean="0"/>
            </a:br>
            <a:r>
              <a:rPr lang="en-US" sz="2800" dirty="0" smtClean="0">
                <a:solidFill>
                  <a:schemeClr val="accent1"/>
                </a:solidFill>
              </a:rPr>
              <a:t>Basics</a:t>
            </a:r>
            <a:endParaRPr lang="en-US" sz="2800" dirty="0">
              <a:solidFill>
                <a:schemeClr val="accent1"/>
              </a:solidFill>
            </a:endParaRPr>
          </a:p>
        </p:txBody>
      </p:sp>
      <p:sp>
        <p:nvSpPr>
          <p:cNvPr id="4" name="Text Placeholder 3"/>
          <p:cNvSpPr>
            <a:spLocks noGrp="1"/>
          </p:cNvSpPr>
          <p:nvPr>
            <p:ph type="body" sz="quarter" idx="10"/>
          </p:nvPr>
        </p:nvSpPr>
        <p:spPr>
          <a:xfrm>
            <a:off x="519112" y="1447799"/>
            <a:ext cx="11149013" cy="4659737"/>
          </a:xfrm>
        </p:spPr>
        <p:txBody>
          <a:bodyPr/>
          <a:lstStyle/>
          <a:p>
            <a:r>
              <a:rPr lang="en-US" dirty="0" smtClean="0"/>
              <a:t>Components in the job interact with each other while the job runs</a:t>
            </a:r>
          </a:p>
          <a:p>
            <a:pPr lvl="1"/>
            <a:r>
              <a:rPr lang="en-US" dirty="0" smtClean="0"/>
              <a:t>Using the Message Passing Interface (MPI)</a:t>
            </a:r>
          </a:p>
          <a:p>
            <a:pPr lvl="1"/>
            <a:r>
              <a:rPr lang="en-US" dirty="0" smtClean="0"/>
              <a:t>Commonly rely on high-bandwidth networks</a:t>
            </a:r>
          </a:p>
          <a:p>
            <a:endParaRPr lang="en-US" dirty="0" smtClean="0"/>
          </a:p>
          <a:p>
            <a:r>
              <a:rPr lang="en-US" dirty="0" smtClean="0"/>
              <a:t>What they’re used for:</a:t>
            </a:r>
          </a:p>
          <a:p>
            <a:pPr lvl="1"/>
            <a:r>
              <a:rPr lang="en-US" dirty="0" smtClean="0"/>
              <a:t>Simulations: car crashes, nuclear reactions, building materials</a:t>
            </a:r>
          </a:p>
          <a:p>
            <a:pPr lvl="2"/>
            <a:r>
              <a:rPr lang="en-US" dirty="0" smtClean="0"/>
              <a:t>Typically with packaged applications</a:t>
            </a:r>
          </a:p>
          <a:p>
            <a:pPr lvl="1"/>
            <a:r>
              <a:rPr lang="en-US" dirty="0" smtClean="0"/>
              <a:t>A common goal is to learn how something behaves in the real world without physically creating and testing it</a:t>
            </a:r>
            <a:endParaRPr lang="en-US" dirty="0"/>
          </a:p>
        </p:txBody>
      </p:sp>
    </p:spTree>
    <p:extLst>
      <p:ext uri="{BB962C8B-B14F-4D97-AF65-F5344CB8AC3E}">
        <p14:creationId xmlns:p14="http://schemas.microsoft.com/office/powerpoint/2010/main" val="2681082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83491" y="1323857"/>
            <a:ext cx="7195892" cy="4549511"/>
            <a:chOff x="4383491" y="1323857"/>
            <a:chExt cx="7195892" cy="4549511"/>
          </a:xfrm>
        </p:grpSpPr>
        <p:sp>
          <p:nvSpPr>
            <p:cNvPr id="242" name="Rounded Rectangle 241"/>
            <p:cNvSpPr/>
            <p:nvPr/>
          </p:nvSpPr>
          <p:spPr>
            <a:xfrm>
              <a:off x="4383491" y="1674643"/>
              <a:ext cx="7195892" cy="4198725"/>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a:solidFill>
                  <a:schemeClr val="tx1"/>
                </a:solidFill>
              </a:endParaRPr>
            </a:p>
          </p:txBody>
        </p:sp>
        <p:sp>
          <p:nvSpPr>
            <p:cNvPr id="156" name="Rectangle 155"/>
            <p:cNvSpPr/>
            <p:nvPr/>
          </p:nvSpPr>
          <p:spPr>
            <a:xfrm>
              <a:off x="4767359" y="200511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241" name="TextBox 240"/>
            <p:cNvSpPr txBox="1"/>
            <p:nvPr/>
          </p:nvSpPr>
          <p:spPr>
            <a:xfrm>
              <a:off x="4383491" y="1323857"/>
              <a:ext cx="7110149" cy="369332"/>
            </a:xfrm>
            <a:prstGeom prst="rect">
              <a:avLst/>
            </a:prstGeom>
            <a:noFill/>
          </p:spPr>
          <p:txBody>
            <a:bodyPr wrap="square" rtlCol="0">
              <a:spAutoFit/>
            </a:bodyPr>
            <a:lstStyle/>
            <a:p>
              <a:pPr algn="ctr"/>
              <a:r>
                <a:rPr lang="en-US" sz="1800" b="1" dirty="0" smtClean="0">
                  <a:latin typeface="+mn-lt"/>
                </a:rPr>
                <a:t>MPI Job</a:t>
              </a:r>
              <a:endParaRPr lang="en-US" sz="1800" b="1" dirty="0">
                <a:latin typeface="+mn-lt"/>
              </a:endParaRPr>
            </a:p>
          </p:txBody>
        </p:sp>
        <p:sp>
          <p:nvSpPr>
            <p:cNvPr id="183" name="Oval 182"/>
            <p:cNvSpPr/>
            <p:nvPr/>
          </p:nvSpPr>
          <p:spPr>
            <a:xfrm>
              <a:off x="4868933" y="208131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84" name="TextBox 183"/>
            <p:cNvSpPr txBox="1"/>
            <p:nvPr/>
          </p:nvSpPr>
          <p:spPr>
            <a:xfrm>
              <a:off x="4961674" y="226684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59" name="Rectangle 158"/>
            <p:cNvSpPr/>
            <p:nvPr/>
          </p:nvSpPr>
          <p:spPr>
            <a:xfrm>
              <a:off x="7162459" y="200511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0" name="Oval 159"/>
            <p:cNvSpPr/>
            <p:nvPr/>
          </p:nvSpPr>
          <p:spPr>
            <a:xfrm>
              <a:off x="7264033" y="208131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61" name="TextBox 160"/>
            <p:cNvSpPr txBox="1"/>
            <p:nvPr/>
          </p:nvSpPr>
          <p:spPr>
            <a:xfrm>
              <a:off x="7356774" y="226684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64" name="Rectangle 163"/>
            <p:cNvSpPr/>
            <p:nvPr/>
          </p:nvSpPr>
          <p:spPr>
            <a:xfrm>
              <a:off x="9549535" y="200511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5" name="Oval 164"/>
            <p:cNvSpPr/>
            <p:nvPr/>
          </p:nvSpPr>
          <p:spPr>
            <a:xfrm>
              <a:off x="9651108" y="208131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78" name="TextBox 177"/>
            <p:cNvSpPr txBox="1"/>
            <p:nvPr/>
          </p:nvSpPr>
          <p:spPr>
            <a:xfrm>
              <a:off x="9743850" y="226684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07" name="Rectangle 106"/>
            <p:cNvSpPr/>
            <p:nvPr/>
          </p:nvSpPr>
          <p:spPr>
            <a:xfrm>
              <a:off x="4799072" y="331922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08" name="Oval 107"/>
            <p:cNvSpPr/>
            <p:nvPr/>
          </p:nvSpPr>
          <p:spPr>
            <a:xfrm>
              <a:off x="4900646" y="339542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09" name="TextBox 108"/>
            <p:cNvSpPr txBox="1"/>
            <p:nvPr/>
          </p:nvSpPr>
          <p:spPr>
            <a:xfrm>
              <a:off x="4993387" y="358095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10" name="Rectangle 109"/>
            <p:cNvSpPr/>
            <p:nvPr/>
          </p:nvSpPr>
          <p:spPr>
            <a:xfrm>
              <a:off x="7194173" y="331922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11" name="Oval 110"/>
            <p:cNvSpPr/>
            <p:nvPr/>
          </p:nvSpPr>
          <p:spPr>
            <a:xfrm>
              <a:off x="7295746" y="339542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12" name="TextBox 111"/>
            <p:cNvSpPr txBox="1"/>
            <p:nvPr/>
          </p:nvSpPr>
          <p:spPr>
            <a:xfrm>
              <a:off x="7388487" y="358095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13" name="Rectangle 112"/>
            <p:cNvSpPr/>
            <p:nvPr/>
          </p:nvSpPr>
          <p:spPr>
            <a:xfrm>
              <a:off x="9581248" y="331922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14" name="Oval 113"/>
            <p:cNvSpPr/>
            <p:nvPr/>
          </p:nvSpPr>
          <p:spPr>
            <a:xfrm>
              <a:off x="9682822" y="339542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15" name="TextBox 114"/>
            <p:cNvSpPr txBox="1"/>
            <p:nvPr/>
          </p:nvSpPr>
          <p:spPr>
            <a:xfrm>
              <a:off x="9775563" y="358095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18" name="Rectangle 117"/>
            <p:cNvSpPr/>
            <p:nvPr/>
          </p:nvSpPr>
          <p:spPr>
            <a:xfrm>
              <a:off x="4830785" y="463333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19" name="Oval 118"/>
            <p:cNvSpPr/>
            <p:nvPr/>
          </p:nvSpPr>
          <p:spPr>
            <a:xfrm>
              <a:off x="4932359" y="470953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20" name="TextBox 119"/>
            <p:cNvSpPr txBox="1"/>
            <p:nvPr/>
          </p:nvSpPr>
          <p:spPr>
            <a:xfrm>
              <a:off x="5025100" y="489506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22" name="Rectangle 121"/>
            <p:cNvSpPr/>
            <p:nvPr/>
          </p:nvSpPr>
          <p:spPr>
            <a:xfrm>
              <a:off x="7225886" y="463333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23" name="Oval 122"/>
            <p:cNvSpPr/>
            <p:nvPr/>
          </p:nvSpPr>
          <p:spPr>
            <a:xfrm>
              <a:off x="7327459" y="470953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24" name="TextBox 123"/>
            <p:cNvSpPr txBox="1"/>
            <p:nvPr/>
          </p:nvSpPr>
          <p:spPr>
            <a:xfrm>
              <a:off x="7420200" y="489506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25" name="Rectangle 124"/>
            <p:cNvSpPr/>
            <p:nvPr/>
          </p:nvSpPr>
          <p:spPr>
            <a:xfrm>
              <a:off x="9612961" y="463333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26" name="Oval 125"/>
            <p:cNvSpPr/>
            <p:nvPr/>
          </p:nvSpPr>
          <p:spPr>
            <a:xfrm>
              <a:off x="9714535" y="470953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27" name="TextBox 126"/>
            <p:cNvSpPr txBox="1"/>
            <p:nvPr/>
          </p:nvSpPr>
          <p:spPr>
            <a:xfrm>
              <a:off x="9807276" y="4895066"/>
              <a:ext cx="1227715" cy="369332"/>
            </a:xfrm>
            <a:prstGeom prst="rect">
              <a:avLst/>
            </a:prstGeom>
            <a:noFill/>
          </p:spPr>
          <p:txBody>
            <a:bodyPr wrap="square" rtlCol="0">
              <a:spAutoFit/>
            </a:bodyPr>
            <a:lstStyle/>
            <a:p>
              <a:pPr algn="ctr"/>
              <a:r>
                <a:rPr lang="en-US" sz="1800" b="1" i="1" dirty="0" smtClean="0">
                  <a:latin typeface="+mn-lt"/>
                </a:rPr>
                <a:t>Logic</a:t>
              </a:r>
            </a:p>
          </p:txBody>
        </p:sp>
      </p:grpSp>
      <p:sp>
        <p:nvSpPr>
          <p:cNvPr id="56" name="Rectangle 55"/>
          <p:cNvSpPr/>
          <p:nvPr/>
        </p:nvSpPr>
        <p:spPr>
          <a:xfrm>
            <a:off x="679874" y="3118408"/>
            <a:ext cx="1990537" cy="1242911"/>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endParaRPr lang="en-US" dirty="0">
              <a:solidFill>
                <a:schemeClr val="tx1"/>
              </a:solidFill>
            </a:endParaRPr>
          </a:p>
        </p:txBody>
      </p:sp>
      <p:sp>
        <p:nvSpPr>
          <p:cNvPr id="21" name="Title 20"/>
          <p:cNvSpPr>
            <a:spLocks noGrp="1"/>
          </p:cNvSpPr>
          <p:nvPr>
            <p:ph type="title"/>
          </p:nvPr>
        </p:nvSpPr>
        <p:spPr>
          <a:xfrm>
            <a:off x="519112" y="228600"/>
            <a:ext cx="11149013" cy="997196"/>
          </a:xfrm>
        </p:spPr>
        <p:txBody>
          <a:bodyPr/>
          <a:lstStyle/>
          <a:p>
            <a:r>
              <a:rPr lang="en-US" dirty="0" smtClean="0"/>
              <a:t>MPI Applications</a:t>
            </a:r>
            <a:r>
              <a:rPr lang="en-US" dirty="0"/>
              <a:t/>
            </a:r>
            <a:br>
              <a:rPr lang="en-US" dirty="0"/>
            </a:br>
            <a:r>
              <a:rPr lang="en-US" sz="2800" dirty="0" smtClean="0">
                <a:solidFill>
                  <a:schemeClr val="accent1"/>
                </a:solidFill>
              </a:rPr>
              <a:t>An illustration</a:t>
            </a:r>
            <a:endParaRPr lang="en-US" sz="2800" dirty="0">
              <a:solidFill>
                <a:schemeClr val="accent1"/>
              </a:solidFill>
            </a:endParaRPr>
          </a:p>
        </p:txBody>
      </p:sp>
      <p:grpSp>
        <p:nvGrpSpPr>
          <p:cNvPr id="10" name="Group 9"/>
          <p:cNvGrpSpPr/>
          <p:nvPr/>
        </p:nvGrpSpPr>
        <p:grpSpPr>
          <a:xfrm>
            <a:off x="5223231" y="2310647"/>
            <a:ext cx="5507258" cy="2787098"/>
            <a:chOff x="5223231" y="2310647"/>
            <a:chExt cx="5507258" cy="2787098"/>
          </a:xfrm>
        </p:grpSpPr>
        <p:sp>
          <p:nvSpPr>
            <p:cNvPr id="5" name="Freeform 4"/>
            <p:cNvSpPr/>
            <p:nvPr/>
          </p:nvSpPr>
          <p:spPr>
            <a:xfrm>
              <a:off x="6293748" y="2313886"/>
              <a:ext cx="977405" cy="155639"/>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8686064" y="2310647"/>
              <a:ext cx="977405" cy="155639"/>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6325461" y="3627996"/>
              <a:ext cx="977405" cy="155639"/>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8717777" y="3624757"/>
              <a:ext cx="977405" cy="155639"/>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6357174" y="4942106"/>
              <a:ext cx="977405" cy="155639"/>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8749490" y="4938867"/>
              <a:ext cx="977405" cy="155639"/>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rot="5054072">
              <a:off x="10328324" y="3003335"/>
              <a:ext cx="575653" cy="228676"/>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rot="16545928" flipH="1">
              <a:off x="5049742" y="2986101"/>
              <a:ext cx="575653" cy="228676"/>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rot="16545928" flipH="1">
              <a:off x="5049742" y="4338075"/>
              <a:ext cx="575653" cy="228676"/>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rot="5054072">
              <a:off x="7995373" y="4338076"/>
              <a:ext cx="575653" cy="228676"/>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8523776" y="2747193"/>
              <a:ext cx="1368368" cy="741872"/>
            </a:xfrm>
            <a:custGeom>
              <a:avLst/>
              <a:gdLst>
                <a:gd name="connsiteX0" fmla="*/ 1026543 w 1026543"/>
                <a:gd name="connsiteY0" fmla="*/ 0 h 741872"/>
                <a:gd name="connsiteX1" fmla="*/ 336430 w 1026543"/>
                <a:gd name="connsiteY1" fmla="*/ 232913 h 741872"/>
                <a:gd name="connsiteX2" fmla="*/ 0 w 1026543"/>
                <a:gd name="connsiteY2" fmla="*/ 741872 h 741872"/>
              </a:gdLst>
              <a:ahLst/>
              <a:cxnLst>
                <a:cxn ang="0">
                  <a:pos x="connsiteX0" y="connsiteY0"/>
                </a:cxn>
                <a:cxn ang="0">
                  <a:pos x="connsiteX1" y="connsiteY1"/>
                </a:cxn>
                <a:cxn ang="0">
                  <a:pos x="connsiteX2" y="connsiteY2"/>
                </a:cxn>
              </a:cxnLst>
              <a:rect l="l" t="t" r="r" b="b"/>
              <a:pathLst>
                <a:path w="1026543" h="741872">
                  <a:moveTo>
                    <a:pt x="1026543" y="0"/>
                  </a:moveTo>
                  <a:cubicBezTo>
                    <a:pt x="767031" y="54634"/>
                    <a:pt x="507520" y="109268"/>
                    <a:pt x="336430" y="232913"/>
                  </a:cubicBezTo>
                  <a:cubicBezTo>
                    <a:pt x="165340" y="356558"/>
                    <a:pt x="82670" y="549215"/>
                    <a:pt x="0" y="741872"/>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7" name="Freeform 6"/>
            <p:cNvSpPr/>
            <p:nvPr/>
          </p:nvSpPr>
          <p:spPr>
            <a:xfrm>
              <a:off x="6201000" y="4067035"/>
              <a:ext cx="1379867" cy="767751"/>
            </a:xfrm>
            <a:custGeom>
              <a:avLst/>
              <a:gdLst>
                <a:gd name="connsiteX0" fmla="*/ 0 w 1035170"/>
                <a:gd name="connsiteY0" fmla="*/ 767751 h 767751"/>
                <a:gd name="connsiteX1" fmla="*/ 526211 w 1035170"/>
                <a:gd name="connsiteY1" fmla="*/ 465827 h 767751"/>
                <a:gd name="connsiteX2" fmla="*/ 1035170 w 1035170"/>
                <a:gd name="connsiteY2" fmla="*/ 0 h 767751"/>
              </a:gdLst>
              <a:ahLst/>
              <a:cxnLst>
                <a:cxn ang="0">
                  <a:pos x="connsiteX0" y="connsiteY0"/>
                </a:cxn>
                <a:cxn ang="0">
                  <a:pos x="connsiteX1" y="connsiteY1"/>
                </a:cxn>
                <a:cxn ang="0">
                  <a:pos x="connsiteX2" y="connsiteY2"/>
                </a:cxn>
              </a:cxnLst>
              <a:rect l="l" t="t" r="r" b="b"/>
              <a:pathLst>
                <a:path w="1035170" h="767751">
                  <a:moveTo>
                    <a:pt x="0" y="767751"/>
                  </a:moveTo>
                  <a:cubicBezTo>
                    <a:pt x="176841" y="680768"/>
                    <a:pt x="353683" y="593785"/>
                    <a:pt x="526211" y="465827"/>
                  </a:cubicBezTo>
                  <a:cubicBezTo>
                    <a:pt x="698739" y="337869"/>
                    <a:pt x="866954" y="168934"/>
                    <a:pt x="1035170" y="0"/>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grpSp>
        <p:nvGrpSpPr>
          <p:cNvPr id="2" name="Group 1"/>
          <p:cNvGrpSpPr/>
          <p:nvPr/>
        </p:nvGrpSpPr>
        <p:grpSpPr>
          <a:xfrm>
            <a:off x="2432551" y="3145873"/>
            <a:ext cx="1915204" cy="547886"/>
            <a:chOff x="2432551" y="3145873"/>
            <a:chExt cx="1915204" cy="547886"/>
          </a:xfrm>
        </p:grpSpPr>
        <p:sp>
          <p:nvSpPr>
            <p:cNvPr id="8" name="Freeform 7"/>
            <p:cNvSpPr/>
            <p:nvPr/>
          </p:nvSpPr>
          <p:spPr>
            <a:xfrm>
              <a:off x="2432551" y="3408985"/>
              <a:ext cx="1915204" cy="284774"/>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Lst>
              <a:ahLst/>
              <a:cxnLst>
                <a:cxn ang="0">
                  <a:pos x="connsiteX0" y="connsiteY0"/>
                </a:cxn>
                <a:cxn ang="0">
                  <a:pos x="connsiteX1" y="connsiteY1"/>
                </a:cxn>
                <a:cxn ang="0">
                  <a:pos x="connsiteX2" y="connsiteY2"/>
                </a:cxn>
              </a:cxnLst>
              <a:rect l="l" t="t" r="r" b="b"/>
              <a:pathLst>
                <a:path w="1250830" h="284774">
                  <a:moveTo>
                    <a:pt x="0" y="258895"/>
                  </a:moveTo>
                  <a:cubicBezTo>
                    <a:pt x="120050" y="127342"/>
                    <a:pt x="360260" y="-4210"/>
                    <a:pt x="568732" y="103"/>
                  </a:cubicBezTo>
                  <a:cubicBezTo>
                    <a:pt x="777204" y="4416"/>
                    <a:pt x="953937" y="144595"/>
                    <a:pt x="1250830" y="2847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46" name="TextBox 145"/>
            <p:cNvSpPr txBox="1"/>
            <p:nvPr/>
          </p:nvSpPr>
          <p:spPr>
            <a:xfrm>
              <a:off x="2832254" y="3145873"/>
              <a:ext cx="1172171" cy="523220"/>
            </a:xfrm>
            <a:prstGeom prst="rect">
              <a:avLst/>
            </a:prstGeom>
          </p:spPr>
          <p:txBody>
            <a:bodyPr wrap="square" rtlCol="0">
              <a:spAutoFit/>
            </a:bodyPr>
            <a:lstStyle/>
            <a:p>
              <a:pPr algn="ctr"/>
              <a:r>
                <a:rPr lang="en-US" sz="1400" i="1" dirty="0">
                  <a:latin typeface="+mn-lt"/>
                </a:rPr>
                <a:t>1</a:t>
              </a:r>
              <a:r>
                <a:rPr lang="en-US" sz="1400" i="1" dirty="0" smtClean="0">
                  <a:latin typeface="+mn-lt"/>
                </a:rPr>
                <a:t>) Submit job</a:t>
              </a:r>
            </a:p>
          </p:txBody>
        </p:sp>
      </p:grpSp>
      <p:grpSp>
        <p:nvGrpSpPr>
          <p:cNvPr id="11" name="Group 10"/>
          <p:cNvGrpSpPr/>
          <p:nvPr/>
        </p:nvGrpSpPr>
        <p:grpSpPr>
          <a:xfrm>
            <a:off x="2501545" y="3918046"/>
            <a:ext cx="1851322" cy="539082"/>
            <a:chOff x="2501545" y="3918046"/>
            <a:chExt cx="1851322" cy="539082"/>
          </a:xfrm>
        </p:grpSpPr>
        <p:sp>
          <p:nvSpPr>
            <p:cNvPr id="9" name="Freeform 8"/>
            <p:cNvSpPr/>
            <p:nvPr/>
          </p:nvSpPr>
          <p:spPr>
            <a:xfrm>
              <a:off x="2501545" y="3918046"/>
              <a:ext cx="1851322" cy="232926"/>
            </a:xfrm>
            <a:custGeom>
              <a:avLst/>
              <a:gdLst>
                <a:gd name="connsiteX0" fmla="*/ 1388853 w 1388853"/>
                <a:gd name="connsiteY0" fmla="*/ 8627 h 232926"/>
                <a:gd name="connsiteX1" fmla="*/ 724619 w 1388853"/>
                <a:gd name="connsiteY1" fmla="*/ 232913 h 232926"/>
                <a:gd name="connsiteX2" fmla="*/ 0 w 1388853"/>
                <a:gd name="connsiteY2" fmla="*/ 0 h 232926"/>
              </a:gdLst>
              <a:ahLst/>
              <a:cxnLst>
                <a:cxn ang="0">
                  <a:pos x="connsiteX0" y="connsiteY0"/>
                </a:cxn>
                <a:cxn ang="0">
                  <a:pos x="connsiteX1" y="connsiteY1"/>
                </a:cxn>
                <a:cxn ang="0">
                  <a:pos x="connsiteX2" y="connsiteY2"/>
                </a:cxn>
              </a:cxnLst>
              <a:rect l="l" t="t" r="r" b="b"/>
              <a:pathLst>
                <a:path w="1388853" h="232926">
                  <a:moveTo>
                    <a:pt x="1388853" y="8627"/>
                  </a:moveTo>
                  <a:cubicBezTo>
                    <a:pt x="1172473" y="121489"/>
                    <a:pt x="956094" y="234351"/>
                    <a:pt x="724619" y="232913"/>
                  </a:cubicBezTo>
                  <a:cubicBezTo>
                    <a:pt x="493143" y="231475"/>
                    <a:pt x="246571" y="115737"/>
                    <a:pt x="0"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50" name="TextBox 149"/>
            <p:cNvSpPr txBox="1"/>
            <p:nvPr/>
          </p:nvSpPr>
          <p:spPr>
            <a:xfrm>
              <a:off x="2910473" y="3933908"/>
              <a:ext cx="1015735" cy="523220"/>
            </a:xfrm>
            <a:prstGeom prst="rect">
              <a:avLst/>
            </a:prstGeom>
          </p:spPr>
          <p:txBody>
            <a:bodyPr wrap="square" rtlCol="0">
              <a:spAutoFit/>
            </a:bodyPr>
            <a:lstStyle/>
            <a:p>
              <a:pPr algn="ctr"/>
              <a:r>
                <a:rPr lang="en-US" sz="1400" i="1" dirty="0" smtClean="0">
                  <a:latin typeface="+mn-lt"/>
                </a:rPr>
                <a:t>2) Get results</a:t>
              </a:r>
            </a:p>
          </p:txBody>
        </p:sp>
      </p:grpSp>
      <p:sp>
        <p:nvSpPr>
          <p:cNvPr id="57" name="Oval 56"/>
          <p:cNvSpPr/>
          <p:nvPr/>
        </p:nvSpPr>
        <p:spPr>
          <a:xfrm>
            <a:off x="812588" y="3254598"/>
            <a:ext cx="1726750" cy="969673"/>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36" name="TextBox 135"/>
          <p:cNvSpPr txBox="1"/>
          <p:nvPr/>
        </p:nvSpPr>
        <p:spPr>
          <a:xfrm>
            <a:off x="845513" y="3554768"/>
            <a:ext cx="1625177" cy="369332"/>
          </a:xfrm>
          <a:prstGeom prst="rect">
            <a:avLst/>
          </a:prstGeom>
          <a:noFill/>
        </p:spPr>
        <p:txBody>
          <a:bodyPr wrap="square" rtlCol="0">
            <a:spAutoFit/>
          </a:bodyPr>
          <a:lstStyle/>
          <a:p>
            <a:pPr algn="ctr"/>
            <a:r>
              <a:rPr lang="en-US" sz="1800" b="1" i="1" dirty="0" smtClean="0">
                <a:latin typeface="+mn-lt"/>
              </a:rPr>
              <a:t>Client</a:t>
            </a:r>
          </a:p>
        </p:txBody>
      </p:sp>
      <p:grpSp>
        <p:nvGrpSpPr>
          <p:cNvPr id="58" name="Group 248"/>
          <p:cNvGrpSpPr>
            <a:grpSpLocks/>
          </p:cNvGrpSpPr>
          <p:nvPr/>
        </p:nvGrpSpPr>
        <p:grpSpPr bwMode="auto">
          <a:xfrm>
            <a:off x="289278" y="3433092"/>
            <a:ext cx="228600" cy="594360"/>
            <a:chOff x="2976" y="768"/>
            <a:chExt cx="912" cy="2135"/>
          </a:xfrm>
        </p:grpSpPr>
        <p:sp>
          <p:nvSpPr>
            <p:cNvPr id="59"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60" name="Group 17"/>
            <p:cNvGrpSpPr>
              <a:grpSpLocks/>
            </p:cNvGrpSpPr>
            <p:nvPr/>
          </p:nvGrpSpPr>
          <p:grpSpPr bwMode="auto">
            <a:xfrm>
              <a:off x="2976" y="1433"/>
              <a:ext cx="912" cy="1470"/>
              <a:chOff x="2976" y="1433"/>
              <a:chExt cx="912" cy="1495"/>
            </a:xfrm>
          </p:grpSpPr>
          <p:sp>
            <p:nvSpPr>
              <p:cNvPr id="61"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62"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63"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spTree>
    <p:extLst>
      <p:ext uri="{BB962C8B-B14F-4D97-AF65-F5344CB8AC3E}">
        <p14:creationId xmlns:p14="http://schemas.microsoft.com/office/powerpoint/2010/main" val="561932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997196"/>
          </a:xfrm>
        </p:spPr>
        <p:txBody>
          <a:bodyPr/>
          <a:lstStyle/>
          <a:p>
            <a:r>
              <a:rPr lang="en-US" dirty="0" smtClean="0"/>
              <a:t>Embarrassingly Parallel Applications</a:t>
            </a:r>
            <a:br>
              <a:rPr lang="en-US" dirty="0" smtClean="0"/>
            </a:br>
            <a:r>
              <a:rPr lang="en-US" sz="2800" dirty="0" smtClean="0">
                <a:solidFill>
                  <a:schemeClr val="accent1"/>
                </a:solidFill>
              </a:rPr>
              <a:t>Basics</a:t>
            </a:r>
            <a:endParaRPr lang="en-US" sz="2800" dirty="0">
              <a:solidFill>
                <a:schemeClr val="accent1"/>
              </a:solidFill>
            </a:endParaRPr>
          </a:p>
        </p:txBody>
      </p:sp>
      <p:sp>
        <p:nvSpPr>
          <p:cNvPr id="4" name="Text Placeholder 3"/>
          <p:cNvSpPr>
            <a:spLocks noGrp="1"/>
          </p:cNvSpPr>
          <p:nvPr>
            <p:ph type="body" sz="quarter" idx="10"/>
          </p:nvPr>
        </p:nvSpPr>
        <p:spPr>
          <a:xfrm>
            <a:off x="519112" y="1447799"/>
            <a:ext cx="11149013" cy="4998291"/>
          </a:xfrm>
        </p:spPr>
        <p:txBody>
          <a:bodyPr/>
          <a:lstStyle/>
          <a:p>
            <a:r>
              <a:rPr lang="en-US" dirty="0" smtClean="0"/>
              <a:t>Components in the job </a:t>
            </a:r>
            <a:r>
              <a:rPr lang="en-US" i="1" dirty="0" smtClean="0"/>
              <a:t>do not </a:t>
            </a:r>
            <a:r>
              <a:rPr lang="en-US" dirty="0" smtClean="0"/>
              <a:t>interact with each other while the job runs</a:t>
            </a:r>
          </a:p>
          <a:p>
            <a:pPr lvl="1"/>
            <a:r>
              <a:rPr lang="en-US" dirty="0" smtClean="0"/>
              <a:t>Two categories:</a:t>
            </a:r>
          </a:p>
          <a:p>
            <a:pPr lvl="2"/>
            <a:r>
              <a:rPr lang="en-US" i="1" dirty="0" smtClean="0"/>
              <a:t>Parametric sweep jobs</a:t>
            </a:r>
            <a:r>
              <a:rPr lang="en-US" dirty="0" smtClean="0"/>
              <a:t>: run independent EXEs on each compute node</a:t>
            </a:r>
          </a:p>
          <a:p>
            <a:pPr lvl="2"/>
            <a:r>
              <a:rPr lang="en-US" i="1" dirty="0" smtClean="0"/>
              <a:t>SOA jobs</a:t>
            </a:r>
            <a:r>
              <a:rPr lang="en-US" dirty="0" smtClean="0"/>
              <a:t>: run WCF services on each compute node</a:t>
            </a:r>
          </a:p>
          <a:p>
            <a:endParaRPr lang="en-US" dirty="0" smtClean="0"/>
          </a:p>
          <a:p>
            <a:r>
              <a:rPr lang="en-US" dirty="0" smtClean="0"/>
              <a:t>What they’re used for:</a:t>
            </a:r>
          </a:p>
          <a:p>
            <a:pPr lvl="1"/>
            <a:r>
              <a:rPr lang="en-US" dirty="0" smtClean="0"/>
              <a:t>Financial services, such as pricing a bond</a:t>
            </a:r>
          </a:p>
          <a:p>
            <a:pPr lvl="2"/>
            <a:r>
              <a:rPr lang="en-US" dirty="0" smtClean="0"/>
              <a:t>Typically with custom applications</a:t>
            </a:r>
          </a:p>
          <a:p>
            <a:pPr lvl="1"/>
            <a:r>
              <a:rPr lang="en-US" dirty="0" smtClean="0"/>
              <a:t>A common goal is to explore many possible futures, then use the results to predict a likely outcome</a:t>
            </a:r>
            <a:endParaRPr lang="en-US" dirty="0"/>
          </a:p>
        </p:txBody>
      </p:sp>
    </p:spTree>
    <p:extLst>
      <p:ext uri="{BB962C8B-B14F-4D97-AF65-F5344CB8AC3E}">
        <p14:creationId xmlns:p14="http://schemas.microsoft.com/office/powerpoint/2010/main" val="1895715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2384" y="1323857"/>
            <a:ext cx="7195892" cy="4549511"/>
            <a:chOff x="4672384" y="1323857"/>
            <a:chExt cx="7195892" cy="4549511"/>
          </a:xfrm>
        </p:grpSpPr>
        <p:sp>
          <p:nvSpPr>
            <p:cNvPr id="242" name="Rounded Rectangle 241"/>
            <p:cNvSpPr/>
            <p:nvPr/>
          </p:nvSpPr>
          <p:spPr>
            <a:xfrm>
              <a:off x="4672384" y="1674643"/>
              <a:ext cx="7195892" cy="4198725"/>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a:solidFill>
                  <a:schemeClr val="tx1"/>
                </a:solidFill>
              </a:endParaRPr>
            </a:p>
          </p:txBody>
        </p:sp>
        <p:sp>
          <p:nvSpPr>
            <p:cNvPr id="241" name="TextBox 240"/>
            <p:cNvSpPr txBox="1"/>
            <p:nvPr/>
          </p:nvSpPr>
          <p:spPr>
            <a:xfrm>
              <a:off x="4672384" y="1323857"/>
              <a:ext cx="7195892" cy="369332"/>
            </a:xfrm>
            <a:prstGeom prst="rect">
              <a:avLst/>
            </a:prstGeom>
            <a:noFill/>
          </p:spPr>
          <p:txBody>
            <a:bodyPr wrap="square" rtlCol="0">
              <a:spAutoFit/>
            </a:bodyPr>
            <a:lstStyle/>
            <a:p>
              <a:pPr algn="ctr"/>
              <a:r>
                <a:rPr lang="en-US" sz="1800" b="1" dirty="0" smtClean="0">
                  <a:latin typeface="+mn-lt"/>
                </a:rPr>
                <a:t>Embarrassingly Parallel Job</a:t>
              </a:r>
              <a:endParaRPr lang="en-US" sz="1800" b="1" dirty="0">
                <a:latin typeface="+mn-lt"/>
              </a:endParaRPr>
            </a:p>
          </p:txBody>
        </p:sp>
      </p:grpSp>
      <p:sp>
        <p:nvSpPr>
          <p:cNvPr id="47" name="Rectangle 46"/>
          <p:cNvSpPr/>
          <p:nvPr/>
        </p:nvSpPr>
        <p:spPr>
          <a:xfrm>
            <a:off x="679874" y="3118408"/>
            <a:ext cx="1990537" cy="1242911"/>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endParaRPr lang="en-US" dirty="0">
              <a:solidFill>
                <a:schemeClr val="tx1"/>
              </a:solidFill>
            </a:endParaRPr>
          </a:p>
        </p:txBody>
      </p:sp>
      <p:sp>
        <p:nvSpPr>
          <p:cNvPr id="21" name="Title 20"/>
          <p:cNvSpPr>
            <a:spLocks noGrp="1"/>
          </p:cNvSpPr>
          <p:nvPr>
            <p:ph type="title"/>
          </p:nvPr>
        </p:nvSpPr>
        <p:spPr>
          <a:xfrm>
            <a:off x="519112" y="228600"/>
            <a:ext cx="11149013" cy="997196"/>
          </a:xfrm>
        </p:spPr>
        <p:txBody>
          <a:bodyPr/>
          <a:lstStyle/>
          <a:p>
            <a:r>
              <a:rPr lang="en-US" dirty="0" smtClean="0"/>
              <a:t>Embarrassingly Parallel Applications</a:t>
            </a:r>
            <a:r>
              <a:rPr lang="en-US" dirty="0"/>
              <a:t/>
            </a:r>
            <a:br>
              <a:rPr lang="en-US" dirty="0"/>
            </a:br>
            <a:r>
              <a:rPr lang="en-US" sz="2800" dirty="0">
                <a:solidFill>
                  <a:schemeClr val="accent1"/>
                </a:solidFill>
              </a:rPr>
              <a:t>An illustration</a:t>
            </a:r>
            <a:endParaRPr lang="en-US" dirty="0"/>
          </a:p>
        </p:txBody>
      </p:sp>
      <p:grpSp>
        <p:nvGrpSpPr>
          <p:cNvPr id="4" name="Group 3"/>
          <p:cNvGrpSpPr/>
          <p:nvPr/>
        </p:nvGrpSpPr>
        <p:grpSpPr>
          <a:xfrm>
            <a:off x="5056252" y="2005116"/>
            <a:ext cx="6470779" cy="3542620"/>
            <a:chOff x="5056252" y="2005116"/>
            <a:chExt cx="6470779" cy="3542620"/>
          </a:xfrm>
        </p:grpSpPr>
        <p:sp>
          <p:nvSpPr>
            <p:cNvPr id="156" name="Rectangle 155"/>
            <p:cNvSpPr/>
            <p:nvPr/>
          </p:nvSpPr>
          <p:spPr>
            <a:xfrm>
              <a:off x="5056252" y="200511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83" name="Oval 182"/>
            <p:cNvSpPr/>
            <p:nvPr/>
          </p:nvSpPr>
          <p:spPr>
            <a:xfrm>
              <a:off x="5157826" y="208131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84" name="TextBox 183"/>
            <p:cNvSpPr txBox="1"/>
            <p:nvPr/>
          </p:nvSpPr>
          <p:spPr>
            <a:xfrm>
              <a:off x="5250567" y="226684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59" name="Rectangle 158"/>
            <p:cNvSpPr/>
            <p:nvPr/>
          </p:nvSpPr>
          <p:spPr>
            <a:xfrm>
              <a:off x="7451352" y="200511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0" name="Oval 159"/>
            <p:cNvSpPr/>
            <p:nvPr/>
          </p:nvSpPr>
          <p:spPr>
            <a:xfrm>
              <a:off x="7552926" y="208131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61" name="TextBox 160"/>
            <p:cNvSpPr txBox="1"/>
            <p:nvPr/>
          </p:nvSpPr>
          <p:spPr>
            <a:xfrm>
              <a:off x="7645667" y="226684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64" name="Rectangle 163"/>
            <p:cNvSpPr/>
            <p:nvPr/>
          </p:nvSpPr>
          <p:spPr>
            <a:xfrm>
              <a:off x="9838428" y="200511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5" name="Oval 164"/>
            <p:cNvSpPr/>
            <p:nvPr/>
          </p:nvSpPr>
          <p:spPr>
            <a:xfrm>
              <a:off x="9940001" y="208131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78" name="TextBox 177"/>
            <p:cNvSpPr txBox="1"/>
            <p:nvPr/>
          </p:nvSpPr>
          <p:spPr>
            <a:xfrm>
              <a:off x="10032743" y="226684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07" name="Rectangle 106"/>
            <p:cNvSpPr/>
            <p:nvPr/>
          </p:nvSpPr>
          <p:spPr>
            <a:xfrm>
              <a:off x="5087965" y="331922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08" name="Oval 107"/>
            <p:cNvSpPr/>
            <p:nvPr/>
          </p:nvSpPr>
          <p:spPr>
            <a:xfrm>
              <a:off x="5189539" y="339542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09" name="TextBox 108"/>
            <p:cNvSpPr txBox="1"/>
            <p:nvPr/>
          </p:nvSpPr>
          <p:spPr>
            <a:xfrm>
              <a:off x="5282280" y="358095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10" name="Rectangle 109"/>
            <p:cNvSpPr/>
            <p:nvPr/>
          </p:nvSpPr>
          <p:spPr>
            <a:xfrm>
              <a:off x="7483065" y="331922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11" name="Oval 110"/>
            <p:cNvSpPr/>
            <p:nvPr/>
          </p:nvSpPr>
          <p:spPr>
            <a:xfrm>
              <a:off x="7584639" y="339542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12" name="TextBox 111"/>
            <p:cNvSpPr txBox="1"/>
            <p:nvPr/>
          </p:nvSpPr>
          <p:spPr>
            <a:xfrm>
              <a:off x="7677380" y="358095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13" name="Rectangle 112"/>
            <p:cNvSpPr/>
            <p:nvPr/>
          </p:nvSpPr>
          <p:spPr>
            <a:xfrm>
              <a:off x="9870141" y="331922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14" name="Oval 113"/>
            <p:cNvSpPr/>
            <p:nvPr/>
          </p:nvSpPr>
          <p:spPr>
            <a:xfrm>
              <a:off x="9971714" y="339542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15" name="TextBox 114"/>
            <p:cNvSpPr txBox="1"/>
            <p:nvPr/>
          </p:nvSpPr>
          <p:spPr>
            <a:xfrm>
              <a:off x="10064456" y="358095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18" name="Rectangle 117"/>
            <p:cNvSpPr/>
            <p:nvPr/>
          </p:nvSpPr>
          <p:spPr>
            <a:xfrm>
              <a:off x="5119678" y="463333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19" name="Oval 118"/>
            <p:cNvSpPr/>
            <p:nvPr/>
          </p:nvSpPr>
          <p:spPr>
            <a:xfrm>
              <a:off x="5221252" y="470953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20" name="TextBox 119"/>
            <p:cNvSpPr txBox="1"/>
            <p:nvPr/>
          </p:nvSpPr>
          <p:spPr>
            <a:xfrm>
              <a:off x="5313993" y="489506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22" name="Rectangle 121"/>
            <p:cNvSpPr/>
            <p:nvPr/>
          </p:nvSpPr>
          <p:spPr>
            <a:xfrm>
              <a:off x="7514778" y="463333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23" name="Oval 122"/>
            <p:cNvSpPr/>
            <p:nvPr/>
          </p:nvSpPr>
          <p:spPr>
            <a:xfrm>
              <a:off x="7616352" y="470953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24" name="TextBox 123"/>
            <p:cNvSpPr txBox="1"/>
            <p:nvPr/>
          </p:nvSpPr>
          <p:spPr>
            <a:xfrm>
              <a:off x="7709093" y="489506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25" name="Rectangle 124"/>
            <p:cNvSpPr/>
            <p:nvPr/>
          </p:nvSpPr>
          <p:spPr>
            <a:xfrm>
              <a:off x="9901854" y="4633336"/>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26" name="Oval 125"/>
            <p:cNvSpPr/>
            <p:nvPr/>
          </p:nvSpPr>
          <p:spPr>
            <a:xfrm>
              <a:off x="10003427" y="470953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27" name="TextBox 126"/>
            <p:cNvSpPr txBox="1"/>
            <p:nvPr/>
          </p:nvSpPr>
          <p:spPr>
            <a:xfrm>
              <a:off x="10096169" y="4895066"/>
              <a:ext cx="1227715" cy="369332"/>
            </a:xfrm>
            <a:prstGeom prst="rect">
              <a:avLst/>
            </a:prstGeom>
            <a:noFill/>
          </p:spPr>
          <p:txBody>
            <a:bodyPr wrap="square" rtlCol="0">
              <a:spAutoFit/>
            </a:bodyPr>
            <a:lstStyle/>
            <a:p>
              <a:pPr algn="ctr"/>
              <a:r>
                <a:rPr lang="en-US" sz="1800" b="1" i="1" dirty="0" smtClean="0">
                  <a:latin typeface="+mn-lt"/>
                </a:rPr>
                <a:t>Logic</a:t>
              </a:r>
            </a:p>
          </p:txBody>
        </p:sp>
      </p:grpSp>
      <p:grpSp>
        <p:nvGrpSpPr>
          <p:cNvPr id="2" name="Group 1"/>
          <p:cNvGrpSpPr/>
          <p:nvPr/>
        </p:nvGrpSpPr>
        <p:grpSpPr>
          <a:xfrm>
            <a:off x="2133045" y="2806952"/>
            <a:ext cx="2539339" cy="702236"/>
            <a:chOff x="2133045" y="2806952"/>
            <a:chExt cx="2539339" cy="702236"/>
          </a:xfrm>
        </p:grpSpPr>
        <p:sp>
          <p:nvSpPr>
            <p:cNvPr id="8" name="Freeform 7"/>
            <p:cNvSpPr/>
            <p:nvPr/>
          </p:nvSpPr>
          <p:spPr>
            <a:xfrm>
              <a:off x="2133045" y="3118459"/>
              <a:ext cx="2539339" cy="390729"/>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 name="connsiteX0" fmla="*/ 0 w 1250830"/>
                <a:gd name="connsiteY0" fmla="*/ 390729 h 390729"/>
                <a:gd name="connsiteX1" fmla="*/ 568732 w 1250830"/>
                <a:gd name="connsiteY1" fmla="*/ 53 h 390729"/>
                <a:gd name="connsiteX2" fmla="*/ 1250830 w 1250830"/>
                <a:gd name="connsiteY2" fmla="*/ 284724 h 390729"/>
              </a:gdLst>
              <a:ahLst/>
              <a:cxnLst>
                <a:cxn ang="0">
                  <a:pos x="connsiteX0" y="connsiteY0"/>
                </a:cxn>
                <a:cxn ang="0">
                  <a:pos x="connsiteX1" y="connsiteY1"/>
                </a:cxn>
                <a:cxn ang="0">
                  <a:pos x="connsiteX2" y="connsiteY2"/>
                </a:cxn>
              </a:cxnLst>
              <a:rect l="l" t="t" r="r" b="b"/>
              <a:pathLst>
                <a:path w="1250830" h="390729">
                  <a:moveTo>
                    <a:pt x="0" y="390729"/>
                  </a:moveTo>
                  <a:cubicBezTo>
                    <a:pt x="120050" y="259176"/>
                    <a:pt x="360260" y="-4260"/>
                    <a:pt x="568732" y="53"/>
                  </a:cubicBezTo>
                  <a:cubicBezTo>
                    <a:pt x="777204" y="4366"/>
                    <a:pt x="953937" y="144545"/>
                    <a:pt x="1250830" y="28472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46" name="TextBox 145"/>
            <p:cNvSpPr txBox="1"/>
            <p:nvPr/>
          </p:nvSpPr>
          <p:spPr>
            <a:xfrm>
              <a:off x="2881175" y="2806952"/>
              <a:ext cx="1388673" cy="307777"/>
            </a:xfrm>
            <a:prstGeom prst="rect">
              <a:avLst/>
            </a:prstGeom>
          </p:spPr>
          <p:txBody>
            <a:bodyPr wrap="square" rtlCol="0">
              <a:spAutoFit/>
            </a:bodyPr>
            <a:lstStyle/>
            <a:p>
              <a:pPr algn="ctr"/>
              <a:r>
                <a:rPr lang="en-US" sz="1400" i="1" dirty="0">
                  <a:latin typeface="+mn-lt"/>
                </a:rPr>
                <a:t>1</a:t>
              </a:r>
              <a:r>
                <a:rPr lang="en-US" sz="1400" i="1" dirty="0" smtClean="0">
                  <a:latin typeface="+mn-lt"/>
                </a:rPr>
                <a:t>) Submit job</a:t>
              </a:r>
            </a:p>
          </p:txBody>
        </p:sp>
      </p:grpSp>
      <p:grpSp>
        <p:nvGrpSpPr>
          <p:cNvPr id="5" name="Group 4"/>
          <p:cNvGrpSpPr/>
          <p:nvPr/>
        </p:nvGrpSpPr>
        <p:grpSpPr>
          <a:xfrm>
            <a:off x="2478546" y="3360746"/>
            <a:ext cx="2193838" cy="738664"/>
            <a:chOff x="2478546" y="3360746"/>
            <a:chExt cx="2193838" cy="738664"/>
          </a:xfrm>
        </p:grpSpPr>
        <p:sp>
          <p:nvSpPr>
            <p:cNvPr id="9" name="Freeform 8"/>
            <p:cNvSpPr/>
            <p:nvPr/>
          </p:nvSpPr>
          <p:spPr>
            <a:xfrm>
              <a:off x="2539338" y="3768945"/>
              <a:ext cx="2121325" cy="232926"/>
            </a:xfrm>
            <a:custGeom>
              <a:avLst/>
              <a:gdLst>
                <a:gd name="connsiteX0" fmla="*/ 1388853 w 1388853"/>
                <a:gd name="connsiteY0" fmla="*/ 8627 h 232926"/>
                <a:gd name="connsiteX1" fmla="*/ 724619 w 1388853"/>
                <a:gd name="connsiteY1" fmla="*/ 232913 h 232926"/>
                <a:gd name="connsiteX2" fmla="*/ 0 w 1388853"/>
                <a:gd name="connsiteY2" fmla="*/ 0 h 232926"/>
              </a:gdLst>
              <a:ahLst/>
              <a:cxnLst>
                <a:cxn ang="0">
                  <a:pos x="connsiteX0" y="connsiteY0"/>
                </a:cxn>
                <a:cxn ang="0">
                  <a:pos x="connsiteX1" y="connsiteY1"/>
                </a:cxn>
                <a:cxn ang="0">
                  <a:pos x="connsiteX2" y="connsiteY2"/>
                </a:cxn>
              </a:cxnLst>
              <a:rect l="l" t="t" r="r" b="b"/>
              <a:pathLst>
                <a:path w="1388853" h="232926">
                  <a:moveTo>
                    <a:pt x="1388853" y="8627"/>
                  </a:moveTo>
                  <a:cubicBezTo>
                    <a:pt x="1172473" y="121489"/>
                    <a:pt x="956094" y="234351"/>
                    <a:pt x="724619" y="232913"/>
                  </a:cubicBezTo>
                  <a:cubicBezTo>
                    <a:pt x="493143" y="231475"/>
                    <a:pt x="246571" y="115737"/>
                    <a:pt x="0"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58" name="Freeform 57"/>
            <p:cNvSpPr/>
            <p:nvPr/>
          </p:nvSpPr>
          <p:spPr>
            <a:xfrm>
              <a:off x="2478546" y="3403684"/>
              <a:ext cx="2193838" cy="284774"/>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Lst>
              <a:ahLst/>
              <a:cxnLst>
                <a:cxn ang="0">
                  <a:pos x="connsiteX0" y="connsiteY0"/>
                </a:cxn>
                <a:cxn ang="0">
                  <a:pos x="connsiteX1" y="connsiteY1"/>
                </a:cxn>
                <a:cxn ang="0">
                  <a:pos x="connsiteX2" y="connsiteY2"/>
                </a:cxn>
              </a:cxnLst>
              <a:rect l="l" t="t" r="r" b="b"/>
              <a:pathLst>
                <a:path w="1250830" h="284774">
                  <a:moveTo>
                    <a:pt x="0" y="258895"/>
                  </a:moveTo>
                  <a:cubicBezTo>
                    <a:pt x="120050" y="127342"/>
                    <a:pt x="360260" y="-4210"/>
                    <a:pt x="568732" y="103"/>
                  </a:cubicBezTo>
                  <a:cubicBezTo>
                    <a:pt x="777204" y="4416"/>
                    <a:pt x="953937" y="144595"/>
                    <a:pt x="1250830" y="2847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50" name="TextBox 149"/>
            <p:cNvSpPr txBox="1"/>
            <p:nvPr/>
          </p:nvSpPr>
          <p:spPr>
            <a:xfrm>
              <a:off x="2748060" y="3360746"/>
              <a:ext cx="1712879" cy="738664"/>
            </a:xfrm>
            <a:prstGeom prst="rect">
              <a:avLst/>
            </a:prstGeom>
          </p:spPr>
          <p:txBody>
            <a:bodyPr wrap="square" rtlCol="0">
              <a:spAutoFit/>
            </a:bodyPr>
            <a:lstStyle/>
            <a:p>
              <a:pPr algn="ctr"/>
              <a:r>
                <a:rPr lang="en-US" sz="1400" i="1" dirty="0" smtClean="0">
                  <a:latin typeface="+mn-lt"/>
                </a:rPr>
                <a:t>2) (Optionally) Interact with application</a:t>
              </a:r>
            </a:p>
          </p:txBody>
        </p:sp>
      </p:grpSp>
      <p:sp>
        <p:nvSpPr>
          <p:cNvPr id="48" name="Oval 47"/>
          <p:cNvSpPr/>
          <p:nvPr/>
        </p:nvSpPr>
        <p:spPr>
          <a:xfrm>
            <a:off x="812588" y="3254598"/>
            <a:ext cx="1726750" cy="969673"/>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36" name="TextBox 135"/>
          <p:cNvSpPr txBox="1"/>
          <p:nvPr/>
        </p:nvSpPr>
        <p:spPr>
          <a:xfrm>
            <a:off x="678363" y="3554768"/>
            <a:ext cx="2048498" cy="369332"/>
          </a:xfrm>
          <a:prstGeom prst="rect">
            <a:avLst/>
          </a:prstGeom>
          <a:noFill/>
        </p:spPr>
        <p:txBody>
          <a:bodyPr wrap="square" rtlCol="0">
            <a:spAutoFit/>
          </a:bodyPr>
          <a:lstStyle/>
          <a:p>
            <a:pPr algn="ctr"/>
            <a:r>
              <a:rPr lang="en-US" sz="1800" b="1" i="1" dirty="0" smtClean="0">
                <a:latin typeface="+mn-lt"/>
              </a:rPr>
              <a:t>Client</a:t>
            </a:r>
          </a:p>
        </p:txBody>
      </p:sp>
      <p:grpSp>
        <p:nvGrpSpPr>
          <p:cNvPr id="6" name="Group 5"/>
          <p:cNvGrpSpPr/>
          <p:nvPr/>
        </p:nvGrpSpPr>
        <p:grpSpPr>
          <a:xfrm>
            <a:off x="2330332" y="4001871"/>
            <a:ext cx="2342053" cy="436895"/>
            <a:chOff x="2330332" y="4001871"/>
            <a:chExt cx="2342053" cy="436895"/>
          </a:xfrm>
        </p:grpSpPr>
        <p:sp>
          <p:nvSpPr>
            <p:cNvPr id="49" name="Freeform 48"/>
            <p:cNvSpPr/>
            <p:nvPr/>
          </p:nvSpPr>
          <p:spPr>
            <a:xfrm flipH="1" flipV="1">
              <a:off x="2330332" y="4001871"/>
              <a:ext cx="2342053" cy="390729"/>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 name="connsiteX0" fmla="*/ 0 w 1250830"/>
                <a:gd name="connsiteY0" fmla="*/ 390729 h 390729"/>
                <a:gd name="connsiteX1" fmla="*/ 568732 w 1250830"/>
                <a:gd name="connsiteY1" fmla="*/ 53 h 390729"/>
                <a:gd name="connsiteX2" fmla="*/ 1250830 w 1250830"/>
                <a:gd name="connsiteY2" fmla="*/ 284724 h 390729"/>
              </a:gdLst>
              <a:ahLst/>
              <a:cxnLst>
                <a:cxn ang="0">
                  <a:pos x="connsiteX0" y="connsiteY0"/>
                </a:cxn>
                <a:cxn ang="0">
                  <a:pos x="connsiteX1" y="connsiteY1"/>
                </a:cxn>
                <a:cxn ang="0">
                  <a:pos x="connsiteX2" y="connsiteY2"/>
                </a:cxn>
              </a:cxnLst>
              <a:rect l="l" t="t" r="r" b="b"/>
              <a:pathLst>
                <a:path w="1250830" h="390729">
                  <a:moveTo>
                    <a:pt x="0" y="390729"/>
                  </a:moveTo>
                  <a:cubicBezTo>
                    <a:pt x="120050" y="259176"/>
                    <a:pt x="360260" y="-4260"/>
                    <a:pt x="568732" y="53"/>
                  </a:cubicBezTo>
                  <a:cubicBezTo>
                    <a:pt x="777204" y="4366"/>
                    <a:pt x="953937" y="144545"/>
                    <a:pt x="1250830" y="28472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46" name="TextBox 45"/>
            <p:cNvSpPr txBox="1"/>
            <p:nvPr/>
          </p:nvSpPr>
          <p:spPr>
            <a:xfrm>
              <a:off x="2881174" y="4130989"/>
              <a:ext cx="1437654" cy="307777"/>
            </a:xfrm>
            <a:prstGeom prst="rect">
              <a:avLst/>
            </a:prstGeom>
          </p:spPr>
          <p:txBody>
            <a:bodyPr wrap="square" rtlCol="0">
              <a:spAutoFit/>
            </a:bodyPr>
            <a:lstStyle/>
            <a:p>
              <a:pPr algn="ctr"/>
              <a:r>
                <a:rPr lang="en-US" sz="1400" i="1" dirty="0">
                  <a:latin typeface="+mn-lt"/>
                </a:rPr>
                <a:t>3</a:t>
              </a:r>
              <a:r>
                <a:rPr lang="en-US" sz="1400" i="1" dirty="0" smtClean="0">
                  <a:latin typeface="+mn-lt"/>
                </a:rPr>
                <a:t>) Get results</a:t>
              </a:r>
            </a:p>
          </p:txBody>
        </p:sp>
      </p:grpSp>
      <p:grpSp>
        <p:nvGrpSpPr>
          <p:cNvPr id="50" name="Group 248"/>
          <p:cNvGrpSpPr>
            <a:grpSpLocks/>
          </p:cNvGrpSpPr>
          <p:nvPr/>
        </p:nvGrpSpPr>
        <p:grpSpPr bwMode="auto">
          <a:xfrm>
            <a:off x="289278" y="3433092"/>
            <a:ext cx="228600" cy="594360"/>
            <a:chOff x="2976" y="768"/>
            <a:chExt cx="912" cy="2135"/>
          </a:xfrm>
        </p:grpSpPr>
        <p:sp>
          <p:nvSpPr>
            <p:cNvPr id="51"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52" name="Group 17"/>
            <p:cNvGrpSpPr>
              <a:grpSpLocks/>
            </p:cNvGrpSpPr>
            <p:nvPr/>
          </p:nvGrpSpPr>
          <p:grpSpPr bwMode="auto">
            <a:xfrm>
              <a:off x="2976" y="1433"/>
              <a:ext cx="912" cy="1470"/>
              <a:chOff x="2976" y="1433"/>
              <a:chExt cx="912" cy="1495"/>
            </a:xfrm>
          </p:grpSpPr>
          <p:sp>
            <p:nvSpPr>
              <p:cNvPr id="53"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4"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5"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spTree>
    <p:extLst>
      <p:ext uri="{BB962C8B-B14F-4D97-AF65-F5344CB8AC3E}">
        <p14:creationId xmlns:p14="http://schemas.microsoft.com/office/powerpoint/2010/main" val="1161975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997196"/>
          </a:xfrm>
        </p:spPr>
        <p:txBody>
          <a:bodyPr/>
          <a:lstStyle/>
          <a:p>
            <a:r>
              <a:rPr lang="en-US" dirty="0" smtClean="0"/>
              <a:t>Excel Applications</a:t>
            </a:r>
            <a:br>
              <a:rPr lang="en-US" dirty="0" smtClean="0"/>
            </a:br>
            <a:r>
              <a:rPr lang="en-US" sz="2800" dirty="0" smtClean="0">
                <a:solidFill>
                  <a:schemeClr val="accent1"/>
                </a:solidFill>
              </a:rPr>
              <a:t>Basics</a:t>
            </a:r>
            <a:endParaRPr lang="en-US" sz="2800" dirty="0">
              <a:solidFill>
                <a:schemeClr val="accent1"/>
              </a:solidFill>
            </a:endParaRPr>
          </a:p>
        </p:txBody>
      </p:sp>
      <p:sp>
        <p:nvSpPr>
          <p:cNvPr id="4" name="Text Placeholder 3"/>
          <p:cNvSpPr>
            <a:spLocks noGrp="1"/>
          </p:cNvSpPr>
          <p:nvPr>
            <p:ph type="body" sz="quarter" idx="10"/>
          </p:nvPr>
        </p:nvSpPr>
        <p:spPr>
          <a:xfrm>
            <a:off x="519112" y="1447799"/>
            <a:ext cx="11149013" cy="4198072"/>
          </a:xfrm>
        </p:spPr>
        <p:txBody>
          <a:bodyPr/>
          <a:lstStyle/>
          <a:p>
            <a:r>
              <a:rPr lang="en-US" dirty="0" smtClean="0"/>
              <a:t>Options:</a:t>
            </a:r>
          </a:p>
          <a:p>
            <a:pPr lvl="1"/>
            <a:r>
              <a:rPr lang="en-US" dirty="0" smtClean="0"/>
              <a:t>Run Excel 2010 on each node in the cluster</a:t>
            </a:r>
          </a:p>
          <a:p>
            <a:pPr lvl="1"/>
            <a:r>
              <a:rPr lang="en-US" dirty="0" smtClean="0"/>
              <a:t>Run the logic of an Excel user-defined function (UDF) on the cluster</a:t>
            </a:r>
          </a:p>
          <a:p>
            <a:pPr lvl="1"/>
            <a:r>
              <a:rPr lang="en-US" dirty="0" smtClean="0"/>
              <a:t>Use Excel as the client for a SOA job</a:t>
            </a:r>
          </a:p>
          <a:p>
            <a:endParaRPr lang="en-US" dirty="0" smtClean="0"/>
          </a:p>
          <a:p>
            <a:r>
              <a:rPr lang="en-US" dirty="0" smtClean="0"/>
              <a:t>What they’re used for:</a:t>
            </a:r>
          </a:p>
          <a:p>
            <a:pPr lvl="1"/>
            <a:r>
              <a:rPr lang="en-US" dirty="0" smtClean="0"/>
              <a:t>Offloading Excel calculations onto a cluster for better performance</a:t>
            </a:r>
            <a:endParaRPr lang="en-US" dirty="0"/>
          </a:p>
        </p:txBody>
      </p:sp>
    </p:spTree>
    <p:extLst>
      <p:ext uri="{BB962C8B-B14F-4D97-AF65-F5344CB8AC3E}">
        <p14:creationId xmlns:p14="http://schemas.microsoft.com/office/powerpoint/2010/main" val="249058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995218" y="3188706"/>
            <a:ext cx="1426560" cy="1372682"/>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endParaRPr lang="en-US" dirty="0">
              <a:solidFill>
                <a:schemeClr val="tx1"/>
              </a:solidFill>
            </a:endParaRPr>
          </a:p>
        </p:txBody>
      </p:sp>
      <p:sp>
        <p:nvSpPr>
          <p:cNvPr id="242" name="Rounded Rectangle 241"/>
          <p:cNvSpPr/>
          <p:nvPr/>
        </p:nvSpPr>
        <p:spPr>
          <a:xfrm>
            <a:off x="4191273" y="1627019"/>
            <a:ext cx="7195892" cy="4573758"/>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a:solidFill>
                <a:schemeClr val="tx1"/>
              </a:solidFill>
            </a:endParaRPr>
          </a:p>
        </p:txBody>
      </p:sp>
      <p:sp>
        <p:nvSpPr>
          <p:cNvPr id="21" name="Title 20"/>
          <p:cNvSpPr>
            <a:spLocks noGrp="1"/>
          </p:cNvSpPr>
          <p:nvPr>
            <p:ph type="title"/>
          </p:nvPr>
        </p:nvSpPr>
        <p:spPr/>
        <p:txBody>
          <a:bodyPr/>
          <a:lstStyle/>
          <a:p>
            <a:r>
              <a:rPr lang="en-US" dirty="0" smtClean="0"/>
              <a:t>Excel Applications</a:t>
            </a:r>
            <a:r>
              <a:rPr lang="en-US" dirty="0"/>
              <a:t/>
            </a:r>
            <a:br>
              <a:rPr lang="en-US" dirty="0"/>
            </a:br>
            <a:r>
              <a:rPr lang="en-US" sz="2800" dirty="0">
                <a:solidFill>
                  <a:schemeClr val="accent1"/>
                </a:solidFill>
              </a:rPr>
              <a:t>An illustration</a:t>
            </a:r>
            <a:endParaRPr lang="en-US" dirty="0"/>
          </a:p>
        </p:txBody>
      </p:sp>
      <p:grpSp>
        <p:nvGrpSpPr>
          <p:cNvPr id="2" name="Group 1"/>
          <p:cNvGrpSpPr/>
          <p:nvPr/>
        </p:nvGrpSpPr>
        <p:grpSpPr>
          <a:xfrm>
            <a:off x="2240333" y="3203591"/>
            <a:ext cx="1915204" cy="555585"/>
            <a:chOff x="2240333" y="3203591"/>
            <a:chExt cx="1915204" cy="555585"/>
          </a:xfrm>
        </p:grpSpPr>
        <p:sp>
          <p:nvSpPr>
            <p:cNvPr id="76" name="Freeform 75"/>
            <p:cNvSpPr/>
            <p:nvPr/>
          </p:nvSpPr>
          <p:spPr>
            <a:xfrm>
              <a:off x="2240333" y="3474402"/>
              <a:ext cx="1915204" cy="284774"/>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Lst>
              <a:ahLst/>
              <a:cxnLst>
                <a:cxn ang="0">
                  <a:pos x="connsiteX0" y="connsiteY0"/>
                </a:cxn>
                <a:cxn ang="0">
                  <a:pos x="connsiteX1" y="connsiteY1"/>
                </a:cxn>
                <a:cxn ang="0">
                  <a:pos x="connsiteX2" y="connsiteY2"/>
                </a:cxn>
              </a:cxnLst>
              <a:rect l="l" t="t" r="r" b="b"/>
              <a:pathLst>
                <a:path w="1250830" h="284774">
                  <a:moveTo>
                    <a:pt x="0" y="258895"/>
                  </a:moveTo>
                  <a:cubicBezTo>
                    <a:pt x="120050" y="127342"/>
                    <a:pt x="360260" y="-4210"/>
                    <a:pt x="568732" y="103"/>
                  </a:cubicBezTo>
                  <a:cubicBezTo>
                    <a:pt x="777204" y="4416"/>
                    <a:pt x="953937" y="144595"/>
                    <a:pt x="1250830" y="2847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79" name="TextBox 78"/>
            <p:cNvSpPr txBox="1"/>
            <p:nvPr/>
          </p:nvSpPr>
          <p:spPr>
            <a:xfrm>
              <a:off x="2618039" y="3203591"/>
              <a:ext cx="1295224" cy="523220"/>
            </a:xfrm>
            <a:prstGeom prst="rect">
              <a:avLst/>
            </a:prstGeom>
          </p:spPr>
          <p:txBody>
            <a:bodyPr wrap="square" rtlCol="0">
              <a:spAutoFit/>
            </a:bodyPr>
            <a:lstStyle/>
            <a:p>
              <a:pPr algn="ctr"/>
              <a:r>
                <a:rPr lang="en-US" sz="1400" i="1" dirty="0">
                  <a:latin typeface="+mn-lt"/>
                </a:rPr>
                <a:t>1</a:t>
              </a:r>
              <a:r>
                <a:rPr lang="en-US" sz="1400" i="1" dirty="0" smtClean="0">
                  <a:latin typeface="+mn-lt"/>
                </a:rPr>
                <a:t>) Submit workbook</a:t>
              </a:r>
            </a:p>
          </p:txBody>
        </p:sp>
      </p:grpSp>
      <p:grpSp>
        <p:nvGrpSpPr>
          <p:cNvPr id="4" name="Group 3"/>
          <p:cNvGrpSpPr/>
          <p:nvPr/>
        </p:nvGrpSpPr>
        <p:grpSpPr>
          <a:xfrm>
            <a:off x="2280977" y="3949181"/>
            <a:ext cx="1910297" cy="307777"/>
            <a:chOff x="2280977" y="3949181"/>
            <a:chExt cx="1910297" cy="307777"/>
          </a:xfrm>
        </p:grpSpPr>
        <p:sp>
          <p:nvSpPr>
            <p:cNvPr id="80" name="Freeform 79"/>
            <p:cNvSpPr/>
            <p:nvPr/>
          </p:nvSpPr>
          <p:spPr>
            <a:xfrm>
              <a:off x="2280977" y="3983463"/>
              <a:ext cx="1910297" cy="232926"/>
            </a:xfrm>
            <a:custGeom>
              <a:avLst/>
              <a:gdLst>
                <a:gd name="connsiteX0" fmla="*/ 1388853 w 1388853"/>
                <a:gd name="connsiteY0" fmla="*/ 8627 h 232926"/>
                <a:gd name="connsiteX1" fmla="*/ 724619 w 1388853"/>
                <a:gd name="connsiteY1" fmla="*/ 232913 h 232926"/>
                <a:gd name="connsiteX2" fmla="*/ 0 w 1388853"/>
                <a:gd name="connsiteY2" fmla="*/ 0 h 232926"/>
              </a:gdLst>
              <a:ahLst/>
              <a:cxnLst>
                <a:cxn ang="0">
                  <a:pos x="connsiteX0" y="connsiteY0"/>
                </a:cxn>
                <a:cxn ang="0">
                  <a:pos x="connsiteX1" y="connsiteY1"/>
                </a:cxn>
                <a:cxn ang="0">
                  <a:pos x="connsiteX2" y="connsiteY2"/>
                </a:cxn>
              </a:cxnLst>
              <a:rect l="l" t="t" r="r" b="b"/>
              <a:pathLst>
                <a:path w="1388853" h="232926">
                  <a:moveTo>
                    <a:pt x="1388853" y="8627"/>
                  </a:moveTo>
                  <a:cubicBezTo>
                    <a:pt x="1172473" y="121489"/>
                    <a:pt x="956094" y="234351"/>
                    <a:pt x="724619" y="232913"/>
                  </a:cubicBezTo>
                  <a:cubicBezTo>
                    <a:pt x="493143" y="231475"/>
                    <a:pt x="246571" y="115737"/>
                    <a:pt x="0"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81" name="TextBox 80"/>
            <p:cNvSpPr txBox="1"/>
            <p:nvPr/>
          </p:nvSpPr>
          <p:spPr>
            <a:xfrm>
              <a:off x="2618039" y="3949181"/>
              <a:ext cx="1295224" cy="307777"/>
            </a:xfrm>
            <a:prstGeom prst="rect">
              <a:avLst/>
            </a:prstGeom>
          </p:spPr>
          <p:txBody>
            <a:bodyPr wrap="square" rtlCol="0">
              <a:spAutoFit/>
            </a:bodyPr>
            <a:lstStyle/>
            <a:p>
              <a:pPr algn="ctr"/>
              <a:r>
                <a:rPr lang="en-US" sz="1400" i="1" dirty="0" smtClean="0">
                  <a:latin typeface="+mn-lt"/>
                </a:rPr>
                <a:t>2) Get results</a:t>
              </a:r>
            </a:p>
          </p:txBody>
        </p:sp>
      </p:grpSp>
      <p:pic>
        <p:nvPicPr>
          <p:cNvPr id="1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709" y="3320335"/>
            <a:ext cx="1110267" cy="87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TextBox 113"/>
          <p:cNvSpPr txBox="1"/>
          <p:nvPr/>
        </p:nvSpPr>
        <p:spPr>
          <a:xfrm>
            <a:off x="995218" y="4192055"/>
            <a:ext cx="1426560" cy="369332"/>
          </a:xfrm>
          <a:prstGeom prst="rect">
            <a:avLst/>
          </a:prstGeom>
          <a:noFill/>
        </p:spPr>
        <p:txBody>
          <a:bodyPr wrap="square" rtlCol="0">
            <a:spAutoFit/>
          </a:bodyPr>
          <a:lstStyle/>
          <a:p>
            <a:pPr algn="ctr"/>
            <a:r>
              <a:rPr lang="en-US" sz="1800" b="1" dirty="0" smtClean="0">
                <a:latin typeface="+mn-lt"/>
              </a:rPr>
              <a:t>Excel</a:t>
            </a:r>
          </a:p>
        </p:txBody>
      </p:sp>
      <p:grpSp>
        <p:nvGrpSpPr>
          <p:cNvPr id="3" name="Group 2"/>
          <p:cNvGrpSpPr/>
          <p:nvPr/>
        </p:nvGrpSpPr>
        <p:grpSpPr>
          <a:xfrm>
            <a:off x="4480165" y="2036673"/>
            <a:ext cx="6591424" cy="3760899"/>
            <a:chOff x="4480165" y="2036673"/>
            <a:chExt cx="6591424" cy="3760899"/>
          </a:xfrm>
        </p:grpSpPr>
        <p:sp>
          <p:nvSpPr>
            <p:cNvPr id="156" name="Rectangle 155"/>
            <p:cNvSpPr/>
            <p:nvPr/>
          </p:nvSpPr>
          <p:spPr>
            <a:xfrm>
              <a:off x="4480165" y="2036675"/>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88" name="Rectangle 87"/>
            <p:cNvSpPr/>
            <p:nvPr/>
          </p:nvSpPr>
          <p:spPr>
            <a:xfrm>
              <a:off x="6730611" y="2036674"/>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94" name="Rectangle 93"/>
            <p:cNvSpPr/>
            <p:nvPr/>
          </p:nvSpPr>
          <p:spPr>
            <a:xfrm>
              <a:off x="8981057" y="2036673"/>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00" name="Rectangle 99"/>
            <p:cNvSpPr/>
            <p:nvPr/>
          </p:nvSpPr>
          <p:spPr>
            <a:xfrm>
              <a:off x="4509696" y="3341107"/>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06" name="Rectangle 105"/>
            <p:cNvSpPr/>
            <p:nvPr/>
          </p:nvSpPr>
          <p:spPr>
            <a:xfrm>
              <a:off x="6760142" y="3341106"/>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30" name="Rectangle 129"/>
            <p:cNvSpPr/>
            <p:nvPr/>
          </p:nvSpPr>
          <p:spPr>
            <a:xfrm>
              <a:off x="9010588" y="3341104"/>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37" name="Rectangle 136"/>
            <p:cNvSpPr/>
            <p:nvPr/>
          </p:nvSpPr>
          <p:spPr>
            <a:xfrm>
              <a:off x="4539227" y="4645539"/>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51" name="Rectangle 150"/>
            <p:cNvSpPr/>
            <p:nvPr/>
          </p:nvSpPr>
          <p:spPr>
            <a:xfrm>
              <a:off x="6789673" y="4645538"/>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3" name="Rectangle 162"/>
            <p:cNvSpPr/>
            <p:nvPr/>
          </p:nvSpPr>
          <p:spPr>
            <a:xfrm>
              <a:off x="9040118" y="4645537"/>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83" name="Oval 182"/>
            <p:cNvSpPr/>
            <p:nvPr/>
          </p:nvSpPr>
          <p:spPr>
            <a:xfrm>
              <a:off x="4644038" y="2100956"/>
              <a:ext cx="1703724"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84" name="TextBox 183"/>
            <p:cNvSpPr txBox="1"/>
            <p:nvPr/>
          </p:nvSpPr>
          <p:spPr>
            <a:xfrm>
              <a:off x="4644038" y="2210931"/>
              <a:ext cx="1703724" cy="369332"/>
            </a:xfrm>
            <a:prstGeom prst="rect">
              <a:avLst/>
            </a:prstGeom>
            <a:noFill/>
          </p:spPr>
          <p:txBody>
            <a:bodyPr wrap="square" rtlCol="0">
              <a:spAutoFit/>
            </a:bodyPr>
            <a:lstStyle/>
            <a:p>
              <a:pPr algn="ctr"/>
              <a:r>
                <a:rPr lang="en-US" sz="1800" b="1" i="1" dirty="0" smtClean="0">
                  <a:latin typeface="+mn-lt"/>
                </a:rPr>
                <a:t>Workbook</a:t>
              </a:r>
            </a:p>
          </p:txBody>
        </p:sp>
        <p:sp>
          <p:nvSpPr>
            <p:cNvPr id="115" name="Rectangle 114"/>
            <p:cNvSpPr/>
            <p:nvPr/>
          </p:nvSpPr>
          <p:spPr>
            <a:xfrm>
              <a:off x="4661387" y="2727197"/>
              <a:ext cx="1703724" cy="36933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18" name="TextBox 117"/>
            <p:cNvSpPr txBox="1"/>
            <p:nvPr/>
          </p:nvSpPr>
          <p:spPr>
            <a:xfrm>
              <a:off x="4661389" y="2727197"/>
              <a:ext cx="1703724" cy="369332"/>
            </a:xfrm>
            <a:prstGeom prst="rect">
              <a:avLst/>
            </a:prstGeom>
            <a:noFill/>
          </p:spPr>
          <p:txBody>
            <a:bodyPr wrap="square" rtlCol="0">
              <a:spAutoFit/>
            </a:bodyPr>
            <a:lstStyle/>
            <a:p>
              <a:pPr algn="ctr"/>
              <a:r>
                <a:rPr lang="en-US" sz="1800" b="1" dirty="0" smtClean="0">
                  <a:latin typeface="+mn-lt"/>
                </a:rPr>
                <a:t>Excel</a:t>
              </a:r>
            </a:p>
          </p:txBody>
        </p:sp>
        <p:sp>
          <p:nvSpPr>
            <p:cNvPr id="119" name="Oval 118"/>
            <p:cNvSpPr/>
            <p:nvPr/>
          </p:nvSpPr>
          <p:spPr>
            <a:xfrm>
              <a:off x="6880375" y="2106422"/>
              <a:ext cx="1703724"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20" name="TextBox 119"/>
            <p:cNvSpPr txBox="1"/>
            <p:nvPr/>
          </p:nvSpPr>
          <p:spPr>
            <a:xfrm>
              <a:off x="6880375" y="2216397"/>
              <a:ext cx="1703724" cy="369332"/>
            </a:xfrm>
            <a:prstGeom prst="rect">
              <a:avLst/>
            </a:prstGeom>
            <a:noFill/>
          </p:spPr>
          <p:txBody>
            <a:bodyPr wrap="square" rtlCol="0">
              <a:spAutoFit/>
            </a:bodyPr>
            <a:lstStyle/>
            <a:p>
              <a:pPr algn="ctr"/>
              <a:r>
                <a:rPr lang="en-US" sz="1800" b="1" i="1" dirty="0" smtClean="0">
                  <a:latin typeface="+mn-lt"/>
                </a:rPr>
                <a:t>Workbook</a:t>
              </a:r>
            </a:p>
          </p:txBody>
        </p:sp>
        <p:sp>
          <p:nvSpPr>
            <p:cNvPr id="122" name="Rectangle 121"/>
            <p:cNvSpPr/>
            <p:nvPr/>
          </p:nvSpPr>
          <p:spPr>
            <a:xfrm>
              <a:off x="6897723" y="2732663"/>
              <a:ext cx="1703724" cy="36933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23" name="TextBox 122"/>
            <p:cNvSpPr txBox="1"/>
            <p:nvPr/>
          </p:nvSpPr>
          <p:spPr>
            <a:xfrm>
              <a:off x="6897725" y="2732663"/>
              <a:ext cx="1703724" cy="369332"/>
            </a:xfrm>
            <a:prstGeom prst="rect">
              <a:avLst/>
            </a:prstGeom>
            <a:noFill/>
          </p:spPr>
          <p:txBody>
            <a:bodyPr wrap="square" rtlCol="0">
              <a:spAutoFit/>
            </a:bodyPr>
            <a:lstStyle/>
            <a:p>
              <a:pPr algn="ctr"/>
              <a:r>
                <a:rPr lang="en-US" sz="1800" b="1" dirty="0" smtClean="0">
                  <a:latin typeface="+mn-lt"/>
                </a:rPr>
                <a:t>Excel</a:t>
              </a:r>
            </a:p>
          </p:txBody>
        </p:sp>
        <p:sp>
          <p:nvSpPr>
            <p:cNvPr id="124" name="Oval 123"/>
            <p:cNvSpPr/>
            <p:nvPr/>
          </p:nvSpPr>
          <p:spPr>
            <a:xfrm>
              <a:off x="9116711" y="2111888"/>
              <a:ext cx="1703724"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25" name="TextBox 124"/>
            <p:cNvSpPr txBox="1"/>
            <p:nvPr/>
          </p:nvSpPr>
          <p:spPr>
            <a:xfrm>
              <a:off x="9116711" y="2221863"/>
              <a:ext cx="1703724" cy="369332"/>
            </a:xfrm>
            <a:prstGeom prst="rect">
              <a:avLst/>
            </a:prstGeom>
            <a:noFill/>
          </p:spPr>
          <p:txBody>
            <a:bodyPr wrap="square" rtlCol="0">
              <a:spAutoFit/>
            </a:bodyPr>
            <a:lstStyle/>
            <a:p>
              <a:pPr algn="ctr"/>
              <a:r>
                <a:rPr lang="en-US" sz="1800" b="1" i="1" dirty="0" smtClean="0">
                  <a:latin typeface="+mn-lt"/>
                </a:rPr>
                <a:t>Workbook</a:t>
              </a:r>
            </a:p>
          </p:txBody>
        </p:sp>
        <p:sp>
          <p:nvSpPr>
            <p:cNvPr id="126" name="Rectangle 125"/>
            <p:cNvSpPr/>
            <p:nvPr/>
          </p:nvSpPr>
          <p:spPr>
            <a:xfrm>
              <a:off x="9134060" y="2738129"/>
              <a:ext cx="1703724" cy="36933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27" name="TextBox 126"/>
            <p:cNvSpPr txBox="1"/>
            <p:nvPr/>
          </p:nvSpPr>
          <p:spPr>
            <a:xfrm>
              <a:off x="9134061" y="2738129"/>
              <a:ext cx="1703724" cy="369332"/>
            </a:xfrm>
            <a:prstGeom prst="rect">
              <a:avLst/>
            </a:prstGeom>
            <a:noFill/>
          </p:spPr>
          <p:txBody>
            <a:bodyPr wrap="square" rtlCol="0">
              <a:spAutoFit/>
            </a:bodyPr>
            <a:lstStyle/>
            <a:p>
              <a:pPr algn="ctr"/>
              <a:r>
                <a:rPr lang="en-US" sz="1800" b="1" dirty="0" smtClean="0">
                  <a:latin typeface="+mn-lt"/>
                </a:rPr>
                <a:t>Excel</a:t>
              </a:r>
            </a:p>
          </p:txBody>
        </p:sp>
        <p:sp>
          <p:nvSpPr>
            <p:cNvPr id="136" name="Oval 135"/>
            <p:cNvSpPr/>
            <p:nvPr/>
          </p:nvSpPr>
          <p:spPr>
            <a:xfrm>
              <a:off x="4683669" y="3421238"/>
              <a:ext cx="1703724"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38" name="TextBox 137"/>
            <p:cNvSpPr txBox="1"/>
            <p:nvPr/>
          </p:nvSpPr>
          <p:spPr>
            <a:xfrm>
              <a:off x="4683669" y="3531213"/>
              <a:ext cx="1703724" cy="369332"/>
            </a:xfrm>
            <a:prstGeom prst="rect">
              <a:avLst/>
            </a:prstGeom>
            <a:noFill/>
          </p:spPr>
          <p:txBody>
            <a:bodyPr wrap="square" rtlCol="0">
              <a:spAutoFit/>
            </a:bodyPr>
            <a:lstStyle/>
            <a:p>
              <a:pPr algn="ctr"/>
              <a:r>
                <a:rPr lang="en-US" sz="1800" b="1" i="1" dirty="0" smtClean="0">
                  <a:latin typeface="+mn-lt"/>
                </a:rPr>
                <a:t>Workbook</a:t>
              </a:r>
            </a:p>
          </p:txBody>
        </p:sp>
        <p:sp>
          <p:nvSpPr>
            <p:cNvPr id="139" name="Rectangle 138"/>
            <p:cNvSpPr/>
            <p:nvPr/>
          </p:nvSpPr>
          <p:spPr>
            <a:xfrm>
              <a:off x="4701018" y="4047479"/>
              <a:ext cx="1703724" cy="36933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40" name="TextBox 139"/>
            <p:cNvSpPr txBox="1"/>
            <p:nvPr/>
          </p:nvSpPr>
          <p:spPr>
            <a:xfrm>
              <a:off x="4701020" y="4047479"/>
              <a:ext cx="1703724" cy="369332"/>
            </a:xfrm>
            <a:prstGeom prst="rect">
              <a:avLst/>
            </a:prstGeom>
            <a:noFill/>
          </p:spPr>
          <p:txBody>
            <a:bodyPr wrap="square" rtlCol="0">
              <a:spAutoFit/>
            </a:bodyPr>
            <a:lstStyle/>
            <a:p>
              <a:pPr algn="ctr"/>
              <a:r>
                <a:rPr lang="en-US" sz="1800" b="1" dirty="0" smtClean="0">
                  <a:latin typeface="+mn-lt"/>
                </a:rPr>
                <a:t>Excel</a:t>
              </a:r>
            </a:p>
          </p:txBody>
        </p:sp>
        <p:sp>
          <p:nvSpPr>
            <p:cNvPr id="141" name="Oval 140"/>
            <p:cNvSpPr/>
            <p:nvPr/>
          </p:nvSpPr>
          <p:spPr>
            <a:xfrm>
              <a:off x="6920006" y="3426704"/>
              <a:ext cx="1703724"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42" name="TextBox 141"/>
            <p:cNvSpPr txBox="1"/>
            <p:nvPr/>
          </p:nvSpPr>
          <p:spPr>
            <a:xfrm>
              <a:off x="6920006" y="3536679"/>
              <a:ext cx="1703724" cy="369332"/>
            </a:xfrm>
            <a:prstGeom prst="rect">
              <a:avLst/>
            </a:prstGeom>
            <a:noFill/>
          </p:spPr>
          <p:txBody>
            <a:bodyPr wrap="square" rtlCol="0">
              <a:spAutoFit/>
            </a:bodyPr>
            <a:lstStyle/>
            <a:p>
              <a:pPr algn="ctr"/>
              <a:r>
                <a:rPr lang="en-US" sz="1800" b="1" i="1" dirty="0" smtClean="0">
                  <a:latin typeface="+mn-lt"/>
                </a:rPr>
                <a:t>Workbook</a:t>
              </a:r>
            </a:p>
          </p:txBody>
        </p:sp>
        <p:sp>
          <p:nvSpPr>
            <p:cNvPr id="143" name="Rectangle 142"/>
            <p:cNvSpPr/>
            <p:nvPr/>
          </p:nvSpPr>
          <p:spPr>
            <a:xfrm>
              <a:off x="6937354" y="4052945"/>
              <a:ext cx="1703724" cy="36933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46" name="TextBox 145"/>
            <p:cNvSpPr txBox="1"/>
            <p:nvPr/>
          </p:nvSpPr>
          <p:spPr>
            <a:xfrm>
              <a:off x="6937356" y="4052945"/>
              <a:ext cx="1703724" cy="369332"/>
            </a:xfrm>
            <a:prstGeom prst="rect">
              <a:avLst/>
            </a:prstGeom>
            <a:noFill/>
          </p:spPr>
          <p:txBody>
            <a:bodyPr wrap="square" rtlCol="0">
              <a:spAutoFit/>
            </a:bodyPr>
            <a:lstStyle/>
            <a:p>
              <a:pPr algn="ctr"/>
              <a:r>
                <a:rPr lang="en-US" sz="1800" b="1" dirty="0" smtClean="0">
                  <a:latin typeface="+mn-lt"/>
                </a:rPr>
                <a:t>Excel</a:t>
              </a:r>
            </a:p>
          </p:txBody>
        </p:sp>
        <p:sp>
          <p:nvSpPr>
            <p:cNvPr id="150" name="Oval 149"/>
            <p:cNvSpPr/>
            <p:nvPr/>
          </p:nvSpPr>
          <p:spPr>
            <a:xfrm>
              <a:off x="9156342" y="3432170"/>
              <a:ext cx="1703724"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53" name="TextBox 152"/>
            <p:cNvSpPr txBox="1"/>
            <p:nvPr/>
          </p:nvSpPr>
          <p:spPr>
            <a:xfrm>
              <a:off x="9156342" y="3542145"/>
              <a:ext cx="1703724" cy="369332"/>
            </a:xfrm>
            <a:prstGeom prst="rect">
              <a:avLst/>
            </a:prstGeom>
            <a:noFill/>
          </p:spPr>
          <p:txBody>
            <a:bodyPr wrap="square" rtlCol="0">
              <a:spAutoFit/>
            </a:bodyPr>
            <a:lstStyle/>
            <a:p>
              <a:pPr algn="ctr"/>
              <a:r>
                <a:rPr lang="en-US" sz="1800" b="1" i="1" dirty="0" smtClean="0">
                  <a:latin typeface="+mn-lt"/>
                </a:rPr>
                <a:t>Workbook</a:t>
              </a:r>
            </a:p>
          </p:txBody>
        </p:sp>
        <p:sp>
          <p:nvSpPr>
            <p:cNvPr id="159" name="Rectangle 158"/>
            <p:cNvSpPr/>
            <p:nvPr/>
          </p:nvSpPr>
          <p:spPr>
            <a:xfrm>
              <a:off x="9173691" y="4058411"/>
              <a:ext cx="1703724" cy="36933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60" name="TextBox 159"/>
            <p:cNvSpPr txBox="1"/>
            <p:nvPr/>
          </p:nvSpPr>
          <p:spPr>
            <a:xfrm>
              <a:off x="9173692" y="4058411"/>
              <a:ext cx="1703724" cy="369332"/>
            </a:xfrm>
            <a:prstGeom prst="rect">
              <a:avLst/>
            </a:prstGeom>
            <a:noFill/>
          </p:spPr>
          <p:txBody>
            <a:bodyPr wrap="square" rtlCol="0">
              <a:spAutoFit/>
            </a:bodyPr>
            <a:lstStyle/>
            <a:p>
              <a:pPr algn="ctr"/>
              <a:r>
                <a:rPr lang="en-US" sz="1800" b="1" dirty="0" smtClean="0">
                  <a:latin typeface="+mn-lt"/>
                </a:rPr>
                <a:t>Excel</a:t>
              </a:r>
            </a:p>
          </p:txBody>
        </p:sp>
        <p:sp>
          <p:nvSpPr>
            <p:cNvPr id="161" name="Oval 160"/>
            <p:cNvSpPr/>
            <p:nvPr/>
          </p:nvSpPr>
          <p:spPr>
            <a:xfrm>
              <a:off x="4726541" y="4713036"/>
              <a:ext cx="1703724"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62" name="TextBox 161"/>
            <p:cNvSpPr txBox="1"/>
            <p:nvPr/>
          </p:nvSpPr>
          <p:spPr>
            <a:xfrm>
              <a:off x="4726541" y="4823011"/>
              <a:ext cx="1703724" cy="369332"/>
            </a:xfrm>
            <a:prstGeom prst="rect">
              <a:avLst/>
            </a:prstGeom>
            <a:noFill/>
          </p:spPr>
          <p:txBody>
            <a:bodyPr wrap="square" rtlCol="0">
              <a:spAutoFit/>
            </a:bodyPr>
            <a:lstStyle/>
            <a:p>
              <a:pPr algn="ctr"/>
              <a:r>
                <a:rPr lang="en-US" sz="1800" b="1" i="1" dirty="0" smtClean="0">
                  <a:latin typeface="+mn-lt"/>
                </a:rPr>
                <a:t>Workbook</a:t>
              </a:r>
            </a:p>
          </p:txBody>
        </p:sp>
        <p:sp>
          <p:nvSpPr>
            <p:cNvPr id="164" name="Rectangle 163"/>
            <p:cNvSpPr/>
            <p:nvPr/>
          </p:nvSpPr>
          <p:spPr>
            <a:xfrm>
              <a:off x="4743890" y="5339277"/>
              <a:ext cx="1703724" cy="36933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65" name="TextBox 164"/>
            <p:cNvSpPr txBox="1"/>
            <p:nvPr/>
          </p:nvSpPr>
          <p:spPr>
            <a:xfrm>
              <a:off x="4743891" y="5339277"/>
              <a:ext cx="1703724" cy="369332"/>
            </a:xfrm>
            <a:prstGeom prst="rect">
              <a:avLst/>
            </a:prstGeom>
            <a:noFill/>
          </p:spPr>
          <p:txBody>
            <a:bodyPr wrap="square" rtlCol="0">
              <a:spAutoFit/>
            </a:bodyPr>
            <a:lstStyle/>
            <a:p>
              <a:pPr algn="ctr"/>
              <a:r>
                <a:rPr lang="en-US" sz="1800" b="1" dirty="0" smtClean="0">
                  <a:latin typeface="+mn-lt"/>
                </a:rPr>
                <a:t>Excel</a:t>
              </a:r>
            </a:p>
          </p:txBody>
        </p:sp>
        <p:sp>
          <p:nvSpPr>
            <p:cNvPr id="171" name="Oval 170"/>
            <p:cNvSpPr/>
            <p:nvPr/>
          </p:nvSpPr>
          <p:spPr>
            <a:xfrm>
              <a:off x="6962877" y="4718502"/>
              <a:ext cx="1703724"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72" name="TextBox 171"/>
            <p:cNvSpPr txBox="1"/>
            <p:nvPr/>
          </p:nvSpPr>
          <p:spPr>
            <a:xfrm>
              <a:off x="6962877" y="4828477"/>
              <a:ext cx="1703724" cy="369332"/>
            </a:xfrm>
            <a:prstGeom prst="rect">
              <a:avLst/>
            </a:prstGeom>
            <a:noFill/>
          </p:spPr>
          <p:txBody>
            <a:bodyPr wrap="square" rtlCol="0">
              <a:spAutoFit/>
            </a:bodyPr>
            <a:lstStyle/>
            <a:p>
              <a:pPr algn="ctr"/>
              <a:r>
                <a:rPr lang="en-US" sz="1800" b="1" i="1" dirty="0" smtClean="0">
                  <a:latin typeface="+mn-lt"/>
                </a:rPr>
                <a:t>Workbook</a:t>
              </a:r>
            </a:p>
          </p:txBody>
        </p:sp>
        <p:sp>
          <p:nvSpPr>
            <p:cNvPr id="173" name="Rectangle 172"/>
            <p:cNvSpPr/>
            <p:nvPr/>
          </p:nvSpPr>
          <p:spPr>
            <a:xfrm>
              <a:off x="6980226" y="5344743"/>
              <a:ext cx="1703724" cy="36933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74" name="TextBox 173"/>
            <p:cNvSpPr txBox="1"/>
            <p:nvPr/>
          </p:nvSpPr>
          <p:spPr>
            <a:xfrm>
              <a:off x="6980227" y="5344743"/>
              <a:ext cx="1703724" cy="369332"/>
            </a:xfrm>
            <a:prstGeom prst="rect">
              <a:avLst/>
            </a:prstGeom>
            <a:noFill/>
          </p:spPr>
          <p:txBody>
            <a:bodyPr wrap="square" rtlCol="0">
              <a:spAutoFit/>
            </a:bodyPr>
            <a:lstStyle/>
            <a:p>
              <a:pPr algn="ctr"/>
              <a:r>
                <a:rPr lang="en-US" sz="1800" b="1" dirty="0" smtClean="0">
                  <a:latin typeface="+mn-lt"/>
                </a:rPr>
                <a:t>Excel</a:t>
              </a:r>
            </a:p>
          </p:txBody>
        </p:sp>
        <p:sp>
          <p:nvSpPr>
            <p:cNvPr id="175" name="Oval 174"/>
            <p:cNvSpPr/>
            <p:nvPr/>
          </p:nvSpPr>
          <p:spPr>
            <a:xfrm>
              <a:off x="9199213" y="4723968"/>
              <a:ext cx="1703724"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76" name="TextBox 175"/>
            <p:cNvSpPr txBox="1"/>
            <p:nvPr/>
          </p:nvSpPr>
          <p:spPr>
            <a:xfrm>
              <a:off x="9199213" y="4833943"/>
              <a:ext cx="1703724" cy="369332"/>
            </a:xfrm>
            <a:prstGeom prst="rect">
              <a:avLst/>
            </a:prstGeom>
            <a:noFill/>
          </p:spPr>
          <p:txBody>
            <a:bodyPr wrap="square" rtlCol="0">
              <a:spAutoFit/>
            </a:bodyPr>
            <a:lstStyle/>
            <a:p>
              <a:pPr algn="ctr"/>
              <a:r>
                <a:rPr lang="en-US" sz="1800" b="1" i="1" dirty="0" smtClean="0">
                  <a:latin typeface="+mn-lt"/>
                </a:rPr>
                <a:t>Workbook</a:t>
              </a:r>
            </a:p>
          </p:txBody>
        </p:sp>
        <p:sp>
          <p:nvSpPr>
            <p:cNvPr id="177" name="Rectangle 176"/>
            <p:cNvSpPr/>
            <p:nvPr/>
          </p:nvSpPr>
          <p:spPr>
            <a:xfrm>
              <a:off x="9216562" y="5350209"/>
              <a:ext cx="1703724" cy="36933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78" name="TextBox 177"/>
            <p:cNvSpPr txBox="1"/>
            <p:nvPr/>
          </p:nvSpPr>
          <p:spPr>
            <a:xfrm>
              <a:off x="9216563" y="5350209"/>
              <a:ext cx="1703724" cy="369332"/>
            </a:xfrm>
            <a:prstGeom prst="rect">
              <a:avLst/>
            </a:prstGeom>
            <a:noFill/>
          </p:spPr>
          <p:txBody>
            <a:bodyPr wrap="square" rtlCol="0">
              <a:spAutoFit/>
            </a:bodyPr>
            <a:lstStyle/>
            <a:p>
              <a:pPr algn="ctr"/>
              <a:r>
                <a:rPr lang="en-US" sz="1800" b="1" dirty="0" smtClean="0">
                  <a:latin typeface="+mn-lt"/>
                </a:rPr>
                <a:t>Excel</a:t>
              </a:r>
            </a:p>
          </p:txBody>
        </p:sp>
      </p:grpSp>
      <p:grpSp>
        <p:nvGrpSpPr>
          <p:cNvPr id="63" name="Group 248"/>
          <p:cNvGrpSpPr>
            <a:grpSpLocks/>
          </p:cNvGrpSpPr>
          <p:nvPr/>
        </p:nvGrpSpPr>
        <p:grpSpPr bwMode="auto">
          <a:xfrm>
            <a:off x="631988" y="3542145"/>
            <a:ext cx="228600" cy="594360"/>
            <a:chOff x="2976" y="768"/>
            <a:chExt cx="912" cy="2135"/>
          </a:xfrm>
        </p:grpSpPr>
        <p:sp>
          <p:nvSpPr>
            <p:cNvPr id="64"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65" name="Group 17"/>
            <p:cNvGrpSpPr>
              <a:grpSpLocks/>
            </p:cNvGrpSpPr>
            <p:nvPr/>
          </p:nvGrpSpPr>
          <p:grpSpPr bwMode="auto">
            <a:xfrm>
              <a:off x="2976" y="1433"/>
              <a:ext cx="912" cy="1470"/>
              <a:chOff x="2976" y="1433"/>
              <a:chExt cx="912" cy="1495"/>
            </a:xfrm>
          </p:grpSpPr>
          <p:sp>
            <p:nvSpPr>
              <p:cNvPr id="66"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67"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68"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spTree>
    <p:extLst>
      <p:ext uri="{BB962C8B-B14F-4D97-AF65-F5344CB8AC3E}">
        <p14:creationId xmlns:p14="http://schemas.microsoft.com/office/powerpoint/2010/main" val="3105353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2"/>
                                        </p:tgtEl>
                                        <p:attrNameLst>
                                          <p:attrName>style.visibility</p:attrName>
                                        </p:attrNameLst>
                                      </p:cBhvr>
                                      <p:to>
                                        <p:strVal val="visible"/>
                                      </p:to>
                                    </p:set>
                                    <p:animEffect transition="in" filter="fade">
                                      <p:cBhvr>
                                        <p:cTn id="11" dur="500"/>
                                        <p:tgtEl>
                                          <p:spTgt spid="2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997196"/>
          </a:xfrm>
        </p:spPr>
        <p:txBody>
          <a:bodyPr/>
          <a:lstStyle/>
          <a:p>
            <a:r>
              <a:rPr lang="en-US" dirty="0" smtClean="0"/>
              <a:t>Big Data Applications</a:t>
            </a:r>
            <a:br>
              <a:rPr lang="en-US" dirty="0" smtClean="0"/>
            </a:br>
            <a:r>
              <a:rPr lang="en-US" sz="2800" dirty="0" smtClean="0">
                <a:solidFill>
                  <a:schemeClr val="accent1"/>
                </a:solidFill>
              </a:rPr>
              <a:t>Basics</a:t>
            </a:r>
            <a:endParaRPr lang="en-US" sz="2800" dirty="0">
              <a:solidFill>
                <a:schemeClr val="accent1"/>
              </a:solidFill>
            </a:endParaRPr>
          </a:p>
        </p:txBody>
      </p:sp>
      <p:sp>
        <p:nvSpPr>
          <p:cNvPr id="4" name="Text Placeholder 3"/>
          <p:cNvSpPr>
            <a:spLocks noGrp="1"/>
          </p:cNvSpPr>
          <p:nvPr>
            <p:ph type="body" sz="quarter" idx="10"/>
          </p:nvPr>
        </p:nvSpPr>
        <p:spPr>
          <a:xfrm>
            <a:off x="519112" y="1447799"/>
            <a:ext cx="11149013" cy="5219891"/>
          </a:xfrm>
        </p:spPr>
        <p:txBody>
          <a:bodyPr/>
          <a:lstStyle/>
          <a:p>
            <a:r>
              <a:rPr lang="en-US" dirty="0" smtClean="0"/>
              <a:t>The goal is to use many disk drives in parallel to rapidly read large amounts of unstructured data</a:t>
            </a:r>
          </a:p>
          <a:p>
            <a:pPr lvl="1"/>
            <a:r>
              <a:rPr lang="en-US" dirty="0" smtClean="0"/>
              <a:t>Big data applications are I/O bound, not CPU bound</a:t>
            </a:r>
          </a:p>
          <a:p>
            <a:pPr lvl="1"/>
            <a:r>
              <a:rPr lang="en-US" dirty="0" smtClean="0"/>
              <a:t>Windows HPC Server provides </a:t>
            </a:r>
            <a:r>
              <a:rPr lang="en-US" i="1" dirty="0" smtClean="0"/>
              <a:t>LINQ to HPC </a:t>
            </a:r>
            <a:r>
              <a:rPr lang="en-US" dirty="0" smtClean="0"/>
              <a:t>for this</a:t>
            </a:r>
          </a:p>
          <a:p>
            <a:pPr lvl="2"/>
            <a:r>
              <a:rPr lang="en-US" dirty="0" smtClean="0"/>
              <a:t>Formerly code-named “Dryad”</a:t>
            </a:r>
          </a:p>
          <a:p>
            <a:endParaRPr lang="en-US" dirty="0" smtClean="0"/>
          </a:p>
          <a:p>
            <a:r>
              <a:rPr lang="en-US" dirty="0" smtClean="0"/>
              <a:t>What they’re used for:</a:t>
            </a:r>
          </a:p>
          <a:p>
            <a:pPr lvl="1"/>
            <a:r>
              <a:rPr lang="en-US" dirty="0" smtClean="0"/>
              <a:t>Examining large amounts of log data, e.g., from a Web farm</a:t>
            </a:r>
          </a:p>
          <a:p>
            <a:pPr lvl="1"/>
            <a:r>
              <a:rPr lang="en-US" dirty="0" smtClean="0"/>
              <a:t>Correlating ad spend with traffic</a:t>
            </a:r>
          </a:p>
          <a:p>
            <a:pPr lvl="1"/>
            <a:r>
              <a:rPr lang="en-US" dirty="0" smtClean="0"/>
              <a:t>Creating search engine indexes</a:t>
            </a:r>
          </a:p>
          <a:p>
            <a:pPr lvl="1"/>
            <a:r>
              <a:rPr lang="en-US" dirty="0" smtClean="0"/>
              <a:t>More . . .</a:t>
            </a:r>
          </a:p>
        </p:txBody>
      </p:sp>
    </p:spTree>
    <p:extLst>
      <p:ext uri="{BB962C8B-B14F-4D97-AF65-F5344CB8AC3E}">
        <p14:creationId xmlns:p14="http://schemas.microsoft.com/office/powerpoint/2010/main" val="2138718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60403" y="1294631"/>
            <a:ext cx="7195892" cy="4924543"/>
            <a:chOff x="4660403" y="1294631"/>
            <a:chExt cx="7195892" cy="4924543"/>
          </a:xfrm>
        </p:grpSpPr>
        <p:sp>
          <p:nvSpPr>
            <p:cNvPr id="242" name="Rounded Rectangle 241"/>
            <p:cNvSpPr/>
            <p:nvPr/>
          </p:nvSpPr>
          <p:spPr>
            <a:xfrm>
              <a:off x="4660403" y="1645416"/>
              <a:ext cx="7195892" cy="4573758"/>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a:solidFill>
                  <a:schemeClr val="tx1"/>
                </a:solidFill>
              </a:endParaRPr>
            </a:p>
          </p:txBody>
        </p:sp>
        <p:sp>
          <p:nvSpPr>
            <p:cNvPr id="241" name="TextBox 240"/>
            <p:cNvSpPr txBox="1"/>
            <p:nvPr/>
          </p:nvSpPr>
          <p:spPr>
            <a:xfrm>
              <a:off x="4660403" y="1294631"/>
              <a:ext cx="7195892" cy="369332"/>
            </a:xfrm>
            <a:prstGeom prst="rect">
              <a:avLst/>
            </a:prstGeom>
            <a:noFill/>
          </p:spPr>
          <p:txBody>
            <a:bodyPr wrap="square" rtlCol="0">
              <a:spAutoFit/>
            </a:bodyPr>
            <a:lstStyle/>
            <a:p>
              <a:pPr algn="ctr"/>
              <a:r>
                <a:rPr lang="en-US" sz="1800" b="1" dirty="0" smtClean="0">
                  <a:latin typeface="+mn-lt"/>
                </a:rPr>
                <a:t>LINQ to HPC Job</a:t>
              </a:r>
              <a:endParaRPr lang="en-US" sz="1800" b="1" dirty="0">
                <a:latin typeface="+mn-lt"/>
              </a:endParaRPr>
            </a:p>
          </p:txBody>
        </p:sp>
      </p:grpSp>
      <p:sp>
        <p:nvSpPr>
          <p:cNvPr id="82" name="Rectangle 81"/>
          <p:cNvSpPr/>
          <p:nvPr/>
        </p:nvSpPr>
        <p:spPr>
          <a:xfrm>
            <a:off x="592053" y="3230613"/>
            <a:ext cx="2361807" cy="1227864"/>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endParaRPr lang="en-US" dirty="0">
              <a:solidFill>
                <a:schemeClr val="tx1"/>
              </a:solidFill>
            </a:endParaRPr>
          </a:p>
        </p:txBody>
      </p:sp>
      <p:sp>
        <p:nvSpPr>
          <p:cNvPr id="21" name="Title 20"/>
          <p:cNvSpPr>
            <a:spLocks noGrp="1"/>
          </p:cNvSpPr>
          <p:nvPr>
            <p:ph type="title"/>
          </p:nvPr>
        </p:nvSpPr>
        <p:spPr/>
        <p:txBody>
          <a:bodyPr/>
          <a:lstStyle/>
          <a:p>
            <a:r>
              <a:rPr lang="en-US" dirty="0" smtClean="0"/>
              <a:t>Big Data Applications</a:t>
            </a:r>
            <a:r>
              <a:rPr lang="en-US" dirty="0"/>
              <a:t/>
            </a:r>
            <a:br>
              <a:rPr lang="en-US" dirty="0"/>
            </a:br>
            <a:r>
              <a:rPr lang="en-US" sz="2800" dirty="0">
                <a:solidFill>
                  <a:schemeClr val="accent1"/>
                </a:solidFill>
              </a:rPr>
              <a:t>An illustration</a:t>
            </a:r>
            <a:endParaRPr lang="en-US" dirty="0"/>
          </a:p>
        </p:txBody>
      </p:sp>
      <p:grpSp>
        <p:nvGrpSpPr>
          <p:cNvPr id="4" name="Group 3"/>
          <p:cNvGrpSpPr/>
          <p:nvPr/>
        </p:nvGrpSpPr>
        <p:grpSpPr>
          <a:xfrm>
            <a:off x="2709463" y="3349757"/>
            <a:ext cx="1915204" cy="427816"/>
            <a:chOff x="2709463" y="3349757"/>
            <a:chExt cx="1915204" cy="427816"/>
          </a:xfrm>
        </p:grpSpPr>
        <p:sp>
          <p:nvSpPr>
            <p:cNvPr id="76" name="Freeform 75"/>
            <p:cNvSpPr/>
            <p:nvPr/>
          </p:nvSpPr>
          <p:spPr>
            <a:xfrm>
              <a:off x="2709463" y="3492799"/>
              <a:ext cx="1915204" cy="284774"/>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Lst>
              <a:ahLst/>
              <a:cxnLst>
                <a:cxn ang="0">
                  <a:pos x="connsiteX0" y="connsiteY0"/>
                </a:cxn>
                <a:cxn ang="0">
                  <a:pos x="connsiteX1" y="connsiteY1"/>
                </a:cxn>
                <a:cxn ang="0">
                  <a:pos x="connsiteX2" y="connsiteY2"/>
                </a:cxn>
              </a:cxnLst>
              <a:rect l="l" t="t" r="r" b="b"/>
              <a:pathLst>
                <a:path w="1250830" h="284774">
                  <a:moveTo>
                    <a:pt x="0" y="258895"/>
                  </a:moveTo>
                  <a:cubicBezTo>
                    <a:pt x="120050" y="127342"/>
                    <a:pt x="360260" y="-4210"/>
                    <a:pt x="568732" y="103"/>
                  </a:cubicBezTo>
                  <a:cubicBezTo>
                    <a:pt x="777204" y="4416"/>
                    <a:pt x="953937" y="144595"/>
                    <a:pt x="1250830" y="2847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79" name="TextBox 78"/>
            <p:cNvSpPr txBox="1"/>
            <p:nvPr/>
          </p:nvSpPr>
          <p:spPr>
            <a:xfrm>
              <a:off x="3030950" y="3349757"/>
              <a:ext cx="1295224" cy="307777"/>
            </a:xfrm>
            <a:prstGeom prst="rect">
              <a:avLst/>
            </a:prstGeom>
          </p:spPr>
          <p:txBody>
            <a:bodyPr wrap="square" rtlCol="0">
              <a:spAutoFit/>
            </a:bodyPr>
            <a:lstStyle/>
            <a:p>
              <a:pPr algn="ctr"/>
              <a:r>
                <a:rPr lang="en-US" sz="1400" i="1" dirty="0">
                  <a:latin typeface="+mn-lt"/>
                </a:rPr>
                <a:t>1</a:t>
              </a:r>
              <a:r>
                <a:rPr lang="en-US" sz="1400" i="1" dirty="0" smtClean="0">
                  <a:latin typeface="+mn-lt"/>
                </a:rPr>
                <a:t>) Submit job</a:t>
              </a:r>
            </a:p>
          </p:txBody>
        </p:sp>
      </p:grpSp>
      <p:grpSp>
        <p:nvGrpSpPr>
          <p:cNvPr id="11" name="Group 10"/>
          <p:cNvGrpSpPr/>
          <p:nvPr/>
        </p:nvGrpSpPr>
        <p:grpSpPr>
          <a:xfrm>
            <a:off x="2778457" y="3967578"/>
            <a:ext cx="1881946" cy="307777"/>
            <a:chOff x="2778457" y="3967578"/>
            <a:chExt cx="1881946" cy="307777"/>
          </a:xfrm>
        </p:grpSpPr>
        <p:sp>
          <p:nvSpPr>
            <p:cNvPr id="80" name="Freeform 79"/>
            <p:cNvSpPr/>
            <p:nvPr/>
          </p:nvSpPr>
          <p:spPr>
            <a:xfrm>
              <a:off x="2778457" y="4001860"/>
              <a:ext cx="1881946" cy="232926"/>
            </a:xfrm>
            <a:custGeom>
              <a:avLst/>
              <a:gdLst>
                <a:gd name="connsiteX0" fmla="*/ 1388853 w 1388853"/>
                <a:gd name="connsiteY0" fmla="*/ 8627 h 232926"/>
                <a:gd name="connsiteX1" fmla="*/ 724619 w 1388853"/>
                <a:gd name="connsiteY1" fmla="*/ 232913 h 232926"/>
                <a:gd name="connsiteX2" fmla="*/ 0 w 1388853"/>
                <a:gd name="connsiteY2" fmla="*/ 0 h 232926"/>
              </a:gdLst>
              <a:ahLst/>
              <a:cxnLst>
                <a:cxn ang="0">
                  <a:pos x="connsiteX0" y="connsiteY0"/>
                </a:cxn>
                <a:cxn ang="0">
                  <a:pos x="connsiteX1" y="connsiteY1"/>
                </a:cxn>
                <a:cxn ang="0">
                  <a:pos x="connsiteX2" y="connsiteY2"/>
                </a:cxn>
              </a:cxnLst>
              <a:rect l="l" t="t" r="r" b="b"/>
              <a:pathLst>
                <a:path w="1388853" h="232926">
                  <a:moveTo>
                    <a:pt x="1388853" y="8627"/>
                  </a:moveTo>
                  <a:cubicBezTo>
                    <a:pt x="1172473" y="121489"/>
                    <a:pt x="956094" y="234351"/>
                    <a:pt x="724619" y="232913"/>
                  </a:cubicBezTo>
                  <a:cubicBezTo>
                    <a:pt x="493143" y="231475"/>
                    <a:pt x="246571" y="115737"/>
                    <a:pt x="0"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81" name="TextBox 80"/>
            <p:cNvSpPr txBox="1"/>
            <p:nvPr/>
          </p:nvSpPr>
          <p:spPr>
            <a:xfrm>
              <a:off x="3087168" y="3967578"/>
              <a:ext cx="1295224" cy="307777"/>
            </a:xfrm>
            <a:prstGeom prst="rect">
              <a:avLst/>
            </a:prstGeom>
          </p:spPr>
          <p:txBody>
            <a:bodyPr wrap="square" rtlCol="0">
              <a:spAutoFit/>
            </a:bodyPr>
            <a:lstStyle/>
            <a:p>
              <a:pPr algn="ctr"/>
              <a:r>
                <a:rPr lang="en-US" sz="1400" i="1" dirty="0" smtClean="0">
                  <a:latin typeface="+mn-lt"/>
                </a:rPr>
                <a:t>2) Get results</a:t>
              </a:r>
            </a:p>
          </p:txBody>
        </p:sp>
      </p:grpSp>
      <p:grpSp>
        <p:nvGrpSpPr>
          <p:cNvPr id="8" name="Group 7"/>
          <p:cNvGrpSpPr/>
          <p:nvPr/>
        </p:nvGrpSpPr>
        <p:grpSpPr>
          <a:xfrm>
            <a:off x="4949295" y="2055070"/>
            <a:ext cx="6532362" cy="1152035"/>
            <a:chOff x="4949295" y="2055070"/>
            <a:chExt cx="6532362" cy="1152035"/>
          </a:xfrm>
        </p:grpSpPr>
        <p:sp>
          <p:nvSpPr>
            <p:cNvPr id="156" name="Rectangle 155"/>
            <p:cNvSpPr/>
            <p:nvPr/>
          </p:nvSpPr>
          <p:spPr>
            <a:xfrm>
              <a:off x="4949295" y="2055072"/>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2" name="Can 1"/>
            <p:cNvSpPr/>
            <p:nvPr/>
          </p:nvSpPr>
          <p:spPr>
            <a:xfrm>
              <a:off x="5863456" y="2695469"/>
              <a:ext cx="943694" cy="458578"/>
            </a:xfrm>
            <a:prstGeom prst="ca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48" name="TextBox 47"/>
            <p:cNvSpPr txBox="1"/>
            <p:nvPr/>
          </p:nvSpPr>
          <p:spPr>
            <a:xfrm>
              <a:off x="5863456" y="2788458"/>
              <a:ext cx="943694" cy="369332"/>
            </a:xfrm>
            <a:prstGeom prst="rect">
              <a:avLst/>
            </a:prstGeom>
            <a:noFill/>
          </p:spPr>
          <p:txBody>
            <a:bodyPr wrap="square" rtlCol="0">
              <a:spAutoFit/>
            </a:bodyPr>
            <a:lstStyle/>
            <a:p>
              <a:pPr algn="ctr"/>
              <a:r>
                <a:rPr lang="en-US" sz="1800" b="1" i="1" dirty="0" smtClean="0">
                  <a:latin typeface="+mn-lt"/>
                </a:rPr>
                <a:t>Data</a:t>
              </a:r>
            </a:p>
          </p:txBody>
        </p:sp>
        <p:sp>
          <p:nvSpPr>
            <p:cNvPr id="88" name="Rectangle 87"/>
            <p:cNvSpPr/>
            <p:nvPr/>
          </p:nvSpPr>
          <p:spPr>
            <a:xfrm>
              <a:off x="7199740" y="2055071"/>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89" name="Can 88"/>
            <p:cNvSpPr/>
            <p:nvPr/>
          </p:nvSpPr>
          <p:spPr>
            <a:xfrm>
              <a:off x="8113902" y="2695468"/>
              <a:ext cx="943694" cy="458578"/>
            </a:xfrm>
            <a:prstGeom prst="ca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90" name="TextBox 89"/>
            <p:cNvSpPr txBox="1"/>
            <p:nvPr/>
          </p:nvSpPr>
          <p:spPr>
            <a:xfrm>
              <a:off x="8113902" y="2788457"/>
              <a:ext cx="943694" cy="369332"/>
            </a:xfrm>
            <a:prstGeom prst="rect">
              <a:avLst/>
            </a:prstGeom>
            <a:noFill/>
          </p:spPr>
          <p:txBody>
            <a:bodyPr wrap="square" rtlCol="0">
              <a:spAutoFit/>
            </a:bodyPr>
            <a:lstStyle/>
            <a:p>
              <a:pPr algn="ctr"/>
              <a:r>
                <a:rPr lang="en-US" sz="1800" b="1" i="1" dirty="0" smtClean="0">
                  <a:latin typeface="+mn-lt"/>
                </a:rPr>
                <a:t>Data</a:t>
              </a:r>
            </a:p>
          </p:txBody>
        </p:sp>
        <p:sp>
          <p:nvSpPr>
            <p:cNvPr id="94" name="Rectangle 93"/>
            <p:cNvSpPr/>
            <p:nvPr/>
          </p:nvSpPr>
          <p:spPr>
            <a:xfrm>
              <a:off x="9450186" y="2055070"/>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95" name="Can 94"/>
            <p:cNvSpPr/>
            <p:nvPr/>
          </p:nvSpPr>
          <p:spPr>
            <a:xfrm>
              <a:off x="10364348" y="2695467"/>
              <a:ext cx="943694" cy="458578"/>
            </a:xfrm>
            <a:prstGeom prst="ca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96" name="TextBox 95"/>
            <p:cNvSpPr txBox="1"/>
            <p:nvPr/>
          </p:nvSpPr>
          <p:spPr>
            <a:xfrm>
              <a:off x="10364348" y="2788456"/>
              <a:ext cx="943694" cy="369332"/>
            </a:xfrm>
            <a:prstGeom prst="rect">
              <a:avLst/>
            </a:prstGeom>
            <a:noFill/>
          </p:spPr>
          <p:txBody>
            <a:bodyPr wrap="square" rtlCol="0">
              <a:spAutoFit/>
            </a:bodyPr>
            <a:lstStyle/>
            <a:p>
              <a:pPr algn="ctr"/>
              <a:r>
                <a:rPr lang="en-US" sz="1800" b="1" i="1" dirty="0" smtClean="0">
                  <a:latin typeface="+mn-lt"/>
                </a:rPr>
                <a:t>Data</a:t>
              </a:r>
            </a:p>
          </p:txBody>
        </p:sp>
        <p:sp>
          <p:nvSpPr>
            <p:cNvPr id="97" name="Freeform 96"/>
            <p:cNvSpPr/>
            <p:nvPr/>
          </p:nvSpPr>
          <p:spPr>
            <a:xfrm>
              <a:off x="10456558" y="2437316"/>
              <a:ext cx="379636" cy="255005"/>
            </a:xfrm>
            <a:custGeom>
              <a:avLst/>
              <a:gdLst>
                <a:gd name="connsiteX0" fmla="*/ 0 w 380465"/>
                <a:gd name="connsiteY0" fmla="*/ 3834 h 279880"/>
                <a:gd name="connsiteX1" fmla="*/ 362309 w 380465"/>
                <a:gd name="connsiteY1" fmla="*/ 38340 h 279880"/>
                <a:gd name="connsiteX2" fmla="*/ 293298 w 380465"/>
                <a:gd name="connsiteY2" fmla="*/ 279880 h 279880"/>
              </a:gdLst>
              <a:ahLst/>
              <a:cxnLst>
                <a:cxn ang="0">
                  <a:pos x="connsiteX0" y="connsiteY0"/>
                </a:cxn>
                <a:cxn ang="0">
                  <a:pos x="connsiteX1" y="connsiteY1"/>
                </a:cxn>
                <a:cxn ang="0">
                  <a:pos x="connsiteX2" y="connsiteY2"/>
                </a:cxn>
              </a:cxnLst>
              <a:rect l="l" t="t" r="r" b="b"/>
              <a:pathLst>
                <a:path w="380465" h="279880">
                  <a:moveTo>
                    <a:pt x="0" y="3834"/>
                  </a:moveTo>
                  <a:cubicBezTo>
                    <a:pt x="156713" y="-1917"/>
                    <a:pt x="313426" y="-7668"/>
                    <a:pt x="362309" y="38340"/>
                  </a:cubicBezTo>
                  <a:cubicBezTo>
                    <a:pt x="411192" y="84348"/>
                    <a:pt x="352245" y="182114"/>
                    <a:pt x="293298" y="279880"/>
                  </a:cubicBezTo>
                </a:path>
              </a:pathLst>
            </a:custGeom>
            <a:ln>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5955667" y="2437318"/>
              <a:ext cx="379636" cy="255005"/>
            </a:xfrm>
            <a:custGeom>
              <a:avLst/>
              <a:gdLst>
                <a:gd name="connsiteX0" fmla="*/ 0 w 380465"/>
                <a:gd name="connsiteY0" fmla="*/ 3834 h 279880"/>
                <a:gd name="connsiteX1" fmla="*/ 362309 w 380465"/>
                <a:gd name="connsiteY1" fmla="*/ 38340 h 279880"/>
                <a:gd name="connsiteX2" fmla="*/ 293298 w 380465"/>
                <a:gd name="connsiteY2" fmla="*/ 279880 h 279880"/>
              </a:gdLst>
              <a:ahLst/>
              <a:cxnLst>
                <a:cxn ang="0">
                  <a:pos x="connsiteX0" y="connsiteY0"/>
                </a:cxn>
                <a:cxn ang="0">
                  <a:pos x="connsiteX1" y="connsiteY1"/>
                </a:cxn>
                <a:cxn ang="0">
                  <a:pos x="connsiteX2" y="connsiteY2"/>
                </a:cxn>
              </a:cxnLst>
              <a:rect l="l" t="t" r="r" b="b"/>
              <a:pathLst>
                <a:path w="380465" h="279880">
                  <a:moveTo>
                    <a:pt x="0" y="3834"/>
                  </a:moveTo>
                  <a:cubicBezTo>
                    <a:pt x="156713" y="-1917"/>
                    <a:pt x="313426" y="-7668"/>
                    <a:pt x="362309" y="38340"/>
                  </a:cubicBezTo>
                  <a:cubicBezTo>
                    <a:pt x="411192" y="84348"/>
                    <a:pt x="352245" y="182114"/>
                    <a:pt x="293298" y="279880"/>
                  </a:cubicBezTo>
                </a:path>
              </a:pathLst>
            </a:custGeom>
            <a:ln>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Oval 182"/>
            <p:cNvSpPr/>
            <p:nvPr/>
          </p:nvSpPr>
          <p:spPr>
            <a:xfrm>
              <a:off x="5050866" y="2147837"/>
              <a:ext cx="952876"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84" name="TextBox 183"/>
            <p:cNvSpPr txBox="1"/>
            <p:nvPr/>
          </p:nvSpPr>
          <p:spPr>
            <a:xfrm>
              <a:off x="5050866" y="2229305"/>
              <a:ext cx="952876" cy="369332"/>
            </a:xfrm>
            <a:prstGeom prst="rect">
              <a:avLst/>
            </a:prstGeom>
            <a:noFill/>
          </p:spPr>
          <p:txBody>
            <a:bodyPr wrap="square" rtlCol="0">
              <a:spAutoFit/>
            </a:bodyPr>
            <a:lstStyle/>
            <a:p>
              <a:pPr algn="ctr"/>
              <a:r>
                <a:rPr lang="en-US" sz="1800" b="1" i="1" dirty="0" smtClean="0">
                  <a:latin typeface="+mn-lt"/>
                </a:rPr>
                <a:t>Logic</a:t>
              </a:r>
            </a:p>
          </p:txBody>
        </p:sp>
        <p:sp>
          <p:nvSpPr>
            <p:cNvPr id="91" name="Freeform 90"/>
            <p:cNvSpPr/>
            <p:nvPr/>
          </p:nvSpPr>
          <p:spPr>
            <a:xfrm>
              <a:off x="8206112" y="2437317"/>
              <a:ext cx="379636" cy="255005"/>
            </a:xfrm>
            <a:custGeom>
              <a:avLst/>
              <a:gdLst>
                <a:gd name="connsiteX0" fmla="*/ 0 w 380465"/>
                <a:gd name="connsiteY0" fmla="*/ 3834 h 279880"/>
                <a:gd name="connsiteX1" fmla="*/ 362309 w 380465"/>
                <a:gd name="connsiteY1" fmla="*/ 38340 h 279880"/>
                <a:gd name="connsiteX2" fmla="*/ 293298 w 380465"/>
                <a:gd name="connsiteY2" fmla="*/ 279880 h 279880"/>
              </a:gdLst>
              <a:ahLst/>
              <a:cxnLst>
                <a:cxn ang="0">
                  <a:pos x="connsiteX0" y="connsiteY0"/>
                </a:cxn>
                <a:cxn ang="0">
                  <a:pos x="connsiteX1" y="connsiteY1"/>
                </a:cxn>
                <a:cxn ang="0">
                  <a:pos x="connsiteX2" y="connsiteY2"/>
                </a:cxn>
              </a:cxnLst>
              <a:rect l="l" t="t" r="r" b="b"/>
              <a:pathLst>
                <a:path w="380465" h="279880">
                  <a:moveTo>
                    <a:pt x="0" y="3834"/>
                  </a:moveTo>
                  <a:cubicBezTo>
                    <a:pt x="156713" y="-1917"/>
                    <a:pt x="313426" y="-7668"/>
                    <a:pt x="362309" y="38340"/>
                  </a:cubicBezTo>
                  <a:cubicBezTo>
                    <a:pt x="411192" y="84348"/>
                    <a:pt x="352245" y="182114"/>
                    <a:pt x="293298" y="279880"/>
                  </a:cubicBezTo>
                </a:path>
              </a:pathLst>
            </a:custGeom>
            <a:ln>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Oval 91"/>
            <p:cNvSpPr/>
            <p:nvPr/>
          </p:nvSpPr>
          <p:spPr>
            <a:xfrm>
              <a:off x="7301312" y="2147836"/>
              <a:ext cx="952876"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93" name="TextBox 92"/>
            <p:cNvSpPr txBox="1"/>
            <p:nvPr/>
          </p:nvSpPr>
          <p:spPr>
            <a:xfrm>
              <a:off x="7301312" y="2229304"/>
              <a:ext cx="952876" cy="369332"/>
            </a:xfrm>
            <a:prstGeom prst="rect">
              <a:avLst/>
            </a:prstGeom>
            <a:noFill/>
          </p:spPr>
          <p:txBody>
            <a:bodyPr wrap="square" rtlCol="0">
              <a:spAutoFit/>
            </a:bodyPr>
            <a:lstStyle/>
            <a:p>
              <a:pPr algn="ctr"/>
              <a:r>
                <a:rPr lang="en-US" sz="1800" b="1" i="1" dirty="0" smtClean="0">
                  <a:latin typeface="+mn-lt"/>
                </a:rPr>
                <a:t>Logic</a:t>
              </a:r>
            </a:p>
          </p:txBody>
        </p:sp>
        <p:sp>
          <p:nvSpPr>
            <p:cNvPr id="98" name="Oval 97"/>
            <p:cNvSpPr/>
            <p:nvPr/>
          </p:nvSpPr>
          <p:spPr>
            <a:xfrm>
              <a:off x="9551758" y="2147835"/>
              <a:ext cx="952876"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99" name="TextBox 98"/>
            <p:cNvSpPr txBox="1"/>
            <p:nvPr/>
          </p:nvSpPr>
          <p:spPr>
            <a:xfrm>
              <a:off x="9551758" y="2229303"/>
              <a:ext cx="952876" cy="369332"/>
            </a:xfrm>
            <a:prstGeom prst="rect">
              <a:avLst/>
            </a:prstGeom>
            <a:noFill/>
          </p:spPr>
          <p:txBody>
            <a:bodyPr wrap="square" rtlCol="0">
              <a:spAutoFit/>
            </a:bodyPr>
            <a:lstStyle/>
            <a:p>
              <a:pPr algn="ctr"/>
              <a:r>
                <a:rPr lang="en-US" sz="1800" b="1" i="1" dirty="0" smtClean="0">
                  <a:latin typeface="+mn-lt"/>
                </a:rPr>
                <a:t>Logic</a:t>
              </a:r>
            </a:p>
          </p:txBody>
        </p:sp>
      </p:grpSp>
      <p:grpSp>
        <p:nvGrpSpPr>
          <p:cNvPr id="9" name="Group 8"/>
          <p:cNvGrpSpPr/>
          <p:nvPr/>
        </p:nvGrpSpPr>
        <p:grpSpPr>
          <a:xfrm>
            <a:off x="4978826" y="3006969"/>
            <a:ext cx="6532362" cy="1504568"/>
            <a:chOff x="4978826" y="3006969"/>
            <a:chExt cx="6532362" cy="1504568"/>
          </a:xfrm>
        </p:grpSpPr>
        <p:sp>
          <p:nvSpPr>
            <p:cNvPr id="100" name="Rectangle 99"/>
            <p:cNvSpPr/>
            <p:nvPr/>
          </p:nvSpPr>
          <p:spPr>
            <a:xfrm>
              <a:off x="4978826" y="3359504"/>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01" name="Can 100"/>
            <p:cNvSpPr/>
            <p:nvPr/>
          </p:nvSpPr>
          <p:spPr>
            <a:xfrm>
              <a:off x="5892987" y="3999901"/>
              <a:ext cx="943694" cy="458578"/>
            </a:xfrm>
            <a:prstGeom prst="ca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02" name="TextBox 101"/>
            <p:cNvSpPr txBox="1"/>
            <p:nvPr/>
          </p:nvSpPr>
          <p:spPr>
            <a:xfrm>
              <a:off x="5892987" y="4092890"/>
              <a:ext cx="943694" cy="369332"/>
            </a:xfrm>
            <a:prstGeom prst="rect">
              <a:avLst/>
            </a:prstGeom>
            <a:noFill/>
          </p:spPr>
          <p:txBody>
            <a:bodyPr wrap="square" rtlCol="0">
              <a:spAutoFit/>
            </a:bodyPr>
            <a:lstStyle/>
            <a:p>
              <a:pPr algn="ctr"/>
              <a:r>
                <a:rPr lang="en-US" sz="1800" b="1" i="1" dirty="0" smtClean="0">
                  <a:latin typeface="+mn-lt"/>
                </a:rPr>
                <a:t>Data</a:t>
              </a:r>
            </a:p>
          </p:txBody>
        </p:sp>
        <p:sp>
          <p:nvSpPr>
            <p:cNvPr id="106" name="Rectangle 105"/>
            <p:cNvSpPr/>
            <p:nvPr/>
          </p:nvSpPr>
          <p:spPr>
            <a:xfrm>
              <a:off x="7229271" y="3359503"/>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16" name="Can 115"/>
            <p:cNvSpPr/>
            <p:nvPr/>
          </p:nvSpPr>
          <p:spPr>
            <a:xfrm>
              <a:off x="8143433" y="3999900"/>
              <a:ext cx="943694" cy="458578"/>
            </a:xfrm>
            <a:prstGeom prst="ca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17" name="TextBox 116"/>
            <p:cNvSpPr txBox="1"/>
            <p:nvPr/>
          </p:nvSpPr>
          <p:spPr>
            <a:xfrm>
              <a:off x="8143433" y="4092889"/>
              <a:ext cx="943694" cy="369332"/>
            </a:xfrm>
            <a:prstGeom prst="rect">
              <a:avLst/>
            </a:prstGeom>
            <a:noFill/>
          </p:spPr>
          <p:txBody>
            <a:bodyPr wrap="square" rtlCol="0">
              <a:spAutoFit/>
            </a:bodyPr>
            <a:lstStyle/>
            <a:p>
              <a:pPr algn="ctr"/>
              <a:r>
                <a:rPr lang="en-US" sz="1800" b="1" i="1" dirty="0" smtClean="0">
                  <a:latin typeface="+mn-lt"/>
                </a:rPr>
                <a:t>Data</a:t>
              </a:r>
            </a:p>
          </p:txBody>
        </p:sp>
        <p:sp>
          <p:nvSpPr>
            <p:cNvPr id="130" name="Rectangle 129"/>
            <p:cNvSpPr/>
            <p:nvPr/>
          </p:nvSpPr>
          <p:spPr>
            <a:xfrm>
              <a:off x="9479717" y="3359501"/>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31" name="Can 130"/>
            <p:cNvSpPr/>
            <p:nvPr/>
          </p:nvSpPr>
          <p:spPr>
            <a:xfrm>
              <a:off x="10393879" y="3999899"/>
              <a:ext cx="943694" cy="458578"/>
            </a:xfrm>
            <a:prstGeom prst="ca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32" name="TextBox 131"/>
            <p:cNvSpPr txBox="1"/>
            <p:nvPr/>
          </p:nvSpPr>
          <p:spPr>
            <a:xfrm>
              <a:off x="10393879" y="4092888"/>
              <a:ext cx="943694" cy="369332"/>
            </a:xfrm>
            <a:prstGeom prst="rect">
              <a:avLst/>
            </a:prstGeom>
            <a:noFill/>
          </p:spPr>
          <p:txBody>
            <a:bodyPr wrap="square" rtlCol="0">
              <a:spAutoFit/>
            </a:bodyPr>
            <a:lstStyle/>
            <a:p>
              <a:pPr algn="ctr"/>
              <a:r>
                <a:rPr lang="en-US" sz="1800" b="1" i="1" dirty="0" smtClean="0">
                  <a:latin typeface="+mn-lt"/>
                </a:rPr>
                <a:t>Data</a:t>
              </a:r>
            </a:p>
          </p:txBody>
        </p:sp>
        <p:sp>
          <p:nvSpPr>
            <p:cNvPr id="133" name="Freeform 132"/>
            <p:cNvSpPr/>
            <p:nvPr/>
          </p:nvSpPr>
          <p:spPr>
            <a:xfrm>
              <a:off x="10486089" y="3741747"/>
              <a:ext cx="379636" cy="255005"/>
            </a:xfrm>
            <a:custGeom>
              <a:avLst/>
              <a:gdLst>
                <a:gd name="connsiteX0" fmla="*/ 0 w 380465"/>
                <a:gd name="connsiteY0" fmla="*/ 3834 h 279880"/>
                <a:gd name="connsiteX1" fmla="*/ 362309 w 380465"/>
                <a:gd name="connsiteY1" fmla="*/ 38340 h 279880"/>
                <a:gd name="connsiteX2" fmla="*/ 293298 w 380465"/>
                <a:gd name="connsiteY2" fmla="*/ 279880 h 279880"/>
              </a:gdLst>
              <a:ahLst/>
              <a:cxnLst>
                <a:cxn ang="0">
                  <a:pos x="connsiteX0" y="connsiteY0"/>
                </a:cxn>
                <a:cxn ang="0">
                  <a:pos x="connsiteX1" y="connsiteY1"/>
                </a:cxn>
                <a:cxn ang="0">
                  <a:pos x="connsiteX2" y="connsiteY2"/>
                </a:cxn>
              </a:cxnLst>
              <a:rect l="l" t="t" r="r" b="b"/>
              <a:pathLst>
                <a:path w="380465" h="279880">
                  <a:moveTo>
                    <a:pt x="0" y="3834"/>
                  </a:moveTo>
                  <a:cubicBezTo>
                    <a:pt x="156713" y="-1917"/>
                    <a:pt x="313426" y="-7668"/>
                    <a:pt x="362309" y="38340"/>
                  </a:cubicBezTo>
                  <a:cubicBezTo>
                    <a:pt x="411192" y="84348"/>
                    <a:pt x="352245" y="182114"/>
                    <a:pt x="293298" y="279880"/>
                  </a:cubicBezTo>
                </a:path>
              </a:pathLst>
            </a:custGeom>
            <a:ln>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5985198" y="3741750"/>
              <a:ext cx="379636" cy="255005"/>
            </a:xfrm>
            <a:custGeom>
              <a:avLst/>
              <a:gdLst>
                <a:gd name="connsiteX0" fmla="*/ 0 w 380465"/>
                <a:gd name="connsiteY0" fmla="*/ 3834 h 279880"/>
                <a:gd name="connsiteX1" fmla="*/ 362309 w 380465"/>
                <a:gd name="connsiteY1" fmla="*/ 38340 h 279880"/>
                <a:gd name="connsiteX2" fmla="*/ 293298 w 380465"/>
                <a:gd name="connsiteY2" fmla="*/ 279880 h 279880"/>
              </a:gdLst>
              <a:ahLst/>
              <a:cxnLst>
                <a:cxn ang="0">
                  <a:pos x="connsiteX0" y="connsiteY0"/>
                </a:cxn>
                <a:cxn ang="0">
                  <a:pos x="connsiteX1" y="connsiteY1"/>
                </a:cxn>
                <a:cxn ang="0">
                  <a:pos x="connsiteX2" y="connsiteY2"/>
                </a:cxn>
              </a:cxnLst>
              <a:rect l="l" t="t" r="r" b="b"/>
              <a:pathLst>
                <a:path w="380465" h="279880">
                  <a:moveTo>
                    <a:pt x="0" y="3834"/>
                  </a:moveTo>
                  <a:cubicBezTo>
                    <a:pt x="156713" y="-1917"/>
                    <a:pt x="313426" y="-7668"/>
                    <a:pt x="362309" y="38340"/>
                  </a:cubicBezTo>
                  <a:cubicBezTo>
                    <a:pt x="411192" y="84348"/>
                    <a:pt x="352245" y="182114"/>
                    <a:pt x="293298" y="279880"/>
                  </a:cubicBezTo>
                </a:path>
              </a:pathLst>
            </a:custGeom>
            <a:ln>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Oval 103"/>
            <p:cNvSpPr/>
            <p:nvPr/>
          </p:nvSpPr>
          <p:spPr>
            <a:xfrm>
              <a:off x="5080397" y="3452269"/>
              <a:ext cx="952876"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05" name="TextBox 104"/>
            <p:cNvSpPr txBox="1"/>
            <p:nvPr/>
          </p:nvSpPr>
          <p:spPr>
            <a:xfrm>
              <a:off x="5080397" y="3533737"/>
              <a:ext cx="952876" cy="369332"/>
            </a:xfrm>
            <a:prstGeom prst="rect">
              <a:avLst/>
            </a:prstGeom>
            <a:noFill/>
          </p:spPr>
          <p:txBody>
            <a:bodyPr wrap="square" rtlCol="0">
              <a:spAutoFit/>
            </a:bodyPr>
            <a:lstStyle/>
            <a:p>
              <a:pPr algn="ctr"/>
              <a:r>
                <a:rPr lang="en-US" sz="1800" b="1" i="1" dirty="0" smtClean="0">
                  <a:latin typeface="+mn-lt"/>
                </a:rPr>
                <a:t>Logic</a:t>
              </a:r>
            </a:p>
          </p:txBody>
        </p:sp>
        <p:sp>
          <p:nvSpPr>
            <p:cNvPr id="121" name="Freeform 120"/>
            <p:cNvSpPr/>
            <p:nvPr/>
          </p:nvSpPr>
          <p:spPr>
            <a:xfrm>
              <a:off x="8235643" y="3741749"/>
              <a:ext cx="379636" cy="255005"/>
            </a:xfrm>
            <a:custGeom>
              <a:avLst/>
              <a:gdLst>
                <a:gd name="connsiteX0" fmla="*/ 0 w 380465"/>
                <a:gd name="connsiteY0" fmla="*/ 3834 h 279880"/>
                <a:gd name="connsiteX1" fmla="*/ 362309 w 380465"/>
                <a:gd name="connsiteY1" fmla="*/ 38340 h 279880"/>
                <a:gd name="connsiteX2" fmla="*/ 293298 w 380465"/>
                <a:gd name="connsiteY2" fmla="*/ 279880 h 279880"/>
              </a:gdLst>
              <a:ahLst/>
              <a:cxnLst>
                <a:cxn ang="0">
                  <a:pos x="connsiteX0" y="connsiteY0"/>
                </a:cxn>
                <a:cxn ang="0">
                  <a:pos x="connsiteX1" y="connsiteY1"/>
                </a:cxn>
                <a:cxn ang="0">
                  <a:pos x="connsiteX2" y="connsiteY2"/>
                </a:cxn>
              </a:cxnLst>
              <a:rect l="l" t="t" r="r" b="b"/>
              <a:pathLst>
                <a:path w="380465" h="279880">
                  <a:moveTo>
                    <a:pt x="0" y="3834"/>
                  </a:moveTo>
                  <a:cubicBezTo>
                    <a:pt x="156713" y="-1917"/>
                    <a:pt x="313426" y="-7668"/>
                    <a:pt x="362309" y="38340"/>
                  </a:cubicBezTo>
                  <a:cubicBezTo>
                    <a:pt x="411192" y="84348"/>
                    <a:pt x="352245" y="182114"/>
                    <a:pt x="293298" y="279880"/>
                  </a:cubicBezTo>
                </a:path>
              </a:pathLst>
            </a:custGeom>
            <a:ln>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Oval 127"/>
            <p:cNvSpPr/>
            <p:nvPr/>
          </p:nvSpPr>
          <p:spPr>
            <a:xfrm>
              <a:off x="7330843" y="3452268"/>
              <a:ext cx="952876"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29" name="TextBox 128"/>
            <p:cNvSpPr txBox="1"/>
            <p:nvPr/>
          </p:nvSpPr>
          <p:spPr>
            <a:xfrm>
              <a:off x="7330843" y="3533736"/>
              <a:ext cx="952876" cy="369332"/>
            </a:xfrm>
            <a:prstGeom prst="rect">
              <a:avLst/>
            </a:prstGeom>
            <a:noFill/>
          </p:spPr>
          <p:txBody>
            <a:bodyPr wrap="square" rtlCol="0">
              <a:spAutoFit/>
            </a:bodyPr>
            <a:lstStyle/>
            <a:p>
              <a:pPr algn="ctr"/>
              <a:r>
                <a:rPr lang="en-US" sz="1800" b="1" i="1" dirty="0" smtClean="0">
                  <a:latin typeface="+mn-lt"/>
                </a:rPr>
                <a:t>Logic</a:t>
              </a:r>
            </a:p>
          </p:txBody>
        </p:sp>
        <p:sp>
          <p:nvSpPr>
            <p:cNvPr id="134" name="Oval 133"/>
            <p:cNvSpPr/>
            <p:nvPr/>
          </p:nvSpPr>
          <p:spPr>
            <a:xfrm>
              <a:off x="9581289" y="3452267"/>
              <a:ext cx="952876"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35" name="TextBox 134"/>
            <p:cNvSpPr txBox="1"/>
            <p:nvPr/>
          </p:nvSpPr>
          <p:spPr>
            <a:xfrm>
              <a:off x="9581289" y="3533735"/>
              <a:ext cx="952876" cy="369332"/>
            </a:xfrm>
            <a:prstGeom prst="rect">
              <a:avLst/>
            </a:prstGeom>
            <a:noFill/>
          </p:spPr>
          <p:txBody>
            <a:bodyPr wrap="square" rtlCol="0">
              <a:spAutoFit/>
            </a:bodyPr>
            <a:lstStyle/>
            <a:p>
              <a:pPr algn="ctr"/>
              <a:r>
                <a:rPr lang="en-US" sz="1800" b="1" i="1" dirty="0" smtClean="0">
                  <a:latin typeface="+mn-lt"/>
                </a:rPr>
                <a:t>Logic</a:t>
              </a:r>
            </a:p>
          </p:txBody>
        </p:sp>
        <p:sp>
          <p:nvSpPr>
            <p:cNvPr id="5" name="Freeform 4"/>
            <p:cNvSpPr/>
            <p:nvPr/>
          </p:nvSpPr>
          <p:spPr>
            <a:xfrm>
              <a:off x="5474018" y="3006969"/>
              <a:ext cx="378595" cy="439616"/>
            </a:xfrm>
            <a:custGeom>
              <a:avLst/>
              <a:gdLst>
                <a:gd name="connsiteX0" fmla="*/ 284020 w 284020"/>
                <a:gd name="connsiteY0" fmla="*/ 0 h 439616"/>
                <a:gd name="connsiteX1" fmla="*/ 20251 w 284020"/>
                <a:gd name="connsiteY1" fmla="*/ 87923 h 439616"/>
                <a:gd name="connsiteX2" fmla="*/ 37835 w 284020"/>
                <a:gd name="connsiteY2" fmla="*/ 439616 h 439616"/>
              </a:gdLst>
              <a:ahLst/>
              <a:cxnLst>
                <a:cxn ang="0">
                  <a:pos x="connsiteX0" y="connsiteY0"/>
                </a:cxn>
                <a:cxn ang="0">
                  <a:pos x="connsiteX1" y="connsiteY1"/>
                </a:cxn>
                <a:cxn ang="0">
                  <a:pos x="connsiteX2" y="connsiteY2"/>
                </a:cxn>
              </a:cxnLst>
              <a:rect l="l" t="t" r="r" b="b"/>
              <a:pathLst>
                <a:path w="284020" h="439616">
                  <a:moveTo>
                    <a:pt x="284020" y="0"/>
                  </a:moveTo>
                  <a:cubicBezTo>
                    <a:pt x="172651" y="7327"/>
                    <a:pt x="61282" y="14654"/>
                    <a:pt x="20251" y="87923"/>
                  </a:cubicBezTo>
                  <a:cubicBezTo>
                    <a:pt x="-20780" y="161192"/>
                    <a:pt x="8527" y="300404"/>
                    <a:pt x="37835" y="439616"/>
                  </a:cubicBezTo>
                </a:path>
              </a:pathLst>
            </a:custGeom>
            <a:ln w="22225">
              <a:solidFill>
                <a:schemeClr val="bg1"/>
              </a:solidFill>
              <a:prstDash val="sysDash"/>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07" name="Freeform 106"/>
            <p:cNvSpPr/>
            <p:nvPr/>
          </p:nvSpPr>
          <p:spPr>
            <a:xfrm>
              <a:off x="7722816" y="3012653"/>
              <a:ext cx="378595" cy="439616"/>
            </a:xfrm>
            <a:custGeom>
              <a:avLst/>
              <a:gdLst>
                <a:gd name="connsiteX0" fmla="*/ 284020 w 284020"/>
                <a:gd name="connsiteY0" fmla="*/ 0 h 439616"/>
                <a:gd name="connsiteX1" fmla="*/ 20251 w 284020"/>
                <a:gd name="connsiteY1" fmla="*/ 87923 h 439616"/>
                <a:gd name="connsiteX2" fmla="*/ 37835 w 284020"/>
                <a:gd name="connsiteY2" fmla="*/ 439616 h 439616"/>
              </a:gdLst>
              <a:ahLst/>
              <a:cxnLst>
                <a:cxn ang="0">
                  <a:pos x="connsiteX0" y="connsiteY0"/>
                </a:cxn>
                <a:cxn ang="0">
                  <a:pos x="connsiteX1" y="connsiteY1"/>
                </a:cxn>
                <a:cxn ang="0">
                  <a:pos x="connsiteX2" y="connsiteY2"/>
                </a:cxn>
              </a:cxnLst>
              <a:rect l="l" t="t" r="r" b="b"/>
              <a:pathLst>
                <a:path w="284020" h="439616">
                  <a:moveTo>
                    <a:pt x="284020" y="0"/>
                  </a:moveTo>
                  <a:cubicBezTo>
                    <a:pt x="172651" y="7327"/>
                    <a:pt x="61282" y="14654"/>
                    <a:pt x="20251" y="87923"/>
                  </a:cubicBezTo>
                  <a:cubicBezTo>
                    <a:pt x="-20780" y="161192"/>
                    <a:pt x="8527" y="300404"/>
                    <a:pt x="37835" y="439616"/>
                  </a:cubicBezTo>
                </a:path>
              </a:pathLst>
            </a:custGeom>
            <a:ln w="22225">
              <a:solidFill>
                <a:schemeClr val="bg1"/>
              </a:solidFill>
              <a:prstDash val="sysDash"/>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08" name="Freeform 107"/>
            <p:cNvSpPr/>
            <p:nvPr/>
          </p:nvSpPr>
          <p:spPr>
            <a:xfrm>
              <a:off x="9971614" y="3018337"/>
              <a:ext cx="378595" cy="439616"/>
            </a:xfrm>
            <a:custGeom>
              <a:avLst/>
              <a:gdLst>
                <a:gd name="connsiteX0" fmla="*/ 284020 w 284020"/>
                <a:gd name="connsiteY0" fmla="*/ 0 h 439616"/>
                <a:gd name="connsiteX1" fmla="*/ 20251 w 284020"/>
                <a:gd name="connsiteY1" fmla="*/ 87923 h 439616"/>
                <a:gd name="connsiteX2" fmla="*/ 37835 w 284020"/>
                <a:gd name="connsiteY2" fmla="*/ 439616 h 439616"/>
              </a:gdLst>
              <a:ahLst/>
              <a:cxnLst>
                <a:cxn ang="0">
                  <a:pos x="connsiteX0" y="connsiteY0"/>
                </a:cxn>
                <a:cxn ang="0">
                  <a:pos x="connsiteX1" y="connsiteY1"/>
                </a:cxn>
                <a:cxn ang="0">
                  <a:pos x="connsiteX2" y="connsiteY2"/>
                </a:cxn>
              </a:cxnLst>
              <a:rect l="l" t="t" r="r" b="b"/>
              <a:pathLst>
                <a:path w="284020" h="439616">
                  <a:moveTo>
                    <a:pt x="284020" y="0"/>
                  </a:moveTo>
                  <a:cubicBezTo>
                    <a:pt x="172651" y="7327"/>
                    <a:pt x="61282" y="14654"/>
                    <a:pt x="20251" y="87923"/>
                  </a:cubicBezTo>
                  <a:cubicBezTo>
                    <a:pt x="-20780" y="161192"/>
                    <a:pt x="8527" y="300404"/>
                    <a:pt x="37835" y="439616"/>
                  </a:cubicBezTo>
                </a:path>
              </a:pathLst>
            </a:custGeom>
            <a:ln w="22225">
              <a:solidFill>
                <a:schemeClr val="bg1"/>
              </a:solidFill>
              <a:prstDash val="sysDash"/>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grpSp>
        <p:nvGrpSpPr>
          <p:cNvPr id="10" name="Group 9"/>
          <p:cNvGrpSpPr/>
          <p:nvPr/>
        </p:nvGrpSpPr>
        <p:grpSpPr>
          <a:xfrm>
            <a:off x="5008357" y="4317808"/>
            <a:ext cx="6532362" cy="1498161"/>
            <a:chOff x="5008357" y="4317808"/>
            <a:chExt cx="6532362" cy="1498161"/>
          </a:xfrm>
        </p:grpSpPr>
        <p:sp>
          <p:nvSpPr>
            <p:cNvPr id="137" name="Rectangle 136"/>
            <p:cNvSpPr/>
            <p:nvPr/>
          </p:nvSpPr>
          <p:spPr>
            <a:xfrm>
              <a:off x="5008357" y="4663936"/>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44" name="Can 143"/>
            <p:cNvSpPr/>
            <p:nvPr/>
          </p:nvSpPr>
          <p:spPr>
            <a:xfrm>
              <a:off x="5922518" y="5304333"/>
              <a:ext cx="943694" cy="458578"/>
            </a:xfrm>
            <a:prstGeom prst="ca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45" name="TextBox 144"/>
            <p:cNvSpPr txBox="1"/>
            <p:nvPr/>
          </p:nvSpPr>
          <p:spPr>
            <a:xfrm>
              <a:off x="5922518" y="5397322"/>
              <a:ext cx="943694" cy="369332"/>
            </a:xfrm>
            <a:prstGeom prst="rect">
              <a:avLst/>
            </a:prstGeom>
            <a:noFill/>
          </p:spPr>
          <p:txBody>
            <a:bodyPr wrap="square" rtlCol="0">
              <a:spAutoFit/>
            </a:bodyPr>
            <a:lstStyle/>
            <a:p>
              <a:pPr algn="ctr"/>
              <a:r>
                <a:rPr lang="en-US" sz="1800" b="1" i="1" dirty="0" smtClean="0">
                  <a:latin typeface="+mn-lt"/>
                </a:rPr>
                <a:t>Data</a:t>
              </a:r>
            </a:p>
          </p:txBody>
        </p:sp>
        <p:sp>
          <p:nvSpPr>
            <p:cNvPr id="147" name="Freeform 146"/>
            <p:cNvSpPr/>
            <p:nvPr/>
          </p:nvSpPr>
          <p:spPr>
            <a:xfrm>
              <a:off x="6014728" y="5046182"/>
              <a:ext cx="379636" cy="255005"/>
            </a:xfrm>
            <a:custGeom>
              <a:avLst/>
              <a:gdLst>
                <a:gd name="connsiteX0" fmla="*/ 0 w 380465"/>
                <a:gd name="connsiteY0" fmla="*/ 3834 h 279880"/>
                <a:gd name="connsiteX1" fmla="*/ 362309 w 380465"/>
                <a:gd name="connsiteY1" fmla="*/ 38340 h 279880"/>
                <a:gd name="connsiteX2" fmla="*/ 293298 w 380465"/>
                <a:gd name="connsiteY2" fmla="*/ 279880 h 279880"/>
              </a:gdLst>
              <a:ahLst/>
              <a:cxnLst>
                <a:cxn ang="0">
                  <a:pos x="connsiteX0" y="connsiteY0"/>
                </a:cxn>
                <a:cxn ang="0">
                  <a:pos x="connsiteX1" y="connsiteY1"/>
                </a:cxn>
                <a:cxn ang="0">
                  <a:pos x="connsiteX2" y="connsiteY2"/>
                </a:cxn>
              </a:cxnLst>
              <a:rect l="l" t="t" r="r" b="b"/>
              <a:pathLst>
                <a:path w="380465" h="279880">
                  <a:moveTo>
                    <a:pt x="0" y="3834"/>
                  </a:moveTo>
                  <a:cubicBezTo>
                    <a:pt x="156713" y="-1917"/>
                    <a:pt x="313426" y="-7668"/>
                    <a:pt x="362309" y="38340"/>
                  </a:cubicBezTo>
                  <a:cubicBezTo>
                    <a:pt x="411192" y="84348"/>
                    <a:pt x="352245" y="182114"/>
                    <a:pt x="293298" y="279880"/>
                  </a:cubicBezTo>
                </a:path>
              </a:pathLst>
            </a:custGeom>
            <a:ln>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Oval 147"/>
            <p:cNvSpPr/>
            <p:nvPr/>
          </p:nvSpPr>
          <p:spPr>
            <a:xfrm>
              <a:off x="5109928" y="4756701"/>
              <a:ext cx="952876"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49" name="TextBox 148"/>
            <p:cNvSpPr txBox="1"/>
            <p:nvPr/>
          </p:nvSpPr>
          <p:spPr>
            <a:xfrm>
              <a:off x="5109928" y="4838169"/>
              <a:ext cx="952876" cy="369332"/>
            </a:xfrm>
            <a:prstGeom prst="rect">
              <a:avLst/>
            </a:prstGeom>
            <a:noFill/>
          </p:spPr>
          <p:txBody>
            <a:bodyPr wrap="square" rtlCol="0">
              <a:spAutoFit/>
            </a:bodyPr>
            <a:lstStyle/>
            <a:p>
              <a:pPr algn="ctr"/>
              <a:r>
                <a:rPr lang="en-US" sz="1800" b="1" i="1" dirty="0" smtClean="0">
                  <a:latin typeface="+mn-lt"/>
                </a:rPr>
                <a:t>Logic</a:t>
              </a:r>
            </a:p>
          </p:txBody>
        </p:sp>
        <p:sp>
          <p:nvSpPr>
            <p:cNvPr id="151" name="Rectangle 150"/>
            <p:cNvSpPr/>
            <p:nvPr/>
          </p:nvSpPr>
          <p:spPr>
            <a:xfrm>
              <a:off x="7258802" y="4663935"/>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52" name="Can 151"/>
            <p:cNvSpPr/>
            <p:nvPr/>
          </p:nvSpPr>
          <p:spPr>
            <a:xfrm>
              <a:off x="8172964" y="5304332"/>
              <a:ext cx="943694" cy="458578"/>
            </a:xfrm>
            <a:prstGeom prst="ca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54" name="TextBox 153"/>
            <p:cNvSpPr txBox="1"/>
            <p:nvPr/>
          </p:nvSpPr>
          <p:spPr>
            <a:xfrm>
              <a:off x="8172964" y="5397321"/>
              <a:ext cx="943694" cy="369332"/>
            </a:xfrm>
            <a:prstGeom prst="rect">
              <a:avLst/>
            </a:prstGeom>
            <a:noFill/>
          </p:spPr>
          <p:txBody>
            <a:bodyPr wrap="square" rtlCol="0">
              <a:spAutoFit/>
            </a:bodyPr>
            <a:lstStyle/>
            <a:p>
              <a:pPr algn="ctr"/>
              <a:r>
                <a:rPr lang="en-US" sz="1800" b="1" i="1" dirty="0" smtClean="0">
                  <a:latin typeface="+mn-lt"/>
                </a:rPr>
                <a:t>Data</a:t>
              </a:r>
            </a:p>
          </p:txBody>
        </p:sp>
        <p:sp>
          <p:nvSpPr>
            <p:cNvPr id="155" name="Freeform 154"/>
            <p:cNvSpPr/>
            <p:nvPr/>
          </p:nvSpPr>
          <p:spPr>
            <a:xfrm>
              <a:off x="8265174" y="5046181"/>
              <a:ext cx="379636" cy="255005"/>
            </a:xfrm>
            <a:custGeom>
              <a:avLst/>
              <a:gdLst>
                <a:gd name="connsiteX0" fmla="*/ 0 w 380465"/>
                <a:gd name="connsiteY0" fmla="*/ 3834 h 279880"/>
                <a:gd name="connsiteX1" fmla="*/ 362309 w 380465"/>
                <a:gd name="connsiteY1" fmla="*/ 38340 h 279880"/>
                <a:gd name="connsiteX2" fmla="*/ 293298 w 380465"/>
                <a:gd name="connsiteY2" fmla="*/ 279880 h 279880"/>
              </a:gdLst>
              <a:ahLst/>
              <a:cxnLst>
                <a:cxn ang="0">
                  <a:pos x="connsiteX0" y="connsiteY0"/>
                </a:cxn>
                <a:cxn ang="0">
                  <a:pos x="connsiteX1" y="connsiteY1"/>
                </a:cxn>
                <a:cxn ang="0">
                  <a:pos x="connsiteX2" y="connsiteY2"/>
                </a:cxn>
              </a:cxnLst>
              <a:rect l="l" t="t" r="r" b="b"/>
              <a:pathLst>
                <a:path w="380465" h="279880">
                  <a:moveTo>
                    <a:pt x="0" y="3834"/>
                  </a:moveTo>
                  <a:cubicBezTo>
                    <a:pt x="156713" y="-1917"/>
                    <a:pt x="313426" y="-7668"/>
                    <a:pt x="362309" y="38340"/>
                  </a:cubicBezTo>
                  <a:cubicBezTo>
                    <a:pt x="411192" y="84348"/>
                    <a:pt x="352245" y="182114"/>
                    <a:pt x="293298" y="279880"/>
                  </a:cubicBezTo>
                </a:path>
              </a:pathLst>
            </a:custGeom>
            <a:ln>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Oval 156"/>
            <p:cNvSpPr/>
            <p:nvPr/>
          </p:nvSpPr>
          <p:spPr>
            <a:xfrm>
              <a:off x="7360374" y="4756700"/>
              <a:ext cx="952876"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58" name="TextBox 157"/>
            <p:cNvSpPr txBox="1"/>
            <p:nvPr/>
          </p:nvSpPr>
          <p:spPr>
            <a:xfrm>
              <a:off x="7360374" y="4838168"/>
              <a:ext cx="952876" cy="369332"/>
            </a:xfrm>
            <a:prstGeom prst="rect">
              <a:avLst/>
            </a:prstGeom>
            <a:noFill/>
          </p:spPr>
          <p:txBody>
            <a:bodyPr wrap="square" rtlCol="0">
              <a:spAutoFit/>
            </a:bodyPr>
            <a:lstStyle/>
            <a:p>
              <a:pPr algn="ctr"/>
              <a:r>
                <a:rPr lang="en-US" sz="1800" b="1" i="1" dirty="0" smtClean="0">
                  <a:latin typeface="+mn-lt"/>
                </a:rPr>
                <a:t>Logic</a:t>
              </a:r>
            </a:p>
          </p:txBody>
        </p:sp>
        <p:sp>
          <p:nvSpPr>
            <p:cNvPr id="163" name="Rectangle 162"/>
            <p:cNvSpPr/>
            <p:nvPr/>
          </p:nvSpPr>
          <p:spPr>
            <a:xfrm>
              <a:off x="9509248" y="4663934"/>
              <a:ext cx="2031471" cy="115203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6" name="Can 165"/>
            <p:cNvSpPr/>
            <p:nvPr/>
          </p:nvSpPr>
          <p:spPr>
            <a:xfrm>
              <a:off x="10423410" y="5304331"/>
              <a:ext cx="943694" cy="458578"/>
            </a:xfrm>
            <a:prstGeom prst="ca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167" name="TextBox 166"/>
            <p:cNvSpPr txBox="1"/>
            <p:nvPr/>
          </p:nvSpPr>
          <p:spPr>
            <a:xfrm>
              <a:off x="10423410" y="5397320"/>
              <a:ext cx="943694" cy="369332"/>
            </a:xfrm>
            <a:prstGeom prst="rect">
              <a:avLst/>
            </a:prstGeom>
            <a:noFill/>
          </p:spPr>
          <p:txBody>
            <a:bodyPr wrap="square" rtlCol="0">
              <a:spAutoFit/>
            </a:bodyPr>
            <a:lstStyle/>
            <a:p>
              <a:pPr algn="ctr"/>
              <a:r>
                <a:rPr lang="en-US" sz="1800" b="1" i="1" dirty="0" smtClean="0">
                  <a:latin typeface="+mn-lt"/>
                </a:rPr>
                <a:t>Data</a:t>
              </a:r>
            </a:p>
          </p:txBody>
        </p:sp>
        <p:sp>
          <p:nvSpPr>
            <p:cNvPr id="168" name="Freeform 167"/>
            <p:cNvSpPr/>
            <p:nvPr/>
          </p:nvSpPr>
          <p:spPr>
            <a:xfrm>
              <a:off x="10515620" y="5046180"/>
              <a:ext cx="379636" cy="255005"/>
            </a:xfrm>
            <a:custGeom>
              <a:avLst/>
              <a:gdLst>
                <a:gd name="connsiteX0" fmla="*/ 0 w 380465"/>
                <a:gd name="connsiteY0" fmla="*/ 3834 h 279880"/>
                <a:gd name="connsiteX1" fmla="*/ 362309 w 380465"/>
                <a:gd name="connsiteY1" fmla="*/ 38340 h 279880"/>
                <a:gd name="connsiteX2" fmla="*/ 293298 w 380465"/>
                <a:gd name="connsiteY2" fmla="*/ 279880 h 279880"/>
              </a:gdLst>
              <a:ahLst/>
              <a:cxnLst>
                <a:cxn ang="0">
                  <a:pos x="connsiteX0" y="connsiteY0"/>
                </a:cxn>
                <a:cxn ang="0">
                  <a:pos x="connsiteX1" y="connsiteY1"/>
                </a:cxn>
                <a:cxn ang="0">
                  <a:pos x="connsiteX2" y="connsiteY2"/>
                </a:cxn>
              </a:cxnLst>
              <a:rect l="l" t="t" r="r" b="b"/>
              <a:pathLst>
                <a:path w="380465" h="279880">
                  <a:moveTo>
                    <a:pt x="0" y="3834"/>
                  </a:moveTo>
                  <a:cubicBezTo>
                    <a:pt x="156713" y="-1917"/>
                    <a:pt x="313426" y="-7668"/>
                    <a:pt x="362309" y="38340"/>
                  </a:cubicBezTo>
                  <a:cubicBezTo>
                    <a:pt x="411192" y="84348"/>
                    <a:pt x="352245" y="182114"/>
                    <a:pt x="293298" y="279880"/>
                  </a:cubicBezTo>
                </a:path>
              </a:pathLst>
            </a:custGeom>
            <a:ln>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Oval 168"/>
            <p:cNvSpPr/>
            <p:nvPr/>
          </p:nvSpPr>
          <p:spPr>
            <a:xfrm>
              <a:off x="9610820" y="4756699"/>
              <a:ext cx="952876" cy="57647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70" name="TextBox 169"/>
            <p:cNvSpPr txBox="1"/>
            <p:nvPr/>
          </p:nvSpPr>
          <p:spPr>
            <a:xfrm>
              <a:off x="9610820" y="4838167"/>
              <a:ext cx="952876" cy="369332"/>
            </a:xfrm>
            <a:prstGeom prst="rect">
              <a:avLst/>
            </a:prstGeom>
            <a:noFill/>
          </p:spPr>
          <p:txBody>
            <a:bodyPr wrap="square" rtlCol="0">
              <a:spAutoFit/>
            </a:bodyPr>
            <a:lstStyle/>
            <a:p>
              <a:pPr algn="ctr"/>
              <a:r>
                <a:rPr lang="en-US" sz="1800" b="1" i="1" dirty="0" smtClean="0">
                  <a:latin typeface="+mn-lt"/>
                </a:rPr>
                <a:t>Logic</a:t>
              </a:r>
            </a:p>
          </p:txBody>
        </p:sp>
        <p:sp>
          <p:nvSpPr>
            <p:cNvPr id="109" name="Freeform 108"/>
            <p:cNvSpPr/>
            <p:nvPr/>
          </p:nvSpPr>
          <p:spPr>
            <a:xfrm>
              <a:off x="5490328" y="4317808"/>
              <a:ext cx="378595" cy="439616"/>
            </a:xfrm>
            <a:custGeom>
              <a:avLst/>
              <a:gdLst>
                <a:gd name="connsiteX0" fmla="*/ 284020 w 284020"/>
                <a:gd name="connsiteY0" fmla="*/ 0 h 439616"/>
                <a:gd name="connsiteX1" fmla="*/ 20251 w 284020"/>
                <a:gd name="connsiteY1" fmla="*/ 87923 h 439616"/>
                <a:gd name="connsiteX2" fmla="*/ 37835 w 284020"/>
                <a:gd name="connsiteY2" fmla="*/ 439616 h 439616"/>
              </a:gdLst>
              <a:ahLst/>
              <a:cxnLst>
                <a:cxn ang="0">
                  <a:pos x="connsiteX0" y="connsiteY0"/>
                </a:cxn>
                <a:cxn ang="0">
                  <a:pos x="connsiteX1" y="connsiteY1"/>
                </a:cxn>
                <a:cxn ang="0">
                  <a:pos x="connsiteX2" y="connsiteY2"/>
                </a:cxn>
              </a:cxnLst>
              <a:rect l="l" t="t" r="r" b="b"/>
              <a:pathLst>
                <a:path w="284020" h="439616">
                  <a:moveTo>
                    <a:pt x="284020" y="0"/>
                  </a:moveTo>
                  <a:cubicBezTo>
                    <a:pt x="172651" y="7327"/>
                    <a:pt x="61282" y="14654"/>
                    <a:pt x="20251" y="87923"/>
                  </a:cubicBezTo>
                  <a:cubicBezTo>
                    <a:pt x="-20780" y="161192"/>
                    <a:pt x="8527" y="300404"/>
                    <a:pt x="37835" y="439616"/>
                  </a:cubicBezTo>
                </a:path>
              </a:pathLst>
            </a:custGeom>
            <a:ln w="22225">
              <a:solidFill>
                <a:schemeClr val="bg1"/>
              </a:solidFill>
              <a:prstDash val="sysDash"/>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10" name="Freeform 109"/>
            <p:cNvSpPr/>
            <p:nvPr/>
          </p:nvSpPr>
          <p:spPr>
            <a:xfrm>
              <a:off x="7739127" y="4323492"/>
              <a:ext cx="378595" cy="439616"/>
            </a:xfrm>
            <a:custGeom>
              <a:avLst/>
              <a:gdLst>
                <a:gd name="connsiteX0" fmla="*/ 284020 w 284020"/>
                <a:gd name="connsiteY0" fmla="*/ 0 h 439616"/>
                <a:gd name="connsiteX1" fmla="*/ 20251 w 284020"/>
                <a:gd name="connsiteY1" fmla="*/ 87923 h 439616"/>
                <a:gd name="connsiteX2" fmla="*/ 37835 w 284020"/>
                <a:gd name="connsiteY2" fmla="*/ 439616 h 439616"/>
              </a:gdLst>
              <a:ahLst/>
              <a:cxnLst>
                <a:cxn ang="0">
                  <a:pos x="connsiteX0" y="connsiteY0"/>
                </a:cxn>
                <a:cxn ang="0">
                  <a:pos x="connsiteX1" y="connsiteY1"/>
                </a:cxn>
                <a:cxn ang="0">
                  <a:pos x="connsiteX2" y="connsiteY2"/>
                </a:cxn>
              </a:cxnLst>
              <a:rect l="l" t="t" r="r" b="b"/>
              <a:pathLst>
                <a:path w="284020" h="439616">
                  <a:moveTo>
                    <a:pt x="284020" y="0"/>
                  </a:moveTo>
                  <a:cubicBezTo>
                    <a:pt x="172651" y="7327"/>
                    <a:pt x="61282" y="14654"/>
                    <a:pt x="20251" y="87923"/>
                  </a:cubicBezTo>
                  <a:cubicBezTo>
                    <a:pt x="-20780" y="161192"/>
                    <a:pt x="8527" y="300404"/>
                    <a:pt x="37835" y="439616"/>
                  </a:cubicBezTo>
                </a:path>
              </a:pathLst>
            </a:custGeom>
            <a:ln w="22225">
              <a:solidFill>
                <a:schemeClr val="bg1"/>
              </a:solidFill>
              <a:prstDash val="sysDash"/>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11" name="Freeform 110"/>
            <p:cNvSpPr/>
            <p:nvPr/>
          </p:nvSpPr>
          <p:spPr>
            <a:xfrm>
              <a:off x="9987925" y="4329176"/>
              <a:ext cx="378595" cy="439616"/>
            </a:xfrm>
            <a:custGeom>
              <a:avLst/>
              <a:gdLst>
                <a:gd name="connsiteX0" fmla="*/ 284020 w 284020"/>
                <a:gd name="connsiteY0" fmla="*/ 0 h 439616"/>
                <a:gd name="connsiteX1" fmla="*/ 20251 w 284020"/>
                <a:gd name="connsiteY1" fmla="*/ 87923 h 439616"/>
                <a:gd name="connsiteX2" fmla="*/ 37835 w 284020"/>
                <a:gd name="connsiteY2" fmla="*/ 439616 h 439616"/>
              </a:gdLst>
              <a:ahLst/>
              <a:cxnLst>
                <a:cxn ang="0">
                  <a:pos x="connsiteX0" y="connsiteY0"/>
                </a:cxn>
                <a:cxn ang="0">
                  <a:pos x="connsiteX1" y="connsiteY1"/>
                </a:cxn>
                <a:cxn ang="0">
                  <a:pos x="connsiteX2" y="connsiteY2"/>
                </a:cxn>
              </a:cxnLst>
              <a:rect l="l" t="t" r="r" b="b"/>
              <a:pathLst>
                <a:path w="284020" h="439616">
                  <a:moveTo>
                    <a:pt x="284020" y="0"/>
                  </a:moveTo>
                  <a:cubicBezTo>
                    <a:pt x="172651" y="7327"/>
                    <a:pt x="61282" y="14654"/>
                    <a:pt x="20251" y="87923"/>
                  </a:cubicBezTo>
                  <a:cubicBezTo>
                    <a:pt x="-20780" y="161192"/>
                    <a:pt x="8527" y="300404"/>
                    <a:pt x="37835" y="439616"/>
                  </a:cubicBezTo>
                </a:path>
              </a:pathLst>
            </a:custGeom>
            <a:ln w="22225">
              <a:solidFill>
                <a:schemeClr val="bg1"/>
              </a:solidFill>
              <a:prstDash val="sysDash"/>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sp>
        <p:nvSpPr>
          <p:cNvPr id="83" name="Oval 82"/>
          <p:cNvSpPr/>
          <p:nvPr/>
        </p:nvSpPr>
        <p:spPr>
          <a:xfrm>
            <a:off x="788162" y="3359503"/>
            <a:ext cx="1962549" cy="969673"/>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78" name="TextBox 77"/>
          <p:cNvSpPr txBox="1"/>
          <p:nvPr/>
        </p:nvSpPr>
        <p:spPr>
          <a:xfrm>
            <a:off x="788163" y="3579980"/>
            <a:ext cx="1962549" cy="646331"/>
          </a:xfrm>
          <a:prstGeom prst="rect">
            <a:avLst/>
          </a:prstGeom>
          <a:noFill/>
        </p:spPr>
        <p:txBody>
          <a:bodyPr wrap="square" rtlCol="0">
            <a:spAutoFit/>
          </a:bodyPr>
          <a:lstStyle/>
          <a:p>
            <a:pPr algn="ctr"/>
            <a:r>
              <a:rPr lang="en-US" sz="1800" b="1" i="1" dirty="0" smtClean="0">
                <a:latin typeface="+mn-lt"/>
              </a:rPr>
              <a:t>LINQ to HPC Client</a:t>
            </a:r>
          </a:p>
        </p:txBody>
      </p:sp>
      <p:grpSp>
        <p:nvGrpSpPr>
          <p:cNvPr id="84" name="Group 248"/>
          <p:cNvGrpSpPr>
            <a:grpSpLocks/>
          </p:cNvGrpSpPr>
          <p:nvPr/>
        </p:nvGrpSpPr>
        <p:grpSpPr bwMode="auto">
          <a:xfrm>
            <a:off x="199799" y="3572069"/>
            <a:ext cx="228600" cy="594360"/>
            <a:chOff x="2976" y="768"/>
            <a:chExt cx="912" cy="2135"/>
          </a:xfrm>
        </p:grpSpPr>
        <p:sp>
          <p:nvSpPr>
            <p:cNvPr id="85"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86" name="Group 17"/>
            <p:cNvGrpSpPr>
              <a:grpSpLocks/>
            </p:cNvGrpSpPr>
            <p:nvPr/>
          </p:nvGrpSpPr>
          <p:grpSpPr bwMode="auto">
            <a:xfrm>
              <a:off x="2976" y="1433"/>
              <a:ext cx="912" cy="1470"/>
              <a:chOff x="2976" y="1433"/>
              <a:chExt cx="912" cy="1495"/>
            </a:xfrm>
          </p:grpSpPr>
          <p:sp>
            <p:nvSpPr>
              <p:cNvPr id="87"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12"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13"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spTree>
    <p:extLst>
      <p:ext uri="{BB962C8B-B14F-4D97-AF65-F5344CB8AC3E}">
        <p14:creationId xmlns:p14="http://schemas.microsoft.com/office/powerpoint/2010/main" val="2563926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164" y="1295400"/>
            <a:ext cx="9600643" cy="1523494"/>
          </a:xfrm>
        </p:spPr>
        <p:txBody>
          <a:bodyPr/>
          <a:lstStyle/>
          <a:p>
            <a:r>
              <a:rPr lang="en-US" dirty="0" smtClean="0"/>
              <a:t>The Technology of Windows HPC Server: A Closer Look</a:t>
            </a:r>
            <a:endParaRPr lang="en-US" dirty="0"/>
          </a:p>
        </p:txBody>
      </p:sp>
    </p:spTree>
    <p:extLst>
      <p:ext uri="{BB962C8B-B14F-4D97-AF65-F5344CB8AC3E}">
        <p14:creationId xmlns:p14="http://schemas.microsoft.com/office/powerpoint/2010/main" val="35693098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dirty="0" smtClean="0"/>
              <a:t>Agenda</a:t>
            </a:r>
            <a:endParaRPr lang="en-US" dirty="0"/>
          </a:p>
        </p:txBody>
      </p:sp>
      <p:sp>
        <p:nvSpPr>
          <p:cNvPr id="29698" name="Rectangle 9"/>
          <p:cNvSpPr>
            <a:spLocks noGrp="1" noChangeArrowheads="1"/>
          </p:cNvSpPr>
          <p:nvPr>
            <p:ph idx="1"/>
          </p:nvPr>
        </p:nvSpPr>
        <p:spPr>
          <a:xfrm>
            <a:off x="609441" y="1500150"/>
            <a:ext cx="10969943" cy="3404359"/>
          </a:xfrm>
        </p:spPr>
        <p:txBody>
          <a:bodyPr>
            <a:noAutofit/>
          </a:bodyPr>
          <a:lstStyle/>
          <a:p>
            <a:r>
              <a:rPr lang="en-US" dirty="0"/>
              <a:t>Cluster Computing with Windows HPC Server: The Basics</a:t>
            </a:r>
          </a:p>
          <a:p>
            <a:endParaRPr lang="en-US" dirty="0" smtClean="0"/>
          </a:p>
          <a:p>
            <a:r>
              <a:rPr lang="en-US" dirty="0" smtClean="0"/>
              <a:t>Using </a:t>
            </a:r>
            <a:r>
              <a:rPr lang="en-US" dirty="0"/>
              <a:t>Windows HPC Server: Application </a:t>
            </a:r>
            <a:r>
              <a:rPr lang="en-US" dirty="0" smtClean="0"/>
              <a:t>Types</a:t>
            </a:r>
          </a:p>
          <a:p>
            <a:endParaRPr lang="en-US" dirty="0" smtClean="0"/>
          </a:p>
          <a:p>
            <a:r>
              <a:rPr lang="en-US" dirty="0" smtClean="0"/>
              <a:t>The </a:t>
            </a:r>
            <a:r>
              <a:rPr lang="en-US" dirty="0"/>
              <a:t>Technology of Windows HPC Server: A Closer Look</a:t>
            </a:r>
            <a:endParaRPr lang="en-US" dirty="0" smtClean="0"/>
          </a:p>
        </p:txBody>
      </p:sp>
    </p:spTree>
    <p:extLst>
      <p:ext uri="{BB962C8B-B14F-4D97-AF65-F5344CB8AC3E}">
        <p14:creationId xmlns:p14="http://schemas.microsoft.com/office/powerpoint/2010/main" val="39204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2" end="2"/>
                                            </p:txEl>
                                          </p:spTgt>
                                        </p:tgtEl>
                                        <p:attrNameLst>
                                          <p:attrName>style.visibility</p:attrName>
                                        </p:attrNameLst>
                                      </p:cBhvr>
                                      <p:to>
                                        <p:strVal val="visible"/>
                                      </p:to>
                                    </p:set>
                                    <p:animEffect transition="in" filter="fade">
                                      <p:cBhvr>
                                        <p:cTn id="12" dur="500"/>
                                        <p:tgtEl>
                                          <p:spTgt spid="296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8">
                                            <p:txEl>
                                              <p:pRg st="4" end="4"/>
                                            </p:txEl>
                                          </p:spTgt>
                                        </p:tgtEl>
                                        <p:attrNameLst>
                                          <p:attrName>style.visibility</p:attrName>
                                        </p:attrNameLst>
                                      </p:cBhvr>
                                      <p:to>
                                        <p:strVal val="visible"/>
                                      </p:to>
                                    </p:set>
                                    <p:animEffect transition="in" filter="fade">
                                      <p:cBhvr>
                                        <p:cTn id="17" dur="500"/>
                                        <p:tgtEl>
                                          <p:spTgt spid="296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p:cNvSpPr/>
          <p:nvPr/>
        </p:nvSpPr>
        <p:spPr>
          <a:xfrm>
            <a:off x="7309529" y="4559012"/>
            <a:ext cx="4619779" cy="1823296"/>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err="1">
              <a:solidFill>
                <a:schemeClr val="tx1">
                  <a:lumMod val="75000"/>
                  <a:lumOff val="25000"/>
                </a:schemeClr>
              </a:solidFill>
            </a:endParaRPr>
          </a:p>
        </p:txBody>
      </p:sp>
      <p:pic>
        <p:nvPicPr>
          <p:cNvPr id="1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179837" y="4835986"/>
            <a:ext cx="1418499" cy="167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3" name="Group 90"/>
          <p:cNvGrpSpPr/>
          <p:nvPr/>
        </p:nvGrpSpPr>
        <p:grpSpPr>
          <a:xfrm>
            <a:off x="8878593" y="4726313"/>
            <a:ext cx="905752" cy="1402814"/>
            <a:chOff x="3581400" y="2667000"/>
            <a:chExt cx="963904" cy="1989986"/>
          </a:xfrm>
        </p:grpSpPr>
        <p:pic>
          <p:nvPicPr>
            <p:cNvPr id="204"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2" name="Group 142"/>
          <p:cNvGrpSpPr/>
          <p:nvPr/>
        </p:nvGrpSpPr>
        <p:grpSpPr>
          <a:xfrm>
            <a:off x="10365881" y="4731324"/>
            <a:ext cx="905752" cy="1402814"/>
            <a:chOff x="3581400" y="2667000"/>
            <a:chExt cx="963904" cy="1989986"/>
          </a:xfrm>
        </p:grpSpPr>
        <p:pic>
          <p:nvPicPr>
            <p:cNvPr id="263"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pic>
        <p:nvPicPr>
          <p:cNvPr id="28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1478" y="5163163"/>
            <a:ext cx="683619" cy="5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8" name="TextBox 277"/>
          <p:cNvSpPr txBox="1"/>
          <p:nvPr/>
        </p:nvSpPr>
        <p:spPr>
          <a:xfrm>
            <a:off x="7309528" y="6382308"/>
            <a:ext cx="4614086" cy="369332"/>
          </a:xfrm>
          <a:prstGeom prst="rect">
            <a:avLst/>
          </a:prstGeom>
          <a:noFill/>
        </p:spPr>
        <p:txBody>
          <a:bodyPr wrap="square" rtlCol="0">
            <a:spAutoFit/>
          </a:bodyPr>
          <a:lstStyle/>
          <a:p>
            <a:pPr algn="ctr"/>
            <a:r>
              <a:rPr lang="en-US" sz="1800" b="1" i="1" dirty="0">
                <a:latin typeface="+mn-lt"/>
              </a:rPr>
              <a:t>Compute Nodes</a:t>
            </a:r>
          </a:p>
        </p:txBody>
      </p:sp>
      <p:pic>
        <p:nvPicPr>
          <p:cNvPr id="10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625" y="5315563"/>
            <a:ext cx="683619" cy="5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138" y="5165630"/>
            <a:ext cx="683619" cy="5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7903" y="5288538"/>
            <a:ext cx="905751" cy="452442"/>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Box 27"/>
          <p:cNvSpPr txBox="1">
            <a:spLocks noChangeArrowheads="1"/>
          </p:cNvSpPr>
          <p:nvPr/>
        </p:nvSpPr>
        <p:spPr bwMode="auto">
          <a:xfrm>
            <a:off x="3745762" y="5696160"/>
            <a:ext cx="1925458" cy="369332"/>
          </a:xfrm>
          <a:prstGeom prst="rect">
            <a:avLst/>
          </a:prstGeom>
          <a:noFill/>
          <a:ln w="19050" algn="ctr">
            <a:noFill/>
            <a:miter lim="800000"/>
            <a:headEnd/>
            <a:tailEnd/>
          </a:ln>
          <a:effectLst/>
        </p:spPr>
        <p:txBody>
          <a:bodyPr wrap="square">
            <a:spAutoFit/>
          </a:bodyPr>
          <a:lstStyle/>
          <a:p>
            <a:pPr algn="ctr"/>
            <a:r>
              <a:rPr lang="en-US" sz="1800" b="1" i="1" dirty="0">
                <a:latin typeface="+mn-lt"/>
              </a:rPr>
              <a:t>Head Node</a:t>
            </a:r>
          </a:p>
        </p:txBody>
      </p:sp>
      <p:sp>
        <p:nvSpPr>
          <p:cNvPr id="21" name="Title 20"/>
          <p:cNvSpPr>
            <a:spLocks noGrp="1"/>
          </p:cNvSpPr>
          <p:nvPr>
            <p:ph type="title"/>
          </p:nvPr>
        </p:nvSpPr>
        <p:spPr>
          <a:xfrm>
            <a:off x="519112" y="228600"/>
            <a:ext cx="11149013" cy="997196"/>
          </a:xfrm>
        </p:spPr>
        <p:txBody>
          <a:bodyPr/>
          <a:lstStyle/>
          <a:p>
            <a:r>
              <a:rPr lang="en-US" dirty="0" smtClean="0"/>
              <a:t>Managing a Cluster</a:t>
            </a:r>
            <a:br>
              <a:rPr lang="en-US" dirty="0" smtClean="0"/>
            </a:br>
            <a:r>
              <a:rPr lang="en-US" sz="2800" dirty="0" smtClean="0">
                <a:solidFill>
                  <a:schemeClr val="accent1"/>
                </a:solidFill>
              </a:rPr>
              <a:t>What Windows </a:t>
            </a:r>
            <a:r>
              <a:rPr lang="en-US" sz="2800" dirty="0">
                <a:solidFill>
                  <a:schemeClr val="accent1"/>
                </a:solidFill>
              </a:rPr>
              <a:t>HPC Server provides</a:t>
            </a:r>
          </a:p>
        </p:txBody>
      </p:sp>
      <p:sp>
        <p:nvSpPr>
          <p:cNvPr id="103" name="TextBox 102"/>
          <p:cNvSpPr txBox="1"/>
          <p:nvPr/>
        </p:nvSpPr>
        <p:spPr>
          <a:xfrm>
            <a:off x="939913" y="5685879"/>
            <a:ext cx="1320456" cy="369332"/>
          </a:xfrm>
          <a:prstGeom prst="rect">
            <a:avLst/>
          </a:prstGeom>
          <a:noFill/>
        </p:spPr>
        <p:txBody>
          <a:bodyPr wrap="square" rtlCol="0">
            <a:spAutoFit/>
          </a:bodyPr>
          <a:lstStyle/>
          <a:p>
            <a:pPr algn="ctr"/>
            <a:r>
              <a:rPr lang="en-US" sz="1800" b="1" i="1" dirty="0">
                <a:latin typeface="+mn-lt"/>
              </a:rPr>
              <a:t>Client</a:t>
            </a:r>
          </a:p>
        </p:txBody>
      </p:sp>
      <p:grpSp>
        <p:nvGrpSpPr>
          <p:cNvPr id="2" name="Group 1"/>
          <p:cNvGrpSpPr/>
          <p:nvPr/>
        </p:nvGrpSpPr>
        <p:grpSpPr>
          <a:xfrm>
            <a:off x="3562888" y="2067307"/>
            <a:ext cx="8585024" cy="3381965"/>
            <a:chOff x="3562888" y="2067307"/>
            <a:chExt cx="8585024" cy="3381965"/>
          </a:xfrm>
        </p:grpSpPr>
        <p:sp>
          <p:nvSpPr>
            <p:cNvPr id="65" name="Trapezoid 3"/>
            <p:cNvSpPr/>
            <p:nvPr/>
          </p:nvSpPr>
          <p:spPr>
            <a:xfrm rot="10800000">
              <a:off x="6973414" y="3239413"/>
              <a:ext cx="2487108" cy="2049124"/>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265686 w 3107634"/>
                <a:gd name="connsiteY2" fmla="*/ 841680 h 2994316"/>
                <a:gd name="connsiteX3" fmla="*/ 3107634 w 3107634"/>
                <a:gd name="connsiteY3" fmla="*/ 2994316 h 2994316"/>
                <a:gd name="connsiteX4" fmla="*/ 0 w 3107634"/>
                <a:gd name="connsiteY4" fmla="*/ 2986378 h 2994316"/>
                <a:gd name="connsiteX0" fmla="*/ 0 w 3107634"/>
                <a:gd name="connsiteY0" fmla="*/ 2161372 h 2169310"/>
                <a:gd name="connsiteX1" fmla="*/ 1194458 w 3107634"/>
                <a:gd name="connsiteY1" fmla="*/ 0 h 2169310"/>
                <a:gd name="connsiteX2" fmla="*/ 1265686 w 3107634"/>
                <a:gd name="connsiteY2" fmla="*/ 16674 h 2169310"/>
                <a:gd name="connsiteX3" fmla="*/ 3107634 w 3107634"/>
                <a:gd name="connsiteY3" fmla="*/ 2169310 h 2169310"/>
                <a:gd name="connsiteX4" fmla="*/ 0 w 3107634"/>
                <a:gd name="connsiteY4" fmla="*/ 2161372 h 2169310"/>
                <a:gd name="connsiteX0" fmla="*/ 0 w 3107634"/>
                <a:gd name="connsiteY0" fmla="*/ 2217208 h 2225146"/>
                <a:gd name="connsiteX1" fmla="*/ 1194458 w 3107634"/>
                <a:gd name="connsiteY1" fmla="*/ 55836 h 2225146"/>
                <a:gd name="connsiteX2" fmla="*/ 1550469 w 3107634"/>
                <a:gd name="connsiteY2" fmla="*/ 0 h 2225146"/>
                <a:gd name="connsiteX3" fmla="*/ 3107634 w 3107634"/>
                <a:gd name="connsiteY3" fmla="*/ 2225146 h 2225146"/>
                <a:gd name="connsiteX4" fmla="*/ 0 w 3107634"/>
                <a:gd name="connsiteY4" fmla="*/ 2217208 h 2225146"/>
                <a:gd name="connsiteX0" fmla="*/ 0 w 3107634"/>
                <a:gd name="connsiteY0" fmla="*/ 2270137 h 2278075"/>
                <a:gd name="connsiteX1" fmla="*/ 1584161 w 3107634"/>
                <a:gd name="connsiteY1" fmla="*/ 0 h 2278075"/>
                <a:gd name="connsiteX2" fmla="*/ 1550469 w 3107634"/>
                <a:gd name="connsiteY2" fmla="*/ 52929 h 2278075"/>
                <a:gd name="connsiteX3" fmla="*/ 3107634 w 3107634"/>
                <a:gd name="connsiteY3" fmla="*/ 2278075 h 2278075"/>
                <a:gd name="connsiteX4" fmla="*/ 0 w 3107634"/>
                <a:gd name="connsiteY4" fmla="*/ 2270137 h 227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278075">
                  <a:moveTo>
                    <a:pt x="0" y="2270137"/>
                  </a:moveTo>
                  <a:lnTo>
                    <a:pt x="1584161" y="0"/>
                  </a:lnTo>
                  <a:lnTo>
                    <a:pt x="1550469" y="52929"/>
                  </a:lnTo>
                  <a:lnTo>
                    <a:pt x="3107634" y="2278075"/>
                  </a:lnTo>
                  <a:lnTo>
                    <a:pt x="0" y="2270137"/>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592683" y="3249143"/>
              <a:ext cx="2400156" cy="1113731"/>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56" name="Rectangle 155"/>
            <p:cNvSpPr/>
            <p:nvPr/>
          </p:nvSpPr>
          <p:spPr>
            <a:xfrm>
              <a:off x="6992343" y="2067307"/>
              <a:ext cx="2468182" cy="1163306"/>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06" name="TextBox 105"/>
            <p:cNvSpPr txBox="1"/>
            <p:nvPr/>
          </p:nvSpPr>
          <p:spPr>
            <a:xfrm>
              <a:off x="7160988" y="2210274"/>
              <a:ext cx="2119269"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HPC Management Service</a:t>
              </a:r>
            </a:p>
          </p:txBody>
        </p:sp>
        <p:sp>
          <p:nvSpPr>
            <p:cNvPr id="86" name="Rectangle 85"/>
            <p:cNvSpPr/>
            <p:nvPr/>
          </p:nvSpPr>
          <p:spPr>
            <a:xfrm>
              <a:off x="9660806" y="2754256"/>
              <a:ext cx="2468182" cy="1163306"/>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87" name="TextBox 86"/>
            <p:cNvSpPr txBox="1"/>
            <p:nvPr/>
          </p:nvSpPr>
          <p:spPr>
            <a:xfrm>
              <a:off x="9829450" y="2897223"/>
              <a:ext cx="2119269"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HPC Management Service</a:t>
              </a:r>
            </a:p>
          </p:txBody>
        </p:sp>
        <p:sp>
          <p:nvSpPr>
            <p:cNvPr id="152" name="TextBox 151"/>
            <p:cNvSpPr txBox="1"/>
            <p:nvPr/>
          </p:nvSpPr>
          <p:spPr>
            <a:xfrm>
              <a:off x="3739705" y="3358888"/>
              <a:ext cx="2084622"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HPC Management Service</a:t>
              </a:r>
            </a:p>
          </p:txBody>
        </p:sp>
        <p:sp>
          <p:nvSpPr>
            <p:cNvPr id="64" name="Trapezoid 3"/>
            <p:cNvSpPr/>
            <p:nvPr/>
          </p:nvSpPr>
          <p:spPr>
            <a:xfrm rot="10800000">
              <a:off x="3562888" y="4344343"/>
              <a:ext cx="2429951" cy="1104929"/>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265686 w 3107634"/>
                <a:gd name="connsiteY2" fmla="*/ 841680 h 2994316"/>
                <a:gd name="connsiteX3" fmla="*/ 3107634 w 3107634"/>
                <a:gd name="connsiteY3" fmla="*/ 2994316 h 2994316"/>
                <a:gd name="connsiteX4" fmla="*/ 0 w 3107634"/>
                <a:gd name="connsiteY4" fmla="*/ 2986378 h 2994316"/>
                <a:gd name="connsiteX0" fmla="*/ 0 w 3107634"/>
                <a:gd name="connsiteY0" fmla="*/ 2161372 h 2169310"/>
                <a:gd name="connsiteX1" fmla="*/ 1194458 w 3107634"/>
                <a:gd name="connsiteY1" fmla="*/ 0 h 2169310"/>
                <a:gd name="connsiteX2" fmla="*/ 1265686 w 3107634"/>
                <a:gd name="connsiteY2" fmla="*/ 16674 h 2169310"/>
                <a:gd name="connsiteX3" fmla="*/ 3107634 w 3107634"/>
                <a:gd name="connsiteY3" fmla="*/ 2169310 h 2169310"/>
                <a:gd name="connsiteX4" fmla="*/ 0 w 3107634"/>
                <a:gd name="connsiteY4" fmla="*/ 2161372 h 2169310"/>
                <a:gd name="connsiteX0" fmla="*/ 0 w 3107634"/>
                <a:gd name="connsiteY0" fmla="*/ 2217208 h 2225146"/>
                <a:gd name="connsiteX1" fmla="*/ 1194458 w 3107634"/>
                <a:gd name="connsiteY1" fmla="*/ 55836 h 2225146"/>
                <a:gd name="connsiteX2" fmla="*/ 1550469 w 3107634"/>
                <a:gd name="connsiteY2" fmla="*/ 0 h 2225146"/>
                <a:gd name="connsiteX3" fmla="*/ 3107634 w 3107634"/>
                <a:gd name="connsiteY3" fmla="*/ 2225146 h 2225146"/>
                <a:gd name="connsiteX4" fmla="*/ 0 w 3107634"/>
                <a:gd name="connsiteY4" fmla="*/ 2217208 h 2225146"/>
                <a:gd name="connsiteX0" fmla="*/ 0 w 3107634"/>
                <a:gd name="connsiteY0" fmla="*/ 2270137 h 2278075"/>
                <a:gd name="connsiteX1" fmla="*/ 1584161 w 3107634"/>
                <a:gd name="connsiteY1" fmla="*/ 0 h 2278075"/>
                <a:gd name="connsiteX2" fmla="*/ 1550469 w 3107634"/>
                <a:gd name="connsiteY2" fmla="*/ 52929 h 2278075"/>
                <a:gd name="connsiteX3" fmla="*/ 3107634 w 3107634"/>
                <a:gd name="connsiteY3" fmla="*/ 2278075 h 2278075"/>
                <a:gd name="connsiteX4" fmla="*/ 0 w 3107634"/>
                <a:gd name="connsiteY4" fmla="*/ 2270137 h 227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278075">
                  <a:moveTo>
                    <a:pt x="0" y="2270137"/>
                  </a:moveTo>
                  <a:lnTo>
                    <a:pt x="1584161" y="0"/>
                  </a:lnTo>
                  <a:lnTo>
                    <a:pt x="1550469" y="52929"/>
                  </a:lnTo>
                  <a:lnTo>
                    <a:pt x="3107634" y="2278075"/>
                  </a:lnTo>
                  <a:lnTo>
                    <a:pt x="0" y="2270137"/>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3"/>
            <p:cNvSpPr/>
            <p:nvPr/>
          </p:nvSpPr>
          <p:spPr>
            <a:xfrm rot="10800000">
              <a:off x="9660804" y="3862280"/>
              <a:ext cx="2487108" cy="1489592"/>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265686 w 3107634"/>
                <a:gd name="connsiteY2" fmla="*/ 841680 h 2994316"/>
                <a:gd name="connsiteX3" fmla="*/ 3107634 w 3107634"/>
                <a:gd name="connsiteY3" fmla="*/ 2994316 h 2994316"/>
                <a:gd name="connsiteX4" fmla="*/ 0 w 3107634"/>
                <a:gd name="connsiteY4" fmla="*/ 2986378 h 2994316"/>
                <a:gd name="connsiteX0" fmla="*/ 0 w 3107634"/>
                <a:gd name="connsiteY0" fmla="*/ 2161372 h 2169310"/>
                <a:gd name="connsiteX1" fmla="*/ 1194458 w 3107634"/>
                <a:gd name="connsiteY1" fmla="*/ 0 h 2169310"/>
                <a:gd name="connsiteX2" fmla="*/ 1265686 w 3107634"/>
                <a:gd name="connsiteY2" fmla="*/ 16674 h 2169310"/>
                <a:gd name="connsiteX3" fmla="*/ 3107634 w 3107634"/>
                <a:gd name="connsiteY3" fmla="*/ 2169310 h 2169310"/>
                <a:gd name="connsiteX4" fmla="*/ 0 w 3107634"/>
                <a:gd name="connsiteY4" fmla="*/ 2161372 h 2169310"/>
                <a:gd name="connsiteX0" fmla="*/ 0 w 3107634"/>
                <a:gd name="connsiteY0" fmla="*/ 2217208 h 2225146"/>
                <a:gd name="connsiteX1" fmla="*/ 1194458 w 3107634"/>
                <a:gd name="connsiteY1" fmla="*/ 55836 h 2225146"/>
                <a:gd name="connsiteX2" fmla="*/ 1550469 w 3107634"/>
                <a:gd name="connsiteY2" fmla="*/ 0 h 2225146"/>
                <a:gd name="connsiteX3" fmla="*/ 3107634 w 3107634"/>
                <a:gd name="connsiteY3" fmla="*/ 2225146 h 2225146"/>
                <a:gd name="connsiteX4" fmla="*/ 0 w 3107634"/>
                <a:gd name="connsiteY4" fmla="*/ 2217208 h 2225146"/>
                <a:gd name="connsiteX0" fmla="*/ 0 w 3107634"/>
                <a:gd name="connsiteY0" fmla="*/ 2270137 h 2278075"/>
                <a:gd name="connsiteX1" fmla="*/ 1584161 w 3107634"/>
                <a:gd name="connsiteY1" fmla="*/ 0 h 2278075"/>
                <a:gd name="connsiteX2" fmla="*/ 1550469 w 3107634"/>
                <a:gd name="connsiteY2" fmla="*/ 52929 h 2278075"/>
                <a:gd name="connsiteX3" fmla="*/ 3107634 w 3107634"/>
                <a:gd name="connsiteY3" fmla="*/ 2278075 h 2278075"/>
                <a:gd name="connsiteX4" fmla="*/ 0 w 3107634"/>
                <a:gd name="connsiteY4" fmla="*/ 2270137 h 2278075"/>
                <a:gd name="connsiteX0" fmla="*/ 0 w 3107634"/>
                <a:gd name="connsiteY0" fmla="*/ 2270137 h 2278075"/>
                <a:gd name="connsiteX1" fmla="*/ 1584161 w 3107634"/>
                <a:gd name="connsiteY1" fmla="*/ 0 h 2278075"/>
                <a:gd name="connsiteX2" fmla="*/ 2033725 w 3107634"/>
                <a:gd name="connsiteY2" fmla="*/ 66513 h 2278075"/>
                <a:gd name="connsiteX3" fmla="*/ 3107634 w 3107634"/>
                <a:gd name="connsiteY3" fmla="*/ 2278075 h 2278075"/>
                <a:gd name="connsiteX4" fmla="*/ 0 w 3107634"/>
                <a:gd name="connsiteY4" fmla="*/ 2270137 h 2278075"/>
                <a:gd name="connsiteX0" fmla="*/ 0 w 3107634"/>
                <a:gd name="connsiteY0" fmla="*/ 2256551 h 2264489"/>
                <a:gd name="connsiteX1" fmla="*/ 1964909 w 3107634"/>
                <a:gd name="connsiteY1" fmla="*/ 0 h 2264489"/>
                <a:gd name="connsiteX2" fmla="*/ 2033725 w 3107634"/>
                <a:gd name="connsiteY2" fmla="*/ 52927 h 2264489"/>
                <a:gd name="connsiteX3" fmla="*/ 3107634 w 3107634"/>
                <a:gd name="connsiteY3" fmla="*/ 2264489 h 2264489"/>
                <a:gd name="connsiteX4" fmla="*/ 0 w 3107634"/>
                <a:gd name="connsiteY4" fmla="*/ 2256551 h 2264489"/>
                <a:gd name="connsiteX0" fmla="*/ 0 w 3107634"/>
                <a:gd name="connsiteY0" fmla="*/ 2229382 h 2237320"/>
                <a:gd name="connsiteX1" fmla="*/ 2023485 w 3107634"/>
                <a:gd name="connsiteY1" fmla="*/ 0 h 2237320"/>
                <a:gd name="connsiteX2" fmla="*/ 2033725 w 3107634"/>
                <a:gd name="connsiteY2" fmla="*/ 25758 h 2237320"/>
                <a:gd name="connsiteX3" fmla="*/ 3107634 w 3107634"/>
                <a:gd name="connsiteY3" fmla="*/ 2237320 h 2237320"/>
                <a:gd name="connsiteX4" fmla="*/ 0 w 3107634"/>
                <a:gd name="connsiteY4" fmla="*/ 2229382 h 2237320"/>
                <a:gd name="connsiteX0" fmla="*/ 0 w 3107634"/>
                <a:gd name="connsiteY0" fmla="*/ 2293600 h 2301538"/>
                <a:gd name="connsiteX1" fmla="*/ 1964909 w 3107634"/>
                <a:gd name="connsiteY1" fmla="*/ 0 h 2301538"/>
                <a:gd name="connsiteX2" fmla="*/ 2033725 w 3107634"/>
                <a:gd name="connsiteY2" fmla="*/ 89976 h 2301538"/>
                <a:gd name="connsiteX3" fmla="*/ 3107634 w 3107634"/>
                <a:gd name="connsiteY3" fmla="*/ 2301538 h 2301538"/>
                <a:gd name="connsiteX4" fmla="*/ 0 w 3107634"/>
                <a:gd name="connsiteY4" fmla="*/ 2293600 h 2301538"/>
                <a:gd name="connsiteX0" fmla="*/ 0 w 3107634"/>
                <a:gd name="connsiteY0" fmla="*/ 2293600 h 2301538"/>
                <a:gd name="connsiteX1" fmla="*/ 1964909 w 3107634"/>
                <a:gd name="connsiteY1" fmla="*/ 0 h 2301538"/>
                <a:gd name="connsiteX2" fmla="*/ 1980473 w 3107634"/>
                <a:gd name="connsiteY2" fmla="*/ 1058 h 2301538"/>
                <a:gd name="connsiteX3" fmla="*/ 3107634 w 3107634"/>
                <a:gd name="connsiteY3" fmla="*/ 2301538 h 2301538"/>
                <a:gd name="connsiteX4" fmla="*/ 0 w 3107634"/>
                <a:gd name="connsiteY4" fmla="*/ 2293600 h 230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301538">
                  <a:moveTo>
                    <a:pt x="0" y="2293600"/>
                  </a:moveTo>
                  <a:lnTo>
                    <a:pt x="1964909" y="0"/>
                  </a:lnTo>
                  <a:lnTo>
                    <a:pt x="1980473" y="1058"/>
                  </a:lnTo>
                  <a:lnTo>
                    <a:pt x="3107634" y="2301538"/>
                  </a:lnTo>
                  <a:lnTo>
                    <a:pt x="0" y="229360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289278" y="3230614"/>
            <a:ext cx="2259099" cy="2013507"/>
            <a:chOff x="289278" y="3230614"/>
            <a:chExt cx="2259099" cy="2013507"/>
          </a:xfrm>
        </p:grpSpPr>
        <p:sp>
          <p:nvSpPr>
            <p:cNvPr id="102" name="Rectangle 101"/>
            <p:cNvSpPr/>
            <p:nvPr/>
          </p:nvSpPr>
          <p:spPr>
            <a:xfrm>
              <a:off x="701517" y="3230614"/>
              <a:ext cx="1846860" cy="1113731"/>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endParaRPr lang="en-US" dirty="0">
                <a:solidFill>
                  <a:schemeClr val="tx1"/>
                </a:solidFill>
              </a:endParaRPr>
            </a:p>
          </p:txBody>
        </p:sp>
        <p:sp>
          <p:nvSpPr>
            <p:cNvPr id="111" name="TextBox 110"/>
            <p:cNvSpPr txBox="1"/>
            <p:nvPr/>
          </p:nvSpPr>
          <p:spPr>
            <a:xfrm>
              <a:off x="864762" y="3323186"/>
              <a:ext cx="1514423"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HPC Cluster Manager</a:t>
              </a:r>
            </a:p>
          </p:txBody>
        </p:sp>
        <p:sp>
          <p:nvSpPr>
            <p:cNvPr id="63" name="Trapezoid 3"/>
            <p:cNvSpPr/>
            <p:nvPr/>
          </p:nvSpPr>
          <p:spPr>
            <a:xfrm rot="10800000">
              <a:off x="639609" y="4296244"/>
              <a:ext cx="1908767" cy="947877"/>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265686 w 3107634"/>
                <a:gd name="connsiteY2" fmla="*/ 841680 h 2994316"/>
                <a:gd name="connsiteX3" fmla="*/ 3107634 w 3107634"/>
                <a:gd name="connsiteY3" fmla="*/ 2994316 h 2994316"/>
                <a:gd name="connsiteX4" fmla="*/ 0 w 3107634"/>
                <a:gd name="connsiteY4" fmla="*/ 2986378 h 2994316"/>
                <a:gd name="connsiteX0" fmla="*/ 0 w 3107634"/>
                <a:gd name="connsiteY0" fmla="*/ 2161372 h 2169310"/>
                <a:gd name="connsiteX1" fmla="*/ 1194458 w 3107634"/>
                <a:gd name="connsiteY1" fmla="*/ 0 h 2169310"/>
                <a:gd name="connsiteX2" fmla="*/ 1265686 w 3107634"/>
                <a:gd name="connsiteY2" fmla="*/ 16674 h 2169310"/>
                <a:gd name="connsiteX3" fmla="*/ 3107634 w 3107634"/>
                <a:gd name="connsiteY3" fmla="*/ 2169310 h 2169310"/>
                <a:gd name="connsiteX4" fmla="*/ 0 w 3107634"/>
                <a:gd name="connsiteY4" fmla="*/ 2161372 h 216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169310">
                  <a:moveTo>
                    <a:pt x="0" y="2161372"/>
                  </a:moveTo>
                  <a:lnTo>
                    <a:pt x="1194458" y="0"/>
                  </a:lnTo>
                  <a:lnTo>
                    <a:pt x="1265686" y="16674"/>
                  </a:lnTo>
                  <a:lnTo>
                    <a:pt x="3107634" y="2169310"/>
                  </a:lnTo>
                  <a:lnTo>
                    <a:pt x="0" y="2161372"/>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248"/>
            <p:cNvGrpSpPr>
              <a:grpSpLocks/>
            </p:cNvGrpSpPr>
            <p:nvPr/>
          </p:nvGrpSpPr>
          <p:grpSpPr bwMode="auto">
            <a:xfrm>
              <a:off x="289278" y="3433092"/>
              <a:ext cx="228600" cy="594360"/>
              <a:chOff x="2976" y="768"/>
              <a:chExt cx="912" cy="2135"/>
            </a:xfrm>
          </p:grpSpPr>
          <p:sp>
            <p:nvSpPr>
              <p:cNvPr id="60"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61" name="Group 17"/>
              <p:cNvGrpSpPr>
                <a:grpSpLocks/>
              </p:cNvGrpSpPr>
              <p:nvPr/>
            </p:nvGrpSpPr>
            <p:grpSpPr bwMode="auto">
              <a:xfrm>
                <a:off x="2976" y="1433"/>
                <a:ext cx="912" cy="1470"/>
                <a:chOff x="2976" y="1433"/>
                <a:chExt cx="912" cy="1495"/>
              </a:xfrm>
            </p:grpSpPr>
            <p:sp>
              <p:nvSpPr>
                <p:cNvPr id="62"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67"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68"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grpSp>
        <p:nvGrpSpPr>
          <p:cNvPr id="4" name="Group 3"/>
          <p:cNvGrpSpPr/>
          <p:nvPr/>
        </p:nvGrpSpPr>
        <p:grpSpPr>
          <a:xfrm>
            <a:off x="2344005" y="2697080"/>
            <a:ext cx="7489095" cy="1472612"/>
            <a:chOff x="2344005" y="2697080"/>
            <a:chExt cx="7489095" cy="1472612"/>
          </a:xfrm>
        </p:grpSpPr>
        <p:sp>
          <p:nvSpPr>
            <p:cNvPr id="18" name="Freeform 17"/>
            <p:cNvSpPr/>
            <p:nvPr/>
          </p:nvSpPr>
          <p:spPr>
            <a:xfrm>
              <a:off x="2344005" y="3640015"/>
              <a:ext cx="1406402" cy="158262"/>
            </a:xfrm>
            <a:custGeom>
              <a:avLst/>
              <a:gdLst>
                <a:gd name="connsiteX0" fmla="*/ 0 w 1055076"/>
                <a:gd name="connsiteY0" fmla="*/ 158262 h 158262"/>
                <a:gd name="connsiteX1" fmla="*/ 501161 w 1055076"/>
                <a:gd name="connsiteY1" fmla="*/ 0 h 158262"/>
                <a:gd name="connsiteX2" fmla="*/ 1055076 w 1055076"/>
                <a:gd name="connsiteY2" fmla="*/ 158262 h 158262"/>
              </a:gdLst>
              <a:ahLst/>
              <a:cxnLst>
                <a:cxn ang="0">
                  <a:pos x="connsiteX0" y="connsiteY0"/>
                </a:cxn>
                <a:cxn ang="0">
                  <a:pos x="connsiteX1" y="connsiteY1"/>
                </a:cxn>
                <a:cxn ang="0">
                  <a:pos x="connsiteX2" y="connsiteY2"/>
                </a:cxn>
              </a:cxnLst>
              <a:rect l="l" t="t" r="r" b="b"/>
              <a:pathLst>
                <a:path w="1055076" h="158262">
                  <a:moveTo>
                    <a:pt x="0" y="158262"/>
                  </a:moveTo>
                  <a:cubicBezTo>
                    <a:pt x="162657" y="79131"/>
                    <a:pt x="325315" y="0"/>
                    <a:pt x="501161" y="0"/>
                  </a:cubicBezTo>
                  <a:cubicBezTo>
                    <a:pt x="677007" y="0"/>
                    <a:pt x="866041" y="79131"/>
                    <a:pt x="1055076" y="158262"/>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9" name="Freeform 18"/>
            <p:cNvSpPr/>
            <p:nvPr/>
          </p:nvSpPr>
          <p:spPr>
            <a:xfrm>
              <a:off x="5813133" y="2697080"/>
              <a:ext cx="1347802" cy="1083613"/>
            </a:xfrm>
            <a:custGeom>
              <a:avLst/>
              <a:gdLst>
                <a:gd name="connsiteX0" fmla="*/ 0 w 1011115"/>
                <a:gd name="connsiteY0" fmla="*/ 1083613 h 1083613"/>
                <a:gd name="connsiteX1" fmla="*/ 395653 w 1011115"/>
                <a:gd name="connsiteY1" fmla="*/ 142836 h 1083613"/>
                <a:gd name="connsiteX2" fmla="*/ 1011115 w 1011115"/>
                <a:gd name="connsiteY2" fmla="*/ 19744 h 1083613"/>
              </a:gdLst>
              <a:ahLst/>
              <a:cxnLst>
                <a:cxn ang="0">
                  <a:pos x="connsiteX0" y="connsiteY0"/>
                </a:cxn>
                <a:cxn ang="0">
                  <a:pos x="connsiteX1" y="connsiteY1"/>
                </a:cxn>
                <a:cxn ang="0">
                  <a:pos x="connsiteX2" y="connsiteY2"/>
                </a:cxn>
              </a:cxnLst>
              <a:rect l="l" t="t" r="r" b="b"/>
              <a:pathLst>
                <a:path w="1011115" h="1083613">
                  <a:moveTo>
                    <a:pt x="0" y="1083613"/>
                  </a:moveTo>
                  <a:cubicBezTo>
                    <a:pt x="113567" y="701880"/>
                    <a:pt x="227134" y="320147"/>
                    <a:pt x="395653" y="142836"/>
                  </a:cubicBezTo>
                  <a:cubicBezTo>
                    <a:pt x="564172" y="-34475"/>
                    <a:pt x="787643" y="-7366"/>
                    <a:pt x="1011115" y="19744"/>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0" name="Freeform 19"/>
            <p:cNvSpPr/>
            <p:nvPr/>
          </p:nvSpPr>
          <p:spPr>
            <a:xfrm>
              <a:off x="5801412" y="3420209"/>
              <a:ext cx="4031688" cy="749483"/>
            </a:xfrm>
            <a:custGeom>
              <a:avLst/>
              <a:gdLst>
                <a:gd name="connsiteX0" fmla="*/ 0 w 3024554"/>
                <a:gd name="connsiteY0" fmla="*/ 263769 h 630329"/>
                <a:gd name="connsiteX1" fmla="*/ 1688123 w 3024554"/>
                <a:gd name="connsiteY1" fmla="*/ 624254 h 630329"/>
                <a:gd name="connsiteX2" fmla="*/ 3024554 w 3024554"/>
                <a:gd name="connsiteY2" fmla="*/ 0 h 630329"/>
                <a:gd name="connsiteX0" fmla="*/ 0 w 3024554"/>
                <a:gd name="connsiteY0" fmla="*/ 378069 h 749483"/>
                <a:gd name="connsiteX1" fmla="*/ 1688123 w 3024554"/>
                <a:gd name="connsiteY1" fmla="*/ 738554 h 749483"/>
                <a:gd name="connsiteX2" fmla="*/ 3024554 w 3024554"/>
                <a:gd name="connsiteY2" fmla="*/ 0 h 749483"/>
              </a:gdLst>
              <a:ahLst/>
              <a:cxnLst>
                <a:cxn ang="0">
                  <a:pos x="connsiteX0" y="connsiteY0"/>
                </a:cxn>
                <a:cxn ang="0">
                  <a:pos x="connsiteX1" y="connsiteY1"/>
                </a:cxn>
                <a:cxn ang="0">
                  <a:pos x="connsiteX2" y="connsiteY2"/>
                </a:cxn>
              </a:cxnLst>
              <a:rect l="l" t="t" r="r" b="b"/>
              <a:pathLst>
                <a:path w="3024554" h="749483">
                  <a:moveTo>
                    <a:pt x="0" y="378069"/>
                  </a:moveTo>
                  <a:cubicBezTo>
                    <a:pt x="592015" y="580292"/>
                    <a:pt x="1184031" y="801565"/>
                    <a:pt x="1688123" y="738554"/>
                  </a:cubicBezTo>
                  <a:cubicBezTo>
                    <a:pt x="2192215" y="675543"/>
                    <a:pt x="2608384" y="290146"/>
                    <a:pt x="3024554"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spTree>
    <p:extLst>
      <p:ext uri="{BB962C8B-B14F-4D97-AF65-F5344CB8AC3E}">
        <p14:creationId xmlns:p14="http://schemas.microsoft.com/office/powerpoint/2010/main" val="3927506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997196"/>
          </a:xfrm>
        </p:spPr>
        <p:txBody>
          <a:bodyPr/>
          <a:lstStyle/>
          <a:p>
            <a:r>
              <a:rPr lang="en-US" dirty="0" smtClean="0"/>
              <a:t>HPC Cluster Manager</a:t>
            </a:r>
            <a:br>
              <a:rPr lang="en-US" dirty="0" smtClean="0"/>
            </a:br>
            <a:r>
              <a:rPr lang="en-US" sz="2800" dirty="0">
                <a:solidFill>
                  <a:schemeClr val="accent1"/>
                </a:solidFill>
              </a:rPr>
              <a:t>Five </a:t>
            </a:r>
            <a:r>
              <a:rPr lang="en-US" sz="2800" dirty="0" smtClean="0">
                <a:solidFill>
                  <a:schemeClr val="accent1"/>
                </a:solidFill>
              </a:rPr>
              <a:t>views</a:t>
            </a:r>
            <a:endParaRPr lang="en-US" sz="2800" dirty="0">
              <a:solidFill>
                <a:schemeClr val="accent1"/>
              </a:solidFill>
            </a:endParaRPr>
          </a:p>
        </p:txBody>
      </p:sp>
      <p:sp>
        <p:nvSpPr>
          <p:cNvPr id="4" name="Text Placeholder 3"/>
          <p:cNvSpPr>
            <a:spLocks noGrp="1"/>
          </p:cNvSpPr>
          <p:nvPr>
            <p:ph type="body" sz="quarter" idx="10"/>
          </p:nvPr>
        </p:nvSpPr>
        <p:spPr>
          <a:xfrm>
            <a:off x="519112" y="1447799"/>
            <a:ext cx="11149013" cy="4825937"/>
          </a:xfrm>
        </p:spPr>
        <p:txBody>
          <a:bodyPr/>
          <a:lstStyle/>
          <a:p>
            <a:pPr lvl="0"/>
            <a:r>
              <a:rPr lang="en-US" dirty="0" smtClean="0"/>
              <a:t>Configuration: Setting </a:t>
            </a:r>
            <a:r>
              <a:rPr lang="en-US" dirty="0"/>
              <a:t>up the network for a cluster, adding users, </a:t>
            </a:r>
            <a:r>
              <a:rPr lang="en-US" dirty="0" smtClean="0"/>
              <a:t>etc.</a:t>
            </a:r>
            <a:endParaRPr lang="en-US" dirty="0"/>
          </a:p>
          <a:p>
            <a:pPr lvl="0"/>
            <a:r>
              <a:rPr lang="en-US" dirty="0"/>
              <a:t>Node </a:t>
            </a:r>
            <a:r>
              <a:rPr lang="en-US" dirty="0" smtClean="0"/>
              <a:t>Management: Adding and removing nodes, monitoring </a:t>
            </a:r>
            <a:r>
              <a:rPr lang="en-US" dirty="0"/>
              <a:t>the status of a cluster’s </a:t>
            </a:r>
            <a:r>
              <a:rPr lang="en-US" dirty="0" smtClean="0"/>
              <a:t>nodes</a:t>
            </a:r>
            <a:endParaRPr lang="en-US" dirty="0"/>
          </a:p>
          <a:p>
            <a:pPr lvl="0"/>
            <a:r>
              <a:rPr lang="en-US" dirty="0"/>
              <a:t>Job </a:t>
            </a:r>
            <a:r>
              <a:rPr lang="en-US" dirty="0" smtClean="0"/>
              <a:t>Management: Submitting</a:t>
            </a:r>
            <a:r>
              <a:rPr lang="en-US" dirty="0"/>
              <a:t>, monitoring, and managing cluster </a:t>
            </a:r>
            <a:r>
              <a:rPr lang="en-US" dirty="0" smtClean="0"/>
              <a:t>applications</a:t>
            </a:r>
          </a:p>
          <a:p>
            <a:pPr lvl="0"/>
            <a:r>
              <a:rPr lang="en-US" dirty="0" smtClean="0"/>
              <a:t>Diagnostics: Running diagnostic </a:t>
            </a:r>
            <a:r>
              <a:rPr lang="en-US" dirty="0"/>
              <a:t>tests on one or more nodes in the </a:t>
            </a:r>
            <a:r>
              <a:rPr lang="en-US" dirty="0" smtClean="0"/>
              <a:t>cluster</a:t>
            </a:r>
          </a:p>
          <a:p>
            <a:pPr lvl="0"/>
            <a:r>
              <a:rPr lang="en-US" dirty="0" smtClean="0"/>
              <a:t>Charts </a:t>
            </a:r>
            <a:r>
              <a:rPr lang="en-US" dirty="0"/>
              <a:t>and </a:t>
            </a:r>
            <a:r>
              <a:rPr lang="en-US" dirty="0" smtClean="0"/>
              <a:t>Reports: Providing information </a:t>
            </a:r>
            <a:r>
              <a:rPr lang="en-US" dirty="0"/>
              <a:t>about the cluster’s </a:t>
            </a:r>
            <a:r>
              <a:rPr lang="en-US" dirty="0" smtClean="0"/>
              <a:t>behavior</a:t>
            </a:r>
            <a:endParaRPr lang="en-US" dirty="0"/>
          </a:p>
        </p:txBody>
      </p:sp>
    </p:spTree>
    <p:extLst>
      <p:ext uri="{BB962C8B-B14F-4D97-AF65-F5344CB8AC3E}">
        <p14:creationId xmlns:p14="http://schemas.microsoft.com/office/powerpoint/2010/main" val="632932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997196"/>
          </a:xfrm>
        </p:spPr>
        <p:txBody>
          <a:bodyPr/>
          <a:lstStyle/>
          <a:p>
            <a:r>
              <a:rPr lang="en-US" dirty="0" smtClean="0"/>
              <a:t>HPC Cluster Manager</a:t>
            </a:r>
            <a:br>
              <a:rPr lang="en-US" dirty="0" smtClean="0"/>
            </a:br>
            <a:r>
              <a:rPr lang="en-US" sz="2800" dirty="0" smtClean="0">
                <a:solidFill>
                  <a:schemeClr val="accent1"/>
                </a:solidFill>
              </a:rPr>
              <a:t>Node </a:t>
            </a:r>
            <a:r>
              <a:rPr lang="en-US" sz="2800" dirty="0">
                <a:solidFill>
                  <a:schemeClr val="accent1"/>
                </a:solidFill>
              </a:rPr>
              <a:t>Management </a:t>
            </a:r>
            <a:r>
              <a:rPr lang="en-US" sz="2800" dirty="0" smtClean="0">
                <a:solidFill>
                  <a:schemeClr val="accent1"/>
                </a:solidFill>
              </a:rPr>
              <a:t>view: List</a:t>
            </a:r>
            <a:endParaRPr lang="en-US" sz="2800" dirty="0">
              <a:solidFill>
                <a:schemeClr val="accent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264" y="1338830"/>
            <a:ext cx="7317076" cy="549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3211" y="1830216"/>
            <a:ext cx="8460510" cy="2797202"/>
            <a:chOff x="10172" y="3165895"/>
            <a:chExt cx="8460510" cy="2797202"/>
          </a:xfrm>
        </p:grpSpPr>
        <p:sp>
          <p:nvSpPr>
            <p:cNvPr id="7" name="TextBox 6"/>
            <p:cNvSpPr txBox="1"/>
            <p:nvPr/>
          </p:nvSpPr>
          <p:spPr>
            <a:xfrm>
              <a:off x="10172" y="4170873"/>
              <a:ext cx="2105891" cy="304800"/>
            </a:xfrm>
            <a:prstGeom prst="rect">
              <a:avLst/>
            </a:prstGeom>
          </p:spPr>
          <p:txBody>
            <a:bodyPr vert="horz" wrap="square" lIns="0" tIns="0" rIns="0" bIns="0" rtlCol="0">
              <a:noAutofit/>
            </a:bodyPr>
            <a:lstStyle/>
            <a:p>
              <a:pPr marL="460375" marR="0" indent="-460375" algn="ctr" defTabSz="914363" rtl="0" eaLnBrk="1" fontAlgn="auto" latinLnBrk="0" hangingPunct="1">
                <a:lnSpc>
                  <a:spcPct val="90000"/>
                </a:lnSpc>
                <a:spcBef>
                  <a:spcPct val="20000"/>
                </a:spcBef>
                <a:spcAft>
                  <a:spcPts val="0"/>
                </a:spcAft>
                <a:buClrTx/>
                <a:buSzPct val="100000"/>
                <a:tabLst/>
              </a:pPr>
              <a:r>
                <a:rPr lang="en-US" sz="2000" b="1" i="1" dirty="0" smtClean="0">
                  <a:gradFill>
                    <a:gsLst>
                      <a:gs pos="0">
                        <a:schemeClr val="tx1"/>
                      </a:gs>
                      <a:gs pos="100000">
                        <a:schemeClr val="tx1"/>
                      </a:gs>
                    </a:gsLst>
                    <a:lin ang="5400000" scaled="0"/>
                  </a:gradFill>
                  <a:latin typeface="+mj-lt"/>
                </a:rPr>
                <a:t>	List of nodes in the cluster</a:t>
              </a:r>
              <a:endParaRPr kumimoji="0" lang="en-US" sz="2000" b="1" i="1"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a typeface="+mn-ea"/>
                <a:cs typeface="+mn-cs"/>
              </a:endParaRPr>
            </a:p>
          </p:txBody>
        </p:sp>
        <p:sp>
          <p:nvSpPr>
            <p:cNvPr id="8" name="Rectangle 7"/>
            <p:cNvSpPr/>
            <p:nvPr/>
          </p:nvSpPr>
          <p:spPr bwMode="auto">
            <a:xfrm>
              <a:off x="3761118" y="3165895"/>
              <a:ext cx="4709564" cy="2797202"/>
            </a:xfrm>
            <a:prstGeom prst="rect">
              <a:avLst/>
            </a:prstGeom>
            <a:noFill/>
            <a:ln w="28575">
              <a:solidFill>
                <a:schemeClr val="accent2"/>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9" name="Freeform 8"/>
            <p:cNvSpPr/>
            <p:nvPr/>
          </p:nvSpPr>
          <p:spPr>
            <a:xfrm flipV="1">
              <a:off x="1137009" y="3851695"/>
              <a:ext cx="2613893" cy="319178"/>
            </a:xfrm>
            <a:custGeom>
              <a:avLst/>
              <a:gdLst>
                <a:gd name="connsiteX0" fmla="*/ 0 w 1466490"/>
                <a:gd name="connsiteY0" fmla="*/ 0 h 319178"/>
                <a:gd name="connsiteX1" fmla="*/ 301924 w 1466490"/>
                <a:gd name="connsiteY1" fmla="*/ 224287 h 319178"/>
                <a:gd name="connsiteX2" fmla="*/ 1466490 w 1466490"/>
                <a:gd name="connsiteY2" fmla="*/ 319178 h 319178"/>
              </a:gdLst>
              <a:ahLst/>
              <a:cxnLst>
                <a:cxn ang="0">
                  <a:pos x="connsiteX0" y="connsiteY0"/>
                </a:cxn>
                <a:cxn ang="0">
                  <a:pos x="connsiteX1" y="connsiteY1"/>
                </a:cxn>
                <a:cxn ang="0">
                  <a:pos x="connsiteX2" y="connsiteY2"/>
                </a:cxn>
              </a:cxnLst>
              <a:rect l="l" t="t" r="r" b="b"/>
              <a:pathLst>
                <a:path w="1466490" h="319178">
                  <a:moveTo>
                    <a:pt x="0" y="0"/>
                  </a:moveTo>
                  <a:cubicBezTo>
                    <a:pt x="28754" y="85545"/>
                    <a:pt x="57509" y="171091"/>
                    <a:pt x="301924" y="224287"/>
                  </a:cubicBezTo>
                  <a:cubicBezTo>
                    <a:pt x="546339" y="277483"/>
                    <a:pt x="1006414" y="298330"/>
                    <a:pt x="1466490" y="319178"/>
                  </a:cubicBezTo>
                </a:path>
              </a:pathLst>
            </a:custGeom>
            <a:ln w="254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364847" y="5060634"/>
            <a:ext cx="3409310" cy="1183148"/>
            <a:chOff x="619728" y="3851695"/>
            <a:chExt cx="3409310" cy="1183148"/>
          </a:xfrm>
        </p:grpSpPr>
        <p:sp>
          <p:nvSpPr>
            <p:cNvPr id="11" name="TextBox 10"/>
            <p:cNvSpPr txBox="1"/>
            <p:nvPr/>
          </p:nvSpPr>
          <p:spPr>
            <a:xfrm>
              <a:off x="619728" y="4623455"/>
              <a:ext cx="1764255" cy="304800"/>
            </a:xfrm>
            <a:prstGeom prst="rect">
              <a:avLst/>
            </a:prstGeom>
          </p:spPr>
          <p:txBody>
            <a:bodyPr vert="horz" wrap="square" lIns="0" tIns="0" rIns="0" bIns="0" rtlCol="0">
              <a:noAutofit/>
            </a:bodyPr>
            <a:lstStyle/>
            <a:p>
              <a:pPr marL="460375" marR="0" indent="-460375" algn="ctr" defTabSz="914363" rtl="0" eaLnBrk="1" fontAlgn="auto" latinLnBrk="0" hangingPunct="1">
                <a:lnSpc>
                  <a:spcPct val="90000"/>
                </a:lnSpc>
                <a:spcBef>
                  <a:spcPct val="20000"/>
                </a:spcBef>
                <a:spcAft>
                  <a:spcPts val="0"/>
                </a:spcAft>
                <a:buClrTx/>
                <a:buSzPct val="100000"/>
                <a:tabLst/>
              </a:pPr>
              <a:r>
                <a:rPr lang="en-US" sz="2000" b="1" i="1" dirty="0" smtClean="0">
                  <a:gradFill>
                    <a:gsLst>
                      <a:gs pos="0">
                        <a:schemeClr val="tx1"/>
                      </a:gs>
                      <a:gs pos="100000">
                        <a:schemeClr val="tx1"/>
                      </a:gs>
                    </a:gsLst>
                    <a:lin ang="5400000" scaled="0"/>
                  </a:gradFill>
                  <a:latin typeface="+mj-lt"/>
                </a:rPr>
                <a:t>View selection</a:t>
              </a:r>
              <a:endParaRPr kumimoji="0" lang="en-US" sz="2000" b="1" i="1"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a typeface="+mn-ea"/>
                <a:cs typeface="+mn-cs"/>
              </a:endParaRPr>
            </a:p>
          </p:txBody>
        </p:sp>
        <p:sp>
          <p:nvSpPr>
            <p:cNvPr id="12" name="Rectangle 11"/>
            <p:cNvSpPr/>
            <p:nvPr/>
          </p:nvSpPr>
          <p:spPr bwMode="auto">
            <a:xfrm>
              <a:off x="2696145" y="3851695"/>
              <a:ext cx="1332893" cy="1183148"/>
            </a:xfrm>
            <a:prstGeom prst="rect">
              <a:avLst/>
            </a:prstGeom>
            <a:noFill/>
            <a:ln w="28575">
              <a:solidFill>
                <a:schemeClr val="accent2"/>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3" name="Freeform 12"/>
            <p:cNvSpPr/>
            <p:nvPr/>
          </p:nvSpPr>
          <p:spPr>
            <a:xfrm flipV="1">
              <a:off x="1501855" y="4283680"/>
              <a:ext cx="1194290" cy="319178"/>
            </a:xfrm>
            <a:custGeom>
              <a:avLst/>
              <a:gdLst>
                <a:gd name="connsiteX0" fmla="*/ 0 w 1466490"/>
                <a:gd name="connsiteY0" fmla="*/ 0 h 319178"/>
                <a:gd name="connsiteX1" fmla="*/ 301924 w 1466490"/>
                <a:gd name="connsiteY1" fmla="*/ 224287 h 319178"/>
                <a:gd name="connsiteX2" fmla="*/ 1466490 w 1466490"/>
                <a:gd name="connsiteY2" fmla="*/ 319178 h 319178"/>
              </a:gdLst>
              <a:ahLst/>
              <a:cxnLst>
                <a:cxn ang="0">
                  <a:pos x="connsiteX0" y="connsiteY0"/>
                </a:cxn>
                <a:cxn ang="0">
                  <a:pos x="connsiteX1" y="connsiteY1"/>
                </a:cxn>
                <a:cxn ang="0">
                  <a:pos x="connsiteX2" y="connsiteY2"/>
                </a:cxn>
              </a:cxnLst>
              <a:rect l="l" t="t" r="r" b="b"/>
              <a:pathLst>
                <a:path w="1466490" h="319178">
                  <a:moveTo>
                    <a:pt x="0" y="0"/>
                  </a:moveTo>
                  <a:cubicBezTo>
                    <a:pt x="28754" y="85545"/>
                    <a:pt x="57509" y="171091"/>
                    <a:pt x="301924" y="224287"/>
                  </a:cubicBezTo>
                  <a:cubicBezTo>
                    <a:pt x="546339" y="277483"/>
                    <a:pt x="1006414" y="298330"/>
                    <a:pt x="1466490" y="319178"/>
                  </a:cubicBezTo>
                </a:path>
              </a:pathLst>
            </a:custGeom>
            <a:ln w="254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3774157" y="4627418"/>
            <a:ext cx="8137576" cy="1722582"/>
            <a:chOff x="3608718" y="4240515"/>
            <a:chExt cx="8137576" cy="1722582"/>
          </a:xfrm>
        </p:grpSpPr>
        <p:sp>
          <p:nvSpPr>
            <p:cNvPr id="15" name="TextBox 14"/>
            <p:cNvSpPr txBox="1"/>
            <p:nvPr/>
          </p:nvSpPr>
          <p:spPr>
            <a:xfrm>
              <a:off x="9315809" y="5301958"/>
              <a:ext cx="2430485" cy="304800"/>
            </a:xfrm>
            <a:prstGeom prst="rect">
              <a:avLst/>
            </a:prstGeom>
          </p:spPr>
          <p:txBody>
            <a:bodyPr vert="horz" wrap="square" lIns="0" tIns="0" rIns="0" bIns="0" rtlCol="0">
              <a:noAutofit/>
            </a:bodyPr>
            <a:lstStyle/>
            <a:p>
              <a:pPr marL="460375" marR="0" indent="-460375" algn="ctr" defTabSz="914363" rtl="0" eaLnBrk="1" fontAlgn="auto" latinLnBrk="0" hangingPunct="1">
                <a:lnSpc>
                  <a:spcPct val="90000"/>
                </a:lnSpc>
                <a:spcBef>
                  <a:spcPct val="20000"/>
                </a:spcBef>
                <a:spcAft>
                  <a:spcPts val="0"/>
                </a:spcAft>
                <a:buClrTx/>
                <a:buSzPct val="100000"/>
                <a:tabLst/>
              </a:pPr>
              <a:r>
                <a:rPr lang="en-US" sz="2000" b="1" i="1" dirty="0" smtClean="0">
                  <a:gradFill>
                    <a:gsLst>
                      <a:gs pos="0">
                        <a:schemeClr val="tx1"/>
                      </a:gs>
                      <a:gs pos="100000">
                        <a:schemeClr val="tx1"/>
                      </a:gs>
                    </a:gsLst>
                    <a:lin ang="5400000" scaled="0"/>
                  </a:gradFill>
                  <a:latin typeface="+mj-lt"/>
                </a:rPr>
                <a:t>	Details about a particular node</a:t>
              </a:r>
              <a:endParaRPr kumimoji="0" lang="en-US" sz="2000" b="1" i="1"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a typeface="+mn-ea"/>
                <a:cs typeface="+mn-cs"/>
              </a:endParaRPr>
            </a:p>
          </p:txBody>
        </p:sp>
        <p:sp>
          <p:nvSpPr>
            <p:cNvPr id="16" name="Rectangle 15"/>
            <p:cNvSpPr/>
            <p:nvPr/>
          </p:nvSpPr>
          <p:spPr bwMode="auto">
            <a:xfrm>
              <a:off x="3608718" y="4240515"/>
              <a:ext cx="4709564" cy="1722582"/>
            </a:xfrm>
            <a:prstGeom prst="rect">
              <a:avLst/>
            </a:prstGeom>
            <a:noFill/>
            <a:ln w="28575">
              <a:solidFill>
                <a:schemeClr val="accent2"/>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7" name="Freeform 16"/>
            <p:cNvSpPr/>
            <p:nvPr/>
          </p:nvSpPr>
          <p:spPr>
            <a:xfrm flipH="1" flipV="1">
              <a:off x="8318281" y="4942217"/>
              <a:ext cx="2442897" cy="319178"/>
            </a:xfrm>
            <a:custGeom>
              <a:avLst/>
              <a:gdLst>
                <a:gd name="connsiteX0" fmla="*/ 0 w 1466490"/>
                <a:gd name="connsiteY0" fmla="*/ 0 h 319178"/>
                <a:gd name="connsiteX1" fmla="*/ 301924 w 1466490"/>
                <a:gd name="connsiteY1" fmla="*/ 224287 h 319178"/>
                <a:gd name="connsiteX2" fmla="*/ 1466490 w 1466490"/>
                <a:gd name="connsiteY2" fmla="*/ 319178 h 319178"/>
              </a:gdLst>
              <a:ahLst/>
              <a:cxnLst>
                <a:cxn ang="0">
                  <a:pos x="connsiteX0" y="connsiteY0"/>
                </a:cxn>
                <a:cxn ang="0">
                  <a:pos x="connsiteX1" y="connsiteY1"/>
                </a:cxn>
                <a:cxn ang="0">
                  <a:pos x="connsiteX2" y="connsiteY2"/>
                </a:cxn>
              </a:cxnLst>
              <a:rect l="l" t="t" r="r" b="b"/>
              <a:pathLst>
                <a:path w="1466490" h="319178">
                  <a:moveTo>
                    <a:pt x="0" y="0"/>
                  </a:moveTo>
                  <a:cubicBezTo>
                    <a:pt x="28754" y="85545"/>
                    <a:pt x="57509" y="171091"/>
                    <a:pt x="301924" y="224287"/>
                  </a:cubicBezTo>
                  <a:cubicBezTo>
                    <a:pt x="546339" y="277483"/>
                    <a:pt x="1006414" y="298330"/>
                    <a:pt x="1466490" y="319178"/>
                  </a:cubicBezTo>
                </a:path>
              </a:pathLst>
            </a:custGeom>
            <a:ln w="254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7667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dirty="0" smtClean="0"/>
              <a:t>HPC Cluster Manager</a:t>
            </a:r>
            <a:br>
              <a:rPr lang="en-US" dirty="0" smtClean="0"/>
            </a:br>
            <a:r>
              <a:rPr lang="en-US" sz="2800" dirty="0">
                <a:solidFill>
                  <a:schemeClr val="accent1"/>
                </a:solidFill>
              </a:rPr>
              <a:t>Node Management view: Heat map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701" y="1320799"/>
            <a:ext cx="7191665" cy="53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73724" y="1830215"/>
            <a:ext cx="8611436" cy="4530391"/>
            <a:chOff x="-214006" y="3165894"/>
            <a:chExt cx="8611436" cy="4530391"/>
          </a:xfrm>
        </p:grpSpPr>
        <p:sp>
          <p:nvSpPr>
            <p:cNvPr id="6" name="TextBox 5"/>
            <p:cNvSpPr txBox="1"/>
            <p:nvPr/>
          </p:nvSpPr>
          <p:spPr>
            <a:xfrm>
              <a:off x="-214006" y="4170873"/>
              <a:ext cx="2330070" cy="304800"/>
            </a:xfrm>
            <a:prstGeom prst="rect">
              <a:avLst/>
            </a:prstGeom>
          </p:spPr>
          <p:txBody>
            <a:bodyPr vert="horz" wrap="square" lIns="0" tIns="0" rIns="0" bIns="0" rtlCol="0">
              <a:noAutofit/>
            </a:bodyPr>
            <a:lstStyle/>
            <a:p>
              <a:pPr marL="460375" marR="0" indent="-460375" algn="ctr" defTabSz="914363" rtl="0" eaLnBrk="1" fontAlgn="auto" latinLnBrk="0" hangingPunct="1">
                <a:lnSpc>
                  <a:spcPct val="90000"/>
                </a:lnSpc>
                <a:spcBef>
                  <a:spcPct val="20000"/>
                </a:spcBef>
                <a:spcAft>
                  <a:spcPts val="0"/>
                </a:spcAft>
                <a:buClrTx/>
                <a:buSzPct val="100000"/>
                <a:tabLst/>
              </a:pPr>
              <a:r>
                <a:rPr lang="en-US" sz="2000" b="1" i="1" dirty="0" smtClean="0">
                  <a:gradFill>
                    <a:gsLst>
                      <a:gs pos="0">
                        <a:schemeClr val="tx1"/>
                      </a:gs>
                      <a:gs pos="100000">
                        <a:schemeClr val="tx1"/>
                      </a:gs>
                    </a:gsLst>
                    <a:lin ang="5400000" scaled="0"/>
                  </a:gradFill>
                  <a:latin typeface="+mj-lt"/>
                </a:rPr>
                <a:t>	Each square represents a compute node</a:t>
              </a:r>
              <a:endParaRPr kumimoji="0" lang="en-US" sz="2000" b="1" i="1"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a typeface="+mn-ea"/>
                <a:cs typeface="+mn-cs"/>
              </a:endParaRPr>
            </a:p>
          </p:txBody>
        </p:sp>
        <p:sp>
          <p:nvSpPr>
            <p:cNvPr id="7" name="Rectangle 6"/>
            <p:cNvSpPr/>
            <p:nvPr/>
          </p:nvSpPr>
          <p:spPr bwMode="auto">
            <a:xfrm>
              <a:off x="3761118" y="3165894"/>
              <a:ext cx="4636312" cy="4530391"/>
            </a:xfrm>
            <a:prstGeom prst="rect">
              <a:avLst/>
            </a:prstGeom>
            <a:noFill/>
            <a:ln w="28575">
              <a:solidFill>
                <a:schemeClr val="accent2"/>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8" name="Freeform 7"/>
            <p:cNvSpPr/>
            <p:nvPr/>
          </p:nvSpPr>
          <p:spPr>
            <a:xfrm flipV="1">
              <a:off x="1137009" y="3851695"/>
              <a:ext cx="2613893" cy="319178"/>
            </a:xfrm>
            <a:custGeom>
              <a:avLst/>
              <a:gdLst>
                <a:gd name="connsiteX0" fmla="*/ 0 w 1466490"/>
                <a:gd name="connsiteY0" fmla="*/ 0 h 319178"/>
                <a:gd name="connsiteX1" fmla="*/ 301924 w 1466490"/>
                <a:gd name="connsiteY1" fmla="*/ 224287 h 319178"/>
                <a:gd name="connsiteX2" fmla="*/ 1466490 w 1466490"/>
                <a:gd name="connsiteY2" fmla="*/ 319178 h 319178"/>
              </a:gdLst>
              <a:ahLst/>
              <a:cxnLst>
                <a:cxn ang="0">
                  <a:pos x="connsiteX0" y="connsiteY0"/>
                </a:cxn>
                <a:cxn ang="0">
                  <a:pos x="connsiteX1" y="connsiteY1"/>
                </a:cxn>
                <a:cxn ang="0">
                  <a:pos x="connsiteX2" y="connsiteY2"/>
                </a:cxn>
              </a:cxnLst>
              <a:rect l="l" t="t" r="r" b="b"/>
              <a:pathLst>
                <a:path w="1466490" h="319178">
                  <a:moveTo>
                    <a:pt x="0" y="0"/>
                  </a:moveTo>
                  <a:cubicBezTo>
                    <a:pt x="28754" y="85545"/>
                    <a:pt x="57509" y="171091"/>
                    <a:pt x="301924" y="224287"/>
                  </a:cubicBezTo>
                  <a:cubicBezTo>
                    <a:pt x="546339" y="277483"/>
                    <a:pt x="1006414" y="298330"/>
                    <a:pt x="1466490" y="319178"/>
                  </a:cubicBezTo>
                </a:path>
              </a:pathLst>
            </a:custGeom>
            <a:ln w="254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200966" y="3939176"/>
            <a:ext cx="6229225" cy="1212197"/>
            <a:chOff x="-582361" y="3695461"/>
            <a:chExt cx="6229225" cy="1212197"/>
          </a:xfrm>
        </p:grpSpPr>
        <p:sp>
          <p:nvSpPr>
            <p:cNvPr id="10" name="TextBox 9"/>
            <p:cNvSpPr txBox="1"/>
            <p:nvPr/>
          </p:nvSpPr>
          <p:spPr>
            <a:xfrm>
              <a:off x="-582361" y="4602858"/>
              <a:ext cx="3046731" cy="304800"/>
            </a:xfrm>
            <a:prstGeom prst="rect">
              <a:avLst/>
            </a:prstGeom>
          </p:spPr>
          <p:txBody>
            <a:bodyPr vert="horz" wrap="square" lIns="0" tIns="0" rIns="0" bIns="0" rtlCol="0">
              <a:noAutofit/>
            </a:bodyPr>
            <a:lstStyle/>
            <a:p>
              <a:pPr marL="460375" marR="0" indent="-460375" algn="ctr" defTabSz="914363" rtl="0" eaLnBrk="1" fontAlgn="auto" latinLnBrk="0" hangingPunct="1">
                <a:lnSpc>
                  <a:spcPct val="90000"/>
                </a:lnSpc>
                <a:spcBef>
                  <a:spcPct val="20000"/>
                </a:spcBef>
                <a:spcAft>
                  <a:spcPts val="0"/>
                </a:spcAft>
                <a:buClrTx/>
                <a:buSzPct val="100000"/>
                <a:tabLst/>
              </a:pPr>
              <a:r>
                <a:rPr lang="en-US" sz="2000" b="1" i="1" dirty="0" smtClean="0">
                  <a:gradFill>
                    <a:gsLst>
                      <a:gs pos="0">
                        <a:schemeClr val="tx1"/>
                      </a:gs>
                      <a:gs pos="100000">
                        <a:schemeClr val="tx1"/>
                      </a:gs>
                    </a:gsLst>
                    <a:lin ang="5400000" scaled="0"/>
                  </a:gradFill>
                  <a:latin typeface="+mj-lt"/>
                </a:rPr>
                <a:t>	Each color shows a performance counter value</a:t>
              </a:r>
              <a:endParaRPr kumimoji="0" lang="en-US" sz="2000" b="1" i="1"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a typeface="+mn-ea"/>
                <a:cs typeface="+mn-cs"/>
              </a:endParaRPr>
            </a:p>
          </p:txBody>
        </p:sp>
        <p:sp>
          <p:nvSpPr>
            <p:cNvPr id="11" name="Rectangle 10"/>
            <p:cNvSpPr/>
            <p:nvPr/>
          </p:nvSpPr>
          <p:spPr bwMode="auto">
            <a:xfrm>
              <a:off x="5469490" y="3695461"/>
              <a:ext cx="177374" cy="159589"/>
            </a:xfrm>
            <a:prstGeom prst="rect">
              <a:avLst/>
            </a:prstGeom>
            <a:noFill/>
            <a:ln w="28575">
              <a:solidFill>
                <a:schemeClr val="accent2"/>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2" name="Freeform 11"/>
            <p:cNvSpPr/>
            <p:nvPr/>
          </p:nvSpPr>
          <p:spPr>
            <a:xfrm flipV="1">
              <a:off x="1055522" y="3775254"/>
              <a:ext cx="4413968" cy="827603"/>
            </a:xfrm>
            <a:custGeom>
              <a:avLst/>
              <a:gdLst>
                <a:gd name="connsiteX0" fmla="*/ 0 w 1466490"/>
                <a:gd name="connsiteY0" fmla="*/ 0 h 319178"/>
                <a:gd name="connsiteX1" fmla="*/ 301924 w 1466490"/>
                <a:gd name="connsiteY1" fmla="*/ 224287 h 319178"/>
                <a:gd name="connsiteX2" fmla="*/ 1466490 w 1466490"/>
                <a:gd name="connsiteY2" fmla="*/ 319178 h 319178"/>
              </a:gdLst>
              <a:ahLst/>
              <a:cxnLst>
                <a:cxn ang="0">
                  <a:pos x="connsiteX0" y="connsiteY0"/>
                </a:cxn>
                <a:cxn ang="0">
                  <a:pos x="connsiteX1" y="connsiteY1"/>
                </a:cxn>
                <a:cxn ang="0">
                  <a:pos x="connsiteX2" y="connsiteY2"/>
                </a:cxn>
              </a:cxnLst>
              <a:rect l="l" t="t" r="r" b="b"/>
              <a:pathLst>
                <a:path w="1466490" h="319178">
                  <a:moveTo>
                    <a:pt x="0" y="0"/>
                  </a:moveTo>
                  <a:cubicBezTo>
                    <a:pt x="28754" y="85545"/>
                    <a:pt x="57509" y="171091"/>
                    <a:pt x="301924" y="224287"/>
                  </a:cubicBezTo>
                  <a:cubicBezTo>
                    <a:pt x="546339" y="277483"/>
                    <a:pt x="1006414" y="298330"/>
                    <a:pt x="1466490" y="319178"/>
                  </a:cubicBezTo>
                </a:path>
              </a:pathLst>
            </a:custGeom>
            <a:ln w="254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83990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903" y="5288538"/>
            <a:ext cx="905751" cy="45244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3138" y="5165630"/>
            <a:ext cx="683619" cy="5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251533" y="1259812"/>
            <a:ext cx="4686786" cy="2910323"/>
            <a:chOff x="7251533" y="1259812"/>
            <a:chExt cx="4686786" cy="2910323"/>
          </a:xfrm>
        </p:grpSpPr>
        <p:sp>
          <p:nvSpPr>
            <p:cNvPr id="242" name="Rounded Rectangle 241"/>
            <p:cNvSpPr/>
            <p:nvPr/>
          </p:nvSpPr>
          <p:spPr>
            <a:xfrm>
              <a:off x="7252731" y="1635799"/>
              <a:ext cx="4685587" cy="2534336"/>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a:solidFill>
                  <a:schemeClr val="tx1"/>
                </a:solidFill>
              </a:endParaRPr>
            </a:p>
          </p:txBody>
        </p:sp>
        <p:sp>
          <p:nvSpPr>
            <p:cNvPr id="241" name="TextBox 240"/>
            <p:cNvSpPr txBox="1"/>
            <p:nvPr/>
          </p:nvSpPr>
          <p:spPr>
            <a:xfrm>
              <a:off x="7251533" y="1259812"/>
              <a:ext cx="4686786" cy="369332"/>
            </a:xfrm>
            <a:prstGeom prst="rect">
              <a:avLst/>
            </a:prstGeom>
            <a:noFill/>
          </p:spPr>
          <p:txBody>
            <a:bodyPr wrap="square" rtlCol="0">
              <a:spAutoFit/>
            </a:bodyPr>
            <a:lstStyle/>
            <a:p>
              <a:pPr algn="ctr"/>
              <a:r>
                <a:rPr lang="en-US" sz="1800" b="1" dirty="0" smtClean="0">
                  <a:latin typeface="+mn-lt"/>
                </a:rPr>
                <a:t>Windows HPC Job</a:t>
              </a:r>
              <a:endParaRPr lang="en-US" sz="1800" b="1" dirty="0">
                <a:latin typeface="+mn-lt"/>
              </a:endParaRPr>
            </a:p>
          </p:txBody>
        </p:sp>
      </p:grpSp>
      <p:grpSp>
        <p:nvGrpSpPr>
          <p:cNvPr id="7" name="Group 6"/>
          <p:cNvGrpSpPr/>
          <p:nvPr/>
        </p:nvGrpSpPr>
        <p:grpSpPr>
          <a:xfrm>
            <a:off x="3749946" y="2902968"/>
            <a:ext cx="2022420" cy="2572193"/>
            <a:chOff x="3749946" y="2902968"/>
            <a:chExt cx="2022420" cy="2572193"/>
          </a:xfrm>
        </p:grpSpPr>
        <p:sp>
          <p:nvSpPr>
            <p:cNvPr id="148" name="Rectangle 147"/>
            <p:cNvSpPr/>
            <p:nvPr/>
          </p:nvSpPr>
          <p:spPr>
            <a:xfrm>
              <a:off x="3786185" y="2902968"/>
              <a:ext cx="1933418" cy="1441377"/>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86" name="Trapezoid 3"/>
            <p:cNvSpPr/>
            <p:nvPr/>
          </p:nvSpPr>
          <p:spPr>
            <a:xfrm rot="10800000">
              <a:off x="3749946" y="4351438"/>
              <a:ext cx="2022420" cy="1123723"/>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265686 w 3107634"/>
                <a:gd name="connsiteY2" fmla="*/ 841680 h 2994316"/>
                <a:gd name="connsiteX3" fmla="*/ 3107634 w 3107634"/>
                <a:gd name="connsiteY3" fmla="*/ 2994316 h 2994316"/>
                <a:gd name="connsiteX4" fmla="*/ 0 w 3107634"/>
                <a:gd name="connsiteY4" fmla="*/ 2986378 h 2994316"/>
                <a:gd name="connsiteX0" fmla="*/ 0 w 3107634"/>
                <a:gd name="connsiteY0" fmla="*/ 2161372 h 2169310"/>
                <a:gd name="connsiteX1" fmla="*/ 1194458 w 3107634"/>
                <a:gd name="connsiteY1" fmla="*/ 0 h 2169310"/>
                <a:gd name="connsiteX2" fmla="*/ 1265686 w 3107634"/>
                <a:gd name="connsiteY2" fmla="*/ 16674 h 2169310"/>
                <a:gd name="connsiteX3" fmla="*/ 3107634 w 3107634"/>
                <a:gd name="connsiteY3" fmla="*/ 2169310 h 2169310"/>
                <a:gd name="connsiteX4" fmla="*/ 0 w 3107634"/>
                <a:gd name="connsiteY4" fmla="*/ 2161372 h 2169310"/>
                <a:gd name="connsiteX0" fmla="*/ 0 w 3107634"/>
                <a:gd name="connsiteY0" fmla="*/ 2527017 h 2534955"/>
                <a:gd name="connsiteX1" fmla="*/ 1194458 w 3107634"/>
                <a:gd name="connsiteY1" fmla="*/ 365645 h 2534955"/>
                <a:gd name="connsiteX2" fmla="*/ 1481792 w 3107634"/>
                <a:gd name="connsiteY2" fmla="*/ 0 h 2534955"/>
                <a:gd name="connsiteX3" fmla="*/ 3107634 w 3107634"/>
                <a:gd name="connsiteY3" fmla="*/ 2534955 h 2534955"/>
                <a:gd name="connsiteX4" fmla="*/ 0 w 3107634"/>
                <a:gd name="connsiteY4" fmla="*/ 2527017 h 2534955"/>
                <a:gd name="connsiteX0" fmla="*/ 0 w 3107634"/>
                <a:gd name="connsiteY0" fmla="*/ 2563813 h 2571751"/>
                <a:gd name="connsiteX1" fmla="*/ 1446583 w 3107634"/>
                <a:gd name="connsiteY1" fmla="*/ 0 h 2571751"/>
                <a:gd name="connsiteX2" fmla="*/ 1481792 w 3107634"/>
                <a:gd name="connsiteY2" fmla="*/ 36796 h 2571751"/>
                <a:gd name="connsiteX3" fmla="*/ 3107634 w 3107634"/>
                <a:gd name="connsiteY3" fmla="*/ 2571751 h 2571751"/>
                <a:gd name="connsiteX4" fmla="*/ 0 w 3107634"/>
                <a:gd name="connsiteY4" fmla="*/ 2563813 h 2571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571751">
                  <a:moveTo>
                    <a:pt x="0" y="2563813"/>
                  </a:moveTo>
                  <a:lnTo>
                    <a:pt x="1446583" y="0"/>
                  </a:lnTo>
                  <a:lnTo>
                    <a:pt x="1481792" y="36796"/>
                  </a:lnTo>
                  <a:lnTo>
                    <a:pt x="3107634" y="2571751"/>
                  </a:lnTo>
                  <a:lnTo>
                    <a:pt x="0" y="2563813"/>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4009792" y="3068483"/>
              <a:ext cx="1501974"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HPC Job Scheduler</a:t>
              </a:r>
            </a:p>
          </p:txBody>
        </p:sp>
      </p:grpSp>
      <p:grpSp>
        <p:nvGrpSpPr>
          <p:cNvPr id="6" name="Group 5"/>
          <p:cNvGrpSpPr/>
          <p:nvPr/>
        </p:nvGrpSpPr>
        <p:grpSpPr>
          <a:xfrm>
            <a:off x="289278" y="2902968"/>
            <a:ext cx="2278328" cy="2341150"/>
            <a:chOff x="289278" y="2902968"/>
            <a:chExt cx="2278328" cy="2341150"/>
          </a:xfrm>
        </p:grpSpPr>
        <p:sp>
          <p:nvSpPr>
            <p:cNvPr id="102" name="Rectangle 101"/>
            <p:cNvSpPr/>
            <p:nvPr/>
          </p:nvSpPr>
          <p:spPr>
            <a:xfrm>
              <a:off x="701517" y="2902968"/>
              <a:ext cx="1846860" cy="1441377"/>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endParaRPr lang="en-US" dirty="0">
                <a:solidFill>
                  <a:schemeClr val="tx1"/>
                </a:solidFill>
              </a:endParaRPr>
            </a:p>
          </p:txBody>
        </p:sp>
        <p:sp>
          <p:nvSpPr>
            <p:cNvPr id="85" name="Trapezoid 3"/>
            <p:cNvSpPr/>
            <p:nvPr/>
          </p:nvSpPr>
          <p:spPr>
            <a:xfrm rot="10800000">
              <a:off x="639606" y="4296241"/>
              <a:ext cx="1928000" cy="947877"/>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265686 w 3107634"/>
                <a:gd name="connsiteY2" fmla="*/ 841680 h 2994316"/>
                <a:gd name="connsiteX3" fmla="*/ 3107634 w 3107634"/>
                <a:gd name="connsiteY3" fmla="*/ 2994316 h 2994316"/>
                <a:gd name="connsiteX4" fmla="*/ 0 w 3107634"/>
                <a:gd name="connsiteY4" fmla="*/ 2986378 h 2994316"/>
                <a:gd name="connsiteX0" fmla="*/ 0 w 3107634"/>
                <a:gd name="connsiteY0" fmla="*/ 2161372 h 2169310"/>
                <a:gd name="connsiteX1" fmla="*/ 1194458 w 3107634"/>
                <a:gd name="connsiteY1" fmla="*/ 0 h 2169310"/>
                <a:gd name="connsiteX2" fmla="*/ 1265686 w 3107634"/>
                <a:gd name="connsiteY2" fmla="*/ 16674 h 2169310"/>
                <a:gd name="connsiteX3" fmla="*/ 3107634 w 3107634"/>
                <a:gd name="connsiteY3" fmla="*/ 2169310 h 2169310"/>
                <a:gd name="connsiteX4" fmla="*/ 0 w 3107634"/>
                <a:gd name="connsiteY4" fmla="*/ 2161372 h 216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169310">
                  <a:moveTo>
                    <a:pt x="0" y="2161372"/>
                  </a:moveTo>
                  <a:lnTo>
                    <a:pt x="1194458" y="0"/>
                  </a:lnTo>
                  <a:lnTo>
                    <a:pt x="1265686" y="16674"/>
                  </a:lnTo>
                  <a:lnTo>
                    <a:pt x="3107634" y="2169310"/>
                  </a:lnTo>
                  <a:lnTo>
                    <a:pt x="0" y="2161372"/>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248"/>
            <p:cNvGrpSpPr>
              <a:grpSpLocks/>
            </p:cNvGrpSpPr>
            <p:nvPr/>
          </p:nvGrpSpPr>
          <p:grpSpPr bwMode="auto">
            <a:xfrm>
              <a:off x="289278" y="3433092"/>
              <a:ext cx="228600" cy="594360"/>
              <a:chOff x="2976" y="768"/>
              <a:chExt cx="912" cy="2135"/>
            </a:xfrm>
          </p:grpSpPr>
          <p:sp>
            <p:nvSpPr>
              <p:cNvPr id="91"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92" name="Group 17"/>
              <p:cNvGrpSpPr>
                <a:grpSpLocks/>
              </p:cNvGrpSpPr>
              <p:nvPr/>
            </p:nvGrpSpPr>
            <p:grpSpPr bwMode="auto">
              <a:xfrm>
                <a:off x="2976" y="1433"/>
                <a:ext cx="912" cy="1470"/>
                <a:chOff x="2976" y="1433"/>
                <a:chExt cx="912" cy="1495"/>
              </a:xfrm>
            </p:grpSpPr>
            <p:sp>
              <p:nvSpPr>
                <p:cNvPr id="93"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94"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95"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sp>
        <p:nvSpPr>
          <p:cNvPr id="182" name="Rectangle 181"/>
          <p:cNvSpPr/>
          <p:nvPr/>
        </p:nvSpPr>
        <p:spPr>
          <a:xfrm>
            <a:off x="7309529" y="4559012"/>
            <a:ext cx="4619779" cy="1823296"/>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err="1">
              <a:solidFill>
                <a:schemeClr val="tx1">
                  <a:lumMod val="75000"/>
                  <a:lumOff val="25000"/>
                </a:schemeClr>
              </a:solidFill>
            </a:endParaRPr>
          </a:p>
        </p:txBody>
      </p:sp>
      <p:pic>
        <p:nvPicPr>
          <p:cNvPr id="18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0179837" y="4835986"/>
            <a:ext cx="1418499" cy="167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3" name="Group 90"/>
          <p:cNvGrpSpPr/>
          <p:nvPr/>
        </p:nvGrpSpPr>
        <p:grpSpPr>
          <a:xfrm>
            <a:off x="8878593" y="4726313"/>
            <a:ext cx="905752" cy="1402814"/>
            <a:chOff x="3581400" y="2667000"/>
            <a:chExt cx="963904" cy="1989986"/>
          </a:xfrm>
        </p:grpSpPr>
        <p:pic>
          <p:nvPicPr>
            <p:cNvPr id="20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2" name="Group 142"/>
          <p:cNvGrpSpPr/>
          <p:nvPr/>
        </p:nvGrpSpPr>
        <p:grpSpPr>
          <a:xfrm>
            <a:off x="10365881" y="4731324"/>
            <a:ext cx="905752" cy="1402814"/>
            <a:chOff x="3581400" y="2667000"/>
            <a:chExt cx="963904" cy="1989986"/>
          </a:xfrm>
        </p:grpSpPr>
        <p:pic>
          <p:nvPicPr>
            <p:cNvPr id="26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pic>
        <p:nvPicPr>
          <p:cNvPr id="2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1478" y="5163163"/>
            <a:ext cx="683619" cy="5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Text Box 27"/>
          <p:cNvSpPr txBox="1">
            <a:spLocks noChangeArrowheads="1"/>
          </p:cNvSpPr>
          <p:nvPr/>
        </p:nvSpPr>
        <p:spPr bwMode="auto">
          <a:xfrm>
            <a:off x="3745762" y="5696160"/>
            <a:ext cx="1925458" cy="369332"/>
          </a:xfrm>
          <a:prstGeom prst="rect">
            <a:avLst/>
          </a:prstGeom>
          <a:noFill/>
          <a:ln w="19050" algn="ctr">
            <a:noFill/>
            <a:miter lim="800000"/>
            <a:headEnd/>
            <a:tailEnd/>
          </a:ln>
          <a:effectLst/>
        </p:spPr>
        <p:txBody>
          <a:bodyPr wrap="square">
            <a:spAutoFit/>
          </a:bodyPr>
          <a:lstStyle/>
          <a:p>
            <a:pPr algn="ctr"/>
            <a:r>
              <a:rPr lang="en-US" sz="1800" b="1" i="1" dirty="0">
                <a:latin typeface="+mn-lt"/>
              </a:rPr>
              <a:t>Head Node</a:t>
            </a:r>
          </a:p>
        </p:txBody>
      </p:sp>
      <p:sp>
        <p:nvSpPr>
          <p:cNvPr id="278" name="TextBox 277"/>
          <p:cNvSpPr txBox="1"/>
          <p:nvPr/>
        </p:nvSpPr>
        <p:spPr>
          <a:xfrm>
            <a:off x="7309528" y="6382308"/>
            <a:ext cx="4614086" cy="369332"/>
          </a:xfrm>
          <a:prstGeom prst="rect">
            <a:avLst/>
          </a:prstGeom>
          <a:noFill/>
        </p:spPr>
        <p:txBody>
          <a:bodyPr wrap="square" rtlCol="0">
            <a:spAutoFit/>
          </a:bodyPr>
          <a:lstStyle/>
          <a:p>
            <a:pPr algn="ctr"/>
            <a:r>
              <a:rPr lang="en-US" sz="1800" b="1" i="1" dirty="0">
                <a:latin typeface="+mn-lt"/>
              </a:rPr>
              <a:t>Compute Nodes</a:t>
            </a:r>
          </a:p>
        </p:txBody>
      </p:sp>
      <p:sp>
        <p:nvSpPr>
          <p:cNvPr id="21" name="Title 20"/>
          <p:cNvSpPr>
            <a:spLocks noGrp="1"/>
          </p:cNvSpPr>
          <p:nvPr>
            <p:ph type="title"/>
          </p:nvPr>
        </p:nvSpPr>
        <p:spPr>
          <a:xfrm>
            <a:off x="519112" y="228600"/>
            <a:ext cx="11149013" cy="997196"/>
          </a:xfrm>
        </p:spPr>
        <p:txBody>
          <a:bodyPr/>
          <a:lstStyle/>
          <a:p>
            <a:r>
              <a:rPr lang="en-US" dirty="0" smtClean="0"/>
              <a:t>Running a Job</a:t>
            </a:r>
            <a:br>
              <a:rPr lang="en-US" dirty="0" smtClean="0"/>
            </a:br>
            <a:r>
              <a:rPr lang="en-US" sz="2800" dirty="0">
                <a:solidFill>
                  <a:schemeClr val="accent1"/>
                </a:solidFill>
              </a:rPr>
              <a:t>Illustrating the process</a:t>
            </a:r>
          </a:p>
        </p:txBody>
      </p:sp>
      <p:sp>
        <p:nvSpPr>
          <p:cNvPr id="103" name="TextBox 102"/>
          <p:cNvSpPr txBox="1"/>
          <p:nvPr/>
        </p:nvSpPr>
        <p:spPr>
          <a:xfrm>
            <a:off x="939913" y="5685879"/>
            <a:ext cx="1320456" cy="369332"/>
          </a:xfrm>
          <a:prstGeom prst="rect">
            <a:avLst/>
          </a:prstGeom>
          <a:noFill/>
        </p:spPr>
        <p:txBody>
          <a:bodyPr wrap="square" rtlCol="0">
            <a:spAutoFit/>
          </a:bodyPr>
          <a:lstStyle/>
          <a:p>
            <a:pPr algn="ctr"/>
            <a:r>
              <a:rPr lang="en-US" sz="1800" b="1" i="1" dirty="0">
                <a:latin typeface="+mn-lt"/>
              </a:rPr>
              <a:t>Client</a:t>
            </a:r>
          </a:p>
        </p:txBody>
      </p:sp>
      <p:pic>
        <p:nvPicPr>
          <p:cNvPr id="1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625" y="5315563"/>
            <a:ext cx="683619" cy="5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529170" y="2505075"/>
            <a:ext cx="1443918" cy="792041"/>
            <a:chOff x="2529170" y="2505075"/>
            <a:chExt cx="1443918" cy="792041"/>
          </a:xfrm>
        </p:grpSpPr>
        <p:sp>
          <p:nvSpPr>
            <p:cNvPr id="14" name="Freeform 13"/>
            <p:cNvSpPr/>
            <p:nvPr/>
          </p:nvSpPr>
          <p:spPr>
            <a:xfrm>
              <a:off x="2529171" y="2883871"/>
              <a:ext cx="1443917" cy="413245"/>
            </a:xfrm>
            <a:custGeom>
              <a:avLst/>
              <a:gdLst>
                <a:gd name="connsiteX0" fmla="*/ 0 w 1046284"/>
                <a:gd name="connsiteY0" fmla="*/ 413245 h 413245"/>
                <a:gd name="connsiteX1" fmla="*/ 342900 w 1046284"/>
                <a:gd name="connsiteY1" fmla="*/ 7 h 413245"/>
                <a:gd name="connsiteX2" fmla="*/ 1046284 w 1046284"/>
                <a:gd name="connsiteY2" fmla="*/ 404453 h 413245"/>
              </a:gdLst>
              <a:ahLst/>
              <a:cxnLst>
                <a:cxn ang="0">
                  <a:pos x="connsiteX0" y="connsiteY0"/>
                </a:cxn>
                <a:cxn ang="0">
                  <a:pos x="connsiteX1" y="connsiteY1"/>
                </a:cxn>
                <a:cxn ang="0">
                  <a:pos x="connsiteX2" y="connsiteY2"/>
                </a:cxn>
              </a:cxnLst>
              <a:rect l="l" t="t" r="r" b="b"/>
              <a:pathLst>
                <a:path w="1046284" h="413245">
                  <a:moveTo>
                    <a:pt x="0" y="413245"/>
                  </a:moveTo>
                  <a:cubicBezTo>
                    <a:pt x="84259" y="207358"/>
                    <a:pt x="168519" y="1472"/>
                    <a:pt x="342900" y="7"/>
                  </a:cubicBezTo>
                  <a:cubicBezTo>
                    <a:pt x="517281" y="-1458"/>
                    <a:pt x="781782" y="201497"/>
                    <a:pt x="1046284" y="404453"/>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37" name="TextBox 136"/>
            <p:cNvSpPr txBox="1"/>
            <p:nvPr/>
          </p:nvSpPr>
          <p:spPr>
            <a:xfrm>
              <a:off x="2529170" y="2505075"/>
              <a:ext cx="1257014" cy="307777"/>
            </a:xfrm>
            <a:prstGeom prst="rect">
              <a:avLst/>
            </a:prstGeom>
          </p:spPr>
          <p:txBody>
            <a:bodyPr wrap="square" rtlCol="0">
              <a:spAutoFit/>
            </a:bodyPr>
            <a:lstStyle/>
            <a:p>
              <a:pPr algn="ctr"/>
              <a:r>
                <a:rPr lang="en-US" sz="1400" i="1" dirty="0">
                  <a:latin typeface="+mn-lt"/>
                </a:rPr>
                <a:t>1</a:t>
              </a:r>
              <a:r>
                <a:rPr lang="en-US" sz="1400" i="1" dirty="0" smtClean="0">
                  <a:latin typeface="+mn-lt"/>
                </a:rPr>
                <a:t>) Submit job</a:t>
              </a:r>
            </a:p>
          </p:txBody>
        </p:sp>
      </p:grpSp>
      <p:sp>
        <p:nvSpPr>
          <p:cNvPr id="15" name="Freeform 14"/>
          <p:cNvSpPr/>
          <p:nvPr/>
        </p:nvSpPr>
        <p:spPr>
          <a:xfrm>
            <a:off x="3303020" y="3612382"/>
            <a:ext cx="721941" cy="440872"/>
          </a:xfrm>
          <a:custGeom>
            <a:avLst/>
            <a:gdLst>
              <a:gd name="connsiteX0" fmla="*/ 432305 w 432305"/>
              <a:gd name="connsiteY0" fmla="*/ 0 h 501162"/>
              <a:gd name="connsiteX1" fmla="*/ 1482 w 432305"/>
              <a:gd name="connsiteY1" fmla="*/ 369277 h 501162"/>
              <a:gd name="connsiteX2" fmla="*/ 318005 w 432305"/>
              <a:gd name="connsiteY2" fmla="*/ 501162 h 501162"/>
              <a:gd name="connsiteX0" fmla="*/ 393925 w 393925"/>
              <a:gd name="connsiteY0" fmla="*/ 0 h 440872"/>
              <a:gd name="connsiteX1" fmla="*/ 1482 w 393925"/>
              <a:gd name="connsiteY1" fmla="*/ 308987 h 440872"/>
              <a:gd name="connsiteX2" fmla="*/ 318005 w 393925"/>
              <a:gd name="connsiteY2" fmla="*/ 440872 h 440872"/>
            </a:gdLst>
            <a:ahLst/>
            <a:cxnLst>
              <a:cxn ang="0">
                <a:pos x="connsiteX0" y="connsiteY0"/>
              </a:cxn>
              <a:cxn ang="0">
                <a:pos x="connsiteX1" y="connsiteY1"/>
              </a:cxn>
              <a:cxn ang="0">
                <a:pos x="connsiteX2" y="connsiteY2"/>
              </a:cxn>
            </a:cxnLst>
            <a:rect l="l" t="t" r="r" b="b"/>
            <a:pathLst>
              <a:path w="393925" h="440872">
                <a:moveTo>
                  <a:pt x="393925" y="0"/>
                </a:moveTo>
                <a:cubicBezTo>
                  <a:pt x="188038" y="142875"/>
                  <a:pt x="20532" y="225460"/>
                  <a:pt x="1482" y="308987"/>
                </a:cubicBezTo>
                <a:cubicBezTo>
                  <a:pt x="-17568" y="392514"/>
                  <a:pt x="150218" y="416693"/>
                  <a:pt x="318005" y="440872"/>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41" name="TextBox 140"/>
          <p:cNvSpPr txBox="1"/>
          <p:nvPr/>
        </p:nvSpPr>
        <p:spPr>
          <a:xfrm>
            <a:off x="2567608" y="4049446"/>
            <a:ext cx="1182339" cy="523220"/>
          </a:xfrm>
          <a:prstGeom prst="rect">
            <a:avLst/>
          </a:prstGeom>
        </p:spPr>
        <p:txBody>
          <a:bodyPr wrap="square" rtlCol="0">
            <a:spAutoFit/>
          </a:bodyPr>
          <a:lstStyle/>
          <a:p>
            <a:pPr algn="ctr"/>
            <a:r>
              <a:rPr lang="en-US" sz="1400" i="1" dirty="0">
                <a:latin typeface="+mn-lt"/>
              </a:rPr>
              <a:t>2</a:t>
            </a:r>
            <a:r>
              <a:rPr lang="en-US" sz="1400" i="1" dirty="0" smtClean="0">
                <a:latin typeface="+mn-lt"/>
              </a:rPr>
              <a:t>) Place job in queue</a:t>
            </a:r>
          </a:p>
        </p:txBody>
      </p:sp>
      <p:grpSp>
        <p:nvGrpSpPr>
          <p:cNvPr id="13" name="Group 12"/>
          <p:cNvGrpSpPr/>
          <p:nvPr/>
        </p:nvGrpSpPr>
        <p:grpSpPr>
          <a:xfrm>
            <a:off x="197242" y="2261269"/>
            <a:ext cx="1394565" cy="956716"/>
            <a:chOff x="197242" y="2261269"/>
            <a:chExt cx="1394565" cy="956716"/>
          </a:xfrm>
        </p:grpSpPr>
        <p:sp>
          <p:nvSpPr>
            <p:cNvPr id="16" name="Freeform 15"/>
            <p:cNvSpPr/>
            <p:nvPr/>
          </p:nvSpPr>
          <p:spPr>
            <a:xfrm>
              <a:off x="391225" y="2690217"/>
              <a:ext cx="1097218" cy="527768"/>
            </a:xfrm>
            <a:custGeom>
              <a:avLst/>
              <a:gdLst>
                <a:gd name="connsiteX0" fmla="*/ 756138 w 756138"/>
                <a:gd name="connsiteY0" fmla="*/ 466229 h 518983"/>
                <a:gd name="connsiteX1" fmla="*/ 351692 w 756138"/>
                <a:gd name="connsiteY1" fmla="*/ 236 h 518983"/>
                <a:gd name="connsiteX2" fmla="*/ 0 w 756138"/>
                <a:gd name="connsiteY2" fmla="*/ 518983 h 518983"/>
                <a:gd name="connsiteX0" fmla="*/ 756138 w 756138"/>
                <a:gd name="connsiteY0" fmla="*/ 475014 h 527768"/>
                <a:gd name="connsiteX1" fmla="*/ 254977 w 756138"/>
                <a:gd name="connsiteY1" fmla="*/ 228 h 527768"/>
                <a:gd name="connsiteX2" fmla="*/ 0 w 756138"/>
                <a:gd name="connsiteY2" fmla="*/ 527768 h 527768"/>
              </a:gdLst>
              <a:ahLst/>
              <a:cxnLst>
                <a:cxn ang="0">
                  <a:pos x="connsiteX0" y="connsiteY0"/>
                </a:cxn>
                <a:cxn ang="0">
                  <a:pos x="connsiteX1" y="connsiteY1"/>
                </a:cxn>
                <a:cxn ang="0">
                  <a:pos x="connsiteX2" y="connsiteY2"/>
                </a:cxn>
              </a:cxnLst>
              <a:rect l="l" t="t" r="r" b="b"/>
              <a:pathLst>
                <a:path w="756138" h="527768">
                  <a:moveTo>
                    <a:pt x="756138" y="475014"/>
                  </a:moveTo>
                  <a:cubicBezTo>
                    <a:pt x="616926" y="237621"/>
                    <a:pt x="381000" y="-8564"/>
                    <a:pt x="254977" y="228"/>
                  </a:cubicBezTo>
                  <a:cubicBezTo>
                    <a:pt x="128954" y="9020"/>
                    <a:pt x="112834" y="272790"/>
                    <a:pt x="0" y="527768"/>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62" name="TextBox 161"/>
            <p:cNvSpPr txBox="1"/>
            <p:nvPr/>
          </p:nvSpPr>
          <p:spPr>
            <a:xfrm>
              <a:off x="197242" y="2261269"/>
              <a:ext cx="1394565" cy="307777"/>
            </a:xfrm>
            <a:prstGeom prst="rect">
              <a:avLst/>
            </a:prstGeom>
          </p:spPr>
          <p:txBody>
            <a:bodyPr wrap="square" rtlCol="0">
              <a:spAutoFit/>
            </a:bodyPr>
            <a:lstStyle/>
            <a:p>
              <a:pPr algn="ctr"/>
              <a:r>
                <a:rPr lang="en-US" sz="1400" i="1" dirty="0" smtClean="0">
                  <a:latin typeface="+mn-lt"/>
                </a:rPr>
                <a:t>4) Monitor job</a:t>
              </a:r>
            </a:p>
          </p:txBody>
        </p:sp>
      </p:grpSp>
      <p:grpSp>
        <p:nvGrpSpPr>
          <p:cNvPr id="12" name="Group 11"/>
          <p:cNvGrpSpPr/>
          <p:nvPr/>
        </p:nvGrpSpPr>
        <p:grpSpPr>
          <a:xfrm>
            <a:off x="7493999" y="1809283"/>
            <a:ext cx="4226795" cy="3460865"/>
            <a:chOff x="7493999" y="1809283"/>
            <a:chExt cx="4226795" cy="3460865"/>
          </a:xfrm>
        </p:grpSpPr>
        <p:sp>
          <p:nvSpPr>
            <p:cNvPr id="81" name="Rectangle 80"/>
            <p:cNvSpPr/>
            <p:nvPr/>
          </p:nvSpPr>
          <p:spPr>
            <a:xfrm>
              <a:off x="9828403" y="2314699"/>
              <a:ext cx="1886924" cy="1664974"/>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56" name="Rectangle 155"/>
            <p:cNvSpPr/>
            <p:nvPr/>
          </p:nvSpPr>
          <p:spPr>
            <a:xfrm>
              <a:off x="7496429" y="1809283"/>
              <a:ext cx="1886924" cy="1664974"/>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83" name="Oval 182"/>
            <p:cNvSpPr/>
            <p:nvPr/>
          </p:nvSpPr>
          <p:spPr>
            <a:xfrm>
              <a:off x="7720618" y="1891073"/>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84" name="TextBox 183"/>
            <p:cNvSpPr txBox="1"/>
            <p:nvPr/>
          </p:nvSpPr>
          <p:spPr>
            <a:xfrm>
              <a:off x="7813359" y="2076603"/>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06" name="TextBox 105"/>
            <p:cNvSpPr txBox="1"/>
            <p:nvPr/>
          </p:nvSpPr>
          <p:spPr>
            <a:xfrm>
              <a:off x="7665075" y="2733769"/>
              <a:ext cx="1533117"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Node</a:t>
              </a:r>
            </a:p>
            <a:p>
              <a:pPr algn="ctr"/>
              <a:r>
                <a:rPr lang="en-US" sz="1800" b="1" i="1" dirty="0" smtClean="0">
                  <a:solidFill>
                    <a:schemeClr val="tx1"/>
                  </a:solidFill>
                </a:rPr>
                <a:t>Manager</a:t>
              </a:r>
            </a:p>
          </p:txBody>
        </p:sp>
        <p:sp>
          <p:nvSpPr>
            <p:cNvPr id="82" name="Oval 81"/>
            <p:cNvSpPr/>
            <p:nvPr/>
          </p:nvSpPr>
          <p:spPr>
            <a:xfrm>
              <a:off x="10052592" y="2396489"/>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83" name="TextBox 82"/>
            <p:cNvSpPr txBox="1"/>
            <p:nvPr/>
          </p:nvSpPr>
          <p:spPr>
            <a:xfrm>
              <a:off x="10145333" y="2582019"/>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84" name="TextBox 83"/>
            <p:cNvSpPr txBox="1"/>
            <p:nvPr/>
          </p:nvSpPr>
          <p:spPr>
            <a:xfrm>
              <a:off x="9997048" y="3239185"/>
              <a:ext cx="1533117"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Node</a:t>
              </a:r>
            </a:p>
            <a:p>
              <a:pPr algn="ctr"/>
              <a:r>
                <a:rPr lang="en-US" sz="1800" b="1" i="1" dirty="0" smtClean="0">
                  <a:solidFill>
                    <a:schemeClr val="tx1"/>
                  </a:solidFill>
                </a:rPr>
                <a:t>Manager</a:t>
              </a:r>
            </a:p>
          </p:txBody>
        </p:sp>
        <p:sp>
          <p:nvSpPr>
            <p:cNvPr id="87" name="Trapezoid 3"/>
            <p:cNvSpPr/>
            <p:nvPr/>
          </p:nvSpPr>
          <p:spPr>
            <a:xfrm rot="10800000">
              <a:off x="7493999" y="3450264"/>
              <a:ext cx="1888560" cy="1819884"/>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265686 w 3107634"/>
                <a:gd name="connsiteY2" fmla="*/ 841680 h 2994316"/>
                <a:gd name="connsiteX3" fmla="*/ 3107634 w 3107634"/>
                <a:gd name="connsiteY3" fmla="*/ 2994316 h 2994316"/>
                <a:gd name="connsiteX4" fmla="*/ 0 w 3107634"/>
                <a:gd name="connsiteY4" fmla="*/ 2986378 h 2994316"/>
                <a:gd name="connsiteX0" fmla="*/ 0 w 3107634"/>
                <a:gd name="connsiteY0" fmla="*/ 2161372 h 2169310"/>
                <a:gd name="connsiteX1" fmla="*/ 1194458 w 3107634"/>
                <a:gd name="connsiteY1" fmla="*/ 0 h 2169310"/>
                <a:gd name="connsiteX2" fmla="*/ 1265686 w 3107634"/>
                <a:gd name="connsiteY2" fmla="*/ 16674 h 2169310"/>
                <a:gd name="connsiteX3" fmla="*/ 3107634 w 3107634"/>
                <a:gd name="connsiteY3" fmla="*/ 2169310 h 2169310"/>
                <a:gd name="connsiteX4" fmla="*/ 0 w 3107634"/>
                <a:gd name="connsiteY4" fmla="*/ 2161372 h 2169310"/>
                <a:gd name="connsiteX0" fmla="*/ 0 w 3107634"/>
                <a:gd name="connsiteY0" fmla="*/ 2527017 h 2534955"/>
                <a:gd name="connsiteX1" fmla="*/ 1194458 w 3107634"/>
                <a:gd name="connsiteY1" fmla="*/ 365645 h 2534955"/>
                <a:gd name="connsiteX2" fmla="*/ 1481792 w 3107634"/>
                <a:gd name="connsiteY2" fmla="*/ 0 h 2534955"/>
                <a:gd name="connsiteX3" fmla="*/ 3107634 w 3107634"/>
                <a:gd name="connsiteY3" fmla="*/ 2534955 h 2534955"/>
                <a:gd name="connsiteX4" fmla="*/ 0 w 3107634"/>
                <a:gd name="connsiteY4" fmla="*/ 2527017 h 2534955"/>
                <a:gd name="connsiteX0" fmla="*/ 0 w 3107634"/>
                <a:gd name="connsiteY0" fmla="*/ 2563813 h 2571751"/>
                <a:gd name="connsiteX1" fmla="*/ 1446583 w 3107634"/>
                <a:gd name="connsiteY1" fmla="*/ 0 h 2571751"/>
                <a:gd name="connsiteX2" fmla="*/ 1481792 w 3107634"/>
                <a:gd name="connsiteY2" fmla="*/ 36796 h 2571751"/>
                <a:gd name="connsiteX3" fmla="*/ 3107634 w 3107634"/>
                <a:gd name="connsiteY3" fmla="*/ 2571751 h 2571751"/>
                <a:gd name="connsiteX4" fmla="*/ 0 w 3107634"/>
                <a:gd name="connsiteY4" fmla="*/ 2563813 h 2571751"/>
                <a:gd name="connsiteX0" fmla="*/ 0 w 3107634"/>
                <a:gd name="connsiteY0" fmla="*/ 4136781 h 4144719"/>
                <a:gd name="connsiteX1" fmla="*/ 1446583 w 3107634"/>
                <a:gd name="connsiteY1" fmla="*/ 1572968 h 4144719"/>
                <a:gd name="connsiteX2" fmla="*/ 491303 w 3107634"/>
                <a:gd name="connsiteY2" fmla="*/ 0 h 4144719"/>
                <a:gd name="connsiteX3" fmla="*/ 3107634 w 3107634"/>
                <a:gd name="connsiteY3" fmla="*/ 4144719 h 4144719"/>
                <a:gd name="connsiteX4" fmla="*/ 0 w 3107634"/>
                <a:gd name="connsiteY4" fmla="*/ 4136781 h 4144719"/>
                <a:gd name="connsiteX0" fmla="*/ 0 w 3107634"/>
                <a:gd name="connsiteY0" fmla="*/ 4136781 h 4144719"/>
                <a:gd name="connsiteX1" fmla="*/ 474102 w 3107634"/>
                <a:gd name="connsiteY1" fmla="*/ 3447 h 4144719"/>
                <a:gd name="connsiteX2" fmla="*/ 491303 w 3107634"/>
                <a:gd name="connsiteY2" fmla="*/ 0 h 4144719"/>
                <a:gd name="connsiteX3" fmla="*/ 3107634 w 3107634"/>
                <a:gd name="connsiteY3" fmla="*/ 4144719 h 4144719"/>
                <a:gd name="connsiteX4" fmla="*/ 0 w 3107634"/>
                <a:gd name="connsiteY4" fmla="*/ 4136781 h 4144719"/>
                <a:gd name="connsiteX0" fmla="*/ 0 w 3017589"/>
                <a:gd name="connsiteY0" fmla="*/ 4136781 h 4144719"/>
                <a:gd name="connsiteX1" fmla="*/ 474102 w 3017589"/>
                <a:gd name="connsiteY1" fmla="*/ 3447 h 4144719"/>
                <a:gd name="connsiteX2" fmla="*/ 491303 w 3017589"/>
                <a:gd name="connsiteY2" fmla="*/ 0 h 4144719"/>
                <a:gd name="connsiteX3" fmla="*/ 3017589 w 3017589"/>
                <a:gd name="connsiteY3" fmla="*/ 4144719 h 4144719"/>
                <a:gd name="connsiteX4" fmla="*/ 0 w 3017589"/>
                <a:gd name="connsiteY4" fmla="*/ 4136781 h 4144719"/>
                <a:gd name="connsiteX0" fmla="*/ 0 w 2945554"/>
                <a:gd name="connsiteY0" fmla="*/ 4116661 h 4144719"/>
                <a:gd name="connsiteX1" fmla="*/ 402067 w 2945554"/>
                <a:gd name="connsiteY1" fmla="*/ 3447 h 4144719"/>
                <a:gd name="connsiteX2" fmla="*/ 419268 w 2945554"/>
                <a:gd name="connsiteY2" fmla="*/ 0 h 4144719"/>
                <a:gd name="connsiteX3" fmla="*/ 2945554 w 2945554"/>
                <a:gd name="connsiteY3" fmla="*/ 4144719 h 4144719"/>
                <a:gd name="connsiteX4" fmla="*/ 0 w 2945554"/>
                <a:gd name="connsiteY4" fmla="*/ 4116661 h 4144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554" h="4144719">
                  <a:moveTo>
                    <a:pt x="0" y="4116661"/>
                  </a:moveTo>
                  <a:lnTo>
                    <a:pt x="402067" y="3447"/>
                  </a:lnTo>
                  <a:lnTo>
                    <a:pt x="419268" y="0"/>
                  </a:lnTo>
                  <a:lnTo>
                    <a:pt x="2945554" y="4144719"/>
                  </a:lnTo>
                  <a:lnTo>
                    <a:pt x="0" y="4116661"/>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3"/>
            <p:cNvSpPr/>
            <p:nvPr/>
          </p:nvSpPr>
          <p:spPr>
            <a:xfrm rot="10800000">
              <a:off x="9825468" y="3952653"/>
              <a:ext cx="1895326" cy="1213812"/>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265686 w 3107634"/>
                <a:gd name="connsiteY2" fmla="*/ 841680 h 2994316"/>
                <a:gd name="connsiteX3" fmla="*/ 3107634 w 3107634"/>
                <a:gd name="connsiteY3" fmla="*/ 2994316 h 2994316"/>
                <a:gd name="connsiteX4" fmla="*/ 0 w 3107634"/>
                <a:gd name="connsiteY4" fmla="*/ 2986378 h 2994316"/>
                <a:gd name="connsiteX0" fmla="*/ 0 w 3107634"/>
                <a:gd name="connsiteY0" fmla="*/ 2161372 h 2169310"/>
                <a:gd name="connsiteX1" fmla="*/ 1194458 w 3107634"/>
                <a:gd name="connsiteY1" fmla="*/ 0 h 2169310"/>
                <a:gd name="connsiteX2" fmla="*/ 1265686 w 3107634"/>
                <a:gd name="connsiteY2" fmla="*/ 16674 h 2169310"/>
                <a:gd name="connsiteX3" fmla="*/ 3107634 w 3107634"/>
                <a:gd name="connsiteY3" fmla="*/ 2169310 h 2169310"/>
                <a:gd name="connsiteX4" fmla="*/ 0 w 3107634"/>
                <a:gd name="connsiteY4" fmla="*/ 2161372 h 2169310"/>
                <a:gd name="connsiteX0" fmla="*/ 0 w 3107634"/>
                <a:gd name="connsiteY0" fmla="*/ 2527017 h 2534955"/>
                <a:gd name="connsiteX1" fmla="*/ 1194458 w 3107634"/>
                <a:gd name="connsiteY1" fmla="*/ 365645 h 2534955"/>
                <a:gd name="connsiteX2" fmla="*/ 1481792 w 3107634"/>
                <a:gd name="connsiteY2" fmla="*/ 0 h 2534955"/>
                <a:gd name="connsiteX3" fmla="*/ 3107634 w 3107634"/>
                <a:gd name="connsiteY3" fmla="*/ 2534955 h 2534955"/>
                <a:gd name="connsiteX4" fmla="*/ 0 w 3107634"/>
                <a:gd name="connsiteY4" fmla="*/ 2527017 h 2534955"/>
                <a:gd name="connsiteX0" fmla="*/ 0 w 3107634"/>
                <a:gd name="connsiteY0" fmla="*/ 2563813 h 2571751"/>
                <a:gd name="connsiteX1" fmla="*/ 1446583 w 3107634"/>
                <a:gd name="connsiteY1" fmla="*/ 0 h 2571751"/>
                <a:gd name="connsiteX2" fmla="*/ 1481792 w 3107634"/>
                <a:gd name="connsiteY2" fmla="*/ 36796 h 2571751"/>
                <a:gd name="connsiteX3" fmla="*/ 3107634 w 3107634"/>
                <a:gd name="connsiteY3" fmla="*/ 2571751 h 2571751"/>
                <a:gd name="connsiteX4" fmla="*/ 0 w 3107634"/>
                <a:gd name="connsiteY4" fmla="*/ 2563813 h 2571751"/>
                <a:gd name="connsiteX0" fmla="*/ 0 w 3107634"/>
                <a:gd name="connsiteY0" fmla="*/ 2563813 h 2571751"/>
                <a:gd name="connsiteX1" fmla="*/ 1446583 w 3107634"/>
                <a:gd name="connsiteY1" fmla="*/ 0 h 2571751"/>
                <a:gd name="connsiteX2" fmla="*/ 1932013 w 3107634"/>
                <a:gd name="connsiteY2" fmla="*/ 278259 h 2571751"/>
                <a:gd name="connsiteX3" fmla="*/ 3107634 w 3107634"/>
                <a:gd name="connsiteY3" fmla="*/ 2571751 h 2571751"/>
                <a:gd name="connsiteX4" fmla="*/ 0 w 3107634"/>
                <a:gd name="connsiteY4" fmla="*/ 2563813 h 2571751"/>
                <a:gd name="connsiteX0" fmla="*/ 0 w 3107634"/>
                <a:gd name="connsiteY0" fmla="*/ 2342471 h 2350409"/>
                <a:gd name="connsiteX1" fmla="*/ 1770744 w 3107634"/>
                <a:gd name="connsiteY1" fmla="*/ 0 h 2350409"/>
                <a:gd name="connsiteX2" fmla="*/ 1932013 w 3107634"/>
                <a:gd name="connsiteY2" fmla="*/ 56917 h 2350409"/>
                <a:gd name="connsiteX3" fmla="*/ 3107634 w 3107634"/>
                <a:gd name="connsiteY3" fmla="*/ 2350409 h 2350409"/>
                <a:gd name="connsiteX4" fmla="*/ 0 w 3107634"/>
                <a:gd name="connsiteY4" fmla="*/ 2342471 h 2350409"/>
                <a:gd name="connsiteX0" fmla="*/ 0 w 3107634"/>
                <a:gd name="connsiteY0" fmla="*/ 2345920 h 2353858"/>
                <a:gd name="connsiteX1" fmla="*/ 1770744 w 3107634"/>
                <a:gd name="connsiteY1" fmla="*/ 3449 h 2353858"/>
                <a:gd name="connsiteX2" fmla="*/ 1823959 w 3107634"/>
                <a:gd name="connsiteY2" fmla="*/ 0 h 2353858"/>
                <a:gd name="connsiteX3" fmla="*/ 3107634 w 3107634"/>
                <a:gd name="connsiteY3" fmla="*/ 2353858 h 2353858"/>
                <a:gd name="connsiteX4" fmla="*/ 0 w 3107634"/>
                <a:gd name="connsiteY4" fmla="*/ 2345920 h 2353858"/>
                <a:gd name="connsiteX0" fmla="*/ 0 w 3107634"/>
                <a:gd name="connsiteY0" fmla="*/ 2687997 h 2695935"/>
                <a:gd name="connsiteX1" fmla="*/ 1770744 w 3107634"/>
                <a:gd name="connsiteY1" fmla="*/ 345526 h 2695935"/>
                <a:gd name="connsiteX2" fmla="*/ 1932011 w 3107634"/>
                <a:gd name="connsiteY2" fmla="*/ 0 h 2695935"/>
                <a:gd name="connsiteX3" fmla="*/ 3107634 w 3107634"/>
                <a:gd name="connsiteY3" fmla="*/ 2695935 h 2695935"/>
                <a:gd name="connsiteX4" fmla="*/ 0 w 3107634"/>
                <a:gd name="connsiteY4" fmla="*/ 2687997 h 2695935"/>
                <a:gd name="connsiteX0" fmla="*/ 0 w 3107634"/>
                <a:gd name="connsiteY0" fmla="*/ 2744912 h 2752850"/>
                <a:gd name="connsiteX1" fmla="*/ 1788752 w 3107634"/>
                <a:gd name="connsiteY1" fmla="*/ 0 h 2752850"/>
                <a:gd name="connsiteX2" fmla="*/ 1932011 w 3107634"/>
                <a:gd name="connsiteY2" fmla="*/ 56915 h 2752850"/>
                <a:gd name="connsiteX3" fmla="*/ 3107634 w 3107634"/>
                <a:gd name="connsiteY3" fmla="*/ 2752850 h 2752850"/>
                <a:gd name="connsiteX4" fmla="*/ 0 w 3107634"/>
                <a:gd name="connsiteY4" fmla="*/ 2744912 h 2752850"/>
                <a:gd name="connsiteX0" fmla="*/ 0 w 3107634"/>
                <a:gd name="connsiteY0" fmla="*/ 2744912 h 2752850"/>
                <a:gd name="connsiteX1" fmla="*/ 1788752 w 3107634"/>
                <a:gd name="connsiteY1" fmla="*/ 0 h 2752850"/>
                <a:gd name="connsiteX2" fmla="*/ 1841966 w 3107634"/>
                <a:gd name="connsiteY2" fmla="*/ 56915 h 2752850"/>
                <a:gd name="connsiteX3" fmla="*/ 3107634 w 3107634"/>
                <a:gd name="connsiteY3" fmla="*/ 2752850 h 2752850"/>
                <a:gd name="connsiteX4" fmla="*/ 0 w 3107634"/>
                <a:gd name="connsiteY4" fmla="*/ 2744912 h 2752850"/>
                <a:gd name="connsiteX0" fmla="*/ 0 w 3107634"/>
                <a:gd name="connsiteY0" fmla="*/ 2744912 h 2752850"/>
                <a:gd name="connsiteX1" fmla="*/ 1788752 w 3107634"/>
                <a:gd name="connsiteY1" fmla="*/ 0 h 2752850"/>
                <a:gd name="connsiteX2" fmla="*/ 1892919 w 3107634"/>
                <a:gd name="connsiteY2" fmla="*/ 27071 h 2752850"/>
                <a:gd name="connsiteX3" fmla="*/ 3107634 w 3107634"/>
                <a:gd name="connsiteY3" fmla="*/ 2752850 h 2752850"/>
                <a:gd name="connsiteX4" fmla="*/ 0 w 3107634"/>
                <a:gd name="connsiteY4" fmla="*/ 2744912 h 2752850"/>
                <a:gd name="connsiteX0" fmla="*/ 0 w 3107634"/>
                <a:gd name="connsiteY0" fmla="*/ 2717841 h 2725779"/>
                <a:gd name="connsiteX1" fmla="*/ 1868013 w 3107634"/>
                <a:gd name="connsiteY1" fmla="*/ 2776 h 2725779"/>
                <a:gd name="connsiteX2" fmla="*/ 1892919 w 3107634"/>
                <a:gd name="connsiteY2" fmla="*/ 0 h 2725779"/>
                <a:gd name="connsiteX3" fmla="*/ 3107634 w 3107634"/>
                <a:gd name="connsiteY3" fmla="*/ 2725779 h 2725779"/>
                <a:gd name="connsiteX4" fmla="*/ 0 w 3107634"/>
                <a:gd name="connsiteY4" fmla="*/ 2717841 h 2725779"/>
                <a:gd name="connsiteX0" fmla="*/ 0 w 3028373"/>
                <a:gd name="connsiteY0" fmla="*/ 2699934 h 2725779"/>
                <a:gd name="connsiteX1" fmla="*/ 1788752 w 3028373"/>
                <a:gd name="connsiteY1" fmla="*/ 2776 h 2725779"/>
                <a:gd name="connsiteX2" fmla="*/ 1813658 w 3028373"/>
                <a:gd name="connsiteY2" fmla="*/ 0 h 2725779"/>
                <a:gd name="connsiteX3" fmla="*/ 3028373 w 3028373"/>
                <a:gd name="connsiteY3" fmla="*/ 2725779 h 2725779"/>
                <a:gd name="connsiteX4" fmla="*/ 0 w 3028373"/>
                <a:gd name="connsiteY4" fmla="*/ 2699934 h 272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373" h="2725779">
                  <a:moveTo>
                    <a:pt x="0" y="2699934"/>
                  </a:moveTo>
                  <a:lnTo>
                    <a:pt x="1788752" y="2776"/>
                  </a:lnTo>
                  <a:lnTo>
                    <a:pt x="1813658" y="0"/>
                  </a:lnTo>
                  <a:lnTo>
                    <a:pt x="3028373" y="2725779"/>
                  </a:lnTo>
                  <a:lnTo>
                    <a:pt x="0" y="2699934"/>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TextBox 110"/>
          <p:cNvSpPr txBox="1"/>
          <p:nvPr/>
        </p:nvSpPr>
        <p:spPr>
          <a:xfrm>
            <a:off x="867736" y="3147465"/>
            <a:ext cx="1514423"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Job</a:t>
            </a:r>
          </a:p>
          <a:p>
            <a:pPr algn="ctr"/>
            <a:r>
              <a:rPr lang="en-US" sz="1800" b="1" i="1" dirty="0" smtClean="0">
                <a:solidFill>
                  <a:schemeClr val="tx1"/>
                </a:solidFill>
              </a:rPr>
              <a:t>Manager Console</a:t>
            </a:r>
          </a:p>
        </p:txBody>
      </p:sp>
      <p:grpSp>
        <p:nvGrpSpPr>
          <p:cNvPr id="17" name="Group 16"/>
          <p:cNvGrpSpPr/>
          <p:nvPr/>
        </p:nvGrpSpPr>
        <p:grpSpPr>
          <a:xfrm>
            <a:off x="5176625" y="3068517"/>
            <a:ext cx="4820423" cy="1003984"/>
            <a:chOff x="5176625" y="3068517"/>
            <a:chExt cx="4820423" cy="1003984"/>
          </a:xfrm>
        </p:grpSpPr>
        <p:sp>
          <p:nvSpPr>
            <p:cNvPr id="4" name="Freeform 3"/>
            <p:cNvSpPr/>
            <p:nvPr/>
          </p:nvSpPr>
          <p:spPr>
            <a:xfrm>
              <a:off x="5176625" y="3068517"/>
              <a:ext cx="2488269" cy="1003984"/>
            </a:xfrm>
            <a:custGeom>
              <a:avLst/>
              <a:gdLst>
                <a:gd name="connsiteX0" fmla="*/ 171771 w 1886271"/>
                <a:gd name="connsiteY0" fmla="*/ 624254 h 1010295"/>
                <a:gd name="connsiteX1" fmla="*/ 162979 w 1886271"/>
                <a:gd name="connsiteY1" fmla="*/ 984739 h 1010295"/>
                <a:gd name="connsiteX2" fmla="*/ 1886271 w 1886271"/>
                <a:gd name="connsiteY2" fmla="*/ 0 h 1010295"/>
                <a:gd name="connsiteX0" fmla="*/ 160952 w 1893162"/>
                <a:gd name="connsiteY0" fmla="*/ 654443 h 1012798"/>
                <a:gd name="connsiteX1" fmla="*/ 169870 w 1893162"/>
                <a:gd name="connsiteY1" fmla="*/ 984739 h 1012798"/>
                <a:gd name="connsiteX2" fmla="*/ 1893162 w 1893162"/>
                <a:gd name="connsiteY2" fmla="*/ 0 h 1012798"/>
              </a:gdLst>
              <a:ahLst/>
              <a:cxnLst>
                <a:cxn ang="0">
                  <a:pos x="connsiteX0" y="connsiteY0"/>
                </a:cxn>
                <a:cxn ang="0">
                  <a:pos x="connsiteX1" y="connsiteY1"/>
                </a:cxn>
                <a:cxn ang="0">
                  <a:pos x="connsiteX2" y="connsiteY2"/>
                </a:cxn>
              </a:cxnLst>
              <a:rect l="l" t="t" r="r" b="b"/>
              <a:pathLst>
                <a:path w="1893162" h="1012798">
                  <a:moveTo>
                    <a:pt x="160952" y="654443"/>
                  </a:moveTo>
                  <a:cubicBezTo>
                    <a:pt x="13681" y="886706"/>
                    <a:pt x="-115880" y="1088781"/>
                    <a:pt x="169870" y="984739"/>
                  </a:cubicBezTo>
                  <a:cubicBezTo>
                    <a:pt x="455620" y="880697"/>
                    <a:pt x="1174391" y="440348"/>
                    <a:pt x="1893162"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nvGrpSpPr>
            <p:cNvPr id="10" name="Group 9"/>
            <p:cNvGrpSpPr/>
            <p:nvPr/>
          </p:nvGrpSpPr>
          <p:grpSpPr>
            <a:xfrm>
              <a:off x="5194137" y="3411940"/>
              <a:ext cx="4802911" cy="652329"/>
              <a:chOff x="5194137" y="3411940"/>
              <a:chExt cx="4802911" cy="652329"/>
            </a:xfrm>
          </p:grpSpPr>
          <p:sp>
            <p:nvSpPr>
              <p:cNvPr id="89" name="Freeform 88"/>
              <p:cNvSpPr/>
              <p:nvPr/>
            </p:nvSpPr>
            <p:spPr>
              <a:xfrm>
                <a:off x="5194137" y="3615247"/>
                <a:ext cx="4802911" cy="449022"/>
              </a:xfrm>
              <a:custGeom>
                <a:avLst/>
                <a:gdLst>
                  <a:gd name="connsiteX0" fmla="*/ 171771 w 1886271"/>
                  <a:gd name="connsiteY0" fmla="*/ 624254 h 1010295"/>
                  <a:gd name="connsiteX1" fmla="*/ 162979 w 1886271"/>
                  <a:gd name="connsiteY1" fmla="*/ 984739 h 1010295"/>
                  <a:gd name="connsiteX2" fmla="*/ 1886271 w 1886271"/>
                  <a:gd name="connsiteY2" fmla="*/ 0 h 1010295"/>
                  <a:gd name="connsiteX0" fmla="*/ 297921 w 3753298"/>
                  <a:gd name="connsiteY0" fmla="*/ 61546 h 422563"/>
                  <a:gd name="connsiteX1" fmla="*/ 289129 w 3753298"/>
                  <a:gd name="connsiteY1" fmla="*/ 422031 h 422563"/>
                  <a:gd name="connsiteX2" fmla="*/ 3753298 w 3753298"/>
                  <a:gd name="connsiteY2" fmla="*/ 0 h 422563"/>
                  <a:gd name="connsiteX0" fmla="*/ 297921 w 3753298"/>
                  <a:gd name="connsiteY0" fmla="*/ 61546 h 422563"/>
                  <a:gd name="connsiteX1" fmla="*/ 289129 w 3753298"/>
                  <a:gd name="connsiteY1" fmla="*/ 422031 h 422563"/>
                  <a:gd name="connsiteX2" fmla="*/ 3753298 w 3753298"/>
                  <a:gd name="connsiteY2" fmla="*/ 0 h 422563"/>
                  <a:gd name="connsiteX0" fmla="*/ 156995 w 3612372"/>
                  <a:gd name="connsiteY0" fmla="*/ 61546 h 448861"/>
                  <a:gd name="connsiteX1" fmla="*/ 385595 w 3612372"/>
                  <a:gd name="connsiteY1" fmla="*/ 448408 h 448861"/>
                  <a:gd name="connsiteX2" fmla="*/ 3612372 w 3612372"/>
                  <a:gd name="connsiteY2" fmla="*/ 0 h 448861"/>
                  <a:gd name="connsiteX0" fmla="*/ 156995 w 3612372"/>
                  <a:gd name="connsiteY0" fmla="*/ 61546 h 448861"/>
                  <a:gd name="connsiteX1" fmla="*/ 385595 w 3612372"/>
                  <a:gd name="connsiteY1" fmla="*/ 448408 h 448861"/>
                  <a:gd name="connsiteX2" fmla="*/ 3612372 w 3612372"/>
                  <a:gd name="connsiteY2" fmla="*/ 0 h 448861"/>
                  <a:gd name="connsiteX0" fmla="*/ 156995 w 3612372"/>
                  <a:gd name="connsiteY0" fmla="*/ 61546 h 448861"/>
                  <a:gd name="connsiteX1" fmla="*/ 385595 w 3612372"/>
                  <a:gd name="connsiteY1" fmla="*/ 448408 h 448861"/>
                  <a:gd name="connsiteX2" fmla="*/ 3612372 w 3612372"/>
                  <a:gd name="connsiteY2" fmla="*/ 0 h 448861"/>
                  <a:gd name="connsiteX0" fmla="*/ 156995 w 3612372"/>
                  <a:gd name="connsiteY0" fmla="*/ 61546 h 448861"/>
                  <a:gd name="connsiteX1" fmla="*/ 385595 w 3612372"/>
                  <a:gd name="connsiteY1" fmla="*/ 448408 h 448861"/>
                  <a:gd name="connsiteX2" fmla="*/ 3612372 w 3612372"/>
                  <a:gd name="connsiteY2" fmla="*/ 0 h 448861"/>
                  <a:gd name="connsiteX0" fmla="*/ 142878 w 3628364"/>
                  <a:gd name="connsiteY0" fmla="*/ 111423 h 449038"/>
                  <a:gd name="connsiteX1" fmla="*/ 401587 w 3628364"/>
                  <a:gd name="connsiteY1" fmla="*/ 448408 h 449038"/>
                  <a:gd name="connsiteX2" fmla="*/ 3628364 w 3628364"/>
                  <a:gd name="connsiteY2" fmla="*/ 0 h 449038"/>
                  <a:gd name="connsiteX0" fmla="*/ 146316 w 3624275"/>
                  <a:gd name="connsiteY0" fmla="*/ 108098 h 449022"/>
                  <a:gd name="connsiteX1" fmla="*/ 397498 w 3624275"/>
                  <a:gd name="connsiteY1" fmla="*/ 448408 h 449022"/>
                  <a:gd name="connsiteX2" fmla="*/ 3624275 w 3624275"/>
                  <a:gd name="connsiteY2" fmla="*/ 0 h 449022"/>
                </a:gdLst>
                <a:ahLst/>
                <a:cxnLst>
                  <a:cxn ang="0">
                    <a:pos x="connsiteX0" y="connsiteY0"/>
                  </a:cxn>
                  <a:cxn ang="0">
                    <a:pos x="connsiteX1" y="connsiteY1"/>
                  </a:cxn>
                  <a:cxn ang="0">
                    <a:pos x="connsiteX2" y="connsiteY2"/>
                  </a:cxn>
                </a:cxnLst>
                <a:rect l="l" t="t" r="r" b="b"/>
                <a:pathLst>
                  <a:path w="3624275" h="449022">
                    <a:moveTo>
                      <a:pt x="146316" y="108098"/>
                    </a:moveTo>
                    <a:cubicBezTo>
                      <a:pt x="-955" y="340361"/>
                      <a:pt x="-178398" y="458666"/>
                      <a:pt x="397498" y="448408"/>
                    </a:cubicBezTo>
                    <a:cubicBezTo>
                      <a:pt x="973394" y="438150"/>
                      <a:pt x="2499974" y="229333"/>
                      <a:pt x="3624275"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53" name="TextBox 152"/>
              <p:cNvSpPr txBox="1"/>
              <p:nvPr/>
            </p:nvSpPr>
            <p:spPr>
              <a:xfrm>
                <a:off x="5803619" y="3411940"/>
                <a:ext cx="1312610" cy="523220"/>
              </a:xfrm>
              <a:prstGeom prst="rect">
                <a:avLst/>
              </a:prstGeom>
            </p:spPr>
            <p:txBody>
              <a:bodyPr wrap="square" rtlCol="0">
                <a:spAutoFit/>
              </a:bodyPr>
              <a:lstStyle/>
              <a:p>
                <a:pPr algn="ctr"/>
                <a:r>
                  <a:rPr lang="en-US" sz="1400" i="1" dirty="0">
                    <a:latin typeface="+mn-lt"/>
                  </a:rPr>
                  <a:t>3</a:t>
                </a:r>
                <a:r>
                  <a:rPr lang="en-US" sz="1400" i="1" dirty="0" smtClean="0">
                    <a:latin typeface="+mn-lt"/>
                  </a:rPr>
                  <a:t>) Select and run job</a:t>
                </a:r>
              </a:p>
            </p:txBody>
          </p:sp>
        </p:grpSp>
      </p:grpSp>
      <p:grpSp>
        <p:nvGrpSpPr>
          <p:cNvPr id="9" name="Group 8"/>
          <p:cNvGrpSpPr/>
          <p:nvPr/>
        </p:nvGrpSpPr>
        <p:grpSpPr>
          <a:xfrm>
            <a:off x="3958662" y="3858421"/>
            <a:ext cx="1611559" cy="369332"/>
            <a:chOff x="3958662" y="3858421"/>
            <a:chExt cx="1611559" cy="369332"/>
          </a:xfrm>
        </p:grpSpPr>
        <p:sp>
          <p:nvSpPr>
            <p:cNvPr id="2" name="Rectangle 1"/>
            <p:cNvSpPr/>
            <p:nvPr/>
          </p:nvSpPr>
          <p:spPr>
            <a:xfrm>
              <a:off x="3958662" y="3899521"/>
              <a:ext cx="1611559" cy="28713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cxnSp>
          <p:nvCxnSpPr>
            <p:cNvPr id="5" name="Straight Connector 4"/>
            <p:cNvCxnSpPr/>
            <p:nvPr/>
          </p:nvCxnSpPr>
          <p:spPr>
            <a:xfrm>
              <a:off x="4167506" y="3899521"/>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373334" y="3898233"/>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579162" y="3896945"/>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784990" y="3895657"/>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990817" y="3894368"/>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196645" y="3893080"/>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402473" y="3891793"/>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58662" y="3858421"/>
              <a:ext cx="1611559" cy="369332"/>
            </a:xfrm>
            <a:prstGeom prst="rect">
              <a:avLst/>
            </a:prstGeom>
            <a:noFill/>
          </p:spPr>
          <p:txBody>
            <a:bodyPr wrap="square" rtlCol="0">
              <a:spAutoFit/>
            </a:bodyPr>
            <a:lstStyle/>
            <a:p>
              <a:pPr algn="ctr"/>
              <a:r>
                <a:rPr lang="en-US" sz="1800" b="1" i="1" dirty="0" smtClean="0">
                  <a:latin typeface="+mn-lt"/>
                </a:rPr>
                <a:t>Job Queue</a:t>
              </a:r>
              <a:endParaRPr lang="en-US" sz="1800" b="1" i="1" dirty="0">
                <a:latin typeface="+mn-lt"/>
              </a:endParaRPr>
            </a:p>
          </p:txBody>
        </p:sp>
      </p:grpSp>
    </p:spTree>
    <p:extLst>
      <p:ext uri="{BB962C8B-B14F-4D97-AF65-F5344CB8AC3E}">
        <p14:creationId xmlns:p14="http://schemas.microsoft.com/office/powerpoint/2010/main" val="3275248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fade">
                                      <p:cBhvr>
                                        <p:cTn id="46" dur="500"/>
                                        <p:tgtEl>
                                          <p:spTgt spid="111"/>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1" grpId="0" animBg="1"/>
      <p:bldP spid="1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dirty="0" smtClean="0"/>
              <a:t>Running a Job</a:t>
            </a:r>
            <a:br>
              <a:rPr lang="en-US" dirty="0" smtClean="0"/>
            </a:br>
            <a:r>
              <a:rPr lang="en-US" sz="2800" dirty="0" smtClean="0">
                <a:solidFill>
                  <a:schemeClr val="accent1"/>
                </a:solidFill>
              </a:rPr>
              <a:t>Options</a:t>
            </a:r>
            <a:endParaRPr lang="en-US" sz="2800" dirty="0">
              <a:solidFill>
                <a:schemeClr val="accent1"/>
              </a:solidFill>
            </a:endParaRPr>
          </a:p>
        </p:txBody>
      </p:sp>
      <p:sp>
        <p:nvSpPr>
          <p:cNvPr id="3" name="Text Placeholder 2"/>
          <p:cNvSpPr>
            <a:spLocks noGrp="1"/>
          </p:cNvSpPr>
          <p:nvPr>
            <p:ph type="body" sz="quarter" idx="10"/>
          </p:nvPr>
        </p:nvSpPr>
        <p:spPr>
          <a:xfrm>
            <a:off x="519112" y="1447799"/>
            <a:ext cx="11149013" cy="4524315"/>
          </a:xfrm>
        </p:spPr>
        <p:txBody>
          <a:bodyPr/>
          <a:lstStyle/>
          <a:p>
            <a:pPr lvl="0"/>
            <a:r>
              <a:rPr lang="en-US" dirty="0" smtClean="0"/>
              <a:t>Jobs can be submitted in many ways:</a:t>
            </a:r>
          </a:p>
          <a:p>
            <a:pPr lvl="1"/>
            <a:r>
              <a:rPr lang="en-US" dirty="0" smtClean="0"/>
              <a:t>Command line, PowerShell, .NET API, browser, etc.</a:t>
            </a:r>
          </a:p>
          <a:p>
            <a:pPr lvl="1"/>
            <a:endParaRPr lang="en-US" dirty="0" smtClean="0"/>
          </a:p>
          <a:p>
            <a:pPr lvl="0"/>
            <a:r>
              <a:rPr lang="en-US" dirty="0" smtClean="0"/>
              <a:t>The HPC Job Scheduler implements two scheduling options:</a:t>
            </a:r>
          </a:p>
          <a:p>
            <a:pPr lvl="1"/>
            <a:r>
              <a:rPr lang="en-US" dirty="0" smtClean="0"/>
              <a:t>Queued: Runs jobs in first-come, first-served fashion</a:t>
            </a:r>
          </a:p>
          <a:p>
            <a:pPr lvl="2"/>
            <a:r>
              <a:rPr lang="en-US" dirty="0" smtClean="0"/>
              <a:t>Although higher-priority jobs can displace lower-priority jobs</a:t>
            </a:r>
            <a:r>
              <a:rPr lang="en-US" dirty="0"/>
              <a:t> </a:t>
            </a:r>
          </a:p>
          <a:p>
            <a:pPr lvl="1"/>
            <a:r>
              <a:rPr lang="en-US" dirty="0" smtClean="0"/>
              <a:t>Balanced: </a:t>
            </a:r>
            <a:r>
              <a:rPr lang="en-US" dirty="0"/>
              <a:t>G</a:t>
            </a:r>
            <a:r>
              <a:rPr lang="en-US" dirty="0" smtClean="0"/>
              <a:t>ives as many</a:t>
            </a:r>
            <a:r>
              <a:rPr lang="en-US" dirty="0"/>
              <a:t> queued jobs </a:t>
            </a:r>
            <a:r>
              <a:rPr lang="en-US" dirty="0" smtClean="0"/>
              <a:t>as possible the </a:t>
            </a:r>
            <a:r>
              <a:rPr lang="en-US" dirty="0"/>
              <a:t>minimum resources they </a:t>
            </a:r>
            <a:r>
              <a:rPr lang="en-US" dirty="0" smtClean="0"/>
              <a:t>require</a:t>
            </a:r>
          </a:p>
          <a:p>
            <a:pPr lvl="2"/>
            <a:r>
              <a:rPr lang="en-US" dirty="0" smtClean="0"/>
              <a:t>Any remaining resources are then allocated to </a:t>
            </a:r>
            <a:r>
              <a:rPr lang="en-US" dirty="0"/>
              <a:t>higher-priority </a:t>
            </a:r>
            <a:r>
              <a:rPr lang="en-US" dirty="0" smtClean="0"/>
              <a:t>jobs </a:t>
            </a:r>
            <a:endParaRPr lang="en-US" dirty="0"/>
          </a:p>
        </p:txBody>
      </p:sp>
    </p:spTree>
    <p:extLst>
      <p:ext uri="{BB962C8B-B14F-4D97-AF65-F5344CB8AC3E}">
        <p14:creationId xmlns:p14="http://schemas.microsoft.com/office/powerpoint/2010/main" val="3332905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dirty="0" smtClean="0"/>
              <a:t>Running a Job</a:t>
            </a:r>
            <a:br>
              <a:rPr lang="en-US" dirty="0" smtClean="0"/>
            </a:br>
            <a:r>
              <a:rPr lang="en-US" sz="2800" dirty="0">
                <a:solidFill>
                  <a:schemeClr val="accent1"/>
                </a:solidFill>
              </a:rPr>
              <a:t>Monitoring </a:t>
            </a:r>
            <a:r>
              <a:rPr lang="en-US" sz="2800" dirty="0" smtClean="0">
                <a:solidFill>
                  <a:schemeClr val="accent1"/>
                </a:solidFill>
              </a:rPr>
              <a:t>job progress</a:t>
            </a:r>
            <a:endParaRPr lang="en-US" sz="2800" dirty="0">
              <a:solidFill>
                <a:schemeClr val="accent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958" y="1433493"/>
            <a:ext cx="7231640" cy="542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30131" y="1880553"/>
            <a:ext cx="8338667" cy="1857434"/>
            <a:chOff x="-214006" y="3165894"/>
            <a:chExt cx="8338667" cy="4320049"/>
          </a:xfrm>
        </p:grpSpPr>
        <p:sp>
          <p:nvSpPr>
            <p:cNvPr id="6" name="TextBox 5"/>
            <p:cNvSpPr txBox="1"/>
            <p:nvPr/>
          </p:nvSpPr>
          <p:spPr>
            <a:xfrm>
              <a:off x="-214006" y="6299726"/>
              <a:ext cx="2330070" cy="304800"/>
            </a:xfrm>
            <a:prstGeom prst="rect">
              <a:avLst/>
            </a:prstGeom>
          </p:spPr>
          <p:txBody>
            <a:bodyPr vert="horz" wrap="square" lIns="0" tIns="0" rIns="0" bIns="0" rtlCol="0">
              <a:noAutofit/>
            </a:bodyPr>
            <a:lstStyle/>
            <a:p>
              <a:pPr marL="460375" marR="0" indent="-460375" algn="ctr" defTabSz="914363" rtl="0" eaLnBrk="1" fontAlgn="auto" latinLnBrk="0" hangingPunct="1">
                <a:lnSpc>
                  <a:spcPct val="90000"/>
                </a:lnSpc>
                <a:spcBef>
                  <a:spcPct val="20000"/>
                </a:spcBef>
                <a:spcAft>
                  <a:spcPts val="0"/>
                </a:spcAft>
                <a:buClrTx/>
                <a:buSzPct val="100000"/>
                <a:tabLst/>
              </a:pPr>
              <a:r>
                <a:rPr lang="en-US" sz="2000" b="1" i="1" dirty="0" smtClean="0">
                  <a:gradFill>
                    <a:gsLst>
                      <a:gs pos="0">
                        <a:schemeClr val="tx1"/>
                      </a:gs>
                      <a:gs pos="100000">
                        <a:schemeClr val="tx1"/>
                      </a:gs>
                    </a:gsLst>
                    <a:lin ang="5400000" scaled="0"/>
                  </a:gradFill>
                  <a:latin typeface="+mj-lt"/>
                </a:rPr>
                <a:t>	List of jobs currently running on the cluster</a:t>
              </a:r>
              <a:endParaRPr kumimoji="0" lang="en-US" sz="2000" b="1" i="1"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a typeface="+mn-ea"/>
                <a:cs typeface="+mn-cs"/>
              </a:endParaRPr>
            </a:p>
          </p:txBody>
        </p:sp>
        <p:sp>
          <p:nvSpPr>
            <p:cNvPr id="7" name="Rectangle 6"/>
            <p:cNvSpPr/>
            <p:nvPr/>
          </p:nvSpPr>
          <p:spPr bwMode="auto">
            <a:xfrm>
              <a:off x="3513932" y="3165894"/>
              <a:ext cx="4610729" cy="4320049"/>
            </a:xfrm>
            <a:prstGeom prst="rect">
              <a:avLst/>
            </a:prstGeom>
            <a:noFill/>
            <a:ln w="28575">
              <a:solidFill>
                <a:schemeClr val="accent2"/>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8" name="Freeform 7"/>
            <p:cNvSpPr/>
            <p:nvPr/>
          </p:nvSpPr>
          <p:spPr>
            <a:xfrm flipV="1">
              <a:off x="1105716" y="4565193"/>
              <a:ext cx="2376923" cy="1731793"/>
            </a:xfrm>
            <a:custGeom>
              <a:avLst/>
              <a:gdLst>
                <a:gd name="connsiteX0" fmla="*/ 0 w 1466490"/>
                <a:gd name="connsiteY0" fmla="*/ 0 h 319178"/>
                <a:gd name="connsiteX1" fmla="*/ 301924 w 1466490"/>
                <a:gd name="connsiteY1" fmla="*/ 224287 h 319178"/>
                <a:gd name="connsiteX2" fmla="*/ 1466490 w 1466490"/>
                <a:gd name="connsiteY2" fmla="*/ 319178 h 319178"/>
              </a:gdLst>
              <a:ahLst/>
              <a:cxnLst>
                <a:cxn ang="0">
                  <a:pos x="connsiteX0" y="connsiteY0"/>
                </a:cxn>
                <a:cxn ang="0">
                  <a:pos x="connsiteX1" y="connsiteY1"/>
                </a:cxn>
                <a:cxn ang="0">
                  <a:pos x="connsiteX2" y="connsiteY2"/>
                </a:cxn>
              </a:cxnLst>
              <a:rect l="l" t="t" r="r" b="b"/>
              <a:pathLst>
                <a:path w="1466490" h="319178">
                  <a:moveTo>
                    <a:pt x="0" y="0"/>
                  </a:moveTo>
                  <a:cubicBezTo>
                    <a:pt x="28754" y="85545"/>
                    <a:pt x="57509" y="171091"/>
                    <a:pt x="301924" y="224287"/>
                  </a:cubicBezTo>
                  <a:cubicBezTo>
                    <a:pt x="546339" y="277483"/>
                    <a:pt x="1006414" y="298330"/>
                    <a:pt x="1466490" y="319178"/>
                  </a:cubicBezTo>
                </a:path>
              </a:pathLst>
            </a:custGeom>
            <a:ln w="254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8008536" y="2432199"/>
            <a:ext cx="3752547" cy="1136195"/>
            <a:chOff x="7843097" y="2045296"/>
            <a:chExt cx="3752547" cy="1136195"/>
          </a:xfrm>
        </p:grpSpPr>
        <p:sp>
          <p:nvSpPr>
            <p:cNvPr id="10" name="TextBox 9"/>
            <p:cNvSpPr txBox="1"/>
            <p:nvPr/>
          </p:nvSpPr>
          <p:spPr>
            <a:xfrm>
              <a:off x="9165159" y="2876691"/>
              <a:ext cx="2430485" cy="304800"/>
            </a:xfrm>
            <a:prstGeom prst="rect">
              <a:avLst/>
            </a:prstGeom>
          </p:spPr>
          <p:txBody>
            <a:bodyPr vert="horz" wrap="square" lIns="0" tIns="0" rIns="0" bIns="0" rtlCol="0">
              <a:noAutofit/>
            </a:bodyPr>
            <a:lstStyle/>
            <a:p>
              <a:pPr marL="460375" marR="0" indent="-460375" algn="ctr" defTabSz="914363" rtl="0" eaLnBrk="1" fontAlgn="auto" latinLnBrk="0" hangingPunct="1">
                <a:lnSpc>
                  <a:spcPct val="90000"/>
                </a:lnSpc>
                <a:spcBef>
                  <a:spcPct val="20000"/>
                </a:spcBef>
                <a:spcAft>
                  <a:spcPts val="0"/>
                </a:spcAft>
                <a:buClrTx/>
                <a:buSzPct val="100000"/>
                <a:tabLst/>
              </a:pPr>
              <a:r>
                <a:rPr lang="en-US" sz="2000" b="1" i="1" dirty="0" smtClean="0">
                  <a:gradFill>
                    <a:gsLst>
                      <a:gs pos="0">
                        <a:schemeClr val="tx1"/>
                      </a:gs>
                      <a:gs pos="100000">
                        <a:schemeClr val="tx1"/>
                      </a:gs>
                    </a:gsLst>
                    <a:lin ang="5400000" scaled="0"/>
                  </a:gradFill>
                  <a:latin typeface="+mj-lt"/>
                </a:rPr>
                <a:t>	Another option for submitting new jobs</a:t>
              </a:r>
              <a:endParaRPr kumimoji="0" lang="en-US" sz="2000" b="1" i="1"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a typeface="+mn-ea"/>
                <a:cs typeface="+mn-cs"/>
              </a:endParaRPr>
            </a:p>
          </p:txBody>
        </p:sp>
        <p:sp>
          <p:nvSpPr>
            <p:cNvPr id="11" name="Rectangle 10"/>
            <p:cNvSpPr/>
            <p:nvPr/>
          </p:nvSpPr>
          <p:spPr bwMode="auto">
            <a:xfrm>
              <a:off x="7843097" y="2045296"/>
              <a:ext cx="1322062" cy="1024434"/>
            </a:xfrm>
            <a:prstGeom prst="rect">
              <a:avLst/>
            </a:prstGeom>
            <a:noFill/>
            <a:ln w="28575">
              <a:solidFill>
                <a:schemeClr val="accent2"/>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2" name="Freeform 11"/>
            <p:cNvSpPr/>
            <p:nvPr/>
          </p:nvSpPr>
          <p:spPr>
            <a:xfrm flipH="1" flipV="1">
              <a:off x="9165158" y="2527368"/>
              <a:ext cx="1390993" cy="319178"/>
            </a:xfrm>
            <a:custGeom>
              <a:avLst/>
              <a:gdLst>
                <a:gd name="connsiteX0" fmla="*/ 0 w 1466490"/>
                <a:gd name="connsiteY0" fmla="*/ 0 h 319178"/>
                <a:gd name="connsiteX1" fmla="*/ 301924 w 1466490"/>
                <a:gd name="connsiteY1" fmla="*/ 224287 h 319178"/>
                <a:gd name="connsiteX2" fmla="*/ 1466490 w 1466490"/>
                <a:gd name="connsiteY2" fmla="*/ 319178 h 319178"/>
              </a:gdLst>
              <a:ahLst/>
              <a:cxnLst>
                <a:cxn ang="0">
                  <a:pos x="connsiteX0" y="connsiteY0"/>
                </a:cxn>
                <a:cxn ang="0">
                  <a:pos x="connsiteX1" y="connsiteY1"/>
                </a:cxn>
                <a:cxn ang="0">
                  <a:pos x="connsiteX2" y="connsiteY2"/>
                </a:cxn>
              </a:cxnLst>
              <a:rect l="l" t="t" r="r" b="b"/>
              <a:pathLst>
                <a:path w="1466490" h="319178">
                  <a:moveTo>
                    <a:pt x="0" y="0"/>
                  </a:moveTo>
                  <a:cubicBezTo>
                    <a:pt x="28754" y="85545"/>
                    <a:pt x="57509" y="171091"/>
                    <a:pt x="301924" y="224287"/>
                  </a:cubicBezTo>
                  <a:cubicBezTo>
                    <a:pt x="546339" y="277483"/>
                    <a:pt x="1006414" y="298330"/>
                    <a:pt x="1466490" y="319178"/>
                  </a:cubicBezTo>
                </a:path>
              </a:pathLst>
            </a:custGeom>
            <a:ln w="254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3397807" y="3818374"/>
            <a:ext cx="8363276" cy="2512088"/>
            <a:chOff x="3383018" y="3604796"/>
            <a:chExt cx="8363276" cy="2512088"/>
          </a:xfrm>
        </p:grpSpPr>
        <p:sp>
          <p:nvSpPr>
            <p:cNvPr id="14" name="TextBox 13"/>
            <p:cNvSpPr txBox="1"/>
            <p:nvPr/>
          </p:nvSpPr>
          <p:spPr>
            <a:xfrm>
              <a:off x="9315809" y="5301958"/>
              <a:ext cx="2430485" cy="304800"/>
            </a:xfrm>
            <a:prstGeom prst="rect">
              <a:avLst/>
            </a:prstGeom>
          </p:spPr>
          <p:txBody>
            <a:bodyPr vert="horz" wrap="square" lIns="0" tIns="0" rIns="0" bIns="0" rtlCol="0">
              <a:noAutofit/>
            </a:bodyPr>
            <a:lstStyle/>
            <a:p>
              <a:pPr marL="460375" marR="0" indent="-460375" algn="ctr" defTabSz="914363" rtl="0" eaLnBrk="1" fontAlgn="auto" latinLnBrk="0" hangingPunct="1">
                <a:lnSpc>
                  <a:spcPct val="90000"/>
                </a:lnSpc>
                <a:spcBef>
                  <a:spcPct val="20000"/>
                </a:spcBef>
                <a:spcAft>
                  <a:spcPts val="0"/>
                </a:spcAft>
                <a:buClrTx/>
                <a:buSzPct val="100000"/>
                <a:tabLst/>
              </a:pPr>
              <a:r>
                <a:rPr lang="en-US" sz="2000" b="1" i="1" dirty="0" smtClean="0">
                  <a:gradFill>
                    <a:gsLst>
                      <a:gs pos="0">
                        <a:schemeClr val="tx1"/>
                      </a:gs>
                      <a:gs pos="100000">
                        <a:schemeClr val="tx1"/>
                      </a:gs>
                    </a:gsLst>
                    <a:lin ang="5400000" scaled="0"/>
                  </a:gradFill>
                  <a:latin typeface="+mj-lt"/>
                </a:rPr>
                <a:t>	Details about a particular job</a:t>
              </a:r>
              <a:endParaRPr kumimoji="0" lang="en-US" sz="2000" b="1" i="1"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a typeface="+mn-ea"/>
                <a:cs typeface="+mn-cs"/>
              </a:endParaRPr>
            </a:p>
          </p:txBody>
        </p:sp>
        <p:sp>
          <p:nvSpPr>
            <p:cNvPr id="15" name="Rectangle 14"/>
            <p:cNvSpPr/>
            <p:nvPr/>
          </p:nvSpPr>
          <p:spPr bwMode="auto">
            <a:xfrm>
              <a:off x="3383018" y="3604796"/>
              <a:ext cx="4610729" cy="2512088"/>
            </a:xfrm>
            <a:prstGeom prst="rect">
              <a:avLst/>
            </a:prstGeom>
            <a:noFill/>
            <a:ln w="28575">
              <a:solidFill>
                <a:schemeClr val="accent2"/>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6" name="Freeform 15"/>
            <p:cNvSpPr/>
            <p:nvPr/>
          </p:nvSpPr>
          <p:spPr>
            <a:xfrm flipH="1" flipV="1">
              <a:off x="7993746" y="4942217"/>
              <a:ext cx="2767431" cy="319178"/>
            </a:xfrm>
            <a:custGeom>
              <a:avLst/>
              <a:gdLst>
                <a:gd name="connsiteX0" fmla="*/ 0 w 1466490"/>
                <a:gd name="connsiteY0" fmla="*/ 0 h 319178"/>
                <a:gd name="connsiteX1" fmla="*/ 301924 w 1466490"/>
                <a:gd name="connsiteY1" fmla="*/ 224287 h 319178"/>
                <a:gd name="connsiteX2" fmla="*/ 1466490 w 1466490"/>
                <a:gd name="connsiteY2" fmla="*/ 319178 h 319178"/>
              </a:gdLst>
              <a:ahLst/>
              <a:cxnLst>
                <a:cxn ang="0">
                  <a:pos x="connsiteX0" y="connsiteY0"/>
                </a:cxn>
                <a:cxn ang="0">
                  <a:pos x="connsiteX1" y="connsiteY1"/>
                </a:cxn>
                <a:cxn ang="0">
                  <a:pos x="connsiteX2" y="connsiteY2"/>
                </a:cxn>
              </a:cxnLst>
              <a:rect l="l" t="t" r="r" b="b"/>
              <a:pathLst>
                <a:path w="1466490" h="319178">
                  <a:moveTo>
                    <a:pt x="0" y="0"/>
                  </a:moveTo>
                  <a:cubicBezTo>
                    <a:pt x="28754" y="85545"/>
                    <a:pt x="57509" y="171091"/>
                    <a:pt x="301924" y="224287"/>
                  </a:cubicBezTo>
                  <a:cubicBezTo>
                    <a:pt x="546339" y="277483"/>
                    <a:pt x="1006414" y="298330"/>
                    <a:pt x="1466490" y="319178"/>
                  </a:cubicBezTo>
                </a:path>
              </a:pathLst>
            </a:custGeom>
            <a:ln w="254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66196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252731" y="1516851"/>
            <a:ext cx="4685587" cy="2462822"/>
            <a:chOff x="7252731" y="1516851"/>
            <a:chExt cx="4685587" cy="2462822"/>
          </a:xfrm>
        </p:grpSpPr>
        <p:sp>
          <p:nvSpPr>
            <p:cNvPr id="242" name="Rounded Rectangle 241"/>
            <p:cNvSpPr/>
            <p:nvPr/>
          </p:nvSpPr>
          <p:spPr>
            <a:xfrm>
              <a:off x="7252731" y="1881837"/>
              <a:ext cx="4685587" cy="2097836"/>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a:solidFill>
                  <a:schemeClr val="tx1"/>
                </a:solidFill>
              </a:endParaRPr>
            </a:p>
          </p:txBody>
        </p:sp>
        <p:sp>
          <p:nvSpPr>
            <p:cNvPr id="241" name="TextBox 240"/>
            <p:cNvSpPr txBox="1"/>
            <p:nvPr/>
          </p:nvSpPr>
          <p:spPr>
            <a:xfrm>
              <a:off x="7309528" y="1516851"/>
              <a:ext cx="4614086" cy="369332"/>
            </a:xfrm>
            <a:prstGeom prst="rect">
              <a:avLst/>
            </a:prstGeom>
            <a:noFill/>
          </p:spPr>
          <p:txBody>
            <a:bodyPr wrap="square" rtlCol="0">
              <a:spAutoFit/>
            </a:bodyPr>
            <a:lstStyle/>
            <a:p>
              <a:pPr algn="ctr"/>
              <a:r>
                <a:rPr lang="en-US" sz="1800" b="1" dirty="0" smtClean="0">
                  <a:latin typeface="+mn-lt"/>
                </a:rPr>
                <a:t>SOA Job</a:t>
              </a:r>
              <a:endParaRPr lang="en-US" sz="1800" b="1" dirty="0">
                <a:latin typeface="+mn-lt"/>
              </a:endParaRPr>
            </a:p>
          </p:txBody>
        </p:sp>
      </p:grpSp>
      <p:pic>
        <p:nvPicPr>
          <p:cNvPr id="8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138" y="5165630"/>
            <a:ext cx="683619" cy="5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4867" y="5270400"/>
            <a:ext cx="905751" cy="452442"/>
          </a:xfrm>
          <a:prstGeom prst="rect">
            <a:avLst/>
          </a:prstGeom>
          <a:noFill/>
          <a:extLst>
            <a:ext uri="{909E8E84-426E-40DD-AFC4-6F175D3DCCD1}">
              <a14:hiddenFill xmlns:a14="http://schemas.microsoft.com/office/drawing/2010/main">
                <a:solidFill>
                  <a:srgbClr val="FFFFFF"/>
                </a:solidFill>
              </a14:hiddenFill>
            </a:ext>
          </a:extLst>
        </p:spPr>
      </p:pic>
      <p:sp>
        <p:nvSpPr>
          <p:cNvPr id="182" name="Rectangle 181"/>
          <p:cNvSpPr/>
          <p:nvPr/>
        </p:nvSpPr>
        <p:spPr>
          <a:xfrm>
            <a:off x="7309529" y="4559012"/>
            <a:ext cx="4619779" cy="1823296"/>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err="1">
              <a:solidFill>
                <a:schemeClr val="tx1">
                  <a:lumMod val="75000"/>
                  <a:lumOff val="25000"/>
                </a:schemeClr>
              </a:solidFill>
            </a:endParaRPr>
          </a:p>
        </p:txBody>
      </p:sp>
      <p:pic>
        <p:nvPicPr>
          <p:cNvPr id="18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0179837" y="4835986"/>
            <a:ext cx="1418499" cy="167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3" name="Group 90"/>
          <p:cNvGrpSpPr/>
          <p:nvPr/>
        </p:nvGrpSpPr>
        <p:grpSpPr>
          <a:xfrm>
            <a:off x="8878593" y="4726313"/>
            <a:ext cx="905752" cy="1402814"/>
            <a:chOff x="3581400" y="2667000"/>
            <a:chExt cx="963904" cy="1989986"/>
          </a:xfrm>
        </p:grpSpPr>
        <p:pic>
          <p:nvPicPr>
            <p:cNvPr id="204"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2" name="Group 142"/>
          <p:cNvGrpSpPr/>
          <p:nvPr/>
        </p:nvGrpSpPr>
        <p:grpSpPr>
          <a:xfrm>
            <a:off x="10365881" y="4731324"/>
            <a:ext cx="905752" cy="1402814"/>
            <a:chOff x="3581400" y="2667000"/>
            <a:chExt cx="963904" cy="1989986"/>
          </a:xfrm>
        </p:grpSpPr>
        <p:pic>
          <p:nvPicPr>
            <p:cNvPr id="263"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pic>
        <p:nvPicPr>
          <p:cNvPr id="28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478" y="5163163"/>
            <a:ext cx="683619" cy="5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Text Box 27"/>
          <p:cNvSpPr txBox="1">
            <a:spLocks noChangeArrowheads="1"/>
          </p:cNvSpPr>
          <p:nvPr/>
        </p:nvSpPr>
        <p:spPr bwMode="auto">
          <a:xfrm>
            <a:off x="2682725" y="5678022"/>
            <a:ext cx="1925458" cy="369332"/>
          </a:xfrm>
          <a:prstGeom prst="rect">
            <a:avLst/>
          </a:prstGeom>
          <a:noFill/>
          <a:ln w="19050" algn="ctr">
            <a:noFill/>
            <a:miter lim="800000"/>
            <a:headEnd/>
            <a:tailEnd/>
          </a:ln>
          <a:effectLst/>
        </p:spPr>
        <p:txBody>
          <a:bodyPr wrap="square">
            <a:spAutoFit/>
          </a:bodyPr>
          <a:lstStyle/>
          <a:p>
            <a:pPr algn="ctr"/>
            <a:r>
              <a:rPr lang="en-US" sz="1800" b="1" i="1" dirty="0">
                <a:latin typeface="+mn-lt"/>
              </a:rPr>
              <a:t>Head Node</a:t>
            </a:r>
          </a:p>
        </p:txBody>
      </p:sp>
      <p:sp>
        <p:nvSpPr>
          <p:cNvPr id="278" name="TextBox 277"/>
          <p:cNvSpPr txBox="1"/>
          <p:nvPr/>
        </p:nvSpPr>
        <p:spPr>
          <a:xfrm>
            <a:off x="7309528" y="6382308"/>
            <a:ext cx="4614086" cy="369332"/>
          </a:xfrm>
          <a:prstGeom prst="rect">
            <a:avLst/>
          </a:prstGeom>
          <a:noFill/>
        </p:spPr>
        <p:txBody>
          <a:bodyPr wrap="square" rtlCol="0">
            <a:spAutoFit/>
          </a:bodyPr>
          <a:lstStyle/>
          <a:p>
            <a:pPr algn="ctr"/>
            <a:r>
              <a:rPr lang="en-US" sz="1800" b="1" i="1" dirty="0">
                <a:latin typeface="+mn-lt"/>
              </a:rPr>
              <a:t>Compute Nodes</a:t>
            </a:r>
          </a:p>
        </p:txBody>
      </p:sp>
      <p:sp>
        <p:nvSpPr>
          <p:cNvPr id="21" name="Title 20"/>
          <p:cNvSpPr>
            <a:spLocks noGrp="1"/>
          </p:cNvSpPr>
          <p:nvPr>
            <p:ph type="title"/>
          </p:nvPr>
        </p:nvSpPr>
        <p:spPr>
          <a:xfrm>
            <a:off x="519112" y="228600"/>
            <a:ext cx="11149013" cy="997196"/>
          </a:xfrm>
        </p:spPr>
        <p:txBody>
          <a:bodyPr/>
          <a:lstStyle/>
          <a:p>
            <a:r>
              <a:rPr lang="en-US" dirty="0" smtClean="0"/>
              <a:t>Running a SOA Job</a:t>
            </a:r>
            <a:br>
              <a:rPr lang="en-US" dirty="0" smtClean="0"/>
            </a:br>
            <a:r>
              <a:rPr lang="en-US" sz="2800" dirty="0">
                <a:solidFill>
                  <a:schemeClr val="accent1"/>
                </a:solidFill>
              </a:rPr>
              <a:t>A closer look</a:t>
            </a:r>
          </a:p>
        </p:txBody>
      </p:sp>
      <p:sp>
        <p:nvSpPr>
          <p:cNvPr id="103" name="TextBox 102"/>
          <p:cNvSpPr txBox="1"/>
          <p:nvPr/>
        </p:nvSpPr>
        <p:spPr>
          <a:xfrm>
            <a:off x="904752" y="5677087"/>
            <a:ext cx="1320456" cy="369332"/>
          </a:xfrm>
          <a:prstGeom prst="rect">
            <a:avLst/>
          </a:prstGeom>
          <a:noFill/>
        </p:spPr>
        <p:txBody>
          <a:bodyPr wrap="square" rtlCol="0">
            <a:spAutoFit/>
          </a:bodyPr>
          <a:lstStyle/>
          <a:p>
            <a:pPr algn="ctr"/>
            <a:r>
              <a:rPr lang="en-US" sz="1800" b="1" i="1" dirty="0">
                <a:latin typeface="+mn-lt"/>
              </a:rPr>
              <a:t>Client</a:t>
            </a:r>
          </a:p>
        </p:txBody>
      </p:sp>
      <p:pic>
        <p:nvPicPr>
          <p:cNvPr id="10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625" y="5315563"/>
            <a:ext cx="683619" cy="5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713691" y="1589793"/>
            <a:ext cx="2541281" cy="795639"/>
            <a:chOff x="4713691" y="1589793"/>
            <a:chExt cx="2541281" cy="795639"/>
          </a:xfrm>
        </p:grpSpPr>
        <p:sp>
          <p:nvSpPr>
            <p:cNvPr id="6" name="Freeform 5"/>
            <p:cNvSpPr/>
            <p:nvPr/>
          </p:nvSpPr>
          <p:spPr>
            <a:xfrm>
              <a:off x="4713691" y="1731187"/>
              <a:ext cx="2541281" cy="654245"/>
            </a:xfrm>
            <a:custGeom>
              <a:avLst/>
              <a:gdLst>
                <a:gd name="connsiteX0" fmla="*/ 0 w 2083777"/>
                <a:gd name="connsiteY0" fmla="*/ 33304 h 710312"/>
                <a:gd name="connsiteX1" fmla="*/ 905608 w 2083777"/>
                <a:gd name="connsiteY1" fmla="*/ 77266 h 710312"/>
                <a:gd name="connsiteX2" fmla="*/ 2083777 w 2083777"/>
                <a:gd name="connsiteY2" fmla="*/ 710312 h 710312"/>
                <a:gd name="connsiteX0" fmla="*/ 0 w 2083777"/>
                <a:gd name="connsiteY0" fmla="*/ 20952 h 469360"/>
                <a:gd name="connsiteX1" fmla="*/ 905608 w 2083777"/>
                <a:gd name="connsiteY1" fmla="*/ 64914 h 469360"/>
                <a:gd name="connsiteX2" fmla="*/ 2083777 w 2083777"/>
                <a:gd name="connsiteY2" fmla="*/ 469360 h 469360"/>
                <a:gd name="connsiteX0" fmla="*/ 0 w 2074210"/>
                <a:gd name="connsiteY0" fmla="*/ 17982 h 397027"/>
                <a:gd name="connsiteX1" fmla="*/ 905608 w 2074210"/>
                <a:gd name="connsiteY1" fmla="*/ 61944 h 397027"/>
                <a:gd name="connsiteX2" fmla="*/ 2074210 w 2074210"/>
                <a:gd name="connsiteY2" fmla="*/ 397027 h 397027"/>
                <a:gd name="connsiteX0" fmla="*/ 0 w 2074210"/>
                <a:gd name="connsiteY0" fmla="*/ 17982 h 397027"/>
                <a:gd name="connsiteX1" fmla="*/ 905608 w 2074210"/>
                <a:gd name="connsiteY1" fmla="*/ 61944 h 397027"/>
                <a:gd name="connsiteX2" fmla="*/ 2074210 w 2074210"/>
                <a:gd name="connsiteY2" fmla="*/ 397027 h 397027"/>
              </a:gdLst>
              <a:ahLst/>
              <a:cxnLst>
                <a:cxn ang="0">
                  <a:pos x="connsiteX0" y="connsiteY0"/>
                </a:cxn>
                <a:cxn ang="0">
                  <a:pos x="connsiteX1" y="connsiteY1"/>
                </a:cxn>
                <a:cxn ang="0">
                  <a:pos x="connsiteX2" y="connsiteY2"/>
                </a:cxn>
              </a:cxnLst>
              <a:rect l="l" t="t" r="r" b="b"/>
              <a:pathLst>
                <a:path w="2074210" h="397027">
                  <a:moveTo>
                    <a:pt x="0" y="17982"/>
                  </a:moveTo>
                  <a:cubicBezTo>
                    <a:pt x="279156" y="-16455"/>
                    <a:pt x="559906" y="-1230"/>
                    <a:pt x="905608" y="61944"/>
                  </a:cubicBezTo>
                  <a:cubicBezTo>
                    <a:pt x="1251310" y="125118"/>
                    <a:pt x="1505718" y="136921"/>
                    <a:pt x="2074210" y="397027"/>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92" name="TextBox 91"/>
            <p:cNvSpPr txBox="1"/>
            <p:nvPr/>
          </p:nvSpPr>
          <p:spPr>
            <a:xfrm>
              <a:off x="5325048" y="1589793"/>
              <a:ext cx="1580288" cy="523220"/>
            </a:xfrm>
            <a:prstGeom prst="rect">
              <a:avLst/>
            </a:prstGeom>
          </p:spPr>
          <p:txBody>
            <a:bodyPr wrap="square" rtlCol="0">
              <a:spAutoFit/>
            </a:bodyPr>
            <a:lstStyle/>
            <a:p>
              <a:pPr algn="ctr"/>
              <a:r>
                <a:rPr lang="en-US" sz="1400" i="1" dirty="0"/>
                <a:t>2</a:t>
              </a:r>
              <a:r>
                <a:rPr lang="en-US" sz="1400" i="1" dirty="0" smtClean="0"/>
                <a:t>) Schedule and start job</a:t>
              </a:r>
            </a:p>
          </p:txBody>
        </p:sp>
      </p:grpSp>
      <p:grpSp>
        <p:nvGrpSpPr>
          <p:cNvPr id="22" name="Group 21"/>
          <p:cNvGrpSpPr/>
          <p:nvPr/>
        </p:nvGrpSpPr>
        <p:grpSpPr>
          <a:xfrm>
            <a:off x="4676291" y="2039815"/>
            <a:ext cx="2229045" cy="1143000"/>
            <a:chOff x="4676291" y="2039815"/>
            <a:chExt cx="2229045" cy="1143000"/>
          </a:xfrm>
        </p:grpSpPr>
        <p:sp>
          <p:nvSpPr>
            <p:cNvPr id="8" name="Freeform 7"/>
            <p:cNvSpPr/>
            <p:nvPr/>
          </p:nvSpPr>
          <p:spPr>
            <a:xfrm>
              <a:off x="4676291" y="2039815"/>
              <a:ext cx="1350151" cy="1143000"/>
            </a:xfrm>
            <a:custGeom>
              <a:avLst/>
              <a:gdLst>
                <a:gd name="connsiteX0" fmla="*/ 0 w 1012877"/>
                <a:gd name="connsiteY0" fmla="*/ 0 h 1143000"/>
                <a:gd name="connsiteX1" fmla="*/ 852854 w 1012877"/>
                <a:gd name="connsiteY1" fmla="*/ 342900 h 1143000"/>
                <a:gd name="connsiteX2" fmla="*/ 1011115 w 1012877"/>
                <a:gd name="connsiteY2" fmla="*/ 1143000 h 1143000"/>
              </a:gdLst>
              <a:ahLst/>
              <a:cxnLst>
                <a:cxn ang="0">
                  <a:pos x="connsiteX0" y="connsiteY0"/>
                </a:cxn>
                <a:cxn ang="0">
                  <a:pos x="connsiteX1" y="connsiteY1"/>
                </a:cxn>
                <a:cxn ang="0">
                  <a:pos x="connsiteX2" y="connsiteY2"/>
                </a:cxn>
              </a:cxnLst>
              <a:rect l="l" t="t" r="r" b="b"/>
              <a:pathLst>
                <a:path w="1012877" h="1143000">
                  <a:moveTo>
                    <a:pt x="0" y="0"/>
                  </a:moveTo>
                  <a:cubicBezTo>
                    <a:pt x="342167" y="76200"/>
                    <a:pt x="684335" y="152400"/>
                    <a:pt x="852854" y="342900"/>
                  </a:cubicBezTo>
                  <a:cubicBezTo>
                    <a:pt x="1021373" y="533400"/>
                    <a:pt x="1016244" y="838200"/>
                    <a:pt x="1011115" y="114300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95" name="TextBox 94"/>
            <p:cNvSpPr txBox="1"/>
            <p:nvPr/>
          </p:nvSpPr>
          <p:spPr>
            <a:xfrm>
              <a:off x="4975439" y="2436937"/>
              <a:ext cx="1929897" cy="523220"/>
            </a:xfrm>
            <a:prstGeom prst="rect">
              <a:avLst/>
            </a:prstGeom>
          </p:spPr>
          <p:txBody>
            <a:bodyPr wrap="square" rtlCol="0">
              <a:spAutoFit/>
            </a:bodyPr>
            <a:lstStyle/>
            <a:p>
              <a:pPr algn="ctr"/>
              <a:r>
                <a:rPr lang="en-US" sz="1400" i="1" dirty="0" smtClean="0"/>
                <a:t>3) Hand off job to broker node</a:t>
              </a:r>
            </a:p>
          </p:txBody>
        </p:sp>
      </p:grpSp>
      <p:grpSp>
        <p:nvGrpSpPr>
          <p:cNvPr id="10" name="Group 9"/>
          <p:cNvGrpSpPr/>
          <p:nvPr/>
        </p:nvGrpSpPr>
        <p:grpSpPr>
          <a:xfrm>
            <a:off x="2984310" y="1475413"/>
            <a:ext cx="1935634" cy="3920556"/>
            <a:chOff x="2984310" y="1475413"/>
            <a:chExt cx="1935634" cy="3920556"/>
          </a:xfrm>
        </p:grpSpPr>
        <p:sp>
          <p:nvSpPr>
            <p:cNvPr id="101" name="Trapezoid 3"/>
            <p:cNvSpPr/>
            <p:nvPr/>
          </p:nvSpPr>
          <p:spPr>
            <a:xfrm rot="10800000">
              <a:off x="2991044" y="2366335"/>
              <a:ext cx="1928900" cy="3029634"/>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2555451"/>
                <a:gd name="connsiteY0" fmla="*/ 2986244 h 7454599"/>
                <a:gd name="connsiteX1" fmla="*/ 1196247 w 2555451"/>
                <a:gd name="connsiteY1" fmla="*/ 16406 h 7454599"/>
                <a:gd name="connsiteX2" fmla="*/ 1258390 w 2555451"/>
                <a:gd name="connsiteY2" fmla="*/ 0 h 7454599"/>
                <a:gd name="connsiteX3" fmla="*/ 2555451 w 2555451"/>
                <a:gd name="connsiteY3" fmla="*/ 7454599 h 7454599"/>
                <a:gd name="connsiteX4" fmla="*/ 0 w 2555451"/>
                <a:gd name="connsiteY4" fmla="*/ 2986244 h 7454599"/>
                <a:gd name="connsiteX0" fmla="*/ 0 w 3245679"/>
                <a:gd name="connsiteY0" fmla="*/ 7534120 h 7534120"/>
                <a:gd name="connsiteX1" fmla="*/ 1886475 w 3245679"/>
                <a:gd name="connsiteY1" fmla="*/ 16406 h 7534120"/>
                <a:gd name="connsiteX2" fmla="*/ 1948618 w 3245679"/>
                <a:gd name="connsiteY2" fmla="*/ 0 h 7534120"/>
                <a:gd name="connsiteX3" fmla="*/ 3245679 w 3245679"/>
                <a:gd name="connsiteY3" fmla="*/ 7454599 h 7534120"/>
                <a:gd name="connsiteX4" fmla="*/ 0 w 3245679"/>
                <a:gd name="connsiteY4" fmla="*/ 7534120 h 753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679" h="7534120">
                  <a:moveTo>
                    <a:pt x="0" y="7534120"/>
                  </a:moveTo>
                  <a:lnTo>
                    <a:pt x="1886475" y="16406"/>
                  </a:lnTo>
                  <a:lnTo>
                    <a:pt x="1948618" y="0"/>
                  </a:lnTo>
                  <a:lnTo>
                    <a:pt x="3245679" y="7454599"/>
                  </a:lnTo>
                  <a:lnTo>
                    <a:pt x="0" y="753412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2984310" y="1475413"/>
              <a:ext cx="1920222" cy="885471"/>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52" name="TextBox 151"/>
            <p:cNvSpPr txBox="1"/>
            <p:nvPr/>
          </p:nvSpPr>
          <p:spPr>
            <a:xfrm>
              <a:off x="3207916" y="1589794"/>
              <a:ext cx="1501974"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HPC Job Scheduler</a:t>
              </a:r>
            </a:p>
          </p:txBody>
        </p:sp>
      </p:grpSp>
      <p:grpSp>
        <p:nvGrpSpPr>
          <p:cNvPr id="23" name="Group 22"/>
          <p:cNvGrpSpPr/>
          <p:nvPr/>
        </p:nvGrpSpPr>
        <p:grpSpPr>
          <a:xfrm>
            <a:off x="2578406" y="2233246"/>
            <a:ext cx="2237072" cy="1037492"/>
            <a:chOff x="2578406" y="2233246"/>
            <a:chExt cx="2237072" cy="1037492"/>
          </a:xfrm>
        </p:grpSpPr>
        <p:sp>
          <p:nvSpPr>
            <p:cNvPr id="100" name="TextBox 99"/>
            <p:cNvSpPr txBox="1"/>
            <p:nvPr/>
          </p:nvSpPr>
          <p:spPr>
            <a:xfrm>
              <a:off x="3190301" y="2579815"/>
              <a:ext cx="1625177" cy="523220"/>
            </a:xfrm>
            <a:prstGeom prst="rect">
              <a:avLst/>
            </a:prstGeom>
            <a:noFill/>
          </p:spPr>
          <p:txBody>
            <a:bodyPr wrap="square" rtlCol="0">
              <a:spAutoFit/>
            </a:bodyPr>
            <a:lstStyle/>
            <a:p>
              <a:pPr algn="ctr"/>
              <a:r>
                <a:rPr lang="en-US" sz="1400" i="1" dirty="0" smtClean="0"/>
                <a:t>4) Connect client with broker node</a:t>
              </a:r>
            </a:p>
          </p:txBody>
        </p:sp>
        <p:sp>
          <p:nvSpPr>
            <p:cNvPr id="12" name="Freeform 11"/>
            <p:cNvSpPr/>
            <p:nvPr/>
          </p:nvSpPr>
          <p:spPr>
            <a:xfrm>
              <a:off x="2578406" y="2233246"/>
              <a:ext cx="875095" cy="1037492"/>
            </a:xfrm>
            <a:custGeom>
              <a:avLst/>
              <a:gdLst>
                <a:gd name="connsiteX0" fmla="*/ 861646 w 861646"/>
                <a:gd name="connsiteY0" fmla="*/ 0 h 1037492"/>
                <a:gd name="connsiteX1" fmla="*/ 553915 w 861646"/>
                <a:gd name="connsiteY1" fmla="*/ 659423 h 1037492"/>
                <a:gd name="connsiteX2" fmla="*/ 0 w 861646"/>
                <a:gd name="connsiteY2" fmla="*/ 1037492 h 1037492"/>
              </a:gdLst>
              <a:ahLst/>
              <a:cxnLst>
                <a:cxn ang="0">
                  <a:pos x="connsiteX0" y="connsiteY0"/>
                </a:cxn>
                <a:cxn ang="0">
                  <a:pos x="connsiteX1" y="connsiteY1"/>
                </a:cxn>
                <a:cxn ang="0">
                  <a:pos x="connsiteX2" y="connsiteY2"/>
                </a:cxn>
              </a:cxnLst>
              <a:rect l="l" t="t" r="r" b="b"/>
              <a:pathLst>
                <a:path w="861646" h="1037492">
                  <a:moveTo>
                    <a:pt x="861646" y="0"/>
                  </a:moveTo>
                  <a:cubicBezTo>
                    <a:pt x="779584" y="243254"/>
                    <a:pt x="697523" y="486508"/>
                    <a:pt x="553915" y="659423"/>
                  </a:cubicBezTo>
                  <a:cubicBezTo>
                    <a:pt x="410307" y="832338"/>
                    <a:pt x="205153" y="934915"/>
                    <a:pt x="0" y="1037492"/>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grpSp>
        <p:nvGrpSpPr>
          <p:cNvPr id="17" name="Group 16"/>
          <p:cNvGrpSpPr/>
          <p:nvPr/>
        </p:nvGrpSpPr>
        <p:grpSpPr>
          <a:xfrm>
            <a:off x="7588461" y="1988330"/>
            <a:ext cx="4014621" cy="3403160"/>
            <a:chOff x="7588461" y="1988330"/>
            <a:chExt cx="4014621" cy="3403160"/>
          </a:xfrm>
        </p:grpSpPr>
        <p:sp>
          <p:nvSpPr>
            <p:cNvPr id="156" name="Rectangle 155"/>
            <p:cNvSpPr/>
            <p:nvPr/>
          </p:nvSpPr>
          <p:spPr>
            <a:xfrm>
              <a:off x="7958310" y="1988330"/>
              <a:ext cx="1634862" cy="984792"/>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09" name="Line 5"/>
            <p:cNvSpPr>
              <a:spLocks noChangeShapeType="1"/>
            </p:cNvSpPr>
            <p:nvPr/>
          </p:nvSpPr>
          <p:spPr bwMode="auto">
            <a:xfrm flipH="1" flipV="1">
              <a:off x="7836722" y="2491635"/>
              <a:ext cx="743221" cy="5877"/>
            </a:xfrm>
            <a:prstGeom prst="line">
              <a:avLst/>
            </a:prstGeom>
            <a:noFill/>
            <a:ln w="28575">
              <a:solidFill>
                <a:schemeClr val="tx1"/>
              </a:solidFill>
              <a:round/>
              <a:headEnd/>
              <a:tailEnd type="none" w="lg" len="lg"/>
            </a:ln>
            <a:effectLst/>
          </p:spPr>
          <p:txBody>
            <a:bodyPr wrap="square" anchor="ctr">
              <a:spAutoFit/>
            </a:bodyPr>
            <a:lstStyle/>
            <a:p>
              <a:endParaRPr lang="en-US">
                <a:solidFill>
                  <a:schemeClr val="bg1"/>
                </a:solidFill>
              </a:endParaRPr>
            </a:p>
          </p:txBody>
        </p:sp>
        <p:sp>
          <p:nvSpPr>
            <p:cNvPr id="110" name="AutoShape 6"/>
            <p:cNvSpPr>
              <a:spLocks noChangeArrowheads="1"/>
            </p:cNvSpPr>
            <p:nvPr/>
          </p:nvSpPr>
          <p:spPr bwMode="auto">
            <a:xfrm>
              <a:off x="7588461" y="2305203"/>
              <a:ext cx="304721" cy="372863"/>
            </a:xfrm>
            <a:prstGeom prst="diamond">
              <a:avLst/>
            </a:prstGeom>
            <a:ln>
              <a:headEnd/>
              <a:tailEnd type="none" w="lg" len="lg"/>
            </a:ln>
          </p:spPr>
          <p:style>
            <a:lnRef idx="0">
              <a:schemeClr val="accent6"/>
            </a:lnRef>
            <a:fillRef idx="3">
              <a:schemeClr val="accent6"/>
            </a:fillRef>
            <a:effectRef idx="3">
              <a:schemeClr val="accent6"/>
            </a:effectRef>
            <a:fontRef idx="minor">
              <a:schemeClr val="lt1"/>
            </a:fontRef>
          </p:style>
          <p:txBody>
            <a:bodyPr anchor="ctr">
              <a:noAutofit/>
            </a:bodyPr>
            <a:lstStyle/>
            <a:p>
              <a:endParaRPr lang="en-US"/>
            </a:p>
          </p:txBody>
        </p:sp>
        <p:sp>
          <p:nvSpPr>
            <p:cNvPr id="183" name="Oval 182"/>
            <p:cNvSpPr/>
            <p:nvPr/>
          </p:nvSpPr>
          <p:spPr>
            <a:xfrm>
              <a:off x="8060911" y="211936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84" name="TextBox 183"/>
            <p:cNvSpPr txBox="1"/>
            <p:nvPr/>
          </p:nvSpPr>
          <p:spPr>
            <a:xfrm>
              <a:off x="8166326" y="2172057"/>
              <a:ext cx="1227715" cy="646331"/>
            </a:xfrm>
            <a:prstGeom prst="rect">
              <a:avLst/>
            </a:prstGeom>
            <a:noFill/>
          </p:spPr>
          <p:txBody>
            <a:bodyPr wrap="square" rtlCol="0">
              <a:spAutoFit/>
            </a:bodyPr>
            <a:lstStyle/>
            <a:p>
              <a:pPr algn="ctr"/>
              <a:r>
                <a:rPr lang="en-US" sz="1800" b="1" i="1" dirty="0" smtClean="0">
                  <a:latin typeface="+mn-lt"/>
                </a:rPr>
                <a:t>WCF Service</a:t>
              </a:r>
            </a:p>
          </p:txBody>
        </p:sp>
        <p:sp>
          <p:nvSpPr>
            <p:cNvPr id="113" name="Rectangle 112"/>
            <p:cNvSpPr/>
            <p:nvPr/>
          </p:nvSpPr>
          <p:spPr>
            <a:xfrm>
              <a:off x="9968220" y="2841425"/>
              <a:ext cx="1634862" cy="984792"/>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14" name="Line 5"/>
            <p:cNvSpPr>
              <a:spLocks noChangeShapeType="1"/>
            </p:cNvSpPr>
            <p:nvPr/>
          </p:nvSpPr>
          <p:spPr bwMode="auto">
            <a:xfrm flipH="1" flipV="1">
              <a:off x="9846632" y="3344730"/>
              <a:ext cx="743221" cy="5877"/>
            </a:xfrm>
            <a:prstGeom prst="line">
              <a:avLst/>
            </a:prstGeom>
            <a:noFill/>
            <a:ln w="28575">
              <a:solidFill>
                <a:schemeClr val="tx1"/>
              </a:solidFill>
              <a:round/>
              <a:headEnd/>
              <a:tailEnd type="none" w="lg" len="lg"/>
            </a:ln>
            <a:effectLst/>
          </p:spPr>
          <p:txBody>
            <a:bodyPr wrap="square" anchor="ctr">
              <a:spAutoFit/>
            </a:bodyPr>
            <a:lstStyle/>
            <a:p>
              <a:endParaRPr lang="en-US">
                <a:solidFill>
                  <a:schemeClr val="bg1"/>
                </a:solidFill>
              </a:endParaRPr>
            </a:p>
          </p:txBody>
        </p:sp>
        <p:sp>
          <p:nvSpPr>
            <p:cNvPr id="115" name="AutoShape 6"/>
            <p:cNvSpPr>
              <a:spLocks noChangeArrowheads="1"/>
            </p:cNvSpPr>
            <p:nvPr/>
          </p:nvSpPr>
          <p:spPr bwMode="auto">
            <a:xfrm>
              <a:off x="9595524" y="3171056"/>
              <a:ext cx="304721" cy="353223"/>
            </a:xfrm>
            <a:prstGeom prst="diamond">
              <a:avLst/>
            </a:prstGeom>
            <a:ln>
              <a:headEnd/>
              <a:tailEnd type="none" w="lg" len="lg"/>
            </a:ln>
          </p:spPr>
          <p:style>
            <a:lnRef idx="0">
              <a:schemeClr val="accent6"/>
            </a:lnRef>
            <a:fillRef idx="3">
              <a:schemeClr val="accent6"/>
            </a:fillRef>
            <a:effectRef idx="3">
              <a:schemeClr val="accent6"/>
            </a:effectRef>
            <a:fontRef idx="minor">
              <a:schemeClr val="lt1"/>
            </a:fontRef>
          </p:style>
          <p:txBody>
            <a:bodyPr anchor="ctr">
              <a:noAutofit/>
            </a:bodyPr>
            <a:lstStyle/>
            <a:p>
              <a:endParaRPr lang="en-US"/>
            </a:p>
          </p:txBody>
        </p:sp>
        <p:sp>
          <p:nvSpPr>
            <p:cNvPr id="116" name="Oval 115"/>
            <p:cNvSpPr/>
            <p:nvPr/>
          </p:nvSpPr>
          <p:spPr>
            <a:xfrm>
              <a:off x="10070820" y="2972461"/>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17" name="TextBox 116"/>
            <p:cNvSpPr txBox="1"/>
            <p:nvPr/>
          </p:nvSpPr>
          <p:spPr>
            <a:xfrm>
              <a:off x="10176236" y="3025152"/>
              <a:ext cx="1227715" cy="646331"/>
            </a:xfrm>
            <a:prstGeom prst="rect">
              <a:avLst/>
            </a:prstGeom>
            <a:noFill/>
          </p:spPr>
          <p:txBody>
            <a:bodyPr wrap="square" rtlCol="0">
              <a:spAutoFit/>
            </a:bodyPr>
            <a:lstStyle/>
            <a:p>
              <a:pPr algn="ctr"/>
              <a:r>
                <a:rPr lang="en-US" sz="1800" b="1" i="1" dirty="0" smtClean="0">
                  <a:latin typeface="+mn-lt"/>
                </a:rPr>
                <a:t>WCF Service</a:t>
              </a:r>
            </a:p>
          </p:txBody>
        </p:sp>
        <p:sp>
          <p:nvSpPr>
            <p:cNvPr id="108" name="Trapezoid 3"/>
            <p:cNvSpPr/>
            <p:nvPr/>
          </p:nvSpPr>
          <p:spPr>
            <a:xfrm rot="10800000">
              <a:off x="7997404" y="2973122"/>
              <a:ext cx="1619166" cy="2269138"/>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2555451"/>
                <a:gd name="connsiteY0" fmla="*/ 2986244 h 7454599"/>
                <a:gd name="connsiteX1" fmla="*/ 1196247 w 2555451"/>
                <a:gd name="connsiteY1" fmla="*/ 16406 h 7454599"/>
                <a:gd name="connsiteX2" fmla="*/ 1258390 w 2555451"/>
                <a:gd name="connsiteY2" fmla="*/ 0 h 7454599"/>
                <a:gd name="connsiteX3" fmla="*/ 2555451 w 2555451"/>
                <a:gd name="connsiteY3" fmla="*/ 7454599 h 7454599"/>
                <a:gd name="connsiteX4" fmla="*/ 0 w 2555451"/>
                <a:gd name="connsiteY4" fmla="*/ 2986244 h 7454599"/>
                <a:gd name="connsiteX0" fmla="*/ 0 w 3245679"/>
                <a:gd name="connsiteY0" fmla="*/ 7534120 h 7534120"/>
                <a:gd name="connsiteX1" fmla="*/ 1886475 w 3245679"/>
                <a:gd name="connsiteY1" fmla="*/ 16406 h 7534120"/>
                <a:gd name="connsiteX2" fmla="*/ 1948618 w 3245679"/>
                <a:gd name="connsiteY2" fmla="*/ 0 h 7534120"/>
                <a:gd name="connsiteX3" fmla="*/ 3245679 w 3245679"/>
                <a:gd name="connsiteY3" fmla="*/ 7454599 h 7534120"/>
                <a:gd name="connsiteX4" fmla="*/ 0 w 3245679"/>
                <a:gd name="connsiteY4" fmla="*/ 7534120 h 7534120"/>
                <a:gd name="connsiteX0" fmla="*/ 0 w 3403447"/>
                <a:gd name="connsiteY0" fmla="*/ 7534120 h 7534120"/>
                <a:gd name="connsiteX1" fmla="*/ 1886475 w 3403447"/>
                <a:gd name="connsiteY1" fmla="*/ 16406 h 7534120"/>
                <a:gd name="connsiteX2" fmla="*/ 1948618 w 3403447"/>
                <a:gd name="connsiteY2" fmla="*/ 0 h 7534120"/>
                <a:gd name="connsiteX3" fmla="*/ 3403447 w 3403447"/>
                <a:gd name="connsiteY3" fmla="*/ 7454600 h 7534120"/>
                <a:gd name="connsiteX4" fmla="*/ 0 w 3403447"/>
                <a:gd name="connsiteY4" fmla="*/ 7534120 h 7534120"/>
                <a:gd name="connsiteX0" fmla="*/ 0 w 3225959"/>
                <a:gd name="connsiteY0" fmla="*/ 7534120 h 7534120"/>
                <a:gd name="connsiteX1" fmla="*/ 1708987 w 3225959"/>
                <a:gd name="connsiteY1" fmla="*/ 16406 h 7534120"/>
                <a:gd name="connsiteX2" fmla="*/ 1771130 w 3225959"/>
                <a:gd name="connsiteY2" fmla="*/ 0 h 7534120"/>
                <a:gd name="connsiteX3" fmla="*/ 3225959 w 3225959"/>
                <a:gd name="connsiteY3" fmla="*/ 7454600 h 7534120"/>
                <a:gd name="connsiteX4" fmla="*/ 0 w 3225959"/>
                <a:gd name="connsiteY4" fmla="*/ 7534120 h 7534120"/>
                <a:gd name="connsiteX0" fmla="*/ 0 w 3225959"/>
                <a:gd name="connsiteY0" fmla="*/ 8855981 h 8855981"/>
                <a:gd name="connsiteX1" fmla="*/ 915070 w 3225959"/>
                <a:gd name="connsiteY1" fmla="*/ 0 h 8855981"/>
                <a:gd name="connsiteX2" fmla="*/ 1771130 w 3225959"/>
                <a:gd name="connsiteY2" fmla="*/ 1321861 h 8855981"/>
                <a:gd name="connsiteX3" fmla="*/ 3225959 w 3225959"/>
                <a:gd name="connsiteY3" fmla="*/ 8776461 h 8855981"/>
                <a:gd name="connsiteX4" fmla="*/ 0 w 3225959"/>
                <a:gd name="connsiteY4" fmla="*/ 8855981 h 8855981"/>
                <a:gd name="connsiteX0" fmla="*/ 0 w 3225959"/>
                <a:gd name="connsiteY0" fmla="*/ 8855981 h 8855981"/>
                <a:gd name="connsiteX1" fmla="*/ 915070 w 3225959"/>
                <a:gd name="connsiteY1" fmla="*/ 0 h 8855981"/>
                <a:gd name="connsiteX2" fmla="*/ 977215 w 3225959"/>
                <a:gd name="connsiteY2" fmla="*/ 120850 h 8855981"/>
                <a:gd name="connsiteX3" fmla="*/ 3225959 w 3225959"/>
                <a:gd name="connsiteY3" fmla="*/ 8776461 h 8855981"/>
                <a:gd name="connsiteX4" fmla="*/ 0 w 3225959"/>
                <a:gd name="connsiteY4" fmla="*/ 8855981 h 885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959" h="8855981">
                  <a:moveTo>
                    <a:pt x="0" y="8855981"/>
                  </a:moveTo>
                  <a:lnTo>
                    <a:pt x="915070" y="0"/>
                  </a:lnTo>
                  <a:lnTo>
                    <a:pt x="977215" y="120850"/>
                  </a:lnTo>
                  <a:lnTo>
                    <a:pt x="3225959" y="8776461"/>
                  </a:lnTo>
                  <a:lnTo>
                    <a:pt x="0" y="8855981"/>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3"/>
            <p:cNvSpPr/>
            <p:nvPr/>
          </p:nvSpPr>
          <p:spPr>
            <a:xfrm rot="10800000">
              <a:off x="9909024" y="3719927"/>
              <a:ext cx="1694056" cy="1671563"/>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2555451"/>
                <a:gd name="connsiteY0" fmla="*/ 2986244 h 7454599"/>
                <a:gd name="connsiteX1" fmla="*/ 1196247 w 2555451"/>
                <a:gd name="connsiteY1" fmla="*/ 16406 h 7454599"/>
                <a:gd name="connsiteX2" fmla="*/ 1258390 w 2555451"/>
                <a:gd name="connsiteY2" fmla="*/ 0 h 7454599"/>
                <a:gd name="connsiteX3" fmla="*/ 2555451 w 2555451"/>
                <a:gd name="connsiteY3" fmla="*/ 7454599 h 7454599"/>
                <a:gd name="connsiteX4" fmla="*/ 0 w 2555451"/>
                <a:gd name="connsiteY4" fmla="*/ 2986244 h 7454599"/>
                <a:gd name="connsiteX0" fmla="*/ 0 w 3245679"/>
                <a:gd name="connsiteY0" fmla="*/ 7534120 h 7534120"/>
                <a:gd name="connsiteX1" fmla="*/ 1886475 w 3245679"/>
                <a:gd name="connsiteY1" fmla="*/ 16406 h 7534120"/>
                <a:gd name="connsiteX2" fmla="*/ 1948618 w 3245679"/>
                <a:gd name="connsiteY2" fmla="*/ 0 h 7534120"/>
                <a:gd name="connsiteX3" fmla="*/ 3245679 w 3245679"/>
                <a:gd name="connsiteY3" fmla="*/ 7454599 h 7534120"/>
                <a:gd name="connsiteX4" fmla="*/ 0 w 3245679"/>
                <a:gd name="connsiteY4" fmla="*/ 7534120 h 7534120"/>
                <a:gd name="connsiteX0" fmla="*/ 0 w 3403447"/>
                <a:gd name="connsiteY0" fmla="*/ 7534120 h 7534120"/>
                <a:gd name="connsiteX1" fmla="*/ 1886475 w 3403447"/>
                <a:gd name="connsiteY1" fmla="*/ 16406 h 7534120"/>
                <a:gd name="connsiteX2" fmla="*/ 1948618 w 3403447"/>
                <a:gd name="connsiteY2" fmla="*/ 0 h 7534120"/>
                <a:gd name="connsiteX3" fmla="*/ 3403447 w 3403447"/>
                <a:gd name="connsiteY3" fmla="*/ 7454600 h 7534120"/>
                <a:gd name="connsiteX4" fmla="*/ 0 w 3403447"/>
                <a:gd name="connsiteY4" fmla="*/ 7534120 h 7534120"/>
                <a:gd name="connsiteX0" fmla="*/ 0 w 3225959"/>
                <a:gd name="connsiteY0" fmla="*/ 7534120 h 7534120"/>
                <a:gd name="connsiteX1" fmla="*/ 1708987 w 3225959"/>
                <a:gd name="connsiteY1" fmla="*/ 16406 h 7534120"/>
                <a:gd name="connsiteX2" fmla="*/ 1771130 w 3225959"/>
                <a:gd name="connsiteY2" fmla="*/ 0 h 7534120"/>
                <a:gd name="connsiteX3" fmla="*/ 3225959 w 3225959"/>
                <a:gd name="connsiteY3" fmla="*/ 7454600 h 7534120"/>
                <a:gd name="connsiteX4" fmla="*/ 0 w 3225959"/>
                <a:gd name="connsiteY4" fmla="*/ 7534120 h 7534120"/>
                <a:gd name="connsiteX0" fmla="*/ 0 w 3225959"/>
                <a:gd name="connsiteY0" fmla="*/ 8855981 h 8855981"/>
                <a:gd name="connsiteX1" fmla="*/ 915070 w 3225959"/>
                <a:gd name="connsiteY1" fmla="*/ 0 h 8855981"/>
                <a:gd name="connsiteX2" fmla="*/ 1771130 w 3225959"/>
                <a:gd name="connsiteY2" fmla="*/ 1321861 h 8855981"/>
                <a:gd name="connsiteX3" fmla="*/ 3225959 w 3225959"/>
                <a:gd name="connsiteY3" fmla="*/ 8776461 h 8855981"/>
                <a:gd name="connsiteX4" fmla="*/ 0 w 3225959"/>
                <a:gd name="connsiteY4" fmla="*/ 8855981 h 8855981"/>
                <a:gd name="connsiteX0" fmla="*/ 0 w 3225959"/>
                <a:gd name="connsiteY0" fmla="*/ 8855981 h 8855981"/>
                <a:gd name="connsiteX1" fmla="*/ 915070 w 3225959"/>
                <a:gd name="connsiteY1" fmla="*/ 0 h 8855981"/>
                <a:gd name="connsiteX2" fmla="*/ 977215 w 3225959"/>
                <a:gd name="connsiteY2" fmla="*/ 120850 h 8855981"/>
                <a:gd name="connsiteX3" fmla="*/ 3225959 w 3225959"/>
                <a:gd name="connsiteY3" fmla="*/ 8776461 h 8855981"/>
                <a:gd name="connsiteX4" fmla="*/ 0 w 3225959"/>
                <a:gd name="connsiteY4" fmla="*/ 8855981 h 8855981"/>
                <a:gd name="connsiteX0" fmla="*/ 0 w 3225959"/>
                <a:gd name="connsiteY0" fmla="*/ 8855981 h 8855981"/>
                <a:gd name="connsiteX1" fmla="*/ 915070 w 3225959"/>
                <a:gd name="connsiteY1" fmla="*/ 0 h 8855981"/>
                <a:gd name="connsiteX2" fmla="*/ 1959218 w 3225959"/>
                <a:gd name="connsiteY2" fmla="*/ 2062713 h 8855981"/>
                <a:gd name="connsiteX3" fmla="*/ 3225959 w 3225959"/>
                <a:gd name="connsiteY3" fmla="*/ 8776461 h 8855981"/>
                <a:gd name="connsiteX4" fmla="*/ 0 w 3225959"/>
                <a:gd name="connsiteY4" fmla="*/ 8855981 h 8855981"/>
                <a:gd name="connsiteX0" fmla="*/ 0 w 3225959"/>
                <a:gd name="connsiteY0" fmla="*/ 6914118 h 6914118"/>
                <a:gd name="connsiteX1" fmla="*/ 1964029 w 3225959"/>
                <a:gd name="connsiteY1" fmla="*/ 0 h 6914118"/>
                <a:gd name="connsiteX2" fmla="*/ 1959218 w 3225959"/>
                <a:gd name="connsiteY2" fmla="*/ 120850 h 6914118"/>
                <a:gd name="connsiteX3" fmla="*/ 3225959 w 3225959"/>
                <a:gd name="connsiteY3" fmla="*/ 6834598 h 6914118"/>
                <a:gd name="connsiteX4" fmla="*/ 0 w 3225959"/>
                <a:gd name="connsiteY4" fmla="*/ 6914118 h 691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959" h="6914118">
                  <a:moveTo>
                    <a:pt x="0" y="6914118"/>
                  </a:moveTo>
                  <a:lnTo>
                    <a:pt x="1964029" y="0"/>
                  </a:lnTo>
                  <a:lnTo>
                    <a:pt x="1959218" y="120850"/>
                  </a:lnTo>
                  <a:lnTo>
                    <a:pt x="3225959" y="6834598"/>
                  </a:lnTo>
                  <a:lnTo>
                    <a:pt x="0" y="6914118"/>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723802" y="2637693"/>
            <a:ext cx="2933499" cy="1290400"/>
            <a:chOff x="6723802" y="2637693"/>
            <a:chExt cx="2933499" cy="1290400"/>
          </a:xfrm>
        </p:grpSpPr>
        <p:sp>
          <p:nvSpPr>
            <p:cNvPr id="20" name="Freeform 19"/>
            <p:cNvSpPr/>
            <p:nvPr/>
          </p:nvSpPr>
          <p:spPr>
            <a:xfrm>
              <a:off x="6751978" y="2637693"/>
              <a:ext cx="988844" cy="1011519"/>
            </a:xfrm>
            <a:custGeom>
              <a:avLst/>
              <a:gdLst>
                <a:gd name="connsiteX0" fmla="*/ 0 w 733779"/>
                <a:gd name="connsiteY0" fmla="*/ 940777 h 940777"/>
                <a:gd name="connsiteX1" fmla="*/ 624253 w 733779"/>
                <a:gd name="connsiteY1" fmla="*/ 668216 h 940777"/>
                <a:gd name="connsiteX2" fmla="*/ 729761 w 733779"/>
                <a:gd name="connsiteY2" fmla="*/ 0 h 940777"/>
                <a:gd name="connsiteX0" fmla="*/ 0 w 741826"/>
                <a:gd name="connsiteY0" fmla="*/ 1011519 h 1011519"/>
                <a:gd name="connsiteX1" fmla="*/ 632113 w 741826"/>
                <a:gd name="connsiteY1" fmla="*/ 668216 h 1011519"/>
                <a:gd name="connsiteX2" fmla="*/ 737621 w 741826"/>
                <a:gd name="connsiteY2" fmla="*/ 0 h 1011519"/>
              </a:gdLst>
              <a:ahLst/>
              <a:cxnLst>
                <a:cxn ang="0">
                  <a:pos x="connsiteX0" y="connsiteY0"/>
                </a:cxn>
                <a:cxn ang="0">
                  <a:pos x="connsiteX1" y="connsiteY1"/>
                </a:cxn>
                <a:cxn ang="0">
                  <a:pos x="connsiteX2" y="connsiteY2"/>
                </a:cxn>
              </a:cxnLst>
              <a:rect l="l" t="t" r="r" b="b"/>
              <a:pathLst>
                <a:path w="741826" h="1011519">
                  <a:moveTo>
                    <a:pt x="0" y="1011519"/>
                  </a:moveTo>
                  <a:cubicBezTo>
                    <a:pt x="251313" y="953636"/>
                    <a:pt x="509176" y="836803"/>
                    <a:pt x="632113" y="668216"/>
                  </a:cubicBezTo>
                  <a:cubicBezTo>
                    <a:pt x="755050" y="499630"/>
                    <a:pt x="745680" y="255710"/>
                    <a:pt x="737621"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18" name="TextBox 117"/>
            <p:cNvSpPr txBox="1"/>
            <p:nvPr/>
          </p:nvSpPr>
          <p:spPr>
            <a:xfrm>
              <a:off x="7375866" y="3109872"/>
              <a:ext cx="1498440" cy="738664"/>
            </a:xfrm>
            <a:prstGeom prst="rect">
              <a:avLst/>
            </a:prstGeom>
            <a:noFill/>
          </p:spPr>
          <p:txBody>
            <a:bodyPr wrap="square" rtlCol="0">
              <a:spAutoFit/>
            </a:bodyPr>
            <a:lstStyle/>
            <a:p>
              <a:pPr algn="ctr"/>
              <a:r>
                <a:rPr lang="en-US" sz="1400" i="1" dirty="0" smtClean="0"/>
                <a:t>6) Pass requests to</a:t>
              </a:r>
            </a:p>
            <a:p>
              <a:pPr algn="ctr"/>
              <a:r>
                <a:rPr lang="en-US" sz="1400" i="1" dirty="0" smtClean="0"/>
                <a:t>services</a:t>
              </a:r>
            </a:p>
          </p:txBody>
        </p:sp>
        <p:sp>
          <p:nvSpPr>
            <p:cNvPr id="13" name="Freeform 12"/>
            <p:cNvSpPr/>
            <p:nvPr/>
          </p:nvSpPr>
          <p:spPr>
            <a:xfrm>
              <a:off x="6723802" y="3385039"/>
              <a:ext cx="2933499" cy="543054"/>
            </a:xfrm>
            <a:custGeom>
              <a:avLst/>
              <a:gdLst>
                <a:gd name="connsiteX0" fmla="*/ 0 w 2145323"/>
                <a:gd name="connsiteY0" fmla="*/ 175847 h 478204"/>
                <a:gd name="connsiteX1" fmla="*/ 817684 w 2145323"/>
                <a:gd name="connsiteY1" fmla="*/ 474785 h 478204"/>
                <a:gd name="connsiteX2" fmla="*/ 2145323 w 2145323"/>
                <a:gd name="connsiteY2" fmla="*/ 0 h 478204"/>
                <a:gd name="connsiteX0" fmla="*/ 0 w 2145323"/>
                <a:gd name="connsiteY0" fmla="*/ 175847 h 538922"/>
                <a:gd name="connsiteX1" fmla="*/ 984737 w 2145323"/>
                <a:gd name="connsiteY1" fmla="*/ 536332 h 538922"/>
                <a:gd name="connsiteX2" fmla="*/ 2145323 w 2145323"/>
                <a:gd name="connsiteY2" fmla="*/ 0 h 538922"/>
                <a:gd name="connsiteX0" fmla="*/ 0 w 2145323"/>
                <a:gd name="connsiteY0" fmla="*/ 175847 h 512846"/>
                <a:gd name="connsiteX1" fmla="*/ 967153 w 2145323"/>
                <a:gd name="connsiteY1" fmla="*/ 509955 h 512846"/>
                <a:gd name="connsiteX2" fmla="*/ 2145323 w 2145323"/>
                <a:gd name="connsiteY2" fmla="*/ 0 h 512846"/>
                <a:gd name="connsiteX0" fmla="*/ 0 w 2147880"/>
                <a:gd name="connsiteY0" fmla="*/ 238145 h 516490"/>
                <a:gd name="connsiteX1" fmla="*/ 969710 w 2147880"/>
                <a:gd name="connsiteY1" fmla="*/ 509955 h 516490"/>
                <a:gd name="connsiteX2" fmla="*/ 2147880 w 2147880"/>
                <a:gd name="connsiteY2" fmla="*/ 0 h 516490"/>
              </a:gdLst>
              <a:ahLst/>
              <a:cxnLst>
                <a:cxn ang="0">
                  <a:pos x="connsiteX0" y="connsiteY0"/>
                </a:cxn>
                <a:cxn ang="0">
                  <a:pos x="connsiteX1" y="connsiteY1"/>
                </a:cxn>
                <a:cxn ang="0">
                  <a:pos x="connsiteX2" y="connsiteY2"/>
                </a:cxn>
              </a:cxnLst>
              <a:rect l="l" t="t" r="r" b="b"/>
              <a:pathLst>
                <a:path w="2147880" h="516490">
                  <a:moveTo>
                    <a:pt x="0" y="238145"/>
                  </a:moveTo>
                  <a:cubicBezTo>
                    <a:pt x="230065" y="402268"/>
                    <a:pt x="611730" y="549646"/>
                    <a:pt x="969710" y="509955"/>
                  </a:cubicBezTo>
                  <a:cubicBezTo>
                    <a:pt x="1327690" y="470264"/>
                    <a:pt x="1662837" y="222738"/>
                    <a:pt x="2147880"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grpSp>
        <p:nvGrpSpPr>
          <p:cNvPr id="18" name="Group 17"/>
          <p:cNvGrpSpPr/>
          <p:nvPr/>
        </p:nvGrpSpPr>
        <p:grpSpPr>
          <a:xfrm>
            <a:off x="4904532" y="3167784"/>
            <a:ext cx="2052257" cy="2879570"/>
            <a:chOff x="4904532" y="3167784"/>
            <a:chExt cx="2052257" cy="2879570"/>
          </a:xfrm>
        </p:grpSpPr>
        <p:sp>
          <p:nvSpPr>
            <p:cNvPr id="91" name="Rectangle 90"/>
            <p:cNvSpPr/>
            <p:nvPr/>
          </p:nvSpPr>
          <p:spPr>
            <a:xfrm>
              <a:off x="5017910" y="3167784"/>
              <a:ext cx="1920222" cy="885471"/>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pic>
          <p:nvPicPr>
            <p:cNvPr id="89"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673" y="5270400"/>
              <a:ext cx="905751" cy="452442"/>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27"/>
            <p:cNvSpPr txBox="1">
              <a:spLocks noChangeArrowheads="1"/>
            </p:cNvSpPr>
            <p:nvPr/>
          </p:nvSpPr>
          <p:spPr bwMode="auto">
            <a:xfrm>
              <a:off x="4904532" y="5678022"/>
              <a:ext cx="1925458" cy="369332"/>
            </a:xfrm>
            <a:prstGeom prst="rect">
              <a:avLst/>
            </a:prstGeom>
            <a:noFill/>
            <a:ln w="19050" algn="ctr">
              <a:noFill/>
              <a:miter lim="800000"/>
              <a:headEnd/>
              <a:tailEnd/>
            </a:ln>
            <a:effectLst/>
          </p:spPr>
          <p:txBody>
            <a:bodyPr wrap="square">
              <a:spAutoFit/>
            </a:bodyPr>
            <a:lstStyle/>
            <a:p>
              <a:pPr algn="ctr"/>
              <a:r>
                <a:rPr lang="en-US" sz="1800" b="1" i="1" dirty="0" smtClean="0">
                  <a:latin typeface="+mn-lt"/>
                </a:rPr>
                <a:t>Broker Node</a:t>
              </a:r>
              <a:endParaRPr lang="en-US" sz="1800" b="1" i="1" dirty="0">
                <a:latin typeface="+mn-lt"/>
              </a:endParaRPr>
            </a:p>
          </p:txBody>
        </p:sp>
        <p:sp>
          <p:nvSpPr>
            <p:cNvPr id="106" name="Trapezoid 3"/>
            <p:cNvSpPr/>
            <p:nvPr/>
          </p:nvSpPr>
          <p:spPr>
            <a:xfrm rot="10800000">
              <a:off x="5039608" y="4053254"/>
              <a:ext cx="1917181" cy="1347560"/>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2555451"/>
                <a:gd name="connsiteY0" fmla="*/ 2986244 h 7454599"/>
                <a:gd name="connsiteX1" fmla="*/ 1196247 w 2555451"/>
                <a:gd name="connsiteY1" fmla="*/ 16406 h 7454599"/>
                <a:gd name="connsiteX2" fmla="*/ 1258390 w 2555451"/>
                <a:gd name="connsiteY2" fmla="*/ 0 h 7454599"/>
                <a:gd name="connsiteX3" fmla="*/ 2555451 w 2555451"/>
                <a:gd name="connsiteY3" fmla="*/ 7454599 h 7454599"/>
                <a:gd name="connsiteX4" fmla="*/ 0 w 2555451"/>
                <a:gd name="connsiteY4" fmla="*/ 2986244 h 7454599"/>
                <a:gd name="connsiteX0" fmla="*/ 0 w 3245679"/>
                <a:gd name="connsiteY0" fmla="*/ 7534120 h 7534120"/>
                <a:gd name="connsiteX1" fmla="*/ 1886475 w 3245679"/>
                <a:gd name="connsiteY1" fmla="*/ 16406 h 7534120"/>
                <a:gd name="connsiteX2" fmla="*/ 1948618 w 3245679"/>
                <a:gd name="connsiteY2" fmla="*/ 0 h 7534120"/>
                <a:gd name="connsiteX3" fmla="*/ 3245679 w 3245679"/>
                <a:gd name="connsiteY3" fmla="*/ 7454599 h 7534120"/>
                <a:gd name="connsiteX4" fmla="*/ 0 w 3245679"/>
                <a:gd name="connsiteY4" fmla="*/ 7534120 h 7534120"/>
                <a:gd name="connsiteX0" fmla="*/ 0 w 3403447"/>
                <a:gd name="connsiteY0" fmla="*/ 7534120 h 7534120"/>
                <a:gd name="connsiteX1" fmla="*/ 1886475 w 3403447"/>
                <a:gd name="connsiteY1" fmla="*/ 16406 h 7534120"/>
                <a:gd name="connsiteX2" fmla="*/ 1948618 w 3403447"/>
                <a:gd name="connsiteY2" fmla="*/ 0 h 7534120"/>
                <a:gd name="connsiteX3" fmla="*/ 3403447 w 3403447"/>
                <a:gd name="connsiteY3" fmla="*/ 7454600 h 7534120"/>
                <a:gd name="connsiteX4" fmla="*/ 0 w 3403447"/>
                <a:gd name="connsiteY4" fmla="*/ 7534120 h 7534120"/>
                <a:gd name="connsiteX0" fmla="*/ 0 w 3225959"/>
                <a:gd name="connsiteY0" fmla="*/ 7534120 h 7534120"/>
                <a:gd name="connsiteX1" fmla="*/ 1708987 w 3225959"/>
                <a:gd name="connsiteY1" fmla="*/ 16406 h 7534120"/>
                <a:gd name="connsiteX2" fmla="*/ 1771130 w 3225959"/>
                <a:gd name="connsiteY2" fmla="*/ 0 h 7534120"/>
                <a:gd name="connsiteX3" fmla="*/ 3225959 w 3225959"/>
                <a:gd name="connsiteY3" fmla="*/ 7454600 h 7534120"/>
                <a:gd name="connsiteX4" fmla="*/ 0 w 3225959"/>
                <a:gd name="connsiteY4" fmla="*/ 7534120 h 753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959" h="7534120">
                  <a:moveTo>
                    <a:pt x="0" y="7534120"/>
                  </a:moveTo>
                  <a:lnTo>
                    <a:pt x="1708987" y="16406"/>
                  </a:lnTo>
                  <a:lnTo>
                    <a:pt x="1771130" y="0"/>
                  </a:lnTo>
                  <a:lnTo>
                    <a:pt x="3225959" y="7454600"/>
                  </a:lnTo>
                  <a:lnTo>
                    <a:pt x="0" y="753412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152755" y="3364140"/>
              <a:ext cx="1611559" cy="55295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sp>
          <p:nvSpPr>
            <p:cNvPr id="3" name="TextBox 2"/>
            <p:cNvSpPr txBox="1"/>
            <p:nvPr/>
          </p:nvSpPr>
          <p:spPr>
            <a:xfrm>
              <a:off x="5176982" y="3310239"/>
              <a:ext cx="1611559" cy="646331"/>
            </a:xfrm>
            <a:prstGeom prst="rect">
              <a:avLst/>
            </a:prstGeom>
            <a:noFill/>
          </p:spPr>
          <p:txBody>
            <a:bodyPr wrap="square" rtlCol="0">
              <a:spAutoFit/>
            </a:bodyPr>
            <a:lstStyle/>
            <a:p>
              <a:pPr algn="ctr"/>
              <a:r>
                <a:rPr lang="en-US" sz="1800" b="1" i="1" dirty="0" smtClean="0">
                  <a:latin typeface="+mn-lt"/>
                </a:rPr>
                <a:t>Request Queue</a:t>
              </a:r>
              <a:endParaRPr lang="en-US" sz="1800" b="1" i="1" dirty="0">
                <a:latin typeface="+mn-lt"/>
              </a:endParaRPr>
            </a:p>
          </p:txBody>
        </p:sp>
        <p:grpSp>
          <p:nvGrpSpPr>
            <p:cNvPr id="14" name="Group 13"/>
            <p:cNvGrpSpPr/>
            <p:nvPr/>
          </p:nvGrpSpPr>
          <p:grpSpPr>
            <a:xfrm>
              <a:off x="5361600" y="3353461"/>
              <a:ext cx="1234966" cy="563638"/>
              <a:chOff x="4022247" y="3440569"/>
              <a:chExt cx="926466" cy="294863"/>
            </a:xfrm>
          </p:grpSpPr>
          <p:cxnSp>
            <p:nvCxnSpPr>
              <p:cNvPr id="5" name="Straight Connector 4"/>
              <p:cNvCxnSpPr/>
              <p:nvPr/>
            </p:nvCxnSpPr>
            <p:spPr>
              <a:xfrm>
                <a:off x="4022247" y="3448297"/>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176658" y="3447009"/>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331069" y="3445721"/>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485480" y="3444433"/>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639891" y="3443145"/>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794302" y="3441857"/>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948713" y="3440569"/>
                <a:ext cx="0" cy="28713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grpSp>
      </p:grpSp>
      <p:grpSp>
        <p:nvGrpSpPr>
          <p:cNvPr id="7" name="Group 6"/>
          <p:cNvGrpSpPr/>
          <p:nvPr/>
        </p:nvGrpSpPr>
        <p:grpSpPr>
          <a:xfrm>
            <a:off x="258053" y="3028296"/>
            <a:ext cx="2290324" cy="2242104"/>
            <a:chOff x="258053" y="3028296"/>
            <a:chExt cx="2290324" cy="2242104"/>
          </a:xfrm>
        </p:grpSpPr>
        <p:sp>
          <p:nvSpPr>
            <p:cNvPr id="102" name="Rectangle 101"/>
            <p:cNvSpPr/>
            <p:nvPr/>
          </p:nvSpPr>
          <p:spPr>
            <a:xfrm>
              <a:off x="701517" y="3028296"/>
              <a:ext cx="1846860" cy="1024959"/>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endParaRPr lang="en-US" dirty="0">
                <a:solidFill>
                  <a:schemeClr val="tx1"/>
                </a:solidFill>
              </a:endParaRPr>
            </a:p>
          </p:txBody>
        </p:sp>
        <p:sp>
          <p:nvSpPr>
            <p:cNvPr id="85" name="Oval 84"/>
            <p:cNvSpPr/>
            <p:nvPr/>
          </p:nvSpPr>
          <p:spPr>
            <a:xfrm>
              <a:off x="925856" y="3194569"/>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86" name="TextBox 85"/>
            <p:cNvSpPr txBox="1"/>
            <p:nvPr/>
          </p:nvSpPr>
          <p:spPr>
            <a:xfrm>
              <a:off x="939912" y="3376268"/>
              <a:ext cx="1368933" cy="369332"/>
            </a:xfrm>
            <a:prstGeom prst="rect">
              <a:avLst/>
            </a:prstGeom>
            <a:noFill/>
          </p:spPr>
          <p:txBody>
            <a:bodyPr wrap="square" rtlCol="0">
              <a:spAutoFit/>
            </a:bodyPr>
            <a:lstStyle/>
            <a:p>
              <a:pPr algn="ctr"/>
              <a:r>
                <a:rPr lang="en-US" sz="1800" b="1" i="1" dirty="0" smtClean="0">
                  <a:latin typeface="+mn-lt"/>
                </a:rPr>
                <a:t>Client</a:t>
              </a:r>
            </a:p>
          </p:txBody>
        </p:sp>
        <p:sp>
          <p:nvSpPr>
            <p:cNvPr id="125" name="Trapezoid 3"/>
            <p:cNvSpPr/>
            <p:nvPr/>
          </p:nvSpPr>
          <p:spPr>
            <a:xfrm rot="10800000">
              <a:off x="701517" y="4066374"/>
              <a:ext cx="1846860" cy="120402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994182">
                  <a:moveTo>
                    <a:pt x="0" y="2986244"/>
                  </a:moveTo>
                  <a:lnTo>
                    <a:pt x="1196247" y="16406"/>
                  </a:lnTo>
                  <a:lnTo>
                    <a:pt x="1258390" y="0"/>
                  </a:lnTo>
                  <a:lnTo>
                    <a:pt x="3107634" y="2994182"/>
                  </a:lnTo>
                  <a:lnTo>
                    <a:pt x="0" y="2986244"/>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248"/>
            <p:cNvGrpSpPr>
              <a:grpSpLocks/>
            </p:cNvGrpSpPr>
            <p:nvPr/>
          </p:nvGrpSpPr>
          <p:grpSpPr bwMode="auto">
            <a:xfrm>
              <a:off x="258053" y="3254176"/>
              <a:ext cx="228600" cy="594360"/>
              <a:chOff x="2976" y="768"/>
              <a:chExt cx="912" cy="2135"/>
            </a:xfrm>
          </p:grpSpPr>
          <p:sp>
            <p:nvSpPr>
              <p:cNvPr id="94"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96" name="Group 17"/>
              <p:cNvGrpSpPr>
                <a:grpSpLocks/>
              </p:cNvGrpSpPr>
              <p:nvPr/>
            </p:nvGrpSpPr>
            <p:grpSpPr bwMode="auto">
              <a:xfrm>
                <a:off x="2976" y="1433"/>
                <a:ext cx="912" cy="1470"/>
                <a:chOff x="2976" y="1433"/>
                <a:chExt cx="912" cy="1495"/>
              </a:xfrm>
            </p:grpSpPr>
            <p:sp>
              <p:nvSpPr>
                <p:cNvPr id="98"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99"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05"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grpSp>
        <p:nvGrpSpPr>
          <p:cNvPr id="26" name="Group 25"/>
          <p:cNvGrpSpPr/>
          <p:nvPr/>
        </p:nvGrpSpPr>
        <p:grpSpPr>
          <a:xfrm>
            <a:off x="2133600" y="3842327"/>
            <a:ext cx="5347855" cy="1111144"/>
            <a:chOff x="2133600" y="3842327"/>
            <a:chExt cx="5347855" cy="1111144"/>
          </a:xfrm>
        </p:grpSpPr>
        <p:sp>
          <p:nvSpPr>
            <p:cNvPr id="9" name="Freeform 8"/>
            <p:cNvSpPr/>
            <p:nvPr/>
          </p:nvSpPr>
          <p:spPr>
            <a:xfrm>
              <a:off x="2133600" y="3842327"/>
              <a:ext cx="5347855" cy="822832"/>
            </a:xfrm>
            <a:custGeom>
              <a:avLst/>
              <a:gdLst>
                <a:gd name="connsiteX0" fmla="*/ 5347855 w 5347855"/>
                <a:gd name="connsiteY0" fmla="*/ 120073 h 822832"/>
                <a:gd name="connsiteX1" fmla="*/ 2697018 w 5347855"/>
                <a:gd name="connsiteY1" fmla="*/ 822037 h 822832"/>
                <a:gd name="connsiteX2" fmla="*/ 0 w 5347855"/>
                <a:gd name="connsiteY2" fmla="*/ 0 h 822832"/>
              </a:gdLst>
              <a:ahLst/>
              <a:cxnLst>
                <a:cxn ang="0">
                  <a:pos x="connsiteX0" y="connsiteY0"/>
                </a:cxn>
                <a:cxn ang="0">
                  <a:pos x="connsiteX1" y="connsiteY1"/>
                </a:cxn>
                <a:cxn ang="0">
                  <a:pos x="connsiteX2" y="connsiteY2"/>
                </a:cxn>
              </a:cxnLst>
              <a:rect l="l" t="t" r="r" b="b"/>
              <a:pathLst>
                <a:path w="5347855" h="822832">
                  <a:moveTo>
                    <a:pt x="5347855" y="120073"/>
                  </a:moveTo>
                  <a:cubicBezTo>
                    <a:pt x="4468091" y="481061"/>
                    <a:pt x="3588327" y="842049"/>
                    <a:pt x="2697018" y="822037"/>
                  </a:cubicBezTo>
                  <a:cubicBezTo>
                    <a:pt x="1805709" y="802025"/>
                    <a:pt x="902854" y="401012"/>
                    <a:pt x="0"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07" name="TextBox 106"/>
            <p:cNvSpPr txBox="1"/>
            <p:nvPr/>
          </p:nvSpPr>
          <p:spPr>
            <a:xfrm>
              <a:off x="3958903" y="4645694"/>
              <a:ext cx="1608525" cy="307777"/>
            </a:xfrm>
            <a:prstGeom prst="rect">
              <a:avLst/>
            </a:prstGeom>
            <a:noFill/>
          </p:spPr>
          <p:txBody>
            <a:bodyPr wrap="square" rtlCol="0">
              <a:spAutoFit/>
            </a:bodyPr>
            <a:lstStyle/>
            <a:p>
              <a:pPr algn="ctr"/>
              <a:r>
                <a:rPr lang="en-US" sz="1400" i="1" dirty="0"/>
                <a:t>7</a:t>
              </a:r>
              <a:r>
                <a:rPr lang="en-US" sz="1400" i="1" dirty="0" smtClean="0"/>
                <a:t>) Return results</a:t>
              </a:r>
            </a:p>
          </p:txBody>
        </p:sp>
      </p:grpSp>
      <p:grpSp>
        <p:nvGrpSpPr>
          <p:cNvPr id="11" name="Group 10"/>
          <p:cNvGrpSpPr/>
          <p:nvPr/>
        </p:nvGrpSpPr>
        <p:grpSpPr>
          <a:xfrm>
            <a:off x="1144814" y="1912958"/>
            <a:ext cx="2066473" cy="1111596"/>
            <a:chOff x="1144814" y="1912958"/>
            <a:chExt cx="2066473" cy="1111596"/>
          </a:xfrm>
        </p:grpSpPr>
        <p:sp>
          <p:nvSpPr>
            <p:cNvPr id="4" name="Freeform 3"/>
            <p:cNvSpPr/>
            <p:nvPr/>
          </p:nvSpPr>
          <p:spPr>
            <a:xfrm>
              <a:off x="1583190" y="1912958"/>
              <a:ext cx="1628097" cy="1111596"/>
            </a:xfrm>
            <a:custGeom>
              <a:avLst/>
              <a:gdLst>
                <a:gd name="connsiteX0" fmla="*/ 25637 w 1221391"/>
                <a:gd name="connsiteY0" fmla="*/ 800100 h 800100"/>
                <a:gd name="connsiteX1" fmla="*/ 157522 w 1221391"/>
                <a:gd name="connsiteY1" fmla="*/ 140677 h 800100"/>
                <a:gd name="connsiteX2" fmla="*/ 1221391 w 1221391"/>
                <a:gd name="connsiteY2" fmla="*/ 0 h 800100"/>
              </a:gdLst>
              <a:ahLst/>
              <a:cxnLst>
                <a:cxn ang="0">
                  <a:pos x="connsiteX0" y="connsiteY0"/>
                </a:cxn>
                <a:cxn ang="0">
                  <a:pos x="connsiteX1" y="connsiteY1"/>
                </a:cxn>
                <a:cxn ang="0">
                  <a:pos x="connsiteX2" y="connsiteY2"/>
                </a:cxn>
              </a:cxnLst>
              <a:rect l="l" t="t" r="r" b="b"/>
              <a:pathLst>
                <a:path w="1221391" h="800100">
                  <a:moveTo>
                    <a:pt x="25637" y="800100"/>
                  </a:moveTo>
                  <a:cubicBezTo>
                    <a:pt x="-8067" y="537063"/>
                    <a:pt x="-41770" y="274027"/>
                    <a:pt x="157522" y="140677"/>
                  </a:cubicBezTo>
                  <a:cubicBezTo>
                    <a:pt x="356814" y="7327"/>
                    <a:pt x="789102" y="3663"/>
                    <a:pt x="1221391"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37" name="TextBox 136"/>
            <p:cNvSpPr txBox="1"/>
            <p:nvPr/>
          </p:nvSpPr>
          <p:spPr>
            <a:xfrm>
              <a:off x="1144814" y="2053248"/>
              <a:ext cx="1257014" cy="307777"/>
            </a:xfrm>
            <a:prstGeom prst="rect">
              <a:avLst/>
            </a:prstGeom>
          </p:spPr>
          <p:txBody>
            <a:bodyPr wrap="square" rtlCol="0">
              <a:spAutoFit/>
            </a:bodyPr>
            <a:lstStyle/>
            <a:p>
              <a:pPr algn="ctr"/>
              <a:r>
                <a:rPr lang="en-US" sz="1400" i="1" dirty="0"/>
                <a:t>1</a:t>
              </a:r>
              <a:r>
                <a:rPr lang="en-US" sz="1400" i="1" dirty="0" smtClean="0"/>
                <a:t>) Submit job</a:t>
              </a:r>
            </a:p>
          </p:txBody>
        </p:sp>
      </p:grpSp>
      <p:grpSp>
        <p:nvGrpSpPr>
          <p:cNvPr id="24" name="Group 23"/>
          <p:cNvGrpSpPr/>
          <p:nvPr/>
        </p:nvGrpSpPr>
        <p:grpSpPr>
          <a:xfrm>
            <a:off x="2308845" y="3613639"/>
            <a:ext cx="2824526" cy="533670"/>
            <a:chOff x="2308845" y="3613639"/>
            <a:chExt cx="2824526" cy="533670"/>
          </a:xfrm>
        </p:grpSpPr>
        <p:sp>
          <p:nvSpPr>
            <p:cNvPr id="19" name="Freeform 18"/>
            <p:cNvSpPr/>
            <p:nvPr/>
          </p:nvSpPr>
          <p:spPr>
            <a:xfrm>
              <a:off x="2308845" y="3613639"/>
              <a:ext cx="2824526" cy="212579"/>
            </a:xfrm>
            <a:custGeom>
              <a:avLst/>
              <a:gdLst>
                <a:gd name="connsiteX0" fmla="*/ 0 w 2118946"/>
                <a:gd name="connsiteY0" fmla="*/ 79131 h 212579"/>
                <a:gd name="connsiteX1" fmla="*/ 1046284 w 2118946"/>
                <a:gd name="connsiteY1" fmla="*/ 211016 h 212579"/>
                <a:gd name="connsiteX2" fmla="*/ 2118946 w 2118946"/>
                <a:gd name="connsiteY2" fmla="*/ 0 h 212579"/>
              </a:gdLst>
              <a:ahLst/>
              <a:cxnLst>
                <a:cxn ang="0">
                  <a:pos x="connsiteX0" y="connsiteY0"/>
                </a:cxn>
                <a:cxn ang="0">
                  <a:pos x="connsiteX1" y="connsiteY1"/>
                </a:cxn>
                <a:cxn ang="0">
                  <a:pos x="connsiteX2" y="connsiteY2"/>
                </a:cxn>
              </a:cxnLst>
              <a:rect l="l" t="t" r="r" b="b"/>
              <a:pathLst>
                <a:path w="2118946" h="212579">
                  <a:moveTo>
                    <a:pt x="0" y="79131"/>
                  </a:moveTo>
                  <a:cubicBezTo>
                    <a:pt x="346563" y="151667"/>
                    <a:pt x="693126" y="224204"/>
                    <a:pt x="1046284" y="211016"/>
                  </a:cubicBezTo>
                  <a:cubicBezTo>
                    <a:pt x="1399442" y="197828"/>
                    <a:pt x="1759194" y="98914"/>
                    <a:pt x="2118946"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97" name="TextBox 96"/>
            <p:cNvSpPr txBox="1"/>
            <p:nvPr/>
          </p:nvSpPr>
          <p:spPr>
            <a:xfrm>
              <a:off x="2578407" y="3839532"/>
              <a:ext cx="2292713" cy="307777"/>
            </a:xfrm>
            <a:prstGeom prst="rect">
              <a:avLst/>
            </a:prstGeom>
            <a:noFill/>
          </p:spPr>
          <p:txBody>
            <a:bodyPr wrap="square" rtlCol="0">
              <a:spAutoFit/>
            </a:bodyPr>
            <a:lstStyle/>
            <a:p>
              <a:pPr algn="ctr"/>
              <a:r>
                <a:rPr lang="en-US" sz="1400" i="1" dirty="0" smtClean="0"/>
                <a:t>5) Submit requests</a:t>
              </a:r>
            </a:p>
          </p:txBody>
        </p:sp>
      </p:grpSp>
    </p:spTree>
    <p:extLst>
      <p:ext uri="{BB962C8B-B14F-4D97-AF65-F5344CB8AC3E}">
        <p14:creationId xmlns:p14="http://schemas.microsoft.com/office/powerpoint/2010/main" val="3558859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righ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Big Data</a:t>
            </a:r>
            <a:endParaRPr lang="en-US" dirty="0"/>
          </a:p>
        </p:txBody>
      </p:sp>
      <p:sp>
        <p:nvSpPr>
          <p:cNvPr id="4" name="Text Placeholder 3"/>
          <p:cNvSpPr>
            <a:spLocks noGrp="1"/>
          </p:cNvSpPr>
          <p:nvPr>
            <p:ph type="body" sz="quarter" idx="10"/>
          </p:nvPr>
        </p:nvSpPr>
        <p:spPr>
          <a:xfrm>
            <a:off x="519112" y="1447799"/>
            <a:ext cx="11149013" cy="4555093"/>
          </a:xfrm>
        </p:spPr>
        <p:txBody>
          <a:bodyPr/>
          <a:lstStyle/>
          <a:p>
            <a:r>
              <a:rPr lang="en-US" dirty="0" smtClean="0"/>
              <a:t>LINQ to HPC applications are the newest option in Windows HPC Server</a:t>
            </a:r>
          </a:p>
          <a:p>
            <a:pPr lvl="1"/>
            <a:r>
              <a:rPr lang="en-US" dirty="0" smtClean="0"/>
              <a:t>The technology first shipped in Windows HPC Server 2008 R2 SP2</a:t>
            </a:r>
          </a:p>
          <a:p>
            <a:endParaRPr lang="en-US" dirty="0" smtClean="0"/>
          </a:p>
          <a:p>
            <a:r>
              <a:rPr lang="en-US" dirty="0" smtClean="0"/>
              <a:t>Challenges:</a:t>
            </a:r>
          </a:p>
          <a:p>
            <a:pPr lvl="1"/>
            <a:r>
              <a:rPr lang="en-US" dirty="0" smtClean="0"/>
              <a:t>Storing big data: Addressed by the </a:t>
            </a:r>
            <a:r>
              <a:rPr lang="en-US" i="1" dirty="0" smtClean="0"/>
              <a:t>Distributed Storage Catalog (DSC)</a:t>
            </a:r>
          </a:p>
          <a:p>
            <a:pPr lvl="1"/>
            <a:r>
              <a:rPr lang="en-US" dirty="0" smtClean="0"/>
              <a:t>Writing applications that process big data: Addressed by </a:t>
            </a:r>
            <a:r>
              <a:rPr lang="en-US" i="1" dirty="0" smtClean="0"/>
              <a:t>LINQ to HPC</a:t>
            </a:r>
            <a:endParaRPr lang="en-US" i="1" dirty="0"/>
          </a:p>
        </p:txBody>
      </p:sp>
    </p:spTree>
    <p:extLst>
      <p:ext uri="{BB962C8B-B14F-4D97-AF65-F5344CB8AC3E}">
        <p14:creationId xmlns:p14="http://schemas.microsoft.com/office/powerpoint/2010/main" val="1046329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18882" y="2198132"/>
            <a:ext cx="2598109" cy="2939768"/>
            <a:chOff x="1218882" y="2198132"/>
            <a:chExt cx="2598109" cy="2939768"/>
          </a:xfrm>
        </p:grpSpPr>
        <p:sp>
          <p:nvSpPr>
            <p:cNvPr id="148" name="Rectangle 147"/>
            <p:cNvSpPr/>
            <p:nvPr/>
          </p:nvSpPr>
          <p:spPr>
            <a:xfrm>
              <a:off x="1218882" y="2198132"/>
              <a:ext cx="2598109" cy="1463936"/>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5" name="Can 14"/>
            <p:cNvSpPr/>
            <p:nvPr/>
          </p:nvSpPr>
          <p:spPr>
            <a:xfrm>
              <a:off x="1422029" y="2285551"/>
              <a:ext cx="2170100" cy="1291827"/>
            </a:xfrm>
            <a:prstGeom prst="can">
              <a:avLst/>
            </a:prstGeom>
            <a:ln>
              <a:tailEnd type="stealth" w="lg" len="lg"/>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8" name="TextBox 157"/>
            <p:cNvSpPr txBox="1"/>
            <p:nvPr/>
          </p:nvSpPr>
          <p:spPr>
            <a:xfrm>
              <a:off x="1523602" y="2741921"/>
              <a:ext cx="1959503" cy="646331"/>
            </a:xfrm>
            <a:prstGeom prst="rect">
              <a:avLst/>
            </a:prstGeom>
            <a:noFill/>
          </p:spPr>
          <p:txBody>
            <a:bodyPr wrap="square" rtlCol="0">
              <a:spAutoFit/>
            </a:bodyPr>
            <a:lstStyle/>
            <a:p>
              <a:pPr algn="ctr"/>
              <a:r>
                <a:rPr lang="en-US" sz="1800" b="1" i="1" dirty="0" smtClean="0"/>
                <a:t>Distributed Storage Catalog </a:t>
              </a:r>
            </a:p>
          </p:txBody>
        </p:sp>
        <p:sp>
          <p:nvSpPr>
            <p:cNvPr id="108" name="Trapezoid 3"/>
            <p:cNvSpPr/>
            <p:nvPr/>
          </p:nvSpPr>
          <p:spPr>
            <a:xfrm rot="10800000">
              <a:off x="1238204" y="3688571"/>
              <a:ext cx="2578786" cy="1449329"/>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225957"/>
                <a:gd name="connsiteY0" fmla="*/ 2942514 h 2994182"/>
                <a:gd name="connsiteX1" fmla="*/ 1314570 w 3225957"/>
                <a:gd name="connsiteY1" fmla="*/ 16406 h 2994182"/>
                <a:gd name="connsiteX2" fmla="*/ 1376713 w 3225957"/>
                <a:gd name="connsiteY2" fmla="*/ 0 h 2994182"/>
                <a:gd name="connsiteX3" fmla="*/ 3225957 w 3225957"/>
                <a:gd name="connsiteY3" fmla="*/ 2994182 h 2994182"/>
                <a:gd name="connsiteX4" fmla="*/ 0 w 3225957"/>
                <a:gd name="connsiteY4" fmla="*/ 2942514 h 2994182"/>
                <a:gd name="connsiteX0" fmla="*/ 0 w 3304840"/>
                <a:gd name="connsiteY0" fmla="*/ 2917240 h 2994182"/>
                <a:gd name="connsiteX1" fmla="*/ 1393453 w 3304840"/>
                <a:gd name="connsiteY1" fmla="*/ 16406 h 2994182"/>
                <a:gd name="connsiteX2" fmla="*/ 1455596 w 3304840"/>
                <a:gd name="connsiteY2" fmla="*/ 0 h 2994182"/>
                <a:gd name="connsiteX3" fmla="*/ 3304840 w 3304840"/>
                <a:gd name="connsiteY3" fmla="*/ 2994182 h 2994182"/>
                <a:gd name="connsiteX4" fmla="*/ 0 w 3304840"/>
                <a:gd name="connsiteY4" fmla="*/ 2917240 h 2994182"/>
                <a:gd name="connsiteX0" fmla="*/ 0 w 3245677"/>
                <a:gd name="connsiteY0" fmla="*/ 2917240 h 2994182"/>
                <a:gd name="connsiteX1" fmla="*/ 1393453 w 3245677"/>
                <a:gd name="connsiteY1" fmla="*/ 16406 h 2994182"/>
                <a:gd name="connsiteX2" fmla="*/ 1455596 w 3245677"/>
                <a:gd name="connsiteY2" fmla="*/ 0 h 2994182"/>
                <a:gd name="connsiteX3" fmla="*/ 3245677 w 3245677"/>
                <a:gd name="connsiteY3" fmla="*/ 2994182 h 2994182"/>
                <a:gd name="connsiteX4" fmla="*/ 0 w 3245677"/>
                <a:gd name="connsiteY4" fmla="*/ 2917240 h 2994182"/>
                <a:gd name="connsiteX0" fmla="*/ 0 w 3245677"/>
                <a:gd name="connsiteY0" fmla="*/ 3941633 h 4018575"/>
                <a:gd name="connsiteX1" fmla="*/ 1393453 w 3245677"/>
                <a:gd name="connsiteY1" fmla="*/ 1040799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245677"/>
                <a:gd name="connsiteY0" fmla="*/ 3941633 h 4018575"/>
                <a:gd name="connsiteX1" fmla="*/ 1567826 w 3245677"/>
                <a:gd name="connsiteY1" fmla="*/ 67626 h 4018575"/>
                <a:gd name="connsiteX2" fmla="*/ 1595095 w 3245677"/>
                <a:gd name="connsiteY2" fmla="*/ 0 h 4018575"/>
                <a:gd name="connsiteX3" fmla="*/ 3245677 w 3245677"/>
                <a:gd name="connsiteY3" fmla="*/ 4018575 h 4018575"/>
                <a:gd name="connsiteX4" fmla="*/ 0 w 3245677"/>
                <a:gd name="connsiteY4" fmla="*/ 3941633 h 401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677" h="4018575">
                  <a:moveTo>
                    <a:pt x="0" y="3941633"/>
                  </a:moveTo>
                  <a:lnTo>
                    <a:pt x="1567826" y="67626"/>
                  </a:lnTo>
                  <a:lnTo>
                    <a:pt x="1595095" y="0"/>
                  </a:lnTo>
                  <a:lnTo>
                    <a:pt x="3245677" y="4018575"/>
                  </a:lnTo>
                  <a:lnTo>
                    <a:pt x="0" y="3941633"/>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142389" y="3419059"/>
            <a:ext cx="7737214" cy="793749"/>
            <a:chOff x="4142389" y="3419059"/>
            <a:chExt cx="7737214" cy="793749"/>
          </a:xfrm>
        </p:grpSpPr>
        <p:sp>
          <p:nvSpPr>
            <p:cNvPr id="242" name="Rounded Rectangle 241"/>
            <p:cNvSpPr/>
            <p:nvPr/>
          </p:nvSpPr>
          <p:spPr>
            <a:xfrm>
              <a:off x="4142389" y="3419059"/>
              <a:ext cx="7737214" cy="793749"/>
            </a:xfrm>
            <a:prstGeom prst="roundRect">
              <a:avLst/>
            </a:prstGeom>
            <a:ln>
              <a:headEnd type="none" w="lg" len="lg"/>
              <a:tailEnd type="stealth" w="lg" len="lg"/>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endParaRPr lang="en-US">
                <a:latin typeface="Arial" charset="0"/>
              </a:endParaRPr>
            </a:p>
          </p:txBody>
        </p:sp>
        <p:sp>
          <p:nvSpPr>
            <p:cNvPr id="241" name="TextBox 240"/>
            <p:cNvSpPr txBox="1"/>
            <p:nvPr/>
          </p:nvSpPr>
          <p:spPr>
            <a:xfrm>
              <a:off x="10413180" y="3492767"/>
              <a:ext cx="1361573" cy="646331"/>
            </a:xfrm>
            <a:prstGeom prst="rect">
              <a:avLst/>
            </a:prstGeom>
            <a:noFill/>
          </p:spPr>
          <p:txBody>
            <a:bodyPr wrap="square" rtlCol="0">
              <a:spAutoFit/>
            </a:bodyPr>
            <a:lstStyle/>
            <a:p>
              <a:pPr algn="ctr"/>
              <a:r>
                <a:rPr lang="en-US" sz="1800" b="1" i="1" dirty="0" smtClean="0"/>
                <a:t>DSC File Set</a:t>
              </a:r>
              <a:endParaRPr lang="en-US" sz="1800" b="1" i="1" dirty="0"/>
            </a:p>
          </p:txBody>
        </p:sp>
      </p:grpSp>
      <p:sp>
        <p:nvSpPr>
          <p:cNvPr id="64" name="Rectangle 63"/>
          <p:cNvSpPr/>
          <p:nvPr/>
        </p:nvSpPr>
        <p:spPr>
          <a:xfrm>
            <a:off x="4227913" y="4441408"/>
            <a:ext cx="6516757" cy="1905000"/>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4" name="Group 147"/>
          <p:cNvGrpSpPr/>
          <p:nvPr/>
        </p:nvGrpSpPr>
        <p:grpSpPr>
          <a:xfrm>
            <a:off x="4954979" y="4517608"/>
            <a:ext cx="905752" cy="1402814"/>
            <a:chOff x="3733800" y="5029200"/>
            <a:chExt cx="679491" cy="1402814"/>
          </a:xfrm>
        </p:grpSpPr>
        <p:pic>
          <p:nvPicPr>
            <p:cNvPr id="71"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5979572"/>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5898241"/>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5812635"/>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5720990"/>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5634562"/>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5553231"/>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5467625"/>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5375980"/>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287781"/>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206451"/>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120845"/>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029200"/>
              <a:ext cx="679490" cy="4524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90"/>
          <p:cNvGrpSpPr/>
          <p:nvPr/>
        </p:nvGrpSpPr>
        <p:grpSpPr>
          <a:xfrm>
            <a:off x="5814214" y="4517608"/>
            <a:ext cx="905752" cy="1402814"/>
            <a:chOff x="3581400" y="2667000"/>
            <a:chExt cx="963904" cy="1989986"/>
          </a:xfrm>
        </p:grpSpPr>
        <p:pic>
          <p:nvPicPr>
            <p:cNvPr id="92"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03"/>
          <p:cNvGrpSpPr/>
          <p:nvPr/>
        </p:nvGrpSpPr>
        <p:grpSpPr>
          <a:xfrm>
            <a:off x="6673450" y="4517608"/>
            <a:ext cx="905752" cy="1402814"/>
            <a:chOff x="3581400" y="2667000"/>
            <a:chExt cx="963904" cy="1989986"/>
          </a:xfrm>
        </p:grpSpPr>
        <p:pic>
          <p:nvPicPr>
            <p:cNvPr id="109"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16"/>
          <p:cNvGrpSpPr/>
          <p:nvPr/>
        </p:nvGrpSpPr>
        <p:grpSpPr>
          <a:xfrm>
            <a:off x="7532685" y="4517608"/>
            <a:ext cx="905752" cy="1402814"/>
            <a:chOff x="3581400" y="2667000"/>
            <a:chExt cx="963904" cy="1989986"/>
          </a:xfrm>
        </p:grpSpPr>
        <p:pic>
          <p:nvPicPr>
            <p:cNvPr id="122"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129"/>
          <p:cNvGrpSpPr/>
          <p:nvPr/>
        </p:nvGrpSpPr>
        <p:grpSpPr>
          <a:xfrm>
            <a:off x="8391920" y="4517608"/>
            <a:ext cx="905752" cy="1402814"/>
            <a:chOff x="3581400" y="2667000"/>
            <a:chExt cx="963904" cy="1989986"/>
          </a:xfrm>
        </p:grpSpPr>
        <p:pic>
          <p:nvPicPr>
            <p:cNvPr id="135"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pic>
        <p:nvPicPr>
          <p:cNvPr id="14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919" y="4974808"/>
            <a:ext cx="905751" cy="452442"/>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Box 27"/>
          <p:cNvSpPr txBox="1">
            <a:spLocks noChangeArrowheads="1"/>
          </p:cNvSpPr>
          <p:nvPr/>
        </p:nvSpPr>
        <p:spPr bwMode="auto">
          <a:xfrm>
            <a:off x="1603052" y="5432009"/>
            <a:ext cx="1929897" cy="646331"/>
          </a:xfrm>
          <a:prstGeom prst="rect">
            <a:avLst/>
          </a:prstGeom>
          <a:noFill/>
          <a:ln w="19050" algn="ctr">
            <a:noFill/>
            <a:miter lim="800000"/>
            <a:headEnd/>
            <a:tailEnd/>
          </a:ln>
          <a:effectLst/>
        </p:spPr>
        <p:txBody>
          <a:bodyPr wrap="square">
            <a:spAutoFit/>
          </a:bodyPr>
          <a:lstStyle/>
          <a:p>
            <a:pPr algn="ctr"/>
            <a:r>
              <a:rPr lang="en-US" sz="1800" b="1" dirty="0" smtClean="0">
                <a:solidFill>
                  <a:schemeClr val="tx1"/>
                </a:solidFill>
              </a:rPr>
              <a:t>Head</a:t>
            </a:r>
          </a:p>
          <a:p>
            <a:pPr algn="ctr"/>
            <a:r>
              <a:rPr lang="en-US" sz="1800" b="1" dirty="0" smtClean="0">
                <a:solidFill>
                  <a:schemeClr val="tx1"/>
                </a:solidFill>
              </a:rPr>
              <a:t>Node</a:t>
            </a:r>
            <a:endParaRPr lang="en-US" sz="1800" b="1" dirty="0">
              <a:solidFill>
                <a:schemeClr val="tx1"/>
              </a:solidFill>
            </a:endParaRPr>
          </a:p>
        </p:txBody>
      </p:sp>
      <p:sp>
        <p:nvSpPr>
          <p:cNvPr id="150" name="Text Box 27"/>
          <p:cNvSpPr txBox="1">
            <a:spLocks noChangeArrowheads="1"/>
          </p:cNvSpPr>
          <p:nvPr/>
        </p:nvSpPr>
        <p:spPr bwMode="auto">
          <a:xfrm>
            <a:off x="4954978" y="5889208"/>
            <a:ext cx="5180251" cy="369332"/>
          </a:xfrm>
          <a:prstGeom prst="rect">
            <a:avLst/>
          </a:prstGeom>
          <a:noFill/>
          <a:ln w="19050" algn="ctr">
            <a:noFill/>
            <a:miter lim="800000"/>
            <a:headEnd/>
            <a:tailEnd/>
          </a:ln>
          <a:effectLst/>
        </p:spPr>
        <p:txBody>
          <a:bodyPr wrap="square">
            <a:spAutoFit/>
          </a:bodyPr>
          <a:lstStyle/>
          <a:p>
            <a:pPr algn="ctr"/>
            <a:r>
              <a:rPr lang="en-US" sz="1800" b="1" dirty="0" smtClean="0">
                <a:solidFill>
                  <a:schemeClr val="tx1"/>
                </a:solidFill>
              </a:rPr>
              <a:t>Compute Nodes</a:t>
            </a:r>
            <a:endParaRPr lang="en-US" sz="1800" b="1" dirty="0">
              <a:solidFill>
                <a:schemeClr val="tx1"/>
              </a:solidFill>
            </a:endParaRPr>
          </a:p>
        </p:txBody>
      </p:sp>
      <p:grpSp>
        <p:nvGrpSpPr>
          <p:cNvPr id="9" name="Group 129"/>
          <p:cNvGrpSpPr/>
          <p:nvPr/>
        </p:nvGrpSpPr>
        <p:grpSpPr>
          <a:xfrm>
            <a:off x="9263764" y="4515761"/>
            <a:ext cx="905752" cy="1402814"/>
            <a:chOff x="3581400" y="2667000"/>
            <a:chExt cx="963904" cy="1989986"/>
          </a:xfrm>
        </p:grpSpPr>
        <p:pic>
          <p:nvPicPr>
            <p:cNvPr id="166"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3592129" y="2662876"/>
            <a:ext cx="5795837" cy="971740"/>
            <a:chOff x="3592129" y="2662876"/>
            <a:chExt cx="5795837" cy="971740"/>
          </a:xfrm>
        </p:grpSpPr>
        <p:sp>
          <p:nvSpPr>
            <p:cNvPr id="17" name="Freeform 16"/>
            <p:cNvSpPr/>
            <p:nvPr/>
          </p:nvSpPr>
          <p:spPr>
            <a:xfrm>
              <a:off x="3592129" y="3196808"/>
              <a:ext cx="1568448" cy="425736"/>
            </a:xfrm>
            <a:custGeom>
              <a:avLst/>
              <a:gdLst>
                <a:gd name="connsiteX0" fmla="*/ 0 w 1092200"/>
                <a:gd name="connsiteY0" fmla="*/ 0 h 444500"/>
                <a:gd name="connsiteX1" fmla="*/ 698500 w 1092200"/>
                <a:gd name="connsiteY1" fmla="*/ 88900 h 444500"/>
                <a:gd name="connsiteX2" fmla="*/ 1092200 w 1092200"/>
                <a:gd name="connsiteY2" fmla="*/ 444500 h 444500"/>
                <a:gd name="connsiteX0" fmla="*/ 0 w 1092200"/>
                <a:gd name="connsiteY0" fmla="*/ 0 h 444500"/>
                <a:gd name="connsiteX1" fmla="*/ 929197 w 1092200"/>
                <a:gd name="connsiteY1" fmla="*/ 69235 h 444500"/>
                <a:gd name="connsiteX2" fmla="*/ 1092200 w 1092200"/>
                <a:gd name="connsiteY2" fmla="*/ 444500 h 444500"/>
                <a:gd name="connsiteX0" fmla="*/ 0 w 1092200"/>
                <a:gd name="connsiteY0" fmla="*/ 0 h 444500"/>
                <a:gd name="connsiteX1" fmla="*/ 929197 w 1092200"/>
                <a:gd name="connsiteY1" fmla="*/ 69235 h 444500"/>
                <a:gd name="connsiteX2" fmla="*/ 1092200 w 1092200"/>
                <a:gd name="connsiteY2" fmla="*/ 444500 h 444500"/>
                <a:gd name="connsiteX0" fmla="*/ 0 w 1092200"/>
                <a:gd name="connsiteY0" fmla="*/ 0 h 444500"/>
                <a:gd name="connsiteX1" fmla="*/ 929197 w 1092200"/>
                <a:gd name="connsiteY1" fmla="*/ 69235 h 444500"/>
                <a:gd name="connsiteX2" fmla="*/ 1092200 w 1092200"/>
                <a:gd name="connsiteY2" fmla="*/ 444500 h 444500"/>
              </a:gdLst>
              <a:ahLst/>
              <a:cxnLst>
                <a:cxn ang="0">
                  <a:pos x="connsiteX0" y="connsiteY0"/>
                </a:cxn>
                <a:cxn ang="0">
                  <a:pos x="connsiteX1" y="connsiteY1"/>
                </a:cxn>
                <a:cxn ang="0">
                  <a:pos x="connsiteX2" y="connsiteY2"/>
                </a:cxn>
              </a:cxnLst>
              <a:rect l="l" t="t" r="r" b="b"/>
              <a:pathLst>
                <a:path w="1092200" h="444500">
                  <a:moveTo>
                    <a:pt x="0" y="0"/>
                  </a:moveTo>
                  <a:cubicBezTo>
                    <a:pt x="258233" y="7408"/>
                    <a:pt x="747164" y="-4848"/>
                    <a:pt x="929197" y="69235"/>
                  </a:cubicBezTo>
                  <a:cubicBezTo>
                    <a:pt x="1111230" y="143318"/>
                    <a:pt x="1075527" y="241976"/>
                    <a:pt x="1092200" y="444500"/>
                  </a:cubicBezTo>
                </a:path>
              </a:pathLst>
            </a:custGeom>
            <a:ln w="22225">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9" name="Freeform 18"/>
            <p:cNvSpPr/>
            <p:nvPr/>
          </p:nvSpPr>
          <p:spPr>
            <a:xfrm>
              <a:off x="3592129" y="2931464"/>
              <a:ext cx="3684398" cy="703152"/>
            </a:xfrm>
            <a:custGeom>
              <a:avLst/>
              <a:gdLst>
                <a:gd name="connsiteX0" fmla="*/ 0 w 2717800"/>
                <a:gd name="connsiteY0" fmla="*/ 191 h 774891"/>
                <a:gd name="connsiteX1" fmla="*/ 2260600 w 2717800"/>
                <a:gd name="connsiteY1" fmla="*/ 127191 h 774891"/>
                <a:gd name="connsiteX2" fmla="*/ 2717800 w 2717800"/>
                <a:gd name="connsiteY2" fmla="*/ 774891 h 774891"/>
              </a:gdLst>
              <a:ahLst/>
              <a:cxnLst>
                <a:cxn ang="0">
                  <a:pos x="connsiteX0" y="connsiteY0"/>
                </a:cxn>
                <a:cxn ang="0">
                  <a:pos x="connsiteX1" y="connsiteY1"/>
                </a:cxn>
                <a:cxn ang="0">
                  <a:pos x="connsiteX2" y="connsiteY2"/>
                </a:cxn>
              </a:cxnLst>
              <a:rect l="l" t="t" r="r" b="b"/>
              <a:pathLst>
                <a:path w="2717800" h="774891">
                  <a:moveTo>
                    <a:pt x="0" y="191"/>
                  </a:moveTo>
                  <a:cubicBezTo>
                    <a:pt x="903816" y="-868"/>
                    <a:pt x="1807633" y="-1926"/>
                    <a:pt x="2260600" y="127191"/>
                  </a:cubicBezTo>
                  <a:cubicBezTo>
                    <a:pt x="2713567" y="256308"/>
                    <a:pt x="2715683" y="515599"/>
                    <a:pt x="2717800" y="774891"/>
                  </a:cubicBezTo>
                </a:path>
              </a:pathLst>
            </a:custGeom>
            <a:ln w="22225">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0" name="Freeform 19"/>
            <p:cNvSpPr/>
            <p:nvPr/>
          </p:nvSpPr>
          <p:spPr>
            <a:xfrm>
              <a:off x="3592130" y="2662876"/>
              <a:ext cx="5795836" cy="956650"/>
            </a:xfrm>
            <a:custGeom>
              <a:avLst/>
              <a:gdLst>
                <a:gd name="connsiteX0" fmla="*/ 0 w 4517004"/>
                <a:gd name="connsiteY0" fmla="*/ 0 h 952500"/>
                <a:gd name="connsiteX1" fmla="*/ 3937000 w 4517004"/>
                <a:gd name="connsiteY1" fmla="*/ 101600 h 952500"/>
                <a:gd name="connsiteX2" fmla="*/ 4419600 w 4517004"/>
                <a:gd name="connsiteY2" fmla="*/ 952500 h 952500"/>
                <a:gd name="connsiteX0" fmla="*/ 0 w 4463996"/>
                <a:gd name="connsiteY0" fmla="*/ 0 h 952500"/>
                <a:gd name="connsiteX1" fmla="*/ 3693001 w 4463996"/>
                <a:gd name="connsiteY1" fmla="*/ 101600 h 952500"/>
                <a:gd name="connsiteX2" fmla="*/ 4419600 w 4463996"/>
                <a:gd name="connsiteY2" fmla="*/ 952500 h 952500"/>
                <a:gd name="connsiteX0" fmla="*/ 0 w 4422952"/>
                <a:gd name="connsiteY0" fmla="*/ 0 h 952500"/>
                <a:gd name="connsiteX1" fmla="*/ 3693001 w 4422952"/>
                <a:gd name="connsiteY1" fmla="*/ 101600 h 952500"/>
                <a:gd name="connsiteX2" fmla="*/ 4419600 w 4422952"/>
                <a:gd name="connsiteY2" fmla="*/ 952500 h 952500"/>
                <a:gd name="connsiteX0" fmla="*/ 0 w 4422953"/>
                <a:gd name="connsiteY0" fmla="*/ 0 h 952500"/>
                <a:gd name="connsiteX1" fmla="*/ 3693001 w 4422953"/>
                <a:gd name="connsiteY1" fmla="*/ 101600 h 952500"/>
                <a:gd name="connsiteX2" fmla="*/ 4419600 w 4422953"/>
                <a:gd name="connsiteY2" fmla="*/ 952500 h 952500"/>
                <a:gd name="connsiteX0" fmla="*/ 0 w 4422953"/>
                <a:gd name="connsiteY0" fmla="*/ 0 h 952500"/>
                <a:gd name="connsiteX1" fmla="*/ 3693001 w 4422953"/>
                <a:gd name="connsiteY1" fmla="*/ 101600 h 952500"/>
                <a:gd name="connsiteX2" fmla="*/ 4419600 w 4422953"/>
                <a:gd name="connsiteY2" fmla="*/ 952500 h 952500"/>
                <a:gd name="connsiteX0" fmla="*/ 0 w 4422953"/>
                <a:gd name="connsiteY0" fmla="*/ 0 h 952500"/>
                <a:gd name="connsiteX1" fmla="*/ 3693001 w 4422953"/>
                <a:gd name="connsiteY1" fmla="*/ 101600 h 952500"/>
                <a:gd name="connsiteX2" fmla="*/ 4419600 w 4422953"/>
                <a:gd name="connsiteY2" fmla="*/ 952500 h 952500"/>
                <a:gd name="connsiteX0" fmla="*/ 0 w 4422590"/>
                <a:gd name="connsiteY0" fmla="*/ 0 h 952500"/>
                <a:gd name="connsiteX1" fmla="*/ 3683185 w 4422590"/>
                <a:gd name="connsiteY1" fmla="*/ 33074 h 952500"/>
                <a:gd name="connsiteX2" fmla="*/ 4419600 w 4422590"/>
                <a:gd name="connsiteY2" fmla="*/ 952500 h 952500"/>
              </a:gdLst>
              <a:ahLst/>
              <a:cxnLst>
                <a:cxn ang="0">
                  <a:pos x="connsiteX0" y="connsiteY0"/>
                </a:cxn>
                <a:cxn ang="0">
                  <a:pos x="connsiteX1" y="connsiteY1"/>
                </a:cxn>
                <a:cxn ang="0">
                  <a:pos x="connsiteX2" y="connsiteY2"/>
                </a:cxn>
              </a:cxnLst>
              <a:rect l="l" t="t" r="r" b="b"/>
              <a:pathLst>
                <a:path w="4422590" h="952500">
                  <a:moveTo>
                    <a:pt x="0" y="0"/>
                  </a:moveTo>
                  <a:lnTo>
                    <a:pt x="3683185" y="33074"/>
                  </a:lnTo>
                  <a:cubicBezTo>
                    <a:pt x="4419788" y="73837"/>
                    <a:pt x="4434767" y="596593"/>
                    <a:pt x="4419600" y="952500"/>
                  </a:cubicBezTo>
                </a:path>
              </a:pathLst>
            </a:custGeom>
            <a:ln w="22225">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sp>
        <p:nvSpPr>
          <p:cNvPr id="2" name="Title 1"/>
          <p:cNvSpPr>
            <a:spLocks noGrp="1"/>
          </p:cNvSpPr>
          <p:nvPr>
            <p:ph type="title"/>
          </p:nvPr>
        </p:nvSpPr>
        <p:spPr>
          <a:xfrm>
            <a:off x="519112" y="228600"/>
            <a:ext cx="11149013" cy="997196"/>
          </a:xfrm>
        </p:spPr>
        <p:txBody>
          <a:bodyPr/>
          <a:lstStyle/>
          <a:p>
            <a:r>
              <a:rPr lang="en-US" dirty="0" smtClean="0"/>
              <a:t>Supporting Big Data</a:t>
            </a:r>
            <a:br>
              <a:rPr lang="en-US" dirty="0" smtClean="0"/>
            </a:br>
            <a:r>
              <a:rPr lang="en-US" sz="2800" dirty="0">
                <a:solidFill>
                  <a:schemeClr val="accent1"/>
                </a:solidFill>
              </a:rPr>
              <a:t>Illustrating the DSC</a:t>
            </a:r>
          </a:p>
        </p:txBody>
      </p:sp>
      <p:grpSp>
        <p:nvGrpSpPr>
          <p:cNvPr id="3" name="Group 2"/>
          <p:cNvGrpSpPr/>
          <p:nvPr/>
        </p:nvGrpSpPr>
        <p:grpSpPr>
          <a:xfrm>
            <a:off x="4341645" y="3615555"/>
            <a:ext cx="5944569" cy="1652305"/>
            <a:chOff x="4341645" y="3615555"/>
            <a:chExt cx="5944569" cy="1652305"/>
          </a:xfrm>
        </p:grpSpPr>
        <p:sp>
          <p:nvSpPr>
            <p:cNvPr id="156" name="Rectangle 155"/>
            <p:cNvSpPr/>
            <p:nvPr/>
          </p:nvSpPr>
          <p:spPr>
            <a:xfrm>
              <a:off x="4341646" y="3615555"/>
              <a:ext cx="1735583" cy="488181"/>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184" name="TextBox 183"/>
            <p:cNvSpPr txBox="1"/>
            <p:nvPr/>
          </p:nvSpPr>
          <p:spPr>
            <a:xfrm>
              <a:off x="4341646" y="3688571"/>
              <a:ext cx="1735583" cy="369332"/>
            </a:xfrm>
            <a:prstGeom prst="rect">
              <a:avLst/>
            </a:prstGeom>
            <a:noFill/>
          </p:spPr>
          <p:txBody>
            <a:bodyPr wrap="square" rtlCol="0">
              <a:spAutoFit/>
            </a:bodyPr>
            <a:lstStyle/>
            <a:p>
              <a:pPr algn="ctr"/>
              <a:r>
                <a:rPr lang="en-US" sz="1800" b="1" i="1" dirty="0" smtClean="0"/>
                <a:t>DSC File</a:t>
              </a:r>
            </a:p>
          </p:txBody>
        </p:sp>
        <p:sp>
          <p:nvSpPr>
            <p:cNvPr id="121" name="Rectangle 120"/>
            <p:cNvSpPr/>
            <p:nvPr/>
          </p:nvSpPr>
          <p:spPr>
            <a:xfrm>
              <a:off x="6431967" y="3629148"/>
              <a:ext cx="1735583" cy="488181"/>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181" name="TextBox 180"/>
            <p:cNvSpPr txBox="1"/>
            <p:nvPr/>
          </p:nvSpPr>
          <p:spPr>
            <a:xfrm>
              <a:off x="6435535" y="3702164"/>
              <a:ext cx="1732014" cy="369332"/>
            </a:xfrm>
            <a:prstGeom prst="rect">
              <a:avLst/>
            </a:prstGeom>
            <a:noFill/>
          </p:spPr>
          <p:txBody>
            <a:bodyPr wrap="square" rtlCol="0">
              <a:spAutoFit/>
            </a:bodyPr>
            <a:lstStyle/>
            <a:p>
              <a:pPr algn="ctr"/>
              <a:r>
                <a:rPr lang="en-US" sz="1800" b="1" i="1" dirty="0" smtClean="0"/>
                <a:t>DSC File</a:t>
              </a:r>
            </a:p>
          </p:txBody>
        </p:sp>
        <p:sp>
          <p:nvSpPr>
            <p:cNvPr id="182" name="Rectangle 181"/>
            <p:cNvSpPr/>
            <p:nvPr/>
          </p:nvSpPr>
          <p:spPr>
            <a:xfrm>
              <a:off x="8539017" y="3616238"/>
              <a:ext cx="1735583" cy="488181"/>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185" name="TextBox 184"/>
            <p:cNvSpPr txBox="1"/>
            <p:nvPr/>
          </p:nvSpPr>
          <p:spPr>
            <a:xfrm>
              <a:off x="8539017" y="3689254"/>
              <a:ext cx="1735583" cy="369332"/>
            </a:xfrm>
            <a:prstGeom prst="rect">
              <a:avLst/>
            </a:prstGeom>
            <a:noFill/>
          </p:spPr>
          <p:txBody>
            <a:bodyPr wrap="square" rtlCol="0">
              <a:spAutoFit/>
            </a:bodyPr>
            <a:lstStyle/>
            <a:p>
              <a:pPr algn="ctr"/>
              <a:r>
                <a:rPr lang="en-US" sz="1800" b="1" i="1" dirty="0" smtClean="0"/>
                <a:t>DSC File</a:t>
              </a:r>
            </a:p>
          </p:txBody>
        </p:sp>
        <p:sp>
          <p:nvSpPr>
            <p:cNvPr id="134" name="Trapezoid 3"/>
            <p:cNvSpPr/>
            <p:nvPr/>
          </p:nvSpPr>
          <p:spPr>
            <a:xfrm rot="10800000">
              <a:off x="4341645" y="4117328"/>
              <a:ext cx="1735583" cy="1150532"/>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225957"/>
                <a:gd name="connsiteY0" fmla="*/ 2942514 h 2994182"/>
                <a:gd name="connsiteX1" fmla="*/ 1314570 w 3225957"/>
                <a:gd name="connsiteY1" fmla="*/ 16406 h 2994182"/>
                <a:gd name="connsiteX2" fmla="*/ 1376713 w 3225957"/>
                <a:gd name="connsiteY2" fmla="*/ 0 h 2994182"/>
                <a:gd name="connsiteX3" fmla="*/ 3225957 w 3225957"/>
                <a:gd name="connsiteY3" fmla="*/ 2994182 h 2994182"/>
                <a:gd name="connsiteX4" fmla="*/ 0 w 3225957"/>
                <a:gd name="connsiteY4" fmla="*/ 2942514 h 2994182"/>
                <a:gd name="connsiteX0" fmla="*/ 0 w 3304840"/>
                <a:gd name="connsiteY0" fmla="*/ 2917240 h 2994182"/>
                <a:gd name="connsiteX1" fmla="*/ 1393453 w 3304840"/>
                <a:gd name="connsiteY1" fmla="*/ 16406 h 2994182"/>
                <a:gd name="connsiteX2" fmla="*/ 1455596 w 3304840"/>
                <a:gd name="connsiteY2" fmla="*/ 0 h 2994182"/>
                <a:gd name="connsiteX3" fmla="*/ 3304840 w 3304840"/>
                <a:gd name="connsiteY3" fmla="*/ 2994182 h 2994182"/>
                <a:gd name="connsiteX4" fmla="*/ 0 w 3304840"/>
                <a:gd name="connsiteY4" fmla="*/ 2917240 h 2994182"/>
                <a:gd name="connsiteX0" fmla="*/ 0 w 3245677"/>
                <a:gd name="connsiteY0" fmla="*/ 2917240 h 2994182"/>
                <a:gd name="connsiteX1" fmla="*/ 1393453 w 3245677"/>
                <a:gd name="connsiteY1" fmla="*/ 16406 h 2994182"/>
                <a:gd name="connsiteX2" fmla="*/ 1455596 w 3245677"/>
                <a:gd name="connsiteY2" fmla="*/ 0 h 2994182"/>
                <a:gd name="connsiteX3" fmla="*/ 3245677 w 3245677"/>
                <a:gd name="connsiteY3" fmla="*/ 2994182 h 2994182"/>
                <a:gd name="connsiteX4" fmla="*/ 0 w 3245677"/>
                <a:gd name="connsiteY4" fmla="*/ 2917240 h 2994182"/>
                <a:gd name="connsiteX0" fmla="*/ 0 w 3245677"/>
                <a:gd name="connsiteY0" fmla="*/ 3941633 h 4018575"/>
                <a:gd name="connsiteX1" fmla="*/ 1393453 w 3245677"/>
                <a:gd name="connsiteY1" fmla="*/ 1040799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245677"/>
                <a:gd name="connsiteY0" fmla="*/ 3941633 h 4018575"/>
                <a:gd name="connsiteX1" fmla="*/ 1567826 w 3245677"/>
                <a:gd name="connsiteY1" fmla="*/ 67626 h 4018575"/>
                <a:gd name="connsiteX2" fmla="*/ 1595095 w 3245677"/>
                <a:gd name="connsiteY2" fmla="*/ 0 h 4018575"/>
                <a:gd name="connsiteX3" fmla="*/ 3245677 w 3245677"/>
                <a:gd name="connsiteY3" fmla="*/ 4018575 h 4018575"/>
                <a:gd name="connsiteX4" fmla="*/ 0 w 3245677"/>
                <a:gd name="connsiteY4" fmla="*/ 3941633 h 401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677" h="4018575">
                  <a:moveTo>
                    <a:pt x="0" y="3941633"/>
                  </a:moveTo>
                  <a:lnTo>
                    <a:pt x="1567826" y="67626"/>
                  </a:lnTo>
                  <a:lnTo>
                    <a:pt x="1595095" y="0"/>
                  </a:lnTo>
                  <a:lnTo>
                    <a:pt x="3245677" y="4018575"/>
                  </a:lnTo>
                  <a:lnTo>
                    <a:pt x="0" y="3941633"/>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3"/>
            <p:cNvSpPr/>
            <p:nvPr/>
          </p:nvSpPr>
          <p:spPr>
            <a:xfrm rot="10800000">
              <a:off x="6408734" y="4120338"/>
              <a:ext cx="1758815" cy="111358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225957"/>
                <a:gd name="connsiteY0" fmla="*/ 2942514 h 2994182"/>
                <a:gd name="connsiteX1" fmla="*/ 1314570 w 3225957"/>
                <a:gd name="connsiteY1" fmla="*/ 16406 h 2994182"/>
                <a:gd name="connsiteX2" fmla="*/ 1376713 w 3225957"/>
                <a:gd name="connsiteY2" fmla="*/ 0 h 2994182"/>
                <a:gd name="connsiteX3" fmla="*/ 3225957 w 3225957"/>
                <a:gd name="connsiteY3" fmla="*/ 2994182 h 2994182"/>
                <a:gd name="connsiteX4" fmla="*/ 0 w 3225957"/>
                <a:gd name="connsiteY4" fmla="*/ 2942514 h 2994182"/>
                <a:gd name="connsiteX0" fmla="*/ 0 w 3304840"/>
                <a:gd name="connsiteY0" fmla="*/ 2917240 h 2994182"/>
                <a:gd name="connsiteX1" fmla="*/ 1393453 w 3304840"/>
                <a:gd name="connsiteY1" fmla="*/ 16406 h 2994182"/>
                <a:gd name="connsiteX2" fmla="*/ 1455596 w 3304840"/>
                <a:gd name="connsiteY2" fmla="*/ 0 h 2994182"/>
                <a:gd name="connsiteX3" fmla="*/ 3304840 w 3304840"/>
                <a:gd name="connsiteY3" fmla="*/ 2994182 h 2994182"/>
                <a:gd name="connsiteX4" fmla="*/ 0 w 3304840"/>
                <a:gd name="connsiteY4" fmla="*/ 2917240 h 2994182"/>
                <a:gd name="connsiteX0" fmla="*/ 0 w 3245677"/>
                <a:gd name="connsiteY0" fmla="*/ 2917240 h 2994182"/>
                <a:gd name="connsiteX1" fmla="*/ 1393453 w 3245677"/>
                <a:gd name="connsiteY1" fmla="*/ 16406 h 2994182"/>
                <a:gd name="connsiteX2" fmla="*/ 1455596 w 3245677"/>
                <a:gd name="connsiteY2" fmla="*/ 0 h 2994182"/>
                <a:gd name="connsiteX3" fmla="*/ 3245677 w 3245677"/>
                <a:gd name="connsiteY3" fmla="*/ 2994182 h 2994182"/>
                <a:gd name="connsiteX4" fmla="*/ 0 w 3245677"/>
                <a:gd name="connsiteY4" fmla="*/ 2917240 h 2994182"/>
                <a:gd name="connsiteX0" fmla="*/ 0 w 3245677"/>
                <a:gd name="connsiteY0" fmla="*/ 3941633 h 4018575"/>
                <a:gd name="connsiteX1" fmla="*/ 1393453 w 3245677"/>
                <a:gd name="connsiteY1" fmla="*/ 1040799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245677"/>
                <a:gd name="connsiteY0" fmla="*/ 3941633 h 4018575"/>
                <a:gd name="connsiteX1" fmla="*/ 1567826 w 3245677"/>
                <a:gd name="connsiteY1" fmla="*/ 67626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245677"/>
                <a:gd name="connsiteY0" fmla="*/ 3874005 h 3950947"/>
                <a:gd name="connsiteX1" fmla="*/ 1567826 w 3245677"/>
                <a:gd name="connsiteY1" fmla="*/ -2 h 3950947"/>
                <a:gd name="connsiteX2" fmla="*/ 2396191 w 3245677"/>
                <a:gd name="connsiteY2" fmla="*/ 61417 h 3950947"/>
                <a:gd name="connsiteX3" fmla="*/ 3245677 w 3245677"/>
                <a:gd name="connsiteY3" fmla="*/ 3950947 h 3950947"/>
                <a:gd name="connsiteX4" fmla="*/ 0 w 3245677"/>
                <a:gd name="connsiteY4" fmla="*/ 3874005 h 3950947"/>
                <a:gd name="connsiteX0" fmla="*/ 0 w 3245677"/>
                <a:gd name="connsiteY0" fmla="*/ 3812588 h 3889530"/>
                <a:gd name="connsiteX1" fmla="*/ 2403010 w 3245677"/>
                <a:gd name="connsiteY1" fmla="*/ 35361 h 3889530"/>
                <a:gd name="connsiteX2" fmla="*/ 2396191 w 3245677"/>
                <a:gd name="connsiteY2" fmla="*/ 0 h 3889530"/>
                <a:gd name="connsiteX3" fmla="*/ 3245677 w 3245677"/>
                <a:gd name="connsiteY3" fmla="*/ 3889530 h 3889530"/>
                <a:gd name="connsiteX4" fmla="*/ 0 w 3245677"/>
                <a:gd name="connsiteY4" fmla="*/ 3812588 h 388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677" h="3889530">
                  <a:moveTo>
                    <a:pt x="0" y="3812588"/>
                  </a:moveTo>
                  <a:lnTo>
                    <a:pt x="2403010" y="35361"/>
                  </a:lnTo>
                  <a:lnTo>
                    <a:pt x="2396191" y="0"/>
                  </a:lnTo>
                  <a:lnTo>
                    <a:pt x="3245677" y="3889530"/>
                  </a:lnTo>
                  <a:lnTo>
                    <a:pt x="0" y="3812588"/>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3"/>
            <p:cNvSpPr/>
            <p:nvPr/>
          </p:nvSpPr>
          <p:spPr>
            <a:xfrm rot="10800000">
              <a:off x="8527399" y="4080102"/>
              <a:ext cx="1758815" cy="1058167"/>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225957"/>
                <a:gd name="connsiteY0" fmla="*/ 2942514 h 2994182"/>
                <a:gd name="connsiteX1" fmla="*/ 1314570 w 3225957"/>
                <a:gd name="connsiteY1" fmla="*/ 16406 h 2994182"/>
                <a:gd name="connsiteX2" fmla="*/ 1376713 w 3225957"/>
                <a:gd name="connsiteY2" fmla="*/ 0 h 2994182"/>
                <a:gd name="connsiteX3" fmla="*/ 3225957 w 3225957"/>
                <a:gd name="connsiteY3" fmla="*/ 2994182 h 2994182"/>
                <a:gd name="connsiteX4" fmla="*/ 0 w 3225957"/>
                <a:gd name="connsiteY4" fmla="*/ 2942514 h 2994182"/>
                <a:gd name="connsiteX0" fmla="*/ 0 w 3304840"/>
                <a:gd name="connsiteY0" fmla="*/ 2917240 h 2994182"/>
                <a:gd name="connsiteX1" fmla="*/ 1393453 w 3304840"/>
                <a:gd name="connsiteY1" fmla="*/ 16406 h 2994182"/>
                <a:gd name="connsiteX2" fmla="*/ 1455596 w 3304840"/>
                <a:gd name="connsiteY2" fmla="*/ 0 h 2994182"/>
                <a:gd name="connsiteX3" fmla="*/ 3304840 w 3304840"/>
                <a:gd name="connsiteY3" fmla="*/ 2994182 h 2994182"/>
                <a:gd name="connsiteX4" fmla="*/ 0 w 3304840"/>
                <a:gd name="connsiteY4" fmla="*/ 2917240 h 2994182"/>
                <a:gd name="connsiteX0" fmla="*/ 0 w 3245677"/>
                <a:gd name="connsiteY0" fmla="*/ 2917240 h 2994182"/>
                <a:gd name="connsiteX1" fmla="*/ 1393453 w 3245677"/>
                <a:gd name="connsiteY1" fmla="*/ 16406 h 2994182"/>
                <a:gd name="connsiteX2" fmla="*/ 1455596 w 3245677"/>
                <a:gd name="connsiteY2" fmla="*/ 0 h 2994182"/>
                <a:gd name="connsiteX3" fmla="*/ 3245677 w 3245677"/>
                <a:gd name="connsiteY3" fmla="*/ 2994182 h 2994182"/>
                <a:gd name="connsiteX4" fmla="*/ 0 w 3245677"/>
                <a:gd name="connsiteY4" fmla="*/ 2917240 h 2994182"/>
                <a:gd name="connsiteX0" fmla="*/ 0 w 3245677"/>
                <a:gd name="connsiteY0" fmla="*/ 3941633 h 4018575"/>
                <a:gd name="connsiteX1" fmla="*/ 1393453 w 3245677"/>
                <a:gd name="connsiteY1" fmla="*/ 1040799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245677"/>
                <a:gd name="connsiteY0" fmla="*/ 3941633 h 4018575"/>
                <a:gd name="connsiteX1" fmla="*/ 1567826 w 3245677"/>
                <a:gd name="connsiteY1" fmla="*/ 67626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245677"/>
                <a:gd name="connsiteY0" fmla="*/ 3874005 h 3950947"/>
                <a:gd name="connsiteX1" fmla="*/ 1567826 w 3245677"/>
                <a:gd name="connsiteY1" fmla="*/ -2 h 3950947"/>
                <a:gd name="connsiteX2" fmla="*/ 2396191 w 3245677"/>
                <a:gd name="connsiteY2" fmla="*/ 61417 h 3950947"/>
                <a:gd name="connsiteX3" fmla="*/ 3245677 w 3245677"/>
                <a:gd name="connsiteY3" fmla="*/ 3950947 h 3950947"/>
                <a:gd name="connsiteX4" fmla="*/ 0 w 3245677"/>
                <a:gd name="connsiteY4" fmla="*/ 3874005 h 3950947"/>
                <a:gd name="connsiteX0" fmla="*/ 0 w 3245677"/>
                <a:gd name="connsiteY0" fmla="*/ 3812588 h 3889530"/>
                <a:gd name="connsiteX1" fmla="*/ 2403010 w 3245677"/>
                <a:gd name="connsiteY1" fmla="*/ 35361 h 3889530"/>
                <a:gd name="connsiteX2" fmla="*/ 2396191 w 3245677"/>
                <a:gd name="connsiteY2" fmla="*/ 0 h 3889530"/>
                <a:gd name="connsiteX3" fmla="*/ 3245677 w 3245677"/>
                <a:gd name="connsiteY3" fmla="*/ 3889530 h 3889530"/>
                <a:gd name="connsiteX4" fmla="*/ 0 w 3245677"/>
                <a:gd name="connsiteY4" fmla="*/ 3812588 h 3889530"/>
                <a:gd name="connsiteX0" fmla="*/ 0 w 3245677"/>
                <a:gd name="connsiteY0" fmla="*/ 3777227 h 3854169"/>
                <a:gd name="connsiteX1" fmla="*/ 2403010 w 3245677"/>
                <a:gd name="connsiteY1" fmla="*/ 0 h 3854169"/>
                <a:gd name="connsiteX2" fmla="*/ 1526917 w 3245677"/>
                <a:gd name="connsiteY2" fmla="*/ 158206 h 3854169"/>
                <a:gd name="connsiteX3" fmla="*/ 3245677 w 3245677"/>
                <a:gd name="connsiteY3" fmla="*/ 3854169 h 3854169"/>
                <a:gd name="connsiteX4" fmla="*/ 0 w 3245677"/>
                <a:gd name="connsiteY4" fmla="*/ 3777227 h 3854169"/>
                <a:gd name="connsiteX0" fmla="*/ 0 w 3245677"/>
                <a:gd name="connsiteY0" fmla="*/ 3619021 h 3695963"/>
                <a:gd name="connsiteX1" fmla="*/ 1516691 w 3245677"/>
                <a:gd name="connsiteY1" fmla="*/ 35358 h 3695963"/>
                <a:gd name="connsiteX2" fmla="*/ 1526917 w 3245677"/>
                <a:gd name="connsiteY2" fmla="*/ 0 h 3695963"/>
                <a:gd name="connsiteX3" fmla="*/ 3245677 w 3245677"/>
                <a:gd name="connsiteY3" fmla="*/ 3695963 h 3695963"/>
                <a:gd name="connsiteX4" fmla="*/ 0 w 3245677"/>
                <a:gd name="connsiteY4" fmla="*/ 3619021 h 369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677" h="3695963">
                  <a:moveTo>
                    <a:pt x="0" y="3619021"/>
                  </a:moveTo>
                  <a:lnTo>
                    <a:pt x="1516691" y="35358"/>
                  </a:lnTo>
                  <a:lnTo>
                    <a:pt x="1526917" y="0"/>
                  </a:lnTo>
                  <a:lnTo>
                    <a:pt x="3245677" y="3695963"/>
                  </a:lnTo>
                  <a:lnTo>
                    <a:pt x="0" y="3619021"/>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652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309" y="1295400"/>
            <a:ext cx="9388498" cy="1523494"/>
          </a:xfrm>
        </p:spPr>
        <p:txBody>
          <a:bodyPr/>
          <a:lstStyle/>
          <a:p>
            <a:r>
              <a:rPr lang="en-US" dirty="0" smtClean="0"/>
              <a:t>Cluster Computing with Windows HPC Server: The Basics</a:t>
            </a:r>
            <a:endParaRPr lang="en-US" dirty="0"/>
          </a:p>
        </p:txBody>
      </p:sp>
    </p:spTree>
    <p:extLst>
      <p:ext uri="{BB962C8B-B14F-4D97-AF65-F5344CB8AC3E}">
        <p14:creationId xmlns:p14="http://schemas.microsoft.com/office/powerpoint/2010/main" val="309181091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67252" y="3084172"/>
            <a:ext cx="8986902" cy="1313961"/>
            <a:chOff x="2267252" y="3084172"/>
            <a:chExt cx="8986902" cy="1313961"/>
          </a:xfrm>
        </p:grpSpPr>
        <p:sp>
          <p:nvSpPr>
            <p:cNvPr id="242" name="Rounded Rectangle 241"/>
            <p:cNvSpPr/>
            <p:nvPr/>
          </p:nvSpPr>
          <p:spPr>
            <a:xfrm>
              <a:off x="2267252" y="3084172"/>
              <a:ext cx="8986902" cy="1313961"/>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endParaRPr lang="en-US">
                <a:latin typeface="Arial" charset="0"/>
              </a:endParaRPr>
            </a:p>
          </p:txBody>
        </p:sp>
        <p:sp>
          <p:nvSpPr>
            <p:cNvPr id="241" name="TextBox 240"/>
            <p:cNvSpPr txBox="1"/>
            <p:nvPr/>
          </p:nvSpPr>
          <p:spPr>
            <a:xfrm>
              <a:off x="2273479" y="3417986"/>
              <a:ext cx="1266190" cy="646331"/>
            </a:xfrm>
            <a:prstGeom prst="rect">
              <a:avLst/>
            </a:prstGeom>
            <a:noFill/>
          </p:spPr>
          <p:txBody>
            <a:bodyPr wrap="square" rtlCol="0">
              <a:spAutoFit/>
            </a:bodyPr>
            <a:lstStyle/>
            <a:p>
              <a:pPr algn="ctr"/>
              <a:r>
                <a:rPr lang="en-US" sz="1800" b="1" dirty="0" smtClean="0"/>
                <a:t>LINQ to HPC Job</a:t>
              </a:r>
              <a:endParaRPr lang="en-US" sz="1800" b="1" dirty="0"/>
            </a:p>
          </p:txBody>
        </p:sp>
      </p:grpSp>
      <p:grpSp>
        <p:nvGrpSpPr>
          <p:cNvPr id="5" name="Group 4"/>
          <p:cNvGrpSpPr/>
          <p:nvPr/>
        </p:nvGrpSpPr>
        <p:grpSpPr>
          <a:xfrm>
            <a:off x="313398" y="1398014"/>
            <a:ext cx="2694749" cy="1088402"/>
            <a:chOff x="313398" y="1398014"/>
            <a:chExt cx="2694749" cy="1088402"/>
          </a:xfrm>
        </p:grpSpPr>
        <p:sp>
          <p:nvSpPr>
            <p:cNvPr id="253" name="Rectangle 252"/>
            <p:cNvSpPr/>
            <p:nvPr/>
          </p:nvSpPr>
          <p:spPr>
            <a:xfrm>
              <a:off x="773529" y="1398014"/>
              <a:ext cx="2234618" cy="1088402"/>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254" name="Rounded Rectangle 253"/>
            <p:cNvSpPr/>
            <p:nvPr/>
          </p:nvSpPr>
          <p:spPr>
            <a:xfrm>
              <a:off x="871610" y="1510278"/>
              <a:ext cx="2031471" cy="851923"/>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256" name="TextBox 255"/>
            <p:cNvSpPr txBox="1"/>
            <p:nvPr/>
          </p:nvSpPr>
          <p:spPr>
            <a:xfrm>
              <a:off x="875103" y="1639767"/>
              <a:ext cx="2031471" cy="646331"/>
            </a:xfrm>
            <a:prstGeom prst="rect">
              <a:avLst/>
            </a:prstGeom>
            <a:noFill/>
          </p:spPr>
          <p:txBody>
            <a:bodyPr wrap="square" rtlCol="0">
              <a:spAutoFit/>
            </a:bodyPr>
            <a:lstStyle/>
            <a:p>
              <a:pPr algn="ctr"/>
              <a:r>
                <a:rPr lang="en-US" sz="1800" b="1" i="1" dirty="0" smtClean="0"/>
                <a:t>LINQ to HPC Client</a:t>
              </a:r>
            </a:p>
          </p:txBody>
        </p:sp>
        <p:grpSp>
          <p:nvGrpSpPr>
            <p:cNvPr id="52" name="Group 248"/>
            <p:cNvGrpSpPr>
              <a:grpSpLocks/>
            </p:cNvGrpSpPr>
            <p:nvPr/>
          </p:nvGrpSpPr>
          <p:grpSpPr bwMode="auto">
            <a:xfrm>
              <a:off x="313398" y="1639059"/>
              <a:ext cx="228600" cy="594360"/>
              <a:chOff x="2976" y="768"/>
              <a:chExt cx="912" cy="2135"/>
            </a:xfrm>
          </p:grpSpPr>
          <p:sp>
            <p:nvSpPr>
              <p:cNvPr id="53"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54" name="Group 17"/>
              <p:cNvGrpSpPr>
                <a:grpSpLocks/>
              </p:cNvGrpSpPr>
              <p:nvPr/>
            </p:nvGrpSpPr>
            <p:grpSpPr bwMode="auto">
              <a:xfrm>
                <a:off x="2976" y="1433"/>
                <a:ext cx="912" cy="1470"/>
                <a:chOff x="2976" y="1433"/>
                <a:chExt cx="912" cy="1495"/>
              </a:xfrm>
            </p:grpSpPr>
            <p:sp>
              <p:nvSpPr>
                <p:cNvPr id="55"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6"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7"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sp>
        <p:nvSpPr>
          <p:cNvPr id="64" name="Rectangle 63"/>
          <p:cNvSpPr/>
          <p:nvPr/>
        </p:nvSpPr>
        <p:spPr>
          <a:xfrm>
            <a:off x="2111576" y="4565281"/>
            <a:ext cx="9333497" cy="1707241"/>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20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0345" y="4565281"/>
            <a:ext cx="2766306" cy="1707240"/>
          </a:xfrm>
          <a:prstGeom prst="rect">
            <a:avLst/>
          </a:prstGeom>
          <a:ln/>
          <a:extLst>
            <a:ext uri="{909E8E84-426E-40DD-AFC4-6F175D3DCCD1}">
              <a14:hiddenFill xmlns:a14="http://schemas.microsoft.com/office/drawing/2010/main">
                <a:solidFill>
                  <a:srgbClr val="FFFFFF"/>
                </a:solidFill>
              </a14:hiddenFill>
            </a:ext>
          </a:extLst>
        </p:spPr>
      </p:pic>
      <p:sp>
        <p:nvSpPr>
          <p:cNvPr id="162" name="TextBox 161"/>
          <p:cNvSpPr txBox="1"/>
          <p:nvPr/>
        </p:nvSpPr>
        <p:spPr>
          <a:xfrm>
            <a:off x="2111578" y="6294746"/>
            <a:ext cx="9333496" cy="369332"/>
          </a:xfrm>
          <a:prstGeom prst="rect">
            <a:avLst/>
          </a:prstGeom>
          <a:noFill/>
        </p:spPr>
        <p:txBody>
          <a:bodyPr wrap="square" rtlCol="0">
            <a:spAutoFit/>
          </a:bodyPr>
          <a:lstStyle/>
          <a:p>
            <a:pPr algn="ctr"/>
            <a:r>
              <a:rPr lang="en-US" sz="1800" b="1" i="1" dirty="0" smtClean="0"/>
              <a:t>Compute Nodes</a:t>
            </a:r>
            <a:endParaRPr lang="en-US" sz="1800" b="1" i="1" dirty="0"/>
          </a:p>
        </p:txBody>
      </p:sp>
      <p:pic>
        <p:nvPicPr>
          <p:cNvPr id="238"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363" y="4565281"/>
            <a:ext cx="2821140" cy="1707240"/>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6455" y="4565281"/>
            <a:ext cx="2769211" cy="1707240"/>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p:cNvSpPr/>
          <p:nvPr/>
        </p:nvSpPr>
        <p:spPr>
          <a:xfrm>
            <a:off x="427698" y="2362201"/>
            <a:ext cx="1865898" cy="1487178"/>
          </a:xfrm>
          <a:custGeom>
            <a:avLst/>
            <a:gdLst>
              <a:gd name="connsiteX0" fmla="*/ 1075324 w 1399788"/>
              <a:gd name="connsiteY0" fmla="*/ 0 h 1741880"/>
              <a:gd name="connsiteX1" fmla="*/ 3608 w 1399788"/>
              <a:gd name="connsiteY1" fmla="*/ 1582994 h 1741880"/>
              <a:gd name="connsiteX2" fmla="*/ 1399788 w 1399788"/>
              <a:gd name="connsiteY2" fmla="*/ 1602658 h 1741880"/>
            </a:gdLst>
            <a:ahLst/>
            <a:cxnLst>
              <a:cxn ang="0">
                <a:pos x="connsiteX0" y="connsiteY0"/>
              </a:cxn>
              <a:cxn ang="0">
                <a:pos x="connsiteX1" y="connsiteY1"/>
              </a:cxn>
              <a:cxn ang="0">
                <a:pos x="connsiteX2" y="connsiteY2"/>
              </a:cxn>
            </a:cxnLst>
            <a:rect l="l" t="t" r="r" b="b"/>
            <a:pathLst>
              <a:path w="1399788" h="1741880">
                <a:moveTo>
                  <a:pt x="1075324" y="0"/>
                </a:moveTo>
                <a:cubicBezTo>
                  <a:pt x="512427" y="657942"/>
                  <a:pt x="-50469" y="1315884"/>
                  <a:pt x="3608" y="1582994"/>
                </a:cubicBezTo>
                <a:cubicBezTo>
                  <a:pt x="57685" y="1850104"/>
                  <a:pt x="728736" y="1726381"/>
                  <a:pt x="1399788" y="1602658"/>
                </a:cubicBezTo>
              </a:path>
            </a:pathLst>
          </a:cu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p:cNvGrpSpPr/>
          <p:nvPr/>
        </p:nvGrpSpPr>
        <p:grpSpPr>
          <a:xfrm>
            <a:off x="2267250" y="4870082"/>
            <a:ext cx="8986904" cy="871985"/>
            <a:chOff x="2267250" y="4870082"/>
            <a:chExt cx="8986904" cy="871985"/>
          </a:xfrm>
        </p:grpSpPr>
        <p:sp>
          <p:nvSpPr>
            <p:cNvPr id="2" name="Can 1"/>
            <p:cNvSpPr/>
            <p:nvPr/>
          </p:nvSpPr>
          <p:spPr>
            <a:xfrm>
              <a:off x="3933945" y="4870082"/>
              <a:ext cx="1000255" cy="755020"/>
            </a:xfrm>
            <a:prstGeom prst="can">
              <a:avLst/>
            </a:prstGeom>
            <a:ln>
              <a:tailEnd type="none" w="lg" len="lg"/>
            </a:ln>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
          <p:nvSpPr>
            <p:cNvPr id="239" name="Can 238"/>
            <p:cNvSpPr/>
            <p:nvPr/>
          </p:nvSpPr>
          <p:spPr>
            <a:xfrm>
              <a:off x="6604798" y="4870082"/>
              <a:ext cx="1000255" cy="755020"/>
            </a:xfrm>
            <a:prstGeom prst="can">
              <a:avLst/>
            </a:prstGeom>
            <a:ln>
              <a:tailEnd type="none" w="lg" len="lg"/>
            </a:ln>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
          <p:nvSpPr>
            <p:cNvPr id="245" name="Can 244"/>
            <p:cNvSpPr/>
            <p:nvPr/>
          </p:nvSpPr>
          <p:spPr>
            <a:xfrm>
              <a:off x="9262960" y="4870082"/>
              <a:ext cx="1000255" cy="755020"/>
            </a:xfrm>
            <a:prstGeom prst="can">
              <a:avLst/>
            </a:prstGeom>
            <a:ln>
              <a:tailEnd type="none" w="lg" len="lg"/>
            </a:ln>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
          <p:nvSpPr>
            <p:cNvPr id="186" name="Rounded Rectangle 185"/>
            <p:cNvSpPr/>
            <p:nvPr/>
          </p:nvSpPr>
          <p:spPr>
            <a:xfrm>
              <a:off x="2267253" y="5095736"/>
              <a:ext cx="8986901" cy="619265"/>
            </a:xfrm>
            <a:prstGeom prst="roundRect">
              <a:avLst/>
            </a:prstGeom>
            <a:solidFill>
              <a:schemeClr val="accent2">
                <a:lumMod val="60000"/>
                <a:lumOff val="40000"/>
                <a:alpha val="63000"/>
              </a:schemeClr>
            </a:solidFill>
            <a:ln>
              <a:headEnd type="none" w="lg" len="lg"/>
              <a:tailEnd type="stealth" w="lg" len="lg"/>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endParaRPr lang="en-US">
                <a:latin typeface="Arial" charset="0"/>
              </a:endParaRPr>
            </a:p>
          </p:txBody>
        </p:sp>
        <p:sp>
          <p:nvSpPr>
            <p:cNvPr id="190" name="TextBox 189"/>
            <p:cNvSpPr txBox="1"/>
            <p:nvPr/>
          </p:nvSpPr>
          <p:spPr>
            <a:xfrm>
              <a:off x="2267250" y="5095736"/>
              <a:ext cx="1418715" cy="646331"/>
            </a:xfrm>
            <a:prstGeom prst="rect">
              <a:avLst/>
            </a:prstGeom>
            <a:noFill/>
          </p:spPr>
          <p:txBody>
            <a:bodyPr wrap="square" rtlCol="0">
              <a:spAutoFit/>
            </a:bodyPr>
            <a:lstStyle>
              <a:defPPr>
                <a:defRPr lang="en-US"/>
              </a:defPPr>
              <a:lvl1pPr>
                <a:defRPr sz="1800" b="1" i="1"/>
              </a:lvl1pPr>
            </a:lstStyle>
            <a:p>
              <a:pPr algn="ctr"/>
              <a:r>
                <a:rPr lang="en-US" i="0" dirty="0" smtClean="0"/>
                <a:t>DSC File </a:t>
              </a:r>
            </a:p>
            <a:p>
              <a:pPr algn="ctr"/>
              <a:r>
                <a:rPr lang="en-US" i="0" dirty="0" smtClean="0"/>
                <a:t>Set</a:t>
              </a:r>
              <a:endParaRPr lang="en-US" i="0" dirty="0"/>
            </a:p>
          </p:txBody>
        </p:sp>
        <p:sp>
          <p:nvSpPr>
            <p:cNvPr id="187" name="Rectangle 186"/>
            <p:cNvSpPr/>
            <p:nvPr/>
          </p:nvSpPr>
          <p:spPr>
            <a:xfrm>
              <a:off x="4034592" y="5244155"/>
              <a:ext cx="770325" cy="289282"/>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240" name="Rectangle 239"/>
            <p:cNvSpPr/>
            <p:nvPr/>
          </p:nvSpPr>
          <p:spPr>
            <a:xfrm>
              <a:off x="6689967" y="5236355"/>
              <a:ext cx="761406" cy="304543"/>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246" name="Rectangle 245"/>
            <p:cNvSpPr/>
            <p:nvPr/>
          </p:nvSpPr>
          <p:spPr>
            <a:xfrm>
              <a:off x="9363606" y="5244155"/>
              <a:ext cx="770325" cy="289282"/>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236" name="TextBox 235"/>
            <p:cNvSpPr txBox="1"/>
            <p:nvPr/>
          </p:nvSpPr>
          <p:spPr>
            <a:xfrm>
              <a:off x="3791802" y="5205667"/>
              <a:ext cx="1227715" cy="369332"/>
            </a:xfrm>
            <a:prstGeom prst="rect">
              <a:avLst/>
            </a:prstGeom>
            <a:noFill/>
          </p:spPr>
          <p:txBody>
            <a:bodyPr wrap="square" rtlCol="0">
              <a:spAutoFit/>
            </a:bodyPr>
            <a:lstStyle/>
            <a:p>
              <a:pPr algn="ctr"/>
              <a:r>
                <a:rPr lang="en-US" sz="1800" b="1" i="1" dirty="0" smtClean="0"/>
                <a:t>Data</a:t>
              </a:r>
            </a:p>
          </p:txBody>
        </p:sp>
        <p:sp>
          <p:nvSpPr>
            <p:cNvPr id="243" name="TextBox 242"/>
            <p:cNvSpPr txBox="1"/>
            <p:nvPr/>
          </p:nvSpPr>
          <p:spPr>
            <a:xfrm>
              <a:off x="6447177" y="5208101"/>
              <a:ext cx="1213500" cy="369332"/>
            </a:xfrm>
            <a:prstGeom prst="rect">
              <a:avLst/>
            </a:prstGeom>
            <a:noFill/>
          </p:spPr>
          <p:txBody>
            <a:bodyPr wrap="square" rtlCol="0">
              <a:spAutoFit/>
            </a:bodyPr>
            <a:lstStyle/>
            <a:p>
              <a:pPr algn="ctr"/>
              <a:r>
                <a:rPr lang="en-US" sz="1800" b="1" i="1" dirty="0" smtClean="0"/>
                <a:t>Data</a:t>
              </a:r>
            </a:p>
          </p:txBody>
        </p:sp>
        <p:sp>
          <p:nvSpPr>
            <p:cNvPr id="247" name="TextBox 246"/>
            <p:cNvSpPr txBox="1"/>
            <p:nvPr/>
          </p:nvSpPr>
          <p:spPr>
            <a:xfrm>
              <a:off x="9120816" y="5205667"/>
              <a:ext cx="1227715" cy="369332"/>
            </a:xfrm>
            <a:prstGeom prst="rect">
              <a:avLst/>
            </a:prstGeom>
            <a:noFill/>
          </p:spPr>
          <p:txBody>
            <a:bodyPr wrap="square" rtlCol="0">
              <a:spAutoFit/>
            </a:bodyPr>
            <a:lstStyle/>
            <a:p>
              <a:pPr algn="ctr"/>
              <a:r>
                <a:rPr lang="en-US" sz="1800" b="1" i="1" dirty="0" smtClean="0"/>
                <a:t>Data</a:t>
              </a:r>
            </a:p>
          </p:txBody>
        </p:sp>
      </p:grpSp>
      <p:sp>
        <p:nvSpPr>
          <p:cNvPr id="3" name="Title 2"/>
          <p:cNvSpPr>
            <a:spLocks noGrp="1"/>
          </p:cNvSpPr>
          <p:nvPr>
            <p:ph type="title"/>
          </p:nvPr>
        </p:nvSpPr>
        <p:spPr>
          <a:xfrm>
            <a:off x="519112" y="228600"/>
            <a:ext cx="11149013" cy="997196"/>
          </a:xfrm>
        </p:spPr>
        <p:txBody>
          <a:bodyPr/>
          <a:lstStyle/>
          <a:p>
            <a:r>
              <a:rPr lang="en-US" dirty="0" smtClean="0"/>
              <a:t>Supporting Big Data</a:t>
            </a:r>
            <a:br>
              <a:rPr lang="en-US" dirty="0" smtClean="0"/>
            </a:br>
            <a:r>
              <a:rPr lang="en-US" sz="2800" dirty="0" err="1" smtClean="0">
                <a:solidFill>
                  <a:schemeClr val="accent1"/>
                </a:solidFill>
              </a:rPr>
              <a:t>Data</a:t>
            </a:r>
            <a:r>
              <a:rPr lang="en-US" sz="2800" dirty="0" smtClean="0">
                <a:solidFill>
                  <a:schemeClr val="accent1"/>
                </a:solidFill>
              </a:rPr>
              <a:t> locality in LINQ to HPC jobs</a:t>
            </a:r>
            <a:endParaRPr lang="en-US" sz="2800" dirty="0">
              <a:solidFill>
                <a:schemeClr val="accent1"/>
              </a:solidFill>
            </a:endParaRPr>
          </a:p>
        </p:txBody>
      </p:sp>
      <p:grpSp>
        <p:nvGrpSpPr>
          <p:cNvPr id="7" name="Group 6"/>
          <p:cNvGrpSpPr/>
          <p:nvPr/>
        </p:nvGrpSpPr>
        <p:grpSpPr>
          <a:xfrm>
            <a:off x="3539668" y="3268080"/>
            <a:ext cx="1669900" cy="1504876"/>
            <a:chOff x="3539668" y="3268080"/>
            <a:chExt cx="1669900" cy="1504876"/>
          </a:xfrm>
        </p:grpSpPr>
        <p:sp>
          <p:nvSpPr>
            <p:cNvPr id="156" name="Rectangle 155"/>
            <p:cNvSpPr/>
            <p:nvPr/>
          </p:nvSpPr>
          <p:spPr>
            <a:xfrm>
              <a:off x="3584391" y="3268080"/>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83" name="Oval 182"/>
            <p:cNvSpPr/>
            <p:nvPr/>
          </p:nvSpPr>
          <p:spPr>
            <a:xfrm>
              <a:off x="3685965" y="3344280"/>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84" name="TextBox 183"/>
            <p:cNvSpPr txBox="1"/>
            <p:nvPr/>
          </p:nvSpPr>
          <p:spPr>
            <a:xfrm>
              <a:off x="3770362" y="3550986"/>
              <a:ext cx="1227715" cy="369332"/>
            </a:xfrm>
            <a:prstGeom prst="rect">
              <a:avLst/>
            </a:prstGeom>
            <a:noFill/>
          </p:spPr>
          <p:txBody>
            <a:bodyPr wrap="square" rtlCol="0">
              <a:spAutoFit/>
            </a:bodyPr>
            <a:lstStyle/>
            <a:p>
              <a:pPr algn="ctr"/>
              <a:r>
                <a:rPr lang="en-US" sz="1800" b="1" i="1" dirty="0" smtClean="0"/>
                <a:t>Logic</a:t>
              </a:r>
            </a:p>
          </p:txBody>
        </p:sp>
        <p:sp>
          <p:nvSpPr>
            <p:cNvPr id="62" name="Trapezoid 3"/>
            <p:cNvSpPr/>
            <p:nvPr/>
          </p:nvSpPr>
          <p:spPr>
            <a:xfrm rot="10800000">
              <a:off x="3539668" y="4162460"/>
              <a:ext cx="1669900" cy="61049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225957"/>
                <a:gd name="connsiteY0" fmla="*/ 2942514 h 2994182"/>
                <a:gd name="connsiteX1" fmla="*/ 1314570 w 3225957"/>
                <a:gd name="connsiteY1" fmla="*/ 16406 h 2994182"/>
                <a:gd name="connsiteX2" fmla="*/ 1376713 w 3225957"/>
                <a:gd name="connsiteY2" fmla="*/ 0 h 2994182"/>
                <a:gd name="connsiteX3" fmla="*/ 3225957 w 3225957"/>
                <a:gd name="connsiteY3" fmla="*/ 2994182 h 2994182"/>
                <a:gd name="connsiteX4" fmla="*/ 0 w 3225957"/>
                <a:gd name="connsiteY4" fmla="*/ 2942514 h 2994182"/>
                <a:gd name="connsiteX0" fmla="*/ 0 w 3304840"/>
                <a:gd name="connsiteY0" fmla="*/ 2917240 h 2994182"/>
                <a:gd name="connsiteX1" fmla="*/ 1393453 w 3304840"/>
                <a:gd name="connsiteY1" fmla="*/ 16406 h 2994182"/>
                <a:gd name="connsiteX2" fmla="*/ 1455596 w 3304840"/>
                <a:gd name="connsiteY2" fmla="*/ 0 h 2994182"/>
                <a:gd name="connsiteX3" fmla="*/ 3304840 w 3304840"/>
                <a:gd name="connsiteY3" fmla="*/ 2994182 h 2994182"/>
                <a:gd name="connsiteX4" fmla="*/ 0 w 3304840"/>
                <a:gd name="connsiteY4" fmla="*/ 2917240 h 2994182"/>
                <a:gd name="connsiteX0" fmla="*/ 0 w 3245677"/>
                <a:gd name="connsiteY0" fmla="*/ 2917240 h 2994182"/>
                <a:gd name="connsiteX1" fmla="*/ 1393453 w 3245677"/>
                <a:gd name="connsiteY1" fmla="*/ 16406 h 2994182"/>
                <a:gd name="connsiteX2" fmla="*/ 1455596 w 3245677"/>
                <a:gd name="connsiteY2" fmla="*/ 0 h 2994182"/>
                <a:gd name="connsiteX3" fmla="*/ 3245677 w 3245677"/>
                <a:gd name="connsiteY3" fmla="*/ 2994182 h 2994182"/>
                <a:gd name="connsiteX4" fmla="*/ 0 w 3245677"/>
                <a:gd name="connsiteY4" fmla="*/ 2917240 h 2994182"/>
                <a:gd name="connsiteX0" fmla="*/ 0 w 3245677"/>
                <a:gd name="connsiteY0" fmla="*/ 3941633 h 4018575"/>
                <a:gd name="connsiteX1" fmla="*/ 1393453 w 3245677"/>
                <a:gd name="connsiteY1" fmla="*/ 1040799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245677"/>
                <a:gd name="connsiteY0" fmla="*/ 3941633 h 4018575"/>
                <a:gd name="connsiteX1" fmla="*/ 1567826 w 3245677"/>
                <a:gd name="connsiteY1" fmla="*/ 67626 h 4018575"/>
                <a:gd name="connsiteX2" fmla="*/ 1595095 w 3245677"/>
                <a:gd name="connsiteY2" fmla="*/ 0 h 4018575"/>
                <a:gd name="connsiteX3" fmla="*/ 3245677 w 3245677"/>
                <a:gd name="connsiteY3" fmla="*/ 4018575 h 4018575"/>
                <a:gd name="connsiteX4" fmla="*/ 0 w 3245677"/>
                <a:gd name="connsiteY4" fmla="*/ 3941633 h 401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677" h="4018575">
                  <a:moveTo>
                    <a:pt x="0" y="3941633"/>
                  </a:moveTo>
                  <a:lnTo>
                    <a:pt x="1567826" y="67626"/>
                  </a:lnTo>
                  <a:lnTo>
                    <a:pt x="1595095" y="0"/>
                  </a:lnTo>
                  <a:lnTo>
                    <a:pt x="3245677" y="4018575"/>
                  </a:lnTo>
                  <a:lnTo>
                    <a:pt x="0" y="3941633"/>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063234" y="3278452"/>
            <a:ext cx="1707578" cy="1521611"/>
            <a:chOff x="6063234" y="3278452"/>
            <a:chExt cx="1707578" cy="1521611"/>
          </a:xfrm>
        </p:grpSpPr>
        <p:sp>
          <p:nvSpPr>
            <p:cNvPr id="214" name="Rectangle 213"/>
            <p:cNvSpPr/>
            <p:nvPr/>
          </p:nvSpPr>
          <p:spPr>
            <a:xfrm>
              <a:off x="6114344" y="3278452"/>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221" name="Oval 220"/>
            <p:cNvSpPr/>
            <p:nvPr/>
          </p:nvSpPr>
          <p:spPr>
            <a:xfrm>
              <a:off x="6215918" y="3354652"/>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265" name="TextBox 264"/>
            <p:cNvSpPr txBox="1"/>
            <p:nvPr/>
          </p:nvSpPr>
          <p:spPr>
            <a:xfrm>
              <a:off x="6325940" y="3540614"/>
              <a:ext cx="1227715" cy="369332"/>
            </a:xfrm>
            <a:prstGeom prst="rect">
              <a:avLst/>
            </a:prstGeom>
            <a:noFill/>
          </p:spPr>
          <p:txBody>
            <a:bodyPr wrap="square" rtlCol="0">
              <a:spAutoFit/>
            </a:bodyPr>
            <a:lstStyle/>
            <a:p>
              <a:pPr algn="ctr"/>
              <a:r>
                <a:rPr lang="en-US" sz="1800" b="1" i="1" dirty="0" smtClean="0"/>
                <a:t>Logic</a:t>
              </a:r>
            </a:p>
          </p:txBody>
        </p:sp>
        <p:sp>
          <p:nvSpPr>
            <p:cNvPr id="63" name="Trapezoid 3"/>
            <p:cNvSpPr/>
            <p:nvPr/>
          </p:nvSpPr>
          <p:spPr>
            <a:xfrm rot="10800000">
              <a:off x="6063234" y="4162461"/>
              <a:ext cx="1707578" cy="637602"/>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225957"/>
                <a:gd name="connsiteY0" fmla="*/ 2942514 h 2994182"/>
                <a:gd name="connsiteX1" fmla="*/ 1314570 w 3225957"/>
                <a:gd name="connsiteY1" fmla="*/ 16406 h 2994182"/>
                <a:gd name="connsiteX2" fmla="*/ 1376713 w 3225957"/>
                <a:gd name="connsiteY2" fmla="*/ 0 h 2994182"/>
                <a:gd name="connsiteX3" fmla="*/ 3225957 w 3225957"/>
                <a:gd name="connsiteY3" fmla="*/ 2994182 h 2994182"/>
                <a:gd name="connsiteX4" fmla="*/ 0 w 3225957"/>
                <a:gd name="connsiteY4" fmla="*/ 2942514 h 2994182"/>
                <a:gd name="connsiteX0" fmla="*/ 0 w 3304840"/>
                <a:gd name="connsiteY0" fmla="*/ 2917240 h 2994182"/>
                <a:gd name="connsiteX1" fmla="*/ 1393453 w 3304840"/>
                <a:gd name="connsiteY1" fmla="*/ 16406 h 2994182"/>
                <a:gd name="connsiteX2" fmla="*/ 1455596 w 3304840"/>
                <a:gd name="connsiteY2" fmla="*/ 0 h 2994182"/>
                <a:gd name="connsiteX3" fmla="*/ 3304840 w 3304840"/>
                <a:gd name="connsiteY3" fmla="*/ 2994182 h 2994182"/>
                <a:gd name="connsiteX4" fmla="*/ 0 w 3304840"/>
                <a:gd name="connsiteY4" fmla="*/ 2917240 h 2994182"/>
                <a:gd name="connsiteX0" fmla="*/ 0 w 3245677"/>
                <a:gd name="connsiteY0" fmla="*/ 2917240 h 2994182"/>
                <a:gd name="connsiteX1" fmla="*/ 1393453 w 3245677"/>
                <a:gd name="connsiteY1" fmla="*/ 16406 h 2994182"/>
                <a:gd name="connsiteX2" fmla="*/ 1455596 w 3245677"/>
                <a:gd name="connsiteY2" fmla="*/ 0 h 2994182"/>
                <a:gd name="connsiteX3" fmla="*/ 3245677 w 3245677"/>
                <a:gd name="connsiteY3" fmla="*/ 2994182 h 2994182"/>
                <a:gd name="connsiteX4" fmla="*/ 0 w 3245677"/>
                <a:gd name="connsiteY4" fmla="*/ 2917240 h 2994182"/>
                <a:gd name="connsiteX0" fmla="*/ 0 w 3245677"/>
                <a:gd name="connsiteY0" fmla="*/ 3941633 h 4018575"/>
                <a:gd name="connsiteX1" fmla="*/ 1393453 w 3245677"/>
                <a:gd name="connsiteY1" fmla="*/ 1040799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245677"/>
                <a:gd name="connsiteY0" fmla="*/ 3941633 h 4018575"/>
                <a:gd name="connsiteX1" fmla="*/ 1567826 w 3245677"/>
                <a:gd name="connsiteY1" fmla="*/ 67626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245677"/>
                <a:gd name="connsiteY0" fmla="*/ 4005982 h 4082924"/>
                <a:gd name="connsiteX1" fmla="*/ 1567826 w 3245677"/>
                <a:gd name="connsiteY1" fmla="*/ 131975 h 4082924"/>
                <a:gd name="connsiteX2" fmla="*/ 1446225 w 3245677"/>
                <a:gd name="connsiteY2" fmla="*/ 0 h 4082924"/>
                <a:gd name="connsiteX3" fmla="*/ 3245677 w 3245677"/>
                <a:gd name="connsiteY3" fmla="*/ 4082924 h 4082924"/>
                <a:gd name="connsiteX4" fmla="*/ 0 w 3245677"/>
                <a:gd name="connsiteY4" fmla="*/ 4005982 h 4082924"/>
                <a:gd name="connsiteX0" fmla="*/ 0 w 3245677"/>
                <a:gd name="connsiteY0" fmla="*/ 4005982 h 4082924"/>
                <a:gd name="connsiteX1" fmla="*/ 1381739 w 3245677"/>
                <a:gd name="connsiteY1" fmla="*/ 3285 h 4082924"/>
                <a:gd name="connsiteX2" fmla="*/ 1446225 w 3245677"/>
                <a:gd name="connsiteY2" fmla="*/ 0 h 4082924"/>
                <a:gd name="connsiteX3" fmla="*/ 3245677 w 3245677"/>
                <a:gd name="connsiteY3" fmla="*/ 4082924 h 4082924"/>
                <a:gd name="connsiteX4" fmla="*/ 0 w 3245677"/>
                <a:gd name="connsiteY4" fmla="*/ 4005982 h 4082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677" h="4082924">
                  <a:moveTo>
                    <a:pt x="0" y="4005982"/>
                  </a:moveTo>
                  <a:lnTo>
                    <a:pt x="1381739" y="3285"/>
                  </a:lnTo>
                  <a:lnTo>
                    <a:pt x="1446225" y="0"/>
                  </a:lnTo>
                  <a:lnTo>
                    <a:pt x="3245677" y="4082924"/>
                  </a:lnTo>
                  <a:lnTo>
                    <a:pt x="0" y="4005982"/>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644297" y="3268079"/>
            <a:ext cx="1625177" cy="1538987"/>
            <a:chOff x="8644297" y="3268079"/>
            <a:chExt cx="1625177" cy="1538987"/>
          </a:xfrm>
        </p:grpSpPr>
        <p:sp>
          <p:nvSpPr>
            <p:cNvPr id="223" name="Rectangle 222"/>
            <p:cNvSpPr/>
            <p:nvPr/>
          </p:nvSpPr>
          <p:spPr>
            <a:xfrm>
              <a:off x="8644297" y="3268079"/>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231" name="Oval 230"/>
            <p:cNvSpPr/>
            <p:nvPr/>
          </p:nvSpPr>
          <p:spPr>
            <a:xfrm>
              <a:off x="8745871" y="3344279"/>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266" name="TextBox 265"/>
            <p:cNvSpPr txBox="1"/>
            <p:nvPr/>
          </p:nvSpPr>
          <p:spPr>
            <a:xfrm>
              <a:off x="8843028" y="3555554"/>
              <a:ext cx="1227715" cy="369332"/>
            </a:xfrm>
            <a:prstGeom prst="rect">
              <a:avLst/>
            </a:prstGeom>
            <a:noFill/>
          </p:spPr>
          <p:txBody>
            <a:bodyPr wrap="square" rtlCol="0">
              <a:spAutoFit/>
            </a:bodyPr>
            <a:lstStyle/>
            <a:p>
              <a:pPr algn="ctr"/>
              <a:r>
                <a:rPr lang="en-US" sz="1800" b="1" i="1" dirty="0" smtClean="0"/>
                <a:t>Logic</a:t>
              </a:r>
            </a:p>
          </p:txBody>
        </p:sp>
        <p:sp>
          <p:nvSpPr>
            <p:cNvPr id="65" name="Trapezoid 3"/>
            <p:cNvSpPr/>
            <p:nvPr/>
          </p:nvSpPr>
          <p:spPr>
            <a:xfrm rot="10800000">
              <a:off x="8651154" y="4181480"/>
              <a:ext cx="1611919" cy="62558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225957"/>
                <a:gd name="connsiteY0" fmla="*/ 2942514 h 2994182"/>
                <a:gd name="connsiteX1" fmla="*/ 1314570 w 3225957"/>
                <a:gd name="connsiteY1" fmla="*/ 16406 h 2994182"/>
                <a:gd name="connsiteX2" fmla="*/ 1376713 w 3225957"/>
                <a:gd name="connsiteY2" fmla="*/ 0 h 2994182"/>
                <a:gd name="connsiteX3" fmla="*/ 3225957 w 3225957"/>
                <a:gd name="connsiteY3" fmla="*/ 2994182 h 2994182"/>
                <a:gd name="connsiteX4" fmla="*/ 0 w 3225957"/>
                <a:gd name="connsiteY4" fmla="*/ 2942514 h 2994182"/>
                <a:gd name="connsiteX0" fmla="*/ 0 w 3304840"/>
                <a:gd name="connsiteY0" fmla="*/ 2917240 h 2994182"/>
                <a:gd name="connsiteX1" fmla="*/ 1393453 w 3304840"/>
                <a:gd name="connsiteY1" fmla="*/ 16406 h 2994182"/>
                <a:gd name="connsiteX2" fmla="*/ 1455596 w 3304840"/>
                <a:gd name="connsiteY2" fmla="*/ 0 h 2994182"/>
                <a:gd name="connsiteX3" fmla="*/ 3304840 w 3304840"/>
                <a:gd name="connsiteY3" fmla="*/ 2994182 h 2994182"/>
                <a:gd name="connsiteX4" fmla="*/ 0 w 3304840"/>
                <a:gd name="connsiteY4" fmla="*/ 2917240 h 2994182"/>
                <a:gd name="connsiteX0" fmla="*/ 0 w 3245677"/>
                <a:gd name="connsiteY0" fmla="*/ 2917240 h 2994182"/>
                <a:gd name="connsiteX1" fmla="*/ 1393453 w 3245677"/>
                <a:gd name="connsiteY1" fmla="*/ 16406 h 2994182"/>
                <a:gd name="connsiteX2" fmla="*/ 1455596 w 3245677"/>
                <a:gd name="connsiteY2" fmla="*/ 0 h 2994182"/>
                <a:gd name="connsiteX3" fmla="*/ 3245677 w 3245677"/>
                <a:gd name="connsiteY3" fmla="*/ 2994182 h 2994182"/>
                <a:gd name="connsiteX4" fmla="*/ 0 w 3245677"/>
                <a:gd name="connsiteY4" fmla="*/ 2917240 h 2994182"/>
                <a:gd name="connsiteX0" fmla="*/ 0 w 3245677"/>
                <a:gd name="connsiteY0" fmla="*/ 3941633 h 4018575"/>
                <a:gd name="connsiteX1" fmla="*/ 1393453 w 3245677"/>
                <a:gd name="connsiteY1" fmla="*/ 1040799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245677"/>
                <a:gd name="connsiteY0" fmla="*/ 3941633 h 4018575"/>
                <a:gd name="connsiteX1" fmla="*/ 1567826 w 3245677"/>
                <a:gd name="connsiteY1" fmla="*/ 67626 h 4018575"/>
                <a:gd name="connsiteX2" fmla="*/ 1595095 w 3245677"/>
                <a:gd name="connsiteY2" fmla="*/ 0 h 4018575"/>
                <a:gd name="connsiteX3" fmla="*/ 3245677 w 3245677"/>
                <a:gd name="connsiteY3" fmla="*/ 4018575 h 4018575"/>
                <a:gd name="connsiteX4" fmla="*/ 0 w 3245677"/>
                <a:gd name="connsiteY4" fmla="*/ 3941633 h 4018575"/>
                <a:gd name="connsiteX0" fmla="*/ 0 w 3431764"/>
                <a:gd name="connsiteY0" fmla="*/ 3941633 h 3941636"/>
                <a:gd name="connsiteX1" fmla="*/ 1567826 w 3431764"/>
                <a:gd name="connsiteY1" fmla="*/ 67626 h 3941636"/>
                <a:gd name="connsiteX2" fmla="*/ 1595095 w 3431764"/>
                <a:gd name="connsiteY2" fmla="*/ 0 h 3941636"/>
                <a:gd name="connsiteX3" fmla="*/ 3431764 w 3431764"/>
                <a:gd name="connsiteY3" fmla="*/ 3696854 h 3941636"/>
                <a:gd name="connsiteX4" fmla="*/ 0 w 3431764"/>
                <a:gd name="connsiteY4" fmla="*/ 3941633 h 3941636"/>
                <a:gd name="connsiteX0" fmla="*/ 0 w 2985152"/>
                <a:gd name="connsiteY0" fmla="*/ 4005979 h 4005979"/>
                <a:gd name="connsiteX1" fmla="*/ 1121214 w 2985152"/>
                <a:gd name="connsiteY1" fmla="*/ 67626 h 4005979"/>
                <a:gd name="connsiteX2" fmla="*/ 1148483 w 2985152"/>
                <a:gd name="connsiteY2" fmla="*/ 0 h 4005979"/>
                <a:gd name="connsiteX3" fmla="*/ 2985152 w 2985152"/>
                <a:gd name="connsiteY3" fmla="*/ 3696854 h 4005979"/>
                <a:gd name="connsiteX4" fmla="*/ 0 w 2985152"/>
                <a:gd name="connsiteY4" fmla="*/ 4005979 h 4005979"/>
                <a:gd name="connsiteX0" fmla="*/ 0 w 2985152"/>
                <a:gd name="connsiteY0" fmla="*/ 3941636 h 3941636"/>
                <a:gd name="connsiteX1" fmla="*/ 1121214 w 2985152"/>
                <a:gd name="connsiteY1" fmla="*/ 3283 h 3941636"/>
                <a:gd name="connsiteX2" fmla="*/ 1055439 w 2985152"/>
                <a:gd name="connsiteY2" fmla="*/ 0 h 3941636"/>
                <a:gd name="connsiteX3" fmla="*/ 2985152 w 2985152"/>
                <a:gd name="connsiteY3" fmla="*/ 3632511 h 3941636"/>
                <a:gd name="connsiteX4" fmla="*/ 0 w 2985152"/>
                <a:gd name="connsiteY4" fmla="*/ 3941636 h 3941636"/>
                <a:gd name="connsiteX0" fmla="*/ 0 w 2985152"/>
                <a:gd name="connsiteY0" fmla="*/ 4005979 h 4005979"/>
                <a:gd name="connsiteX1" fmla="*/ 1121214 w 2985152"/>
                <a:gd name="connsiteY1" fmla="*/ 67626 h 4005979"/>
                <a:gd name="connsiteX2" fmla="*/ 999613 w 2985152"/>
                <a:gd name="connsiteY2" fmla="*/ 0 h 4005979"/>
                <a:gd name="connsiteX3" fmla="*/ 2985152 w 2985152"/>
                <a:gd name="connsiteY3" fmla="*/ 3696854 h 4005979"/>
                <a:gd name="connsiteX4" fmla="*/ 0 w 2985152"/>
                <a:gd name="connsiteY4" fmla="*/ 4005979 h 4005979"/>
                <a:gd name="connsiteX0" fmla="*/ 0 w 2985152"/>
                <a:gd name="connsiteY0" fmla="*/ 4005979 h 4005979"/>
                <a:gd name="connsiteX1" fmla="*/ 1028170 w 2985152"/>
                <a:gd name="connsiteY1" fmla="*/ 67628 h 4005979"/>
                <a:gd name="connsiteX2" fmla="*/ 999613 w 2985152"/>
                <a:gd name="connsiteY2" fmla="*/ 0 h 4005979"/>
                <a:gd name="connsiteX3" fmla="*/ 2985152 w 2985152"/>
                <a:gd name="connsiteY3" fmla="*/ 3696854 h 4005979"/>
                <a:gd name="connsiteX4" fmla="*/ 0 w 2985152"/>
                <a:gd name="connsiteY4" fmla="*/ 4005979 h 40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152" h="4005979">
                  <a:moveTo>
                    <a:pt x="0" y="4005979"/>
                  </a:moveTo>
                  <a:lnTo>
                    <a:pt x="1028170" y="67628"/>
                  </a:lnTo>
                  <a:lnTo>
                    <a:pt x="999613" y="0"/>
                  </a:lnTo>
                  <a:lnTo>
                    <a:pt x="2985152" y="3696854"/>
                  </a:lnTo>
                  <a:lnTo>
                    <a:pt x="0" y="4005979"/>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219"/>
          <p:cNvSpPr/>
          <p:nvPr/>
        </p:nvSpPr>
        <p:spPr>
          <a:xfrm>
            <a:off x="7109995" y="4084912"/>
            <a:ext cx="405094" cy="1129832"/>
          </a:xfrm>
          <a:custGeom>
            <a:avLst/>
            <a:gdLst>
              <a:gd name="connsiteX0" fmla="*/ 0 w 707585"/>
              <a:gd name="connsiteY0" fmla="*/ 0 h 1809136"/>
              <a:gd name="connsiteX1" fmla="*/ 668593 w 707585"/>
              <a:gd name="connsiteY1" fmla="*/ 629265 h 1809136"/>
              <a:gd name="connsiteX2" fmla="*/ 570271 w 707585"/>
              <a:gd name="connsiteY2" fmla="*/ 1809136 h 1809136"/>
              <a:gd name="connsiteX0" fmla="*/ 0 w 673378"/>
              <a:gd name="connsiteY0" fmla="*/ 0 h 1809136"/>
              <a:gd name="connsiteX1" fmla="*/ 668593 w 673378"/>
              <a:gd name="connsiteY1" fmla="*/ 629265 h 1809136"/>
              <a:gd name="connsiteX2" fmla="*/ 289628 w 673378"/>
              <a:gd name="connsiteY2" fmla="*/ 1809136 h 1809136"/>
              <a:gd name="connsiteX0" fmla="*/ 0 w 674857"/>
              <a:gd name="connsiteY0" fmla="*/ 0 h 1809136"/>
              <a:gd name="connsiteX1" fmla="*/ 668593 w 674857"/>
              <a:gd name="connsiteY1" fmla="*/ 629265 h 1809136"/>
              <a:gd name="connsiteX2" fmla="*/ 289628 w 674857"/>
              <a:gd name="connsiteY2" fmla="*/ 1809136 h 1809136"/>
              <a:gd name="connsiteX0" fmla="*/ 0 w 501544"/>
              <a:gd name="connsiteY0" fmla="*/ 0 h 1444186"/>
              <a:gd name="connsiteX1" fmla="*/ 500208 w 501544"/>
              <a:gd name="connsiteY1" fmla="*/ 264315 h 1444186"/>
              <a:gd name="connsiteX2" fmla="*/ 121243 w 501544"/>
              <a:gd name="connsiteY2" fmla="*/ 1444186 h 1444186"/>
              <a:gd name="connsiteX0" fmla="*/ 0 w 346969"/>
              <a:gd name="connsiteY0" fmla="*/ 0 h 1444186"/>
              <a:gd name="connsiteX1" fmla="*/ 343048 w 346969"/>
              <a:gd name="connsiteY1" fmla="*/ 690090 h 1444186"/>
              <a:gd name="connsiteX2" fmla="*/ 121243 w 346969"/>
              <a:gd name="connsiteY2" fmla="*/ 1444186 h 1444186"/>
            </a:gdLst>
            <a:ahLst/>
            <a:cxnLst>
              <a:cxn ang="0">
                <a:pos x="connsiteX0" y="connsiteY0"/>
              </a:cxn>
              <a:cxn ang="0">
                <a:pos x="connsiteX1" y="connsiteY1"/>
              </a:cxn>
              <a:cxn ang="0">
                <a:pos x="connsiteX2" y="connsiteY2"/>
              </a:cxn>
            </a:cxnLst>
            <a:rect l="l" t="t" r="r" b="b"/>
            <a:pathLst>
              <a:path w="346969" h="1444186">
                <a:moveTo>
                  <a:pt x="0" y="0"/>
                </a:moveTo>
                <a:cubicBezTo>
                  <a:pt x="286774" y="163871"/>
                  <a:pt x="322841" y="449393"/>
                  <a:pt x="343048" y="690090"/>
                </a:cubicBezTo>
                <a:cubicBezTo>
                  <a:pt x="363255" y="930787"/>
                  <a:pt x="307731" y="1005013"/>
                  <a:pt x="121243" y="1444186"/>
                </a:cubicBezTo>
              </a:path>
            </a:pathLst>
          </a:custGeom>
          <a:ln w="25400">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6" name="Freeform 25"/>
          <p:cNvSpPr/>
          <p:nvPr/>
        </p:nvSpPr>
        <p:spPr>
          <a:xfrm>
            <a:off x="4491847" y="4084912"/>
            <a:ext cx="458734" cy="1147734"/>
          </a:xfrm>
          <a:custGeom>
            <a:avLst/>
            <a:gdLst>
              <a:gd name="connsiteX0" fmla="*/ 0 w 344140"/>
              <a:gd name="connsiteY0" fmla="*/ 0 h 1759974"/>
              <a:gd name="connsiteX1" fmla="*/ 344129 w 344140"/>
              <a:gd name="connsiteY1" fmla="*/ 757083 h 1759974"/>
              <a:gd name="connsiteX2" fmla="*/ 9832 w 344140"/>
              <a:gd name="connsiteY2" fmla="*/ 1759974 h 1759974"/>
            </a:gdLst>
            <a:ahLst/>
            <a:cxnLst>
              <a:cxn ang="0">
                <a:pos x="connsiteX0" y="connsiteY0"/>
              </a:cxn>
              <a:cxn ang="0">
                <a:pos x="connsiteX1" y="connsiteY1"/>
              </a:cxn>
              <a:cxn ang="0">
                <a:pos x="connsiteX2" y="connsiteY2"/>
              </a:cxn>
            </a:cxnLst>
            <a:rect l="l" t="t" r="r" b="b"/>
            <a:pathLst>
              <a:path w="344140" h="1759974">
                <a:moveTo>
                  <a:pt x="0" y="0"/>
                </a:moveTo>
                <a:cubicBezTo>
                  <a:pt x="171245" y="231877"/>
                  <a:pt x="342490" y="463754"/>
                  <a:pt x="344129" y="757083"/>
                </a:cubicBezTo>
                <a:cubicBezTo>
                  <a:pt x="345768" y="1050412"/>
                  <a:pt x="177800" y="1405193"/>
                  <a:pt x="9832" y="1759974"/>
                </a:cubicBezTo>
              </a:path>
            </a:pathLst>
          </a:custGeom>
          <a:ln w="25400">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9" name="Freeform 28"/>
          <p:cNvSpPr/>
          <p:nvPr/>
        </p:nvSpPr>
        <p:spPr>
          <a:xfrm>
            <a:off x="9627937" y="4084911"/>
            <a:ext cx="539965" cy="1147735"/>
          </a:xfrm>
          <a:custGeom>
            <a:avLst/>
            <a:gdLst>
              <a:gd name="connsiteX0" fmla="*/ 0 w 810158"/>
              <a:gd name="connsiteY0" fmla="*/ 0 h 1779639"/>
              <a:gd name="connsiteX1" fmla="*/ 747252 w 810158"/>
              <a:gd name="connsiteY1" fmla="*/ 629264 h 1779639"/>
              <a:gd name="connsiteX2" fmla="*/ 717755 w 810158"/>
              <a:gd name="connsiteY2" fmla="*/ 1779639 h 1779639"/>
              <a:gd name="connsiteX0" fmla="*/ 0 w 750296"/>
              <a:gd name="connsiteY0" fmla="*/ 0 h 1366684"/>
              <a:gd name="connsiteX1" fmla="*/ 747252 w 750296"/>
              <a:gd name="connsiteY1" fmla="*/ 629264 h 1366684"/>
              <a:gd name="connsiteX2" fmla="*/ 265472 w 750296"/>
              <a:gd name="connsiteY2" fmla="*/ 1366684 h 1366684"/>
              <a:gd name="connsiteX0" fmla="*/ 0 w 536438"/>
              <a:gd name="connsiteY0" fmla="*/ 0 h 1366684"/>
              <a:gd name="connsiteX1" fmla="*/ 530942 w 536438"/>
              <a:gd name="connsiteY1" fmla="*/ 580103 h 1366684"/>
              <a:gd name="connsiteX2" fmla="*/ 265472 w 536438"/>
              <a:gd name="connsiteY2" fmla="*/ 1366684 h 1366684"/>
              <a:gd name="connsiteX0" fmla="*/ 0 w 542060"/>
              <a:gd name="connsiteY0" fmla="*/ 0 h 1366684"/>
              <a:gd name="connsiteX1" fmla="*/ 530942 w 542060"/>
              <a:gd name="connsiteY1" fmla="*/ 580103 h 1366684"/>
              <a:gd name="connsiteX2" fmla="*/ 265472 w 542060"/>
              <a:gd name="connsiteY2" fmla="*/ 1366684 h 1366684"/>
            </a:gdLst>
            <a:ahLst/>
            <a:cxnLst>
              <a:cxn ang="0">
                <a:pos x="connsiteX0" y="connsiteY0"/>
              </a:cxn>
              <a:cxn ang="0">
                <a:pos x="connsiteX1" y="connsiteY1"/>
              </a:cxn>
              <a:cxn ang="0">
                <a:pos x="connsiteX2" y="connsiteY2"/>
              </a:cxn>
            </a:cxnLst>
            <a:rect l="l" t="t" r="r" b="b"/>
            <a:pathLst>
              <a:path w="542060" h="1366684">
                <a:moveTo>
                  <a:pt x="0" y="0"/>
                </a:moveTo>
                <a:cubicBezTo>
                  <a:pt x="313813" y="166329"/>
                  <a:pt x="486697" y="352322"/>
                  <a:pt x="530942" y="580103"/>
                </a:cubicBezTo>
                <a:cubicBezTo>
                  <a:pt x="575187" y="807884"/>
                  <a:pt x="487517" y="920135"/>
                  <a:pt x="265472" y="1366684"/>
                </a:cubicBezTo>
              </a:path>
            </a:pathLst>
          </a:custGeom>
          <a:ln w="25400">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Tree>
    <p:extLst>
      <p:ext uri="{BB962C8B-B14F-4D97-AF65-F5344CB8AC3E}">
        <p14:creationId xmlns:p14="http://schemas.microsoft.com/office/powerpoint/2010/main" val="339097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220"/>
                                        </p:tgtEl>
                                        <p:attrNameLst>
                                          <p:attrName>style.visibility</p:attrName>
                                        </p:attrNameLst>
                                      </p:cBhvr>
                                      <p:to>
                                        <p:strVal val="visible"/>
                                      </p:to>
                                    </p:set>
                                    <p:animEffect transition="in" filter="wipe(up)">
                                      <p:cBhvr>
                                        <p:cTn id="38" dur="500"/>
                                        <p:tgtEl>
                                          <p:spTgt spid="220"/>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20" grpId="0" animBg="1"/>
      <p:bldP spid="26"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6774174" y="4461464"/>
            <a:ext cx="4041201" cy="1910988"/>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err="1">
              <a:solidFill>
                <a:schemeClr val="tx1">
                  <a:lumMod val="75000"/>
                  <a:lumOff val="25000"/>
                </a:schemeClr>
              </a:solidFill>
            </a:endParaRPr>
          </a:p>
        </p:txBody>
      </p:sp>
      <p:grpSp>
        <p:nvGrpSpPr>
          <p:cNvPr id="69" name="Group 90"/>
          <p:cNvGrpSpPr/>
          <p:nvPr/>
        </p:nvGrpSpPr>
        <p:grpSpPr>
          <a:xfrm>
            <a:off x="7265757" y="4617736"/>
            <a:ext cx="905752" cy="1402814"/>
            <a:chOff x="3581400" y="2667000"/>
            <a:chExt cx="963904" cy="1989986"/>
          </a:xfrm>
        </p:grpSpPr>
        <p:pic>
          <p:nvPicPr>
            <p:cNvPr id="70"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90"/>
          <p:cNvGrpSpPr/>
          <p:nvPr/>
        </p:nvGrpSpPr>
        <p:grpSpPr>
          <a:xfrm>
            <a:off x="8409248" y="4596036"/>
            <a:ext cx="905752" cy="1402814"/>
            <a:chOff x="3581400" y="2667000"/>
            <a:chExt cx="963904" cy="1989986"/>
          </a:xfrm>
        </p:grpSpPr>
        <p:pic>
          <p:nvPicPr>
            <p:cNvPr id="8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 name="Group 90"/>
          <p:cNvGrpSpPr/>
          <p:nvPr/>
        </p:nvGrpSpPr>
        <p:grpSpPr>
          <a:xfrm>
            <a:off x="9440338" y="4609141"/>
            <a:ext cx="905752" cy="1402814"/>
            <a:chOff x="3581400" y="2667000"/>
            <a:chExt cx="963904" cy="1989986"/>
          </a:xfrm>
        </p:grpSpPr>
        <p:pic>
          <p:nvPicPr>
            <p:cNvPr id="96"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6916876" y="1755397"/>
            <a:ext cx="3724645" cy="3418130"/>
            <a:chOff x="6916876" y="1755397"/>
            <a:chExt cx="3724645" cy="3418130"/>
          </a:xfrm>
        </p:grpSpPr>
        <p:sp>
          <p:nvSpPr>
            <p:cNvPr id="156" name="Rectangle 155"/>
            <p:cNvSpPr/>
            <p:nvPr/>
          </p:nvSpPr>
          <p:spPr>
            <a:xfrm>
              <a:off x="6916876" y="1755397"/>
              <a:ext cx="1788088" cy="2295658"/>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p>
          </p:txBody>
        </p:sp>
        <p:sp>
          <p:nvSpPr>
            <p:cNvPr id="140" name="Rectangle 139"/>
            <p:cNvSpPr/>
            <p:nvPr/>
          </p:nvSpPr>
          <p:spPr>
            <a:xfrm>
              <a:off x="8887879" y="1755397"/>
              <a:ext cx="1753642" cy="2295658"/>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p>
          </p:txBody>
        </p:sp>
        <p:sp>
          <p:nvSpPr>
            <p:cNvPr id="2" name="Can 1"/>
            <p:cNvSpPr/>
            <p:nvPr/>
          </p:nvSpPr>
          <p:spPr>
            <a:xfrm>
              <a:off x="7232403" y="2761177"/>
              <a:ext cx="1176844" cy="1155662"/>
            </a:xfrm>
            <a:prstGeom prst="can">
              <a:avLst/>
            </a:prstGeom>
            <a:ln>
              <a:tailEnd type="none"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8" name="Trapezoid 3"/>
            <p:cNvSpPr/>
            <p:nvPr/>
          </p:nvSpPr>
          <p:spPr>
            <a:xfrm rot="10800000">
              <a:off x="6971885" y="4067344"/>
              <a:ext cx="1721282" cy="1057232"/>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2555451"/>
                <a:gd name="connsiteY0" fmla="*/ 2986244 h 7454599"/>
                <a:gd name="connsiteX1" fmla="*/ 1196247 w 2555451"/>
                <a:gd name="connsiteY1" fmla="*/ 16406 h 7454599"/>
                <a:gd name="connsiteX2" fmla="*/ 1258390 w 2555451"/>
                <a:gd name="connsiteY2" fmla="*/ 0 h 7454599"/>
                <a:gd name="connsiteX3" fmla="*/ 2555451 w 2555451"/>
                <a:gd name="connsiteY3" fmla="*/ 7454599 h 7454599"/>
                <a:gd name="connsiteX4" fmla="*/ 0 w 2555451"/>
                <a:gd name="connsiteY4" fmla="*/ 2986244 h 7454599"/>
                <a:gd name="connsiteX0" fmla="*/ 0 w 3245679"/>
                <a:gd name="connsiteY0" fmla="*/ 7534120 h 7534120"/>
                <a:gd name="connsiteX1" fmla="*/ 1886475 w 3245679"/>
                <a:gd name="connsiteY1" fmla="*/ 16406 h 7534120"/>
                <a:gd name="connsiteX2" fmla="*/ 1948618 w 3245679"/>
                <a:gd name="connsiteY2" fmla="*/ 0 h 7534120"/>
                <a:gd name="connsiteX3" fmla="*/ 3245679 w 3245679"/>
                <a:gd name="connsiteY3" fmla="*/ 7454599 h 7534120"/>
                <a:gd name="connsiteX4" fmla="*/ 0 w 3245679"/>
                <a:gd name="connsiteY4" fmla="*/ 7534120 h 7534120"/>
                <a:gd name="connsiteX0" fmla="*/ 0 w 3245679"/>
                <a:gd name="connsiteY0" fmla="*/ 7517715 h 7517715"/>
                <a:gd name="connsiteX1" fmla="*/ 1886475 w 3245679"/>
                <a:gd name="connsiteY1" fmla="*/ 1 h 7517715"/>
                <a:gd name="connsiteX2" fmla="*/ 2316601 w 3245679"/>
                <a:gd name="connsiteY2" fmla="*/ 152890 h 7517715"/>
                <a:gd name="connsiteX3" fmla="*/ 3245679 w 3245679"/>
                <a:gd name="connsiteY3" fmla="*/ 7438194 h 7517715"/>
                <a:gd name="connsiteX4" fmla="*/ 0 w 3245679"/>
                <a:gd name="connsiteY4" fmla="*/ 7517715 h 7517715"/>
                <a:gd name="connsiteX0" fmla="*/ 0 w 3245679"/>
                <a:gd name="connsiteY0" fmla="*/ 7517715 h 7517715"/>
                <a:gd name="connsiteX1" fmla="*/ 2319393 w 3245679"/>
                <a:gd name="connsiteY1" fmla="*/ 0 h 7517715"/>
                <a:gd name="connsiteX2" fmla="*/ 2316601 w 3245679"/>
                <a:gd name="connsiteY2" fmla="*/ 152890 h 7517715"/>
                <a:gd name="connsiteX3" fmla="*/ 3245679 w 3245679"/>
                <a:gd name="connsiteY3" fmla="*/ 7438194 h 7517715"/>
                <a:gd name="connsiteX4" fmla="*/ 0 w 3245679"/>
                <a:gd name="connsiteY4" fmla="*/ 7517715 h 7517715"/>
                <a:gd name="connsiteX0" fmla="*/ 0 w 3245679"/>
                <a:gd name="connsiteY0" fmla="*/ 7517715 h 7517715"/>
                <a:gd name="connsiteX1" fmla="*/ 2319393 w 3245679"/>
                <a:gd name="connsiteY1" fmla="*/ 0 h 7517715"/>
                <a:gd name="connsiteX2" fmla="*/ 3095119 w 3245679"/>
                <a:gd name="connsiteY2" fmla="*/ 457101 h 7517715"/>
                <a:gd name="connsiteX3" fmla="*/ 3245679 w 3245679"/>
                <a:gd name="connsiteY3" fmla="*/ 7438194 h 7517715"/>
                <a:gd name="connsiteX4" fmla="*/ 0 w 3245679"/>
                <a:gd name="connsiteY4" fmla="*/ 7517715 h 7517715"/>
                <a:gd name="connsiteX0" fmla="*/ 0 w 3245679"/>
                <a:gd name="connsiteY0" fmla="*/ 7091823 h 7091823"/>
                <a:gd name="connsiteX1" fmla="*/ 3050731 w 3245679"/>
                <a:gd name="connsiteY1" fmla="*/ 0 h 7091823"/>
                <a:gd name="connsiteX2" fmla="*/ 3095119 w 3245679"/>
                <a:gd name="connsiteY2" fmla="*/ 31209 h 7091823"/>
                <a:gd name="connsiteX3" fmla="*/ 3245679 w 3245679"/>
                <a:gd name="connsiteY3" fmla="*/ 7012302 h 7091823"/>
                <a:gd name="connsiteX4" fmla="*/ 0 w 3245679"/>
                <a:gd name="connsiteY4" fmla="*/ 7091823 h 7091823"/>
                <a:gd name="connsiteX0" fmla="*/ 0 w 3095133"/>
                <a:gd name="connsiteY0" fmla="*/ 7091823 h 7091823"/>
                <a:gd name="connsiteX1" fmla="*/ 3050731 w 3095133"/>
                <a:gd name="connsiteY1" fmla="*/ 0 h 7091823"/>
                <a:gd name="connsiteX2" fmla="*/ 3095119 w 3095133"/>
                <a:gd name="connsiteY2" fmla="*/ 31209 h 7091823"/>
                <a:gd name="connsiteX3" fmla="*/ 2773847 w 3095133"/>
                <a:gd name="connsiteY3" fmla="*/ 6768926 h 7091823"/>
                <a:gd name="connsiteX4" fmla="*/ 0 w 3095133"/>
                <a:gd name="connsiteY4" fmla="*/ 7091823 h 7091823"/>
                <a:gd name="connsiteX0" fmla="*/ 0 w 3543372"/>
                <a:gd name="connsiteY0" fmla="*/ 6909297 h 6909297"/>
                <a:gd name="connsiteX1" fmla="*/ 3498970 w 3543372"/>
                <a:gd name="connsiteY1" fmla="*/ 0 h 6909297"/>
                <a:gd name="connsiteX2" fmla="*/ 3543358 w 3543372"/>
                <a:gd name="connsiteY2" fmla="*/ 31209 h 6909297"/>
                <a:gd name="connsiteX3" fmla="*/ 3222086 w 3543372"/>
                <a:gd name="connsiteY3" fmla="*/ 6768926 h 6909297"/>
                <a:gd name="connsiteX4" fmla="*/ 0 w 3543372"/>
                <a:gd name="connsiteY4" fmla="*/ 6909297 h 6909297"/>
                <a:gd name="connsiteX0" fmla="*/ 0 w 3498970"/>
                <a:gd name="connsiteY0" fmla="*/ 7307655 h 7307655"/>
                <a:gd name="connsiteX1" fmla="*/ 3498970 w 3498970"/>
                <a:gd name="connsiteY1" fmla="*/ 398358 h 7307655"/>
                <a:gd name="connsiteX2" fmla="*/ 2505331 w 3498970"/>
                <a:gd name="connsiteY2" fmla="*/ 3674 h 7307655"/>
                <a:gd name="connsiteX3" fmla="*/ 3222086 w 3498970"/>
                <a:gd name="connsiteY3" fmla="*/ 7167284 h 7307655"/>
                <a:gd name="connsiteX4" fmla="*/ 0 w 3498970"/>
                <a:gd name="connsiteY4" fmla="*/ 7307655 h 7307655"/>
                <a:gd name="connsiteX0" fmla="*/ 0 w 3222085"/>
                <a:gd name="connsiteY0" fmla="*/ 7315945 h 7315945"/>
                <a:gd name="connsiteX1" fmla="*/ 2484534 w 3222085"/>
                <a:gd name="connsiteY1" fmla="*/ 41596 h 7315945"/>
                <a:gd name="connsiteX2" fmla="*/ 2505331 w 3222085"/>
                <a:gd name="connsiteY2" fmla="*/ 11964 h 7315945"/>
                <a:gd name="connsiteX3" fmla="*/ 3222086 w 3222085"/>
                <a:gd name="connsiteY3" fmla="*/ 7175574 h 7315945"/>
                <a:gd name="connsiteX4" fmla="*/ 0 w 3222085"/>
                <a:gd name="connsiteY4" fmla="*/ 7315945 h 7315945"/>
                <a:gd name="connsiteX0" fmla="*/ 0 w 3464807"/>
                <a:gd name="connsiteY0" fmla="*/ 7315945 h 7315945"/>
                <a:gd name="connsiteX1" fmla="*/ 2484534 w 3464807"/>
                <a:gd name="connsiteY1" fmla="*/ 41596 h 7315945"/>
                <a:gd name="connsiteX2" fmla="*/ 2505331 w 3464807"/>
                <a:gd name="connsiteY2" fmla="*/ 11964 h 7315945"/>
                <a:gd name="connsiteX3" fmla="*/ 3464807 w 3464807"/>
                <a:gd name="connsiteY3" fmla="*/ 7175575 h 7315945"/>
                <a:gd name="connsiteX4" fmla="*/ 0 w 3464807"/>
                <a:gd name="connsiteY4" fmla="*/ 7315945 h 7315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807" h="7315945">
                  <a:moveTo>
                    <a:pt x="0" y="7315945"/>
                  </a:moveTo>
                  <a:lnTo>
                    <a:pt x="2484534" y="41596"/>
                  </a:lnTo>
                  <a:cubicBezTo>
                    <a:pt x="2483603" y="92559"/>
                    <a:pt x="2506262" y="-38999"/>
                    <a:pt x="2505331" y="11964"/>
                  </a:cubicBezTo>
                  <a:lnTo>
                    <a:pt x="3464807" y="7175575"/>
                  </a:lnTo>
                  <a:lnTo>
                    <a:pt x="0" y="731594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3"/>
            <p:cNvSpPr/>
            <p:nvPr/>
          </p:nvSpPr>
          <p:spPr>
            <a:xfrm rot="10800000">
              <a:off x="8895128" y="4040963"/>
              <a:ext cx="1746393" cy="1132564"/>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2555451"/>
                <a:gd name="connsiteY0" fmla="*/ 2986244 h 7454599"/>
                <a:gd name="connsiteX1" fmla="*/ 1196247 w 2555451"/>
                <a:gd name="connsiteY1" fmla="*/ 16406 h 7454599"/>
                <a:gd name="connsiteX2" fmla="*/ 1258390 w 2555451"/>
                <a:gd name="connsiteY2" fmla="*/ 0 h 7454599"/>
                <a:gd name="connsiteX3" fmla="*/ 2555451 w 2555451"/>
                <a:gd name="connsiteY3" fmla="*/ 7454599 h 7454599"/>
                <a:gd name="connsiteX4" fmla="*/ 0 w 2555451"/>
                <a:gd name="connsiteY4" fmla="*/ 2986244 h 7454599"/>
                <a:gd name="connsiteX0" fmla="*/ 0 w 3245679"/>
                <a:gd name="connsiteY0" fmla="*/ 7534120 h 7534120"/>
                <a:gd name="connsiteX1" fmla="*/ 1886475 w 3245679"/>
                <a:gd name="connsiteY1" fmla="*/ 16406 h 7534120"/>
                <a:gd name="connsiteX2" fmla="*/ 1948618 w 3245679"/>
                <a:gd name="connsiteY2" fmla="*/ 0 h 7534120"/>
                <a:gd name="connsiteX3" fmla="*/ 3245679 w 3245679"/>
                <a:gd name="connsiteY3" fmla="*/ 7454599 h 7534120"/>
                <a:gd name="connsiteX4" fmla="*/ 0 w 3245679"/>
                <a:gd name="connsiteY4" fmla="*/ 7534120 h 7534120"/>
                <a:gd name="connsiteX0" fmla="*/ 0 w 3245679"/>
                <a:gd name="connsiteY0" fmla="*/ 7517715 h 7517715"/>
                <a:gd name="connsiteX1" fmla="*/ 1886475 w 3245679"/>
                <a:gd name="connsiteY1" fmla="*/ 1 h 7517715"/>
                <a:gd name="connsiteX2" fmla="*/ 2316601 w 3245679"/>
                <a:gd name="connsiteY2" fmla="*/ 152890 h 7517715"/>
                <a:gd name="connsiteX3" fmla="*/ 3245679 w 3245679"/>
                <a:gd name="connsiteY3" fmla="*/ 7438194 h 7517715"/>
                <a:gd name="connsiteX4" fmla="*/ 0 w 3245679"/>
                <a:gd name="connsiteY4" fmla="*/ 7517715 h 7517715"/>
                <a:gd name="connsiteX0" fmla="*/ 0 w 3245679"/>
                <a:gd name="connsiteY0" fmla="*/ 7517715 h 7517715"/>
                <a:gd name="connsiteX1" fmla="*/ 2319393 w 3245679"/>
                <a:gd name="connsiteY1" fmla="*/ 0 h 7517715"/>
                <a:gd name="connsiteX2" fmla="*/ 2316601 w 3245679"/>
                <a:gd name="connsiteY2" fmla="*/ 152890 h 7517715"/>
                <a:gd name="connsiteX3" fmla="*/ 3245679 w 3245679"/>
                <a:gd name="connsiteY3" fmla="*/ 7438194 h 7517715"/>
                <a:gd name="connsiteX4" fmla="*/ 0 w 3245679"/>
                <a:gd name="connsiteY4" fmla="*/ 7517715 h 7517715"/>
                <a:gd name="connsiteX0" fmla="*/ 0 w 3245679"/>
                <a:gd name="connsiteY0" fmla="*/ 7517715 h 7517715"/>
                <a:gd name="connsiteX1" fmla="*/ 2319393 w 3245679"/>
                <a:gd name="connsiteY1" fmla="*/ 0 h 7517715"/>
                <a:gd name="connsiteX2" fmla="*/ 1905328 w 3245679"/>
                <a:gd name="connsiteY2" fmla="*/ 547910 h 7517715"/>
                <a:gd name="connsiteX3" fmla="*/ 3245679 w 3245679"/>
                <a:gd name="connsiteY3" fmla="*/ 7438194 h 7517715"/>
                <a:gd name="connsiteX4" fmla="*/ 0 w 3245679"/>
                <a:gd name="connsiteY4" fmla="*/ 7517715 h 7517715"/>
                <a:gd name="connsiteX0" fmla="*/ 0 w 3245679"/>
                <a:gd name="connsiteY0" fmla="*/ 6979228 h 6979228"/>
                <a:gd name="connsiteX1" fmla="*/ 1973058 w 3245679"/>
                <a:gd name="connsiteY1" fmla="*/ 82264 h 6979228"/>
                <a:gd name="connsiteX2" fmla="*/ 1905328 w 3245679"/>
                <a:gd name="connsiteY2" fmla="*/ 9423 h 6979228"/>
                <a:gd name="connsiteX3" fmla="*/ 3245679 w 3245679"/>
                <a:gd name="connsiteY3" fmla="*/ 6899707 h 6979228"/>
                <a:gd name="connsiteX4" fmla="*/ 0 w 3245679"/>
                <a:gd name="connsiteY4" fmla="*/ 6979228 h 6979228"/>
                <a:gd name="connsiteX0" fmla="*/ 0 w 3245679"/>
                <a:gd name="connsiteY0" fmla="*/ 6896967 h 6896967"/>
                <a:gd name="connsiteX1" fmla="*/ 1973058 w 3245679"/>
                <a:gd name="connsiteY1" fmla="*/ 3 h 6896967"/>
                <a:gd name="connsiteX2" fmla="*/ 2078497 w 3245679"/>
                <a:gd name="connsiteY2" fmla="*/ 105819 h 6896967"/>
                <a:gd name="connsiteX3" fmla="*/ 3245679 w 3245679"/>
                <a:gd name="connsiteY3" fmla="*/ 6817446 h 6896967"/>
                <a:gd name="connsiteX4" fmla="*/ 0 w 3245679"/>
                <a:gd name="connsiteY4" fmla="*/ 6896967 h 6896967"/>
                <a:gd name="connsiteX0" fmla="*/ 0 w 3245679"/>
                <a:gd name="connsiteY0" fmla="*/ 6896967 h 6896967"/>
                <a:gd name="connsiteX1" fmla="*/ 2081289 w 3245679"/>
                <a:gd name="connsiteY1" fmla="*/ 0 h 6896967"/>
                <a:gd name="connsiteX2" fmla="*/ 2078497 w 3245679"/>
                <a:gd name="connsiteY2" fmla="*/ 105819 h 6896967"/>
                <a:gd name="connsiteX3" fmla="*/ 3245679 w 3245679"/>
                <a:gd name="connsiteY3" fmla="*/ 6817446 h 6896967"/>
                <a:gd name="connsiteX4" fmla="*/ 0 w 3245679"/>
                <a:gd name="connsiteY4" fmla="*/ 6896967 h 6896967"/>
                <a:gd name="connsiteX0" fmla="*/ 0 w 3245679"/>
                <a:gd name="connsiteY0" fmla="*/ 6923586 h 6923586"/>
                <a:gd name="connsiteX1" fmla="*/ 2081289 w 3245679"/>
                <a:gd name="connsiteY1" fmla="*/ 26619 h 6923586"/>
                <a:gd name="connsiteX2" fmla="*/ 2814460 w 3245679"/>
                <a:gd name="connsiteY2" fmla="*/ 13330 h 6923586"/>
                <a:gd name="connsiteX3" fmla="*/ 3245679 w 3245679"/>
                <a:gd name="connsiteY3" fmla="*/ 6844065 h 6923586"/>
                <a:gd name="connsiteX4" fmla="*/ 0 w 3245679"/>
                <a:gd name="connsiteY4" fmla="*/ 6923586 h 6923586"/>
                <a:gd name="connsiteX0" fmla="*/ 0 w 3245679"/>
                <a:gd name="connsiteY0" fmla="*/ 6919678 h 6919678"/>
                <a:gd name="connsiteX1" fmla="*/ 2795604 w 3245679"/>
                <a:gd name="connsiteY1" fmla="*/ 82261 h 6919678"/>
                <a:gd name="connsiteX2" fmla="*/ 2814460 w 3245679"/>
                <a:gd name="connsiteY2" fmla="*/ 9422 h 6919678"/>
                <a:gd name="connsiteX3" fmla="*/ 3245679 w 3245679"/>
                <a:gd name="connsiteY3" fmla="*/ 6840157 h 6919678"/>
                <a:gd name="connsiteX4" fmla="*/ 0 w 3245679"/>
                <a:gd name="connsiteY4" fmla="*/ 6919678 h 6919678"/>
                <a:gd name="connsiteX0" fmla="*/ 0 w 3245679"/>
                <a:gd name="connsiteY0" fmla="*/ 7567588 h 7567588"/>
                <a:gd name="connsiteX1" fmla="*/ 2795604 w 3245679"/>
                <a:gd name="connsiteY1" fmla="*/ 730171 h 7567588"/>
                <a:gd name="connsiteX2" fmla="*/ 1964973 w 3245679"/>
                <a:gd name="connsiteY2" fmla="*/ 2256 h 7567588"/>
                <a:gd name="connsiteX3" fmla="*/ 3245679 w 3245679"/>
                <a:gd name="connsiteY3" fmla="*/ 7488067 h 7567588"/>
                <a:gd name="connsiteX4" fmla="*/ 0 w 3245679"/>
                <a:gd name="connsiteY4" fmla="*/ 7567588 h 7567588"/>
                <a:gd name="connsiteX0" fmla="*/ 0 w 3245679"/>
                <a:gd name="connsiteY0" fmla="*/ 7671151 h 7671151"/>
                <a:gd name="connsiteX1" fmla="*/ 1946118 w 3245679"/>
                <a:gd name="connsiteY1" fmla="*/ 0 h 7671151"/>
                <a:gd name="connsiteX2" fmla="*/ 1964973 w 3245679"/>
                <a:gd name="connsiteY2" fmla="*/ 105819 h 7671151"/>
                <a:gd name="connsiteX3" fmla="*/ 3245679 w 3245679"/>
                <a:gd name="connsiteY3" fmla="*/ 7591630 h 7671151"/>
                <a:gd name="connsiteX4" fmla="*/ 0 w 3245679"/>
                <a:gd name="connsiteY4" fmla="*/ 7671151 h 7671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679" h="7671151">
                  <a:moveTo>
                    <a:pt x="0" y="7671151"/>
                  </a:moveTo>
                  <a:lnTo>
                    <a:pt x="1946118" y="0"/>
                  </a:lnTo>
                  <a:cubicBezTo>
                    <a:pt x="1945187" y="50963"/>
                    <a:pt x="1965904" y="54856"/>
                    <a:pt x="1964973" y="105819"/>
                  </a:cubicBezTo>
                  <a:lnTo>
                    <a:pt x="3245679" y="7591630"/>
                  </a:lnTo>
                  <a:lnTo>
                    <a:pt x="0" y="7671151"/>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an 142"/>
            <p:cNvSpPr/>
            <p:nvPr/>
          </p:nvSpPr>
          <p:spPr>
            <a:xfrm>
              <a:off x="9169244" y="2761177"/>
              <a:ext cx="1176844" cy="1155662"/>
            </a:xfrm>
            <a:prstGeom prst="can">
              <a:avLst/>
            </a:prstGeom>
            <a:ln>
              <a:tailEnd type="none"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6" name="Rounded Rectangle 185"/>
            <p:cNvSpPr/>
            <p:nvPr/>
          </p:nvSpPr>
          <p:spPr>
            <a:xfrm>
              <a:off x="7073528" y="3055775"/>
              <a:ext cx="3433072" cy="750753"/>
            </a:xfrm>
            <a:prstGeom prst="roundRect">
              <a:avLst/>
            </a:prstGeom>
            <a:solidFill>
              <a:schemeClr val="accent2">
                <a:lumMod val="60000"/>
                <a:lumOff val="40000"/>
                <a:alpha val="63000"/>
              </a:schemeClr>
            </a:solidFill>
            <a:ln>
              <a:headEnd type="none" w="lg" len="lg"/>
              <a:tailEnd type="stealth" w="lg" len="lg"/>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endParaRPr lang="en-US"/>
            </a:p>
          </p:txBody>
        </p:sp>
        <p:sp>
          <p:nvSpPr>
            <p:cNvPr id="187" name="Rectangle 186"/>
            <p:cNvSpPr/>
            <p:nvPr/>
          </p:nvSpPr>
          <p:spPr>
            <a:xfrm>
              <a:off x="7408992" y="3138687"/>
              <a:ext cx="885289" cy="571661"/>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p>
          </p:txBody>
        </p:sp>
        <p:sp>
          <p:nvSpPr>
            <p:cNvPr id="236" name="TextBox 235"/>
            <p:cNvSpPr txBox="1"/>
            <p:nvPr/>
          </p:nvSpPr>
          <p:spPr>
            <a:xfrm>
              <a:off x="7107307" y="3100200"/>
              <a:ext cx="1462452" cy="646331"/>
            </a:xfrm>
            <a:prstGeom prst="rect">
              <a:avLst/>
            </a:prstGeom>
            <a:noFill/>
          </p:spPr>
          <p:txBody>
            <a:bodyPr wrap="square" rtlCol="0">
              <a:spAutoFit/>
            </a:bodyPr>
            <a:lstStyle/>
            <a:p>
              <a:pPr algn="ctr"/>
              <a:r>
                <a:rPr lang="en-US" sz="1800" b="1" i="1" dirty="0" smtClean="0">
                  <a:latin typeface="+mn-lt"/>
                </a:rPr>
                <a:t>DSC</a:t>
              </a:r>
            </a:p>
            <a:p>
              <a:pPr algn="ctr"/>
              <a:r>
                <a:rPr lang="en-US" sz="1800" b="1" i="1" dirty="0" smtClean="0">
                  <a:latin typeface="+mn-lt"/>
                </a:rPr>
                <a:t>File</a:t>
              </a:r>
            </a:p>
          </p:txBody>
        </p:sp>
        <p:sp>
          <p:nvSpPr>
            <p:cNvPr id="144" name="Rectangle 143"/>
            <p:cNvSpPr/>
            <p:nvPr/>
          </p:nvSpPr>
          <p:spPr>
            <a:xfrm>
              <a:off x="9345832" y="3138687"/>
              <a:ext cx="885289" cy="571661"/>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p>
          </p:txBody>
        </p:sp>
        <p:sp>
          <p:nvSpPr>
            <p:cNvPr id="145" name="TextBox 144"/>
            <p:cNvSpPr txBox="1"/>
            <p:nvPr/>
          </p:nvSpPr>
          <p:spPr>
            <a:xfrm>
              <a:off x="9044148" y="3100200"/>
              <a:ext cx="1462452" cy="646331"/>
            </a:xfrm>
            <a:prstGeom prst="rect">
              <a:avLst/>
            </a:prstGeom>
            <a:noFill/>
          </p:spPr>
          <p:txBody>
            <a:bodyPr wrap="square" rtlCol="0">
              <a:spAutoFit/>
            </a:bodyPr>
            <a:lstStyle/>
            <a:p>
              <a:pPr algn="ctr"/>
              <a:r>
                <a:rPr lang="en-US" sz="1800" b="1" i="1" dirty="0" smtClean="0">
                  <a:latin typeface="+mn-lt"/>
                </a:rPr>
                <a:t>DSC</a:t>
              </a:r>
            </a:p>
            <a:p>
              <a:pPr algn="ctr"/>
              <a:r>
                <a:rPr lang="en-US" sz="1800" b="1" i="1" dirty="0" smtClean="0">
                  <a:latin typeface="+mn-lt"/>
                </a:rPr>
                <a:t>File</a:t>
              </a:r>
            </a:p>
          </p:txBody>
        </p:sp>
      </p:grpSp>
      <p:grpSp>
        <p:nvGrpSpPr>
          <p:cNvPr id="12" name="Group 11"/>
          <p:cNvGrpSpPr/>
          <p:nvPr/>
        </p:nvGrpSpPr>
        <p:grpSpPr>
          <a:xfrm>
            <a:off x="6682476" y="1257036"/>
            <a:ext cx="4195769" cy="1427090"/>
            <a:chOff x="6682476" y="1257036"/>
            <a:chExt cx="4195769" cy="2940784"/>
          </a:xfrm>
        </p:grpSpPr>
        <p:sp>
          <p:nvSpPr>
            <p:cNvPr id="242" name="Rounded Rectangle 241"/>
            <p:cNvSpPr/>
            <p:nvPr/>
          </p:nvSpPr>
          <p:spPr>
            <a:xfrm>
              <a:off x="6682476" y="2018113"/>
              <a:ext cx="4195768" cy="2179707"/>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a:solidFill>
                  <a:schemeClr val="tx1"/>
                </a:solidFill>
              </a:endParaRPr>
            </a:p>
          </p:txBody>
        </p:sp>
        <p:sp>
          <p:nvSpPr>
            <p:cNvPr id="241" name="TextBox 240"/>
            <p:cNvSpPr txBox="1"/>
            <p:nvPr/>
          </p:nvSpPr>
          <p:spPr>
            <a:xfrm>
              <a:off x="6682477" y="1257036"/>
              <a:ext cx="4195768" cy="369332"/>
            </a:xfrm>
            <a:prstGeom prst="rect">
              <a:avLst/>
            </a:prstGeom>
            <a:noFill/>
          </p:spPr>
          <p:txBody>
            <a:bodyPr wrap="square" rtlCol="0">
              <a:spAutoFit/>
            </a:bodyPr>
            <a:lstStyle/>
            <a:p>
              <a:pPr algn="ctr"/>
              <a:r>
                <a:rPr lang="en-US" sz="1800" b="1" dirty="0" smtClean="0">
                  <a:latin typeface="+mn-lt"/>
                </a:rPr>
                <a:t>LINQ to HPC Job</a:t>
              </a:r>
              <a:endParaRPr lang="en-US" sz="1800" b="1" dirty="0">
                <a:latin typeface="+mn-lt"/>
              </a:endParaRPr>
            </a:p>
          </p:txBody>
        </p:sp>
      </p:grpSp>
      <p:pic>
        <p:nvPicPr>
          <p:cNvPr id="11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1414" y="5222752"/>
            <a:ext cx="905751" cy="45244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338634" y="1973834"/>
            <a:ext cx="2088937" cy="3303232"/>
            <a:chOff x="3338634" y="1973834"/>
            <a:chExt cx="2088937" cy="3303232"/>
          </a:xfrm>
        </p:grpSpPr>
        <p:sp>
          <p:nvSpPr>
            <p:cNvPr id="112" name="Trapezoid 3"/>
            <p:cNvSpPr/>
            <p:nvPr/>
          </p:nvSpPr>
          <p:spPr>
            <a:xfrm rot="10800000">
              <a:off x="3338634" y="4103215"/>
              <a:ext cx="2088937" cy="1173851"/>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2555451"/>
                <a:gd name="connsiteY0" fmla="*/ 2986244 h 7454599"/>
                <a:gd name="connsiteX1" fmla="*/ 1196247 w 2555451"/>
                <a:gd name="connsiteY1" fmla="*/ 16406 h 7454599"/>
                <a:gd name="connsiteX2" fmla="*/ 1258390 w 2555451"/>
                <a:gd name="connsiteY2" fmla="*/ 0 h 7454599"/>
                <a:gd name="connsiteX3" fmla="*/ 2555451 w 2555451"/>
                <a:gd name="connsiteY3" fmla="*/ 7454599 h 7454599"/>
                <a:gd name="connsiteX4" fmla="*/ 0 w 2555451"/>
                <a:gd name="connsiteY4" fmla="*/ 2986244 h 7454599"/>
                <a:gd name="connsiteX0" fmla="*/ 0 w 3245679"/>
                <a:gd name="connsiteY0" fmla="*/ 7534120 h 7534120"/>
                <a:gd name="connsiteX1" fmla="*/ 1886475 w 3245679"/>
                <a:gd name="connsiteY1" fmla="*/ 16406 h 7534120"/>
                <a:gd name="connsiteX2" fmla="*/ 1948618 w 3245679"/>
                <a:gd name="connsiteY2" fmla="*/ 0 h 7534120"/>
                <a:gd name="connsiteX3" fmla="*/ 3245679 w 3245679"/>
                <a:gd name="connsiteY3" fmla="*/ 7454599 h 7534120"/>
                <a:gd name="connsiteX4" fmla="*/ 0 w 3245679"/>
                <a:gd name="connsiteY4" fmla="*/ 7534120 h 753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679" h="7534120">
                  <a:moveTo>
                    <a:pt x="0" y="7534120"/>
                  </a:moveTo>
                  <a:lnTo>
                    <a:pt x="1886475" y="16406"/>
                  </a:lnTo>
                  <a:lnTo>
                    <a:pt x="1948618" y="0"/>
                  </a:lnTo>
                  <a:lnTo>
                    <a:pt x="3245679" y="7454599"/>
                  </a:lnTo>
                  <a:lnTo>
                    <a:pt x="0" y="753412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338636" y="1973834"/>
              <a:ext cx="2088935" cy="2200635"/>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28" name="Can 127"/>
            <p:cNvSpPr/>
            <p:nvPr/>
          </p:nvSpPr>
          <p:spPr>
            <a:xfrm>
              <a:off x="3561430" y="2941776"/>
              <a:ext cx="1696614" cy="1142335"/>
            </a:xfrm>
            <a:prstGeom prst="can">
              <a:avLst/>
            </a:prstGeom>
            <a:solidFill>
              <a:schemeClr val="accent2">
                <a:lumMod val="60000"/>
                <a:lumOff val="40000"/>
                <a:alpha val="63000"/>
              </a:schemeClr>
            </a:solidFill>
            <a:ln>
              <a:headEnd type="none" w="lg" len="lg"/>
              <a:tailEnd type="none" w="lg" len="lg"/>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endParaRPr lang="en-US">
                <a:solidFill>
                  <a:schemeClr val="dk1"/>
                </a:solidFill>
              </a:endParaRPr>
            </a:p>
          </p:txBody>
        </p:sp>
        <p:sp>
          <p:nvSpPr>
            <p:cNvPr id="129" name="TextBox 128"/>
            <p:cNvSpPr txBox="1"/>
            <p:nvPr/>
          </p:nvSpPr>
          <p:spPr>
            <a:xfrm>
              <a:off x="3561430" y="3166247"/>
              <a:ext cx="1696614" cy="923330"/>
            </a:xfrm>
            <a:prstGeom prst="rect">
              <a:avLst/>
            </a:prstGeom>
            <a:noFill/>
          </p:spPr>
          <p:txBody>
            <a:bodyPr wrap="square" rtlCol="0">
              <a:spAutoFit/>
            </a:bodyPr>
            <a:lstStyle/>
            <a:p>
              <a:pPr algn="ctr"/>
              <a:r>
                <a:rPr lang="en-US" sz="1800" b="1" i="1" dirty="0" smtClean="0">
                  <a:latin typeface="+mn-lt"/>
                </a:rPr>
                <a:t>Distributed Storage Catalog</a:t>
              </a:r>
            </a:p>
          </p:txBody>
        </p:sp>
        <p:sp>
          <p:nvSpPr>
            <p:cNvPr id="125" name="TextBox 124"/>
            <p:cNvSpPr txBox="1"/>
            <p:nvPr/>
          </p:nvSpPr>
          <p:spPr>
            <a:xfrm>
              <a:off x="3632115" y="2101863"/>
              <a:ext cx="1501974"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HPC Job Scheduler</a:t>
              </a:r>
            </a:p>
          </p:txBody>
        </p:sp>
      </p:grpSp>
      <p:sp>
        <p:nvSpPr>
          <p:cNvPr id="52" name="TextBox 51"/>
          <p:cNvSpPr txBox="1"/>
          <p:nvPr/>
        </p:nvSpPr>
        <p:spPr>
          <a:xfrm>
            <a:off x="6774174" y="6396621"/>
            <a:ext cx="4041201" cy="400110"/>
          </a:xfrm>
          <a:prstGeom prst="rect">
            <a:avLst/>
          </a:prstGeom>
          <a:noFill/>
        </p:spPr>
        <p:txBody>
          <a:bodyPr wrap="square" rtlCol="0">
            <a:spAutoFit/>
          </a:bodyPr>
          <a:lstStyle/>
          <a:p>
            <a:pPr algn="ctr"/>
            <a:r>
              <a:rPr lang="en-US" sz="2000" b="1" i="1" dirty="0" smtClean="0">
                <a:latin typeface="+mn-lt"/>
              </a:rPr>
              <a:t>Cluster</a:t>
            </a:r>
            <a:endParaRPr lang="en-US" sz="2000" b="1" i="1" dirty="0">
              <a:latin typeface="+mn-lt"/>
            </a:endParaRPr>
          </a:p>
        </p:txBody>
      </p:sp>
      <p:sp>
        <p:nvSpPr>
          <p:cNvPr id="162" name="TextBox 161"/>
          <p:cNvSpPr txBox="1"/>
          <p:nvPr/>
        </p:nvSpPr>
        <p:spPr>
          <a:xfrm>
            <a:off x="6774174" y="5997416"/>
            <a:ext cx="3983918" cy="369332"/>
          </a:xfrm>
          <a:prstGeom prst="rect">
            <a:avLst/>
          </a:prstGeom>
          <a:noFill/>
        </p:spPr>
        <p:txBody>
          <a:bodyPr wrap="square" rtlCol="0">
            <a:spAutoFit/>
          </a:bodyPr>
          <a:lstStyle/>
          <a:p>
            <a:pPr algn="ctr"/>
            <a:r>
              <a:rPr lang="en-US" sz="1800" b="1" dirty="0" smtClean="0">
                <a:latin typeface="+mn-lt"/>
              </a:rPr>
              <a:t>On-Premises</a:t>
            </a:r>
            <a:r>
              <a:rPr lang="en-US" sz="1800" b="1" i="1" dirty="0" smtClean="0">
                <a:latin typeface="+mn-lt"/>
              </a:rPr>
              <a:t> </a:t>
            </a:r>
            <a:r>
              <a:rPr lang="en-US" sz="1800" b="1" dirty="0" smtClean="0">
                <a:latin typeface="+mn-lt"/>
              </a:rPr>
              <a:t>Servers</a:t>
            </a:r>
            <a:endParaRPr lang="en-US" sz="1800" b="1" dirty="0">
              <a:latin typeface="+mn-lt"/>
            </a:endParaRPr>
          </a:p>
        </p:txBody>
      </p:sp>
      <p:pic>
        <p:nvPicPr>
          <p:cNvPr id="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161" y="5125932"/>
            <a:ext cx="683619" cy="5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Text Box 27"/>
          <p:cNvSpPr txBox="1">
            <a:spLocks noChangeArrowheads="1"/>
          </p:cNvSpPr>
          <p:nvPr/>
        </p:nvSpPr>
        <p:spPr bwMode="auto">
          <a:xfrm>
            <a:off x="3291560" y="5619272"/>
            <a:ext cx="1925458" cy="369332"/>
          </a:xfrm>
          <a:prstGeom prst="rect">
            <a:avLst/>
          </a:prstGeom>
          <a:noFill/>
          <a:ln w="19050" algn="ctr">
            <a:noFill/>
            <a:miter lim="800000"/>
            <a:headEnd/>
            <a:tailEnd/>
          </a:ln>
          <a:effectLst/>
        </p:spPr>
        <p:txBody>
          <a:bodyPr wrap="square">
            <a:spAutoFit/>
          </a:bodyPr>
          <a:lstStyle/>
          <a:p>
            <a:pPr algn="ctr"/>
            <a:r>
              <a:rPr lang="en-US" sz="1800" b="1" i="1" dirty="0">
                <a:latin typeface="+mn-lt"/>
              </a:rPr>
              <a:t>Head Node</a:t>
            </a:r>
          </a:p>
        </p:txBody>
      </p:sp>
      <p:sp>
        <p:nvSpPr>
          <p:cNvPr id="115" name="TextBox 114"/>
          <p:cNvSpPr txBox="1"/>
          <p:nvPr/>
        </p:nvSpPr>
        <p:spPr>
          <a:xfrm>
            <a:off x="794936" y="5646181"/>
            <a:ext cx="1320456" cy="369332"/>
          </a:xfrm>
          <a:prstGeom prst="rect">
            <a:avLst/>
          </a:prstGeom>
          <a:noFill/>
        </p:spPr>
        <p:txBody>
          <a:bodyPr wrap="square" rtlCol="0">
            <a:spAutoFit/>
          </a:bodyPr>
          <a:lstStyle/>
          <a:p>
            <a:pPr algn="ctr"/>
            <a:r>
              <a:rPr lang="en-US" sz="1800" b="1" i="1" dirty="0">
                <a:latin typeface="+mn-lt"/>
              </a:rPr>
              <a:t>Client</a:t>
            </a:r>
          </a:p>
        </p:txBody>
      </p:sp>
      <p:grpSp>
        <p:nvGrpSpPr>
          <p:cNvPr id="11" name="Group 10"/>
          <p:cNvGrpSpPr/>
          <p:nvPr/>
        </p:nvGrpSpPr>
        <p:grpSpPr>
          <a:xfrm>
            <a:off x="5110649" y="1364758"/>
            <a:ext cx="1571827" cy="881024"/>
            <a:chOff x="5110649" y="1364758"/>
            <a:chExt cx="1571827" cy="881024"/>
          </a:xfrm>
        </p:grpSpPr>
        <p:sp>
          <p:nvSpPr>
            <p:cNvPr id="8" name="Freeform 7"/>
            <p:cNvSpPr/>
            <p:nvPr/>
          </p:nvSpPr>
          <p:spPr>
            <a:xfrm>
              <a:off x="5110649" y="1784122"/>
              <a:ext cx="1571827" cy="461660"/>
            </a:xfrm>
            <a:custGeom>
              <a:avLst/>
              <a:gdLst>
                <a:gd name="connsiteX0" fmla="*/ 0 w 896816"/>
                <a:gd name="connsiteY0" fmla="*/ 461660 h 461660"/>
                <a:gd name="connsiteX1" fmla="*/ 386862 w 896816"/>
                <a:gd name="connsiteY1" fmla="*/ 13252 h 461660"/>
                <a:gd name="connsiteX2" fmla="*/ 896816 w 896816"/>
                <a:gd name="connsiteY2" fmla="*/ 162722 h 461660"/>
              </a:gdLst>
              <a:ahLst/>
              <a:cxnLst>
                <a:cxn ang="0">
                  <a:pos x="connsiteX0" y="connsiteY0"/>
                </a:cxn>
                <a:cxn ang="0">
                  <a:pos x="connsiteX1" y="connsiteY1"/>
                </a:cxn>
                <a:cxn ang="0">
                  <a:pos x="connsiteX2" y="connsiteY2"/>
                </a:cxn>
              </a:cxnLst>
              <a:rect l="l" t="t" r="r" b="b"/>
              <a:pathLst>
                <a:path w="896816" h="461660">
                  <a:moveTo>
                    <a:pt x="0" y="461660"/>
                  </a:moveTo>
                  <a:cubicBezTo>
                    <a:pt x="118696" y="262367"/>
                    <a:pt x="237393" y="63075"/>
                    <a:pt x="386862" y="13252"/>
                  </a:cubicBezTo>
                  <a:cubicBezTo>
                    <a:pt x="536331" y="-36571"/>
                    <a:pt x="716573" y="63075"/>
                    <a:pt x="896816" y="162722"/>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33" name="TextBox 132"/>
            <p:cNvSpPr txBox="1"/>
            <p:nvPr/>
          </p:nvSpPr>
          <p:spPr>
            <a:xfrm>
              <a:off x="5327133" y="1364758"/>
              <a:ext cx="1173574" cy="523220"/>
            </a:xfrm>
            <a:prstGeom prst="rect">
              <a:avLst/>
            </a:prstGeom>
          </p:spPr>
          <p:txBody>
            <a:bodyPr wrap="square" rtlCol="0">
              <a:spAutoFit/>
            </a:bodyPr>
            <a:lstStyle/>
            <a:p>
              <a:pPr algn="ctr"/>
              <a:r>
                <a:rPr lang="en-US" sz="1400" i="1" dirty="0">
                  <a:latin typeface="+mn-lt"/>
                </a:rPr>
                <a:t>2</a:t>
              </a:r>
              <a:r>
                <a:rPr lang="en-US" sz="1400" i="1" dirty="0" smtClean="0">
                  <a:latin typeface="+mn-lt"/>
                </a:rPr>
                <a:t>) Schedule and start job</a:t>
              </a:r>
            </a:p>
          </p:txBody>
        </p:sp>
      </p:grpSp>
      <p:grpSp>
        <p:nvGrpSpPr>
          <p:cNvPr id="14" name="Group 13"/>
          <p:cNvGrpSpPr/>
          <p:nvPr/>
        </p:nvGrpSpPr>
        <p:grpSpPr>
          <a:xfrm>
            <a:off x="5258044" y="2593597"/>
            <a:ext cx="1658832" cy="1250136"/>
            <a:chOff x="5258044" y="2593597"/>
            <a:chExt cx="1658832" cy="1250136"/>
          </a:xfrm>
        </p:grpSpPr>
        <p:sp useBgFill="1">
          <p:nvSpPr>
            <p:cNvPr id="135" name="TextBox 134"/>
            <p:cNvSpPr txBox="1"/>
            <p:nvPr/>
          </p:nvSpPr>
          <p:spPr>
            <a:xfrm>
              <a:off x="5599045" y="3105069"/>
              <a:ext cx="1317831" cy="738664"/>
            </a:xfrm>
            <a:prstGeom prst="rect">
              <a:avLst/>
            </a:prstGeom>
          </p:spPr>
          <p:txBody>
            <a:bodyPr wrap="square" rtlCol="0">
              <a:spAutoFit/>
            </a:bodyPr>
            <a:lstStyle/>
            <a:p>
              <a:pPr algn="ctr"/>
              <a:r>
                <a:rPr lang="en-US" sz="1400" i="1" dirty="0">
                  <a:latin typeface="+mn-lt"/>
                </a:rPr>
                <a:t>3</a:t>
              </a:r>
              <a:r>
                <a:rPr lang="en-US" sz="1400" i="1" dirty="0" smtClean="0">
                  <a:latin typeface="+mn-lt"/>
                </a:rPr>
                <a:t>) Find DSC files in input DSC file set</a:t>
              </a:r>
            </a:p>
          </p:txBody>
        </p:sp>
        <p:sp>
          <p:nvSpPr>
            <p:cNvPr id="4" name="Freeform 3"/>
            <p:cNvSpPr/>
            <p:nvPr/>
          </p:nvSpPr>
          <p:spPr>
            <a:xfrm>
              <a:off x="5258044" y="2593597"/>
              <a:ext cx="1424434" cy="987345"/>
            </a:xfrm>
            <a:custGeom>
              <a:avLst/>
              <a:gdLst>
                <a:gd name="connsiteX0" fmla="*/ 1389185 w 1389185"/>
                <a:gd name="connsiteY0" fmla="*/ 0 h 896815"/>
                <a:gd name="connsiteX1" fmla="*/ 615462 w 1389185"/>
                <a:gd name="connsiteY1" fmla="*/ 290146 h 896815"/>
                <a:gd name="connsiteX2" fmla="*/ 0 w 1389185"/>
                <a:gd name="connsiteY2" fmla="*/ 896815 h 896815"/>
              </a:gdLst>
              <a:ahLst/>
              <a:cxnLst>
                <a:cxn ang="0">
                  <a:pos x="connsiteX0" y="connsiteY0"/>
                </a:cxn>
                <a:cxn ang="0">
                  <a:pos x="connsiteX1" y="connsiteY1"/>
                </a:cxn>
                <a:cxn ang="0">
                  <a:pos x="connsiteX2" y="connsiteY2"/>
                </a:cxn>
              </a:cxnLst>
              <a:rect l="l" t="t" r="r" b="b"/>
              <a:pathLst>
                <a:path w="1389185" h="896815">
                  <a:moveTo>
                    <a:pt x="1389185" y="0"/>
                  </a:moveTo>
                  <a:cubicBezTo>
                    <a:pt x="1118089" y="70338"/>
                    <a:pt x="846993" y="140677"/>
                    <a:pt x="615462" y="290146"/>
                  </a:cubicBezTo>
                  <a:cubicBezTo>
                    <a:pt x="383931" y="439615"/>
                    <a:pt x="191965" y="668215"/>
                    <a:pt x="0" y="896815"/>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sp>
        <p:nvSpPr>
          <p:cNvPr id="9" name="Title 8"/>
          <p:cNvSpPr>
            <a:spLocks noGrp="1"/>
          </p:cNvSpPr>
          <p:nvPr>
            <p:ph type="title"/>
          </p:nvPr>
        </p:nvSpPr>
        <p:spPr>
          <a:xfrm>
            <a:off x="519112" y="228600"/>
            <a:ext cx="11149013" cy="997196"/>
          </a:xfrm>
        </p:spPr>
        <p:txBody>
          <a:bodyPr/>
          <a:lstStyle/>
          <a:p>
            <a:r>
              <a:rPr lang="en-US" dirty="0" smtClean="0"/>
              <a:t>Supporting Big Data</a:t>
            </a:r>
            <a:br>
              <a:rPr lang="en-US" dirty="0" smtClean="0"/>
            </a:br>
            <a:r>
              <a:rPr lang="en-US" sz="2800" dirty="0">
                <a:solidFill>
                  <a:schemeClr val="accent1"/>
                </a:solidFill>
              </a:rPr>
              <a:t>Running a LINQ to HPC </a:t>
            </a:r>
            <a:r>
              <a:rPr lang="en-US" sz="2800" dirty="0" smtClean="0">
                <a:solidFill>
                  <a:schemeClr val="accent1"/>
                </a:solidFill>
              </a:rPr>
              <a:t>job</a:t>
            </a:r>
            <a:endParaRPr lang="en-US" sz="2800" dirty="0">
              <a:solidFill>
                <a:schemeClr val="accent1"/>
              </a:solidFill>
            </a:endParaRPr>
          </a:p>
        </p:txBody>
      </p:sp>
      <p:grpSp>
        <p:nvGrpSpPr>
          <p:cNvPr id="16" name="Group 15"/>
          <p:cNvGrpSpPr/>
          <p:nvPr/>
        </p:nvGrpSpPr>
        <p:grpSpPr>
          <a:xfrm>
            <a:off x="7181360" y="1393249"/>
            <a:ext cx="4950927" cy="1598203"/>
            <a:chOff x="7181360" y="1393249"/>
            <a:chExt cx="4950927" cy="1598203"/>
          </a:xfrm>
        </p:grpSpPr>
        <p:grpSp>
          <p:nvGrpSpPr>
            <p:cNvPr id="15" name="Group 14"/>
            <p:cNvGrpSpPr/>
            <p:nvPr/>
          </p:nvGrpSpPr>
          <p:grpSpPr>
            <a:xfrm>
              <a:off x="10513056" y="1393249"/>
              <a:ext cx="1619231" cy="1598203"/>
              <a:chOff x="10513056" y="1393249"/>
              <a:chExt cx="1619231" cy="1598203"/>
            </a:xfrm>
          </p:grpSpPr>
          <p:sp>
            <p:nvSpPr>
              <p:cNvPr id="3" name="Freeform 2"/>
              <p:cNvSpPr/>
              <p:nvPr/>
            </p:nvSpPr>
            <p:spPr>
              <a:xfrm>
                <a:off x="10513056" y="1393249"/>
                <a:ext cx="1099271" cy="1598203"/>
              </a:xfrm>
              <a:custGeom>
                <a:avLst/>
                <a:gdLst>
                  <a:gd name="connsiteX0" fmla="*/ 360484 w 986394"/>
                  <a:gd name="connsiteY0" fmla="*/ 453634 h 1610104"/>
                  <a:gd name="connsiteX1" fmla="*/ 914400 w 986394"/>
                  <a:gd name="connsiteY1" fmla="*/ 57981 h 1610104"/>
                  <a:gd name="connsiteX2" fmla="*/ 879230 w 986394"/>
                  <a:gd name="connsiteY2" fmla="*/ 1561465 h 1610104"/>
                  <a:gd name="connsiteX3" fmla="*/ 0 w 986394"/>
                  <a:gd name="connsiteY3" fmla="*/ 1095473 h 1610104"/>
                  <a:gd name="connsiteX0" fmla="*/ 286515 w 991114"/>
                  <a:gd name="connsiteY0" fmla="*/ 512072 h 1598203"/>
                  <a:gd name="connsiteX1" fmla="*/ 914400 w 991114"/>
                  <a:gd name="connsiteY1" fmla="*/ 46080 h 1598203"/>
                  <a:gd name="connsiteX2" fmla="*/ 879230 w 991114"/>
                  <a:gd name="connsiteY2" fmla="*/ 1549564 h 1598203"/>
                  <a:gd name="connsiteX3" fmla="*/ 0 w 991114"/>
                  <a:gd name="connsiteY3" fmla="*/ 1083572 h 1598203"/>
                </a:gdLst>
                <a:ahLst/>
                <a:cxnLst>
                  <a:cxn ang="0">
                    <a:pos x="connsiteX0" y="connsiteY0"/>
                  </a:cxn>
                  <a:cxn ang="0">
                    <a:pos x="connsiteX1" y="connsiteY1"/>
                  </a:cxn>
                  <a:cxn ang="0">
                    <a:pos x="connsiteX2" y="connsiteY2"/>
                  </a:cxn>
                  <a:cxn ang="0">
                    <a:pos x="connsiteX3" y="connsiteY3"/>
                  </a:cxn>
                </a:cxnLst>
                <a:rect l="l" t="t" r="r" b="b"/>
                <a:pathLst>
                  <a:path w="991114" h="1598203">
                    <a:moveTo>
                      <a:pt x="286515" y="512072"/>
                    </a:moveTo>
                    <a:cubicBezTo>
                      <a:pt x="520244" y="221926"/>
                      <a:pt x="815614" y="-126835"/>
                      <a:pt x="914400" y="46080"/>
                    </a:cubicBezTo>
                    <a:cubicBezTo>
                      <a:pt x="1013186" y="218995"/>
                      <a:pt x="1031630" y="1376649"/>
                      <a:pt x="879230" y="1549564"/>
                    </a:cubicBezTo>
                    <a:cubicBezTo>
                      <a:pt x="726830" y="1722479"/>
                      <a:pt x="363415" y="1403025"/>
                      <a:pt x="0" y="1083572"/>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08" name="TextBox 107"/>
              <p:cNvSpPr txBox="1"/>
              <p:nvPr/>
            </p:nvSpPr>
            <p:spPr>
              <a:xfrm>
                <a:off x="10913404" y="1949675"/>
                <a:ext cx="1218883" cy="738664"/>
              </a:xfrm>
              <a:prstGeom prst="rect">
                <a:avLst/>
              </a:prstGeom>
            </p:spPr>
            <p:txBody>
              <a:bodyPr wrap="square" rtlCol="0">
                <a:spAutoFit/>
              </a:bodyPr>
              <a:lstStyle/>
              <a:p>
                <a:pPr algn="ctr"/>
                <a:r>
                  <a:rPr lang="en-US" sz="1400" i="1" dirty="0">
                    <a:latin typeface="+mn-lt"/>
                  </a:rPr>
                  <a:t>4</a:t>
                </a:r>
                <a:r>
                  <a:rPr lang="en-US" sz="1400" i="1" dirty="0" smtClean="0">
                    <a:latin typeface="+mn-lt"/>
                  </a:rPr>
                  <a:t>) Start and run job’s logic</a:t>
                </a:r>
              </a:p>
            </p:txBody>
          </p:sp>
        </p:grpSp>
        <p:sp>
          <p:nvSpPr>
            <p:cNvPr id="183" name="Oval 182"/>
            <p:cNvSpPr/>
            <p:nvPr/>
          </p:nvSpPr>
          <p:spPr>
            <a:xfrm>
              <a:off x="7181360" y="1831597"/>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p>
          </p:txBody>
        </p:sp>
        <p:sp>
          <p:nvSpPr>
            <p:cNvPr id="184" name="TextBox 183"/>
            <p:cNvSpPr txBox="1"/>
            <p:nvPr/>
          </p:nvSpPr>
          <p:spPr>
            <a:xfrm>
              <a:off x="7265757" y="2038303"/>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41" name="Oval 140"/>
            <p:cNvSpPr/>
            <p:nvPr/>
          </p:nvSpPr>
          <p:spPr>
            <a:xfrm>
              <a:off x="8989453" y="1831597"/>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p>
          </p:txBody>
        </p:sp>
        <p:sp>
          <p:nvSpPr>
            <p:cNvPr id="142" name="TextBox 141"/>
            <p:cNvSpPr txBox="1"/>
            <p:nvPr/>
          </p:nvSpPr>
          <p:spPr>
            <a:xfrm>
              <a:off x="9073850" y="2038303"/>
              <a:ext cx="1227715" cy="369332"/>
            </a:xfrm>
            <a:prstGeom prst="rect">
              <a:avLst/>
            </a:prstGeom>
            <a:noFill/>
          </p:spPr>
          <p:txBody>
            <a:bodyPr wrap="square" rtlCol="0">
              <a:spAutoFit/>
            </a:bodyPr>
            <a:lstStyle/>
            <a:p>
              <a:pPr algn="ctr"/>
              <a:r>
                <a:rPr lang="en-US" sz="1800" b="1" i="1" dirty="0" smtClean="0">
                  <a:latin typeface="+mn-lt"/>
                </a:rPr>
                <a:t>Logic</a:t>
              </a:r>
            </a:p>
          </p:txBody>
        </p:sp>
      </p:grpSp>
      <p:grpSp>
        <p:nvGrpSpPr>
          <p:cNvPr id="5" name="Group 4"/>
          <p:cNvGrpSpPr/>
          <p:nvPr/>
        </p:nvGrpSpPr>
        <p:grpSpPr>
          <a:xfrm>
            <a:off x="216337" y="3011234"/>
            <a:ext cx="2305888" cy="2233856"/>
            <a:chOff x="216337" y="3011234"/>
            <a:chExt cx="2305888" cy="2233856"/>
          </a:xfrm>
        </p:grpSpPr>
        <p:sp>
          <p:nvSpPr>
            <p:cNvPr id="122" name="Rectangle 121"/>
            <p:cNvSpPr/>
            <p:nvPr/>
          </p:nvSpPr>
          <p:spPr>
            <a:xfrm>
              <a:off x="582604" y="3011234"/>
              <a:ext cx="1939621" cy="1177718"/>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endParaRPr lang="en-US" dirty="0">
                <a:solidFill>
                  <a:schemeClr val="tx1"/>
                </a:solidFill>
              </a:endParaRPr>
            </a:p>
          </p:txBody>
        </p:sp>
        <p:sp>
          <p:nvSpPr>
            <p:cNvPr id="126" name="Trapezoid 3"/>
            <p:cNvSpPr/>
            <p:nvPr/>
          </p:nvSpPr>
          <p:spPr>
            <a:xfrm rot="10800000">
              <a:off x="591701" y="4188951"/>
              <a:ext cx="1928899" cy="1056139"/>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225957"/>
                <a:gd name="connsiteY0" fmla="*/ 2942514 h 2994182"/>
                <a:gd name="connsiteX1" fmla="*/ 1314570 w 3225957"/>
                <a:gd name="connsiteY1" fmla="*/ 16406 h 2994182"/>
                <a:gd name="connsiteX2" fmla="*/ 1376713 w 3225957"/>
                <a:gd name="connsiteY2" fmla="*/ 0 h 2994182"/>
                <a:gd name="connsiteX3" fmla="*/ 3225957 w 3225957"/>
                <a:gd name="connsiteY3" fmla="*/ 2994182 h 2994182"/>
                <a:gd name="connsiteX4" fmla="*/ 0 w 3225957"/>
                <a:gd name="connsiteY4" fmla="*/ 2942514 h 2994182"/>
                <a:gd name="connsiteX0" fmla="*/ 0 w 3304840"/>
                <a:gd name="connsiteY0" fmla="*/ 2917240 h 2994182"/>
                <a:gd name="connsiteX1" fmla="*/ 1393453 w 3304840"/>
                <a:gd name="connsiteY1" fmla="*/ 16406 h 2994182"/>
                <a:gd name="connsiteX2" fmla="*/ 1455596 w 3304840"/>
                <a:gd name="connsiteY2" fmla="*/ 0 h 2994182"/>
                <a:gd name="connsiteX3" fmla="*/ 3304840 w 3304840"/>
                <a:gd name="connsiteY3" fmla="*/ 2994182 h 2994182"/>
                <a:gd name="connsiteX4" fmla="*/ 0 w 3304840"/>
                <a:gd name="connsiteY4" fmla="*/ 2917240 h 2994182"/>
                <a:gd name="connsiteX0" fmla="*/ 0 w 3245677"/>
                <a:gd name="connsiteY0" fmla="*/ 2917240 h 2994182"/>
                <a:gd name="connsiteX1" fmla="*/ 1393453 w 3245677"/>
                <a:gd name="connsiteY1" fmla="*/ 16406 h 2994182"/>
                <a:gd name="connsiteX2" fmla="*/ 1455596 w 3245677"/>
                <a:gd name="connsiteY2" fmla="*/ 0 h 2994182"/>
                <a:gd name="connsiteX3" fmla="*/ 3245677 w 3245677"/>
                <a:gd name="connsiteY3" fmla="*/ 2994182 h 2994182"/>
                <a:gd name="connsiteX4" fmla="*/ 0 w 3245677"/>
                <a:gd name="connsiteY4" fmla="*/ 2917240 h 2994182"/>
                <a:gd name="connsiteX0" fmla="*/ 0 w 3245677"/>
                <a:gd name="connsiteY0" fmla="*/ 2958594 h 3035536"/>
                <a:gd name="connsiteX1" fmla="*/ 1494900 w 3245677"/>
                <a:gd name="connsiteY1" fmla="*/ 0 h 3035536"/>
                <a:gd name="connsiteX2" fmla="*/ 1455596 w 3245677"/>
                <a:gd name="connsiteY2" fmla="*/ 41354 h 3035536"/>
                <a:gd name="connsiteX3" fmla="*/ 3245677 w 3245677"/>
                <a:gd name="connsiteY3" fmla="*/ 3035536 h 3035536"/>
                <a:gd name="connsiteX4" fmla="*/ 0 w 3245677"/>
                <a:gd name="connsiteY4" fmla="*/ 2958594 h 3035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677" h="3035536">
                  <a:moveTo>
                    <a:pt x="0" y="2958594"/>
                  </a:moveTo>
                  <a:lnTo>
                    <a:pt x="1494900" y="0"/>
                  </a:lnTo>
                  <a:lnTo>
                    <a:pt x="1455596" y="41354"/>
                  </a:lnTo>
                  <a:lnTo>
                    <a:pt x="3245677" y="3035536"/>
                  </a:lnTo>
                  <a:lnTo>
                    <a:pt x="0" y="2958594"/>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85279" y="3150003"/>
              <a:ext cx="1749314" cy="915116"/>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24" name="TextBox 123"/>
            <p:cNvSpPr txBox="1"/>
            <p:nvPr/>
          </p:nvSpPr>
          <p:spPr>
            <a:xfrm>
              <a:off x="734799" y="3261936"/>
              <a:ext cx="1612249" cy="646331"/>
            </a:xfrm>
            <a:prstGeom prst="rect">
              <a:avLst/>
            </a:prstGeom>
            <a:noFill/>
          </p:spPr>
          <p:txBody>
            <a:bodyPr wrap="square" rtlCol="0">
              <a:spAutoFit/>
            </a:bodyPr>
            <a:lstStyle/>
            <a:p>
              <a:pPr algn="ctr"/>
              <a:r>
                <a:rPr lang="en-US" sz="1800" b="1" i="1" dirty="0" smtClean="0">
                  <a:latin typeface="+mn-lt"/>
                </a:rPr>
                <a:t>LINQ to</a:t>
              </a:r>
            </a:p>
            <a:p>
              <a:pPr algn="ctr"/>
              <a:r>
                <a:rPr lang="en-US" sz="1800" b="1" i="1" dirty="0" smtClean="0">
                  <a:latin typeface="+mn-lt"/>
                </a:rPr>
                <a:t>HPC Client</a:t>
              </a:r>
            </a:p>
          </p:txBody>
        </p:sp>
        <p:grpSp>
          <p:nvGrpSpPr>
            <p:cNvPr id="127" name="Group 248"/>
            <p:cNvGrpSpPr>
              <a:grpSpLocks/>
            </p:cNvGrpSpPr>
            <p:nvPr/>
          </p:nvGrpSpPr>
          <p:grpSpPr bwMode="auto">
            <a:xfrm>
              <a:off x="216337" y="3269508"/>
              <a:ext cx="228600" cy="594360"/>
              <a:chOff x="2976" y="768"/>
              <a:chExt cx="912" cy="2135"/>
            </a:xfrm>
          </p:grpSpPr>
          <p:sp>
            <p:nvSpPr>
              <p:cNvPr id="132"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134" name="Group 17"/>
              <p:cNvGrpSpPr>
                <a:grpSpLocks/>
              </p:cNvGrpSpPr>
              <p:nvPr/>
            </p:nvGrpSpPr>
            <p:grpSpPr bwMode="auto">
              <a:xfrm>
                <a:off x="2976" y="1433"/>
                <a:ext cx="912" cy="1470"/>
                <a:chOff x="2976" y="1433"/>
                <a:chExt cx="912" cy="1495"/>
              </a:xfrm>
            </p:grpSpPr>
            <p:sp>
              <p:nvSpPr>
                <p:cNvPr id="136"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37"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47"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grpSp>
        <p:nvGrpSpPr>
          <p:cNvPr id="10" name="Group 9"/>
          <p:cNvGrpSpPr/>
          <p:nvPr/>
        </p:nvGrpSpPr>
        <p:grpSpPr>
          <a:xfrm>
            <a:off x="1438829" y="1981861"/>
            <a:ext cx="2193288" cy="1168142"/>
            <a:chOff x="1438829" y="1981861"/>
            <a:chExt cx="2193288" cy="1168142"/>
          </a:xfrm>
        </p:grpSpPr>
        <p:sp>
          <p:nvSpPr>
            <p:cNvPr id="130" name="Freeform 129"/>
            <p:cNvSpPr/>
            <p:nvPr/>
          </p:nvSpPr>
          <p:spPr>
            <a:xfrm>
              <a:off x="1479971" y="2446145"/>
              <a:ext cx="2152146" cy="703858"/>
            </a:xfrm>
            <a:custGeom>
              <a:avLst/>
              <a:gdLst>
                <a:gd name="connsiteX0" fmla="*/ 25637 w 1221391"/>
                <a:gd name="connsiteY0" fmla="*/ 800100 h 800100"/>
                <a:gd name="connsiteX1" fmla="*/ 157522 w 1221391"/>
                <a:gd name="connsiteY1" fmla="*/ 140677 h 800100"/>
                <a:gd name="connsiteX2" fmla="*/ 1221391 w 1221391"/>
                <a:gd name="connsiteY2" fmla="*/ 0 h 800100"/>
              </a:gdLst>
              <a:ahLst/>
              <a:cxnLst>
                <a:cxn ang="0">
                  <a:pos x="connsiteX0" y="connsiteY0"/>
                </a:cxn>
                <a:cxn ang="0">
                  <a:pos x="connsiteX1" y="connsiteY1"/>
                </a:cxn>
                <a:cxn ang="0">
                  <a:pos x="connsiteX2" y="connsiteY2"/>
                </a:cxn>
              </a:cxnLst>
              <a:rect l="l" t="t" r="r" b="b"/>
              <a:pathLst>
                <a:path w="1221391" h="800100">
                  <a:moveTo>
                    <a:pt x="25637" y="800100"/>
                  </a:moveTo>
                  <a:cubicBezTo>
                    <a:pt x="-8067" y="537063"/>
                    <a:pt x="-41770" y="274027"/>
                    <a:pt x="157522" y="140677"/>
                  </a:cubicBezTo>
                  <a:cubicBezTo>
                    <a:pt x="356814" y="7327"/>
                    <a:pt x="789102" y="3663"/>
                    <a:pt x="1221391"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useBgFill="1">
          <p:nvSpPr>
            <p:cNvPr id="131" name="TextBox 130"/>
            <p:cNvSpPr txBox="1"/>
            <p:nvPr/>
          </p:nvSpPr>
          <p:spPr>
            <a:xfrm>
              <a:off x="1438829" y="1981861"/>
              <a:ext cx="1721506" cy="738664"/>
            </a:xfrm>
            <a:prstGeom prst="rect">
              <a:avLst/>
            </a:prstGeom>
          </p:spPr>
          <p:txBody>
            <a:bodyPr wrap="square" rtlCol="0">
              <a:spAutoFit/>
            </a:bodyPr>
            <a:lstStyle/>
            <a:p>
              <a:pPr algn="ctr"/>
              <a:r>
                <a:rPr lang="en-US" sz="1400" i="1" dirty="0">
                  <a:latin typeface="+mn-lt"/>
                </a:rPr>
                <a:t>1</a:t>
              </a:r>
              <a:r>
                <a:rPr lang="en-US" sz="1400" i="1" dirty="0" smtClean="0">
                  <a:latin typeface="+mn-lt"/>
                </a:rPr>
                <a:t>) Execute LINQ to HPC query and submit job</a:t>
              </a:r>
            </a:p>
          </p:txBody>
        </p:sp>
      </p:grpSp>
    </p:spTree>
    <p:extLst>
      <p:ext uri="{BB962C8B-B14F-4D97-AF65-F5344CB8AC3E}">
        <p14:creationId xmlns:p14="http://schemas.microsoft.com/office/powerpoint/2010/main" val="641746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right)">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beige down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74770">
            <a:off x="5476568" y="-766037"/>
            <a:ext cx="1366534" cy="8659536"/>
          </a:xfrm>
          <a:prstGeom prst="rect">
            <a:avLst/>
          </a:prstGeom>
          <a:noFill/>
        </p:spPr>
      </p:pic>
      <p:sp>
        <p:nvSpPr>
          <p:cNvPr id="2" name="Title 1"/>
          <p:cNvSpPr>
            <a:spLocks noGrp="1"/>
          </p:cNvSpPr>
          <p:nvPr>
            <p:ph type="title"/>
          </p:nvPr>
        </p:nvSpPr>
        <p:spPr>
          <a:xfrm>
            <a:off x="519112" y="228600"/>
            <a:ext cx="11149013" cy="1384995"/>
          </a:xfrm>
        </p:spPr>
        <p:txBody>
          <a:bodyPr/>
          <a:lstStyle/>
          <a:p>
            <a:r>
              <a:rPr lang="en-US" dirty="0" smtClean="0"/>
              <a:t>Cluster Computing on Windows</a:t>
            </a:r>
            <a:br>
              <a:rPr lang="en-US" dirty="0" smtClean="0"/>
            </a:br>
            <a:r>
              <a:rPr lang="en-US" sz="2800" dirty="0" smtClean="0">
                <a:solidFill>
                  <a:schemeClr val="accent1"/>
                </a:solidFill>
              </a:rPr>
              <a:t>The evolution of Windows HPC Server</a:t>
            </a:r>
            <a:r>
              <a:rPr lang="en-US" dirty="0" smtClean="0"/>
              <a:t/>
            </a:r>
            <a:br>
              <a:rPr lang="en-US" dirty="0" smtClean="0"/>
            </a:br>
            <a:endParaRPr lang="en-US" sz="2800" dirty="0">
              <a:solidFill>
                <a:schemeClr val="accent1"/>
              </a:solidFill>
            </a:endParaRPr>
          </a:p>
        </p:txBody>
      </p:sp>
      <p:sp>
        <p:nvSpPr>
          <p:cNvPr id="3" name="TextBox 2"/>
          <p:cNvSpPr txBox="1"/>
          <p:nvPr/>
        </p:nvSpPr>
        <p:spPr>
          <a:xfrm>
            <a:off x="2175592" y="6242764"/>
            <a:ext cx="9135347" cy="400110"/>
          </a:xfrm>
          <a:prstGeom prst="rect">
            <a:avLst/>
          </a:prstGeom>
          <a:noFill/>
        </p:spPr>
        <p:txBody>
          <a:bodyPr wrap="square" rtlCol="0">
            <a:spAutoFit/>
          </a:bodyPr>
          <a:lstStyle/>
          <a:p>
            <a:pPr algn="ctr"/>
            <a:r>
              <a:rPr lang="en-US" sz="2000" b="1" dirty="0" smtClean="0">
                <a:latin typeface="+mn-lt"/>
              </a:rPr>
              <a:t>Kinds of Compute Nodes</a:t>
            </a:r>
          </a:p>
        </p:txBody>
      </p:sp>
      <p:sp>
        <p:nvSpPr>
          <p:cNvPr id="4" name="TextBox 3"/>
          <p:cNvSpPr txBox="1"/>
          <p:nvPr/>
        </p:nvSpPr>
        <p:spPr>
          <a:xfrm>
            <a:off x="0" y="3395192"/>
            <a:ext cx="2175592" cy="707886"/>
          </a:xfrm>
          <a:prstGeom prst="rect">
            <a:avLst/>
          </a:prstGeom>
          <a:noFill/>
        </p:spPr>
        <p:txBody>
          <a:bodyPr wrap="square" rtlCol="0">
            <a:spAutoFit/>
          </a:bodyPr>
          <a:lstStyle/>
          <a:p>
            <a:pPr algn="ctr"/>
            <a:r>
              <a:rPr lang="en-US" sz="2000" b="1" dirty="0" smtClean="0">
                <a:solidFill>
                  <a:schemeClr val="bg1"/>
                </a:solidFill>
                <a:latin typeface="+mn-lt"/>
              </a:rPr>
              <a:t>Kinds of Applications</a:t>
            </a:r>
          </a:p>
        </p:txBody>
      </p:sp>
      <p:cxnSp>
        <p:nvCxnSpPr>
          <p:cNvPr id="6" name="Straight Connector 5"/>
          <p:cNvCxnSpPr/>
          <p:nvPr/>
        </p:nvCxnSpPr>
        <p:spPr>
          <a:xfrm>
            <a:off x="2175592" y="1868686"/>
            <a:ext cx="0" cy="4267200"/>
          </a:xfrm>
          <a:prstGeom prst="line">
            <a:avLst/>
          </a:prstGeom>
          <a:ln w="50800">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51364" y="6135886"/>
            <a:ext cx="9237424" cy="0"/>
          </a:xfrm>
          <a:prstGeom prst="line">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87531" y="5046022"/>
            <a:ext cx="3223007" cy="861774"/>
          </a:xfrm>
          <a:prstGeom prst="rect">
            <a:avLst/>
          </a:prstGeom>
          <a:noFill/>
        </p:spPr>
        <p:txBody>
          <a:bodyPr wrap="square" rtlCol="0">
            <a:spAutoFit/>
          </a:bodyPr>
          <a:lstStyle/>
          <a:p>
            <a:r>
              <a:rPr lang="en-US" sz="1600" b="1" i="1" dirty="0" smtClean="0">
                <a:solidFill>
                  <a:schemeClr val="accent4"/>
                </a:solidFill>
              </a:rPr>
              <a:t>2006</a:t>
            </a:r>
            <a:endParaRPr lang="en-US" sz="1600" b="1" i="1" dirty="0">
              <a:solidFill>
                <a:schemeClr val="accent4"/>
              </a:solidFill>
            </a:endParaRPr>
          </a:p>
          <a:p>
            <a:pPr marL="342900" indent="-342900">
              <a:buFontTx/>
              <a:buChar char="-"/>
            </a:pPr>
            <a:r>
              <a:rPr lang="en-US" sz="1600" b="1" i="1" dirty="0" smtClean="0">
                <a:solidFill>
                  <a:schemeClr val="bg1"/>
                </a:solidFill>
              </a:rPr>
              <a:t>MPI jobs</a:t>
            </a:r>
          </a:p>
          <a:p>
            <a:pPr marL="342900" indent="-342900">
              <a:buFontTx/>
              <a:buChar char="-"/>
            </a:pPr>
            <a:r>
              <a:rPr lang="en-US" sz="1600" b="1" i="1" dirty="0" smtClean="0"/>
              <a:t>On-premises servers</a:t>
            </a:r>
          </a:p>
        </p:txBody>
      </p:sp>
      <p:sp>
        <p:nvSpPr>
          <p:cNvPr id="11" name="TextBox 10"/>
          <p:cNvSpPr txBox="1"/>
          <p:nvPr/>
        </p:nvSpPr>
        <p:spPr>
          <a:xfrm>
            <a:off x="3699858" y="4041947"/>
            <a:ext cx="3223007" cy="861774"/>
          </a:xfrm>
          <a:prstGeom prst="rect">
            <a:avLst/>
          </a:prstGeom>
          <a:noFill/>
        </p:spPr>
        <p:txBody>
          <a:bodyPr wrap="square" rtlCol="0">
            <a:spAutoFit/>
          </a:bodyPr>
          <a:lstStyle/>
          <a:p>
            <a:r>
              <a:rPr lang="en-US" sz="1600" b="1" i="1" dirty="0" smtClean="0">
                <a:solidFill>
                  <a:schemeClr val="accent4"/>
                </a:solidFill>
              </a:rPr>
              <a:t>2008</a:t>
            </a:r>
            <a:endParaRPr lang="en-US" sz="1600" b="1" i="1" dirty="0">
              <a:solidFill>
                <a:schemeClr val="accent4"/>
              </a:solidFill>
            </a:endParaRPr>
          </a:p>
          <a:p>
            <a:pPr marL="342900" indent="-342900">
              <a:buFontTx/>
              <a:buChar char="-"/>
            </a:pPr>
            <a:r>
              <a:rPr lang="en-US" sz="1600" b="1" i="1" dirty="0" smtClean="0">
                <a:solidFill>
                  <a:schemeClr val="bg1"/>
                </a:solidFill>
              </a:rPr>
              <a:t>MPI jobs, SOA jobs</a:t>
            </a:r>
          </a:p>
          <a:p>
            <a:pPr marL="342900" indent="-342900">
              <a:buFontTx/>
              <a:buChar char="-"/>
            </a:pPr>
            <a:r>
              <a:rPr lang="en-US" sz="1600" b="1" i="1" dirty="0" smtClean="0"/>
              <a:t>On-premises servers</a:t>
            </a:r>
          </a:p>
        </p:txBody>
      </p:sp>
      <p:sp>
        <p:nvSpPr>
          <p:cNvPr id="13" name="TextBox 12"/>
          <p:cNvSpPr txBox="1"/>
          <p:nvPr/>
        </p:nvSpPr>
        <p:spPr>
          <a:xfrm>
            <a:off x="6782190" y="1830308"/>
            <a:ext cx="4842061" cy="1077218"/>
          </a:xfrm>
          <a:prstGeom prst="rect">
            <a:avLst/>
          </a:prstGeom>
          <a:noFill/>
        </p:spPr>
        <p:txBody>
          <a:bodyPr wrap="square" rtlCol="0">
            <a:spAutoFit/>
          </a:bodyPr>
          <a:lstStyle/>
          <a:p>
            <a:r>
              <a:rPr lang="en-US" sz="1600" b="1" i="1" dirty="0" smtClean="0">
                <a:solidFill>
                  <a:schemeClr val="accent4"/>
                </a:solidFill>
              </a:rPr>
              <a:t>2011</a:t>
            </a:r>
            <a:endParaRPr lang="en-US" sz="1600" b="1" i="1" dirty="0">
              <a:solidFill>
                <a:schemeClr val="accent4"/>
              </a:solidFill>
            </a:endParaRPr>
          </a:p>
          <a:p>
            <a:pPr marL="342900" indent="-342900">
              <a:buFontTx/>
              <a:buChar char="-"/>
            </a:pPr>
            <a:r>
              <a:rPr lang="en-US" sz="1600" b="1" i="1" dirty="0" smtClean="0">
                <a:solidFill>
                  <a:schemeClr val="bg1"/>
                </a:solidFill>
              </a:rPr>
              <a:t>MPI jobs, SOA jobs, Excel, Big data</a:t>
            </a:r>
          </a:p>
          <a:p>
            <a:pPr marL="342900" indent="-342900">
              <a:buFontTx/>
              <a:buChar char="-"/>
            </a:pPr>
            <a:r>
              <a:rPr lang="en-US" sz="1600" b="1" i="1" dirty="0" smtClean="0"/>
              <a:t>On-premises servers, </a:t>
            </a:r>
            <a:r>
              <a:rPr lang="en-US" sz="1600" b="1" i="1" dirty="0"/>
              <a:t> </a:t>
            </a:r>
            <a:r>
              <a:rPr lang="en-US" sz="1600" b="1" i="1" dirty="0" smtClean="0"/>
              <a:t>desktop workstations, cloud instances</a:t>
            </a:r>
          </a:p>
        </p:txBody>
      </p:sp>
      <p:sp>
        <p:nvSpPr>
          <p:cNvPr id="14" name="TextBox 13"/>
          <p:cNvSpPr txBox="1"/>
          <p:nvPr/>
        </p:nvSpPr>
        <p:spPr>
          <a:xfrm>
            <a:off x="5035777" y="2921078"/>
            <a:ext cx="3934951" cy="1077218"/>
          </a:xfrm>
          <a:prstGeom prst="rect">
            <a:avLst/>
          </a:prstGeom>
          <a:noFill/>
        </p:spPr>
        <p:txBody>
          <a:bodyPr wrap="square" rtlCol="0">
            <a:spAutoFit/>
          </a:bodyPr>
          <a:lstStyle/>
          <a:p>
            <a:r>
              <a:rPr lang="en-US" sz="1600" b="1" i="1" dirty="0" smtClean="0">
                <a:solidFill>
                  <a:schemeClr val="accent4"/>
                </a:solidFill>
              </a:rPr>
              <a:t>2010</a:t>
            </a:r>
            <a:endParaRPr lang="en-US" sz="1600" b="1" i="1" dirty="0">
              <a:solidFill>
                <a:schemeClr val="accent4"/>
              </a:solidFill>
            </a:endParaRPr>
          </a:p>
          <a:p>
            <a:pPr marL="342900" indent="-342900">
              <a:buFontTx/>
              <a:buChar char="-"/>
            </a:pPr>
            <a:r>
              <a:rPr lang="en-US" sz="1600" b="1" i="1" dirty="0" smtClean="0">
                <a:solidFill>
                  <a:schemeClr val="bg1"/>
                </a:solidFill>
              </a:rPr>
              <a:t>MPI jobs, SOA jobs, Excel</a:t>
            </a:r>
          </a:p>
          <a:p>
            <a:pPr marL="342900" indent="-342900">
              <a:buFontTx/>
              <a:buChar char="-"/>
            </a:pPr>
            <a:r>
              <a:rPr lang="en-US" sz="1600" b="1" i="1" dirty="0" smtClean="0"/>
              <a:t>On-premises servers, desktop workstations</a:t>
            </a:r>
          </a:p>
        </p:txBody>
      </p:sp>
    </p:spTree>
    <p:extLst>
      <p:ext uri="{BB962C8B-B14F-4D97-AF65-F5344CB8AC3E}">
        <p14:creationId xmlns:p14="http://schemas.microsoft.com/office/powerpoint/2010/main" val="440983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914162" y="152400"/>
            <a:ext cx="10360501" cy="760412"/>
          </a:xfrm>
          <a:noFill/>
        </p:spPr>
        <p:txBody>
          <a:bodyPr lIns="97454" tIns="48728" rIns="97454" bIns="48728" anchor="b"/>
          <a:lstStyle/>
          <a:p>
            <a:pPr defTabSz="722313" eaLnBrk="1" hangingPunct="1"/>
            <a:r>
              <a:rPr lang="en-US" dirty="0" smtClean="0"/>
              <a:t>About the Speaker</a:t>
            </a:r>
          </a:p>
        </p:txBody>
      </p:sp>
      <p:sp>
        <p:nvSpPr>
          <p:cNvPr id="1180675" name="Rectangle 3"/>
          <p:cNvSpPr>
            <a:spLocks noGrp="1" noChangeArrowheads="1"/>
          </p:cNvSpPr>
          <p:nvPr>
            <p:ph idx="1"/>
          </p:nvPr>
        </p:nvSpPr>
        <p:spPr>
          <a:xfrm>
            <a:off x="1560946" y="1219200"/>
            <a:ext cx="10526306" cy="5513736"/>
          </a:xfrm>
        </p:spPr>
        <p:txBody>
          <a:bodyPr lIns="97454" tIns="48728" rIns="97454" bIns="48728"/>
          <a:lstStyle/>
          <a:p>
            <a:pPr marL="303213" indent="-303213" defTabSz="722313" eaLnBrk="1" hangingPunct="1">
              <a:lnSpc>
                <a:spcPct val="90000"/>
              </a:lnSpc>
              <a:buFontTx/>
              <a:buNone/>
              <a:defRPr/>
            </a:pPr>
            <a:r>
              <a:rPr lang="en-US" sz="2300" b="1" dirty="0" smtClean="0">
                <a:effectLst>
                  <a:outerShdw blurRad="38100" dist="38100" dir="2700000" algn="tl">
                    <a:srgbClr val="000000"/>
                  </a:outerShdw>
                </a:effectLst>
              </a:rPr>
              <a:t>	</a:t>
            </a:r>
            <a:r>
              <a:rPr lang="en-US" sz="2300" b="1" dirty="0" smtClean="0">
                <a:effectLst>
                  <a:outerShdw blurRad="38100" dist="38100" dir="2700000" algn="tl">
                    <a:srgbClr val="000000"/>
                  </a:outerShdw>
                </a:effectLst>
                <a:cs typeface="Times New Roman" pitchFamily="18" charset="0"/>
              </a:rPr>
              <a:t>David Chappell is Principal of Chappell &amp; Associates (www.davidchappell.com) in San Francisco, California. Through his speaking, writing, and consulting, he helps people around the world understand, use, and make better decisions about new technology. David has been the keynote speaker for more than a hundred events and conferences on five continents, and his seminars have been attended by tens of thousands of IT decision makers, architects, and developers in forty countries. His books have been published in a dozen languages and used regularly in courses at MIT, ETH Zurich, and other universities. In his consulting practice, he has helped clients such as Hewlett-Packard, IBM, Microsoft, Stanford University, and Target Corporation adopt new technologies, market new products, train their sales staffs, and create business plans. Earlier in his career, David wrote networking software, chaired a U.S. national standards working group, and played keyboards with the Peabody-award-winning Children’s Radio Theater. He holds a B.S. in Economics and an M.S. in Computer Science, both from the University of Wisconsin-Madison. </a:t>
            </a:r>
          </a:p>
        </p:txBody>
      </p:sp>
      <p:pic>
        <p:nvPicPr>
          <p:cNvPr id="2" name="Picture 2" descr="C0BC7646-1E18-4B7F-8FA6-664DC5216E3E@local"/>
          <p:cNvPicPr>
            <a:picLocks noChangeAspect="1" noChangeArrowheads="1"/>
          </p:cNvPicPr>
          <p:nvPr/>
        </p:nvPicPr>
        <p:blipFill>
          <a:blip r:embed="rId3"/>
          <a:srcRect/>
          <a:stretch>
            <a:fillRect/>
          </a:stretch>
        </p:blipFill>
        <p:spPr bwMode="auto">
          <a:xfrm>
            <a:off x="248746" y="1295401"/>
            <a:ext cx="1506312" cy="1801760"/>
          </a:xfrm>
          <a:prstGeom prst="rect">
            <a:avLst/>
          </a:prstGeom>
          <a:noFill/>
          <a:ln w="9525">
            <a:noFill/>
            <a:miter lim="800000"/>
            <a:headEnd/>
            <a:tailEnd/>
          </a:ln>
        </p:spPr>
      </p:pic>
    </p:spTree>
    <p:extLst>
      <p:ext uri="{BB962C8B-B14F-4D97-AF65-F5344CB8AC3E}">
        <p14:creationId xmlns:p14="http://schemas.microsoft.com/office/powerpoint/2010/main" val="74907784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8162155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93309228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32358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45385782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dirty="0" smtClean="0"/>
              <a:t>What’s the Problem?</a:t>
            </a:r>
            <a:endParaRPr lang="en-US" dirty="0"/>
          </a:p>
        </p:txBody>
      </p:sp>
      <p:sp>
        <p:nvSpPr>
          <p:cNvPr id="29698" name="Rectangle 9"/>
          <p:cNvSpPr>
            <a:spLocks noGrp="1" noChangeArrowheads="1"/>
          </p:cNvSpPr>
          <p:nvPr>
            <p:ph idx="1"/>
          </p:nvPr>
        </p:nvSpPr>
        <p:spPr>
          <a:xfrm>
            <a:off x="609441" y="1500150"/>
            <a:ext cx="10969943" cy="3404359"/>
          </a:xfrm>
        </p:spPr>
        <p:txBody>
          <a:bodyPr>
            <a:noAutofit/>
          </a:bodyPr>
          <a:lstStyle/>
          <a:p>
            <a:r>
              <a:rPr lang="en-US" dirty="0" smtClean="0"/>
              <a:t>Some applications run too slowly on a single computer</a:t>
            </a:r>
          </a:p>
          <a:p>
            <a:pPr lvl="1"/>
            <a:r>
              <a:rPr lang="en-US" dirty="0" smtClean="0"/>
              <a:t>Splitting them up into chunks, then running those chunks in parallel on multiple computers can speed them up</a:t>
            </a:r>
            <a:endParaRPr lang="en-US" dirty="0"/>
          </a:p>
          <a:p>
            <a:endParaRPr lang="en-US" dirty="0" smtClean="0"/>
          </a:p>
          <a:p>
            <a:r>
              <a:rPr lang="en-US" dirty="0" smtClean="0"/>
              <a:t>Doing this effectively requires creating a </a:t>
            </a:r>
            <a:r>
              <a:rPr lang="en-US" i="1" dirty="0" smtClean="0"/>
              <a:t>compute cluster</a:t>
            </a:r>
            <a:r>
              <a:rPr lang="en-US" dirty="0" smtClean="0"/>
              <a:t>, with:</a:t>
            </a:r>
          </a:p>
          <a:p>
            <a:pPr lvl="1"/>
            <a:r>
              <a:rPr lang="en-US" dirty="0" smtClean="0"/>
              <a:t>Tools to create and manage the cluster</a:t>
            </a:r>
          </a:p>
          <a:p>
            <a:pPr lvl="1"/>
            <a:r>
              <a:rPr lang="en-US" dirty="0" smtClean="0"/>
              <a:t>A scheduler for running applications on the cluster</a:t>
            </a:r>
          </a:p>
          <a:p>
            <a:pPr lvl="1"/>
            <a:r>
              <a:rPr lang="en-US" dirty="0" smtClean="0"/>
              <a:t>More . . .</a:t>
            </a:r>
          </a:p>
        </p:txBody>
      </p:sp>
    </p:spTree>
    <p:extLst>
      <p:ext uri="{BB962C8B-B14F-4D97-AF65-F5344CB8AC3E}">
        <p14:creationId xmlns:p14="http://schemas.microsoft.com/office/powerpoint/2010/main" val="824190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500"/>
                                        <p:tgtEl>
                                          <p:spTgt spid="2969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8">
                                            <p:txEl>
                                              <p:pRg st="1" end="1"/>
                                            </p:txEl>
                                          </p:spTgt>
                                        </p:tgtEl>
                                        <p:attrNameLst>
                                          <p:attrName>style.visibility</p:attrName>
                                        </p:attrNameLst>
                                      </p:cBhvr>
                                      <p:to>
                                        <p:strVal val="visible"/>
                                      </p:to>
                                    </p:set>
                                    <p:animEffect transition="in" filter="fade">
                                      <p:cBhvr>
                                        <p:cTn id="10" dur="500"/>
                                        <p:tgtEl>
                                          <p:spTgt spid="2969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698">
                                            <p:txEl>
                                              <p:pRg st="3" end="3"/>
                                            </p:txEl>
                                          </p:spTgt>
                                        </p:tgtEl>
                                        <p:attrNameLst>
                                          <p:attrName>style.visibility</p:attrName>
                                        </p:attrNameLst>
                                      </p:cBhvr>
                                      <p:to>
                                        <p:strVal val="visible"/>
                                      </p:to>
                                    </p:set>
                                    <p:animEffect transition="in" filter="fade">
                                      <p:cBhvr>
                                        <p:cTn id="15" dur="500"/>
                                        <p:tgtEl>
                                          <p:spTgt spid="29698">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698">
                                            <p:txEl>
                                              <p:pRg st="4" end="4"/>
                                            </p:txEl>
                                          </p:spTgt>
                                        </p:tgtEl>
                                        <p:attrNameLst>
                                          <p:attrName>style.visibility</p:attrName>
                                        </p:attrNameLst>
                                      </p:cBhvr>
                                      <p:to>
                                        <p:strVal val="visible"/>
                                      </p:to>
                                    </p:set>
                                    <p:animEffect transition="in" filter="fade">
                                      <p:cBhvr>
                                        <p:cTn id="18" dur="500"/>
                                        <p:tgtEl>
                                          <p:spTgt spid="29698">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698">
                                            <p:txEl>
                                              <p:pRg st="5" end="5"/>
                                            </p:txEl>
                                          </p:spTgt>
                                        </p:tgtEl>
                                        <p:attrNameLst>
                                          <p:attrName>style.visibility</p:attrName>
                                        </p:attrNameLst>
                                      </p:cBhvr>
                                      <p:to>
                                        <p:strVal val="visible"/>
                                      </p:to>
                                    </p:set>
                                    <p:animEffect transition="in" filter="fade">
                                      <p:cBhvr>
                                        <p:cTn id="21" dur="500"/>
                                        <p:tgtEl>
                                          <p:spTgt spid="29698">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698">
                                            <p:txEl>
                                              <p:pRg st="6" end="6"/>
                                            </p:txEl>
                                          </p:spTgt>
                                        </p:tgtEl>
                                        <p:attrNameLst>
                                          <p:attrName>style.visibility</p:attrName>
                                        </p:attrNameLst>
                                      </p:cBhvr>
                                      <p:to>
                                        <p:strVal val="visible"/>
                                      </p:to>
                                    </p:set>
                                    <p:animEffect transition="in" filter="fade">
                                      <p:cBhvr>
                                        <p:cTn id="24" dur="500"/>
                                        <p:tgtEl>
                                          <p:spTgt spid="296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19112" y="228600"/>
            <a:ext cx="11149013" cy="997196"/>
          </a:xfrm>
        </p:spPr>
        <p:txBody>
          <a:bodyPr/>
          <a:lstStyle/>
          <a:p>
            <a:r>
              <a:rPr lang="en-US" dirty="0" smtClean="0"/>
              <a:t>What is a Cluster?</a:t>
            </a:r>
            <a:br>
              <a:rPr lang="en-US" dirty="0" smtClean="0"/>
            </a:br>
            <a:r>
              <a:rPr lang="en-US" sz="2800" dirty="0">
                <a:solidFill>
                  <a:schemeClr val="accent1"/>
                </a:solidFill>
              </a:rPr>
              <a:t>A modern view</a:t>
            </a:r>
          </a:p>
        </p:txBody>
      </p:sp>
      <p:sp>
        <p:nvSpPr>
          <p:cNvPr id="29698" name="Rectangle 9"/>
          <p:cNvSpPr>
            <a:spLocks noGrp="1" noChangeArrowheads="1"/>
          </p:cNvSpPr>
          <p:nvPr>
            <p:ph idx="1"/>
          </p:nvPr>
        </p:nvSpPr>
        <p:spPr>
          <a:xfrm>
            <a:off x="609441" y="1500150"/>
            <a:ext cx="10969943" cy="3404359"/>
          </a:xfrm>
        </p:spPr>
        <p:txBody>
          <a:bodyPr>
            <a:noAutofit/>
          </a:bodyPr>
          <a:lstStyle/>
          <a:p>
            <a:r>
              <a:rPr lang="en-US" dirty="0"/>
              <a:t>A</a:t>
            </a:r>
            <a:r>
              <a:rPr lang="en-US" dirty="0" smtClean="0"/>
              <a:t> </a:t>
            </a:r>
            <a:r>
              <a:rPr lang="en-US" dirty="0"/>
              <a:t>cluster is a group of </a:t>
            </a:r>
            <a:r>
              <a:rPr lang="en-US" dirty="0" smtClean="0"/>
              <a:t>machines that </a:t>
            </a:r>
            <a:r>
              <a:rPr lang="en-US" dirty="0"/>
              <a:t>act in a unified way to run parallel </a:t>
            </a:r>
            <a:r>
              <a:rPr lang="en-US" dirty="0" smtClean="0"/>
              <a:t>applications</a:t>
            </a:r>
          </a:p>
          <a:p>
            <a:endParaRPr lang="en-US" dirty="0" smtClean="0"/>
          </a:p>
          <a:p>
            <a:r>
              <a:rPr lang="en-US" dirty="0" smtClean="0"/>
              <a:t>A </a:t>
            </a:r>
            <a:r>
              <a:rPr lang="en-US" dirty="0"/>
              <a:t>modern cluster can contain three types of </a:t>
            </a:r>
            <a:r>
              <a:rPr lang="en-US" dirty="0" smtClean="0"/>
              <a:t>nodes</a:t>
            </a:r>
            <a:r>
              <a:rPr lang="en-US" dirty="0"/>
              <a:t>:</a:t>
            </a:r>
          </a:p>
          <a:p>
            <a:pPr lvl="1"/>
            <a:r>
              <a:rPr lang="en-US" dirty="0" smtClean="0"/>
              <a:t>Servers running on-premises </a:t>
            </a:r>
          </a:p>
          <a:p>
            <a:pPr lvl="1"/>
            <a:r>
              <a:rPr lang="en-US" dirty="0" smtClean="0"/>
              <a:t>Desktop workstations </a:t>
            </a:r>
            <a:r>
              <a:rPr lang="en-US" dirty="0"/>
              <a:t>running on-premises </a:t>
            </a:r>
          </a:p>
          <a:p>
            <a:pPr lvl="1"/>
            <a:r>
              <a:rPr lang="en-US" dirty="0" smtClean="0"/>
              <a:t>Servers running in </a:t>
            </a:r>
            <a:r>
              <a:rPr lang="en-US" dirty="0"/>
              <a:t>a public </a:t>
            </a:r>
            <a:r>
              <a:rPr lang="en-US" dirty="0" smtClean="0"/>
              <a:t>cloud</a:t>
            </a:r>
            <a:endParaRPr lang="en-US" dirty="0"/>
          </a:p>
        </p:txBody>
      </p:sp>
    </p:spTree>
    <p:extLst>
      <p:ext uri="{BB962C8B-B14F-4D97-AF65-F5344CB8AC3E}">
        <p14:creationId xmlns:p14="http://schemas.microsoft.com/office/powerpoint/2010/main" val="896886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2" end="2"/>
                                            </p:txEl>
                                          </p:spTgt>
                                        </p:tgtEl>
                                        <p:attrNameLst>
                                          <p:attrName>style.visibility</p:attrName>
                                        </p:attrNameLst>
                                      </p:cBhvr>
                                      <p:to>
                                        <p:strVal val="visible"/>
                                      </p:to>
                                    </p:set>
                                    <p:animEffect transition="in" filter="fade">
                                      <p:cBhvr>
                                        <p:cTn id="12" dur="500"/>
                                        <p:tgtEl>
                                          <p:spTgt spid="296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8">
                                            <p:txEl>
                                              <p:pRg st="3" end="3"/>
                                            </p:txEl>
                                          </p:spTgt>
                                        </p:tgtEl>
                                        <p:attrNameLst>
                                          <p:attrName>style.visibility</p:attrName>
                                        </p:attrNameLst>
                                      </p:cBhvr>
                                      <p:to>
                                        <p:strVal val="visible"/>
                                      </p:to>
                                    </p:set>
                                    <p:animEffect transition="in" filter="fade">
                                      <p:cBhvr>
                                        <p:cTn id="17" dur="500"/>
                                        <p:tgtEl>
                                          <p:spTgt spid="296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8">
                                            <p:txEl>
                                              <p:pRg st="4" end="4"/>
                                            </p:txEl>
                                          </p:spTgt>
                                        </p:tgtEl>
                                        <p:attrNameLst>
                                          <p:attrName>style.visibility</p:attrName>
                                        </p:attrNameLst>
                                      </p:cBhvr>
                                      <p:to>
                                        <p:strVal val="visible"/>
                                      </p:to>
                                    </p:set>
                                    <p:animEffect transition="in" filter="fade">
                                      <p:cBhvr>
                                        <p:cTn id="22" dur="500"/>
                                        <p:tgtEl>
                                          <p:spTgt spid="2969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8">
                                            <p:txEl>
                                              <p:pRg st="5" end="5"/>
                                            </p:txEl>
                                          </p:spTgt>
                                        </p:tgtEl>
                                        <p:attrNameLst>
                                          <p:attrName>style.visibility</p:attrName>
                                        </p:attrNameLst>
                                      </p:cBhvr>
                                      <p:to>
                                        <p:strVal val="visible"/>
                                      </p:to>
                                    </p:set>
                                    <p:animEffect transition="in" filter="fade">
                                      <p:cBhvr>
                                        <p:cTn id="27" dur="5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8077" y="4172176"/>
            <a:ext cx="11479617" cy="2581476"/>
            <a:chOff x="368077" y="4172176"/>
            <a:chExt cx="11479617" cy="2581476"/>
          </a:xfrm>
        </p:grpSpPr>
        <p:sp>
          <p:nvSpPr>
            <p:cNvPr id="27" name="Rectangle 26"/>
            <p:cNvSpPr/>
            <p:nvPr/>
          </p:nvSpPr>
          <p:spPr>
            <a:xfrm>
              <a:off x="369886" y="4172176"/>
              <a:ext cx="11477808" cy="2138295"/>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err="1">
                <a:solidFill>
                  <a:schemeClr val="tx1">
                    <a:lumMod val="75000"/>
                    <a:lumOff val="25000"/>
                  </a:schemeClr>
                </a:solidFill>
              </a:endParaRPr>
            </a:p>
          </p:txBody>
        </p:sp>
        <p:sp>
          <p:nvSpPr>
            <p:cNvPr id="235" name="TextBox 234"/>
            <p:cNvSpPr txBox="1"/>
            <p:nvPr/>
          </p:nvSpPr>
          <p:spPr>
            <a:xfrm>
              <a:off x="368077" y="6353542"/>
              <a:ext cx="11477809" cy="400110"/>
            </a:xfrm>
            <a:prstGeom prst="rect">
              <a:avLst/>
            </a:prstGeom>
            <a:noFill/>
          </p:spPr>
          <p:txBody>
            <a:bodyPr wrap="square" rtlCol="0">
              <a:spAutoFit/>
            </a:bodyPr>
            <a:lstStyle/>
            <a:p>
              <a:pPr algn="ctr"/>
              <a:r>
                <a:rPr lang="en-US" sz="2000" b="1" i="1" dirty="0" smtClean="0">
                  <a:latin typeface="+mn-lt"/>
                </a:rPr>
                <a:t>Cluster</a:t>
              </a:r>
              <a:endParaRPr lang="en-US" sz="2000" b="1" i="1" dirty="0">
                <a:latin typeface="+mn-lt"/>
              </a:endParaRPr>
            </a:p>
          </p:txBody>
        </p:sp>
      </p:grpSp>
      <p:grpSp>
        <p:nvGrpSpPr>
          <p:cNvPr id="9" name="Group 8"/>
          <p:cNvGrpSpPr/>
          <p:nvPr/>
        </p:nvGrpSpPr>
        <p:grpSpPr>
          <a:xfrm>
            <a:off x="7971737" y="4275954"/>
            <a:ext cx="3875956" cy="2034517"/>
            <a:chOff x="7971737" y="4275954"/>
            <a:chExt cx="3875956" cy="2034517"/>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054039" y="3193652"/>
              <a:ext cx="1711352" cy="387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16"/>
            <p:cNvGrpSpPr/>
            <p:nvPr/>
          </p:nvGrpSpPr>
          <p:grpSpPr>
            <a:xfrm>
              <a:off x="10417145" y="4275954"/>
              <a:ext cx="905752" cy="1402814"/>
              <a:chOff x="3581400" y="2667000"/>
              <a:chExt cx="963904" cy="1989986"/>
            </a:xfrm>
          </p:grpSpPr>
          <p:pic>
            <p:nvPicPr>
              <p:cNvPr id="122"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42"/>
            <p:cNvGrpSpPr/>
            <p:nvPr/>
          </p:nvGrpSpPr>
          <p:grpSpPr>
            <a:xfrm>
              <a:off x="8581836" y="4286026"/>
              <a:ext cx="905752" cy="1402814"/>
              <a:chOff x="3581400" y="2667000"/>
              <a:chExt cx="963904" cy="1989986"/>
            </a:xfrm>
          </p:grpSpPr>
          <p:pic>
            <p:nvPicPr>
              <p:cNvPr id="187"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3" name="Group 142"/>
            <p:cNvGrpSpPr/>
            <p:nvPr/>
          </p:nvGrpSpPr>
          <p:grpSpPr>
            <a:xfrm>
              <a:off x="9487587" y="4286026"/>
              <a:ext cx="905752" cy="1402814"/>
              <a:chOff x="3581400" y="2667000"/>
              <a:chExt cx="963904" cy="1989986"/>
            </a:xfrm>
          </p:grpSpPr>
          <p:pic>
            <p:nvPicPr>
              <p:cNvPr id="204"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sp>
          <p:nvSpPr>
            <p:cNvPr id="226" name="Text Box 27"/>
            <p:cNvSpPr txBox="1">
              <a:spLocks noChangeArrowheads="1"/>
            </p:cNvSpPr>
            <p:nvPr/>
          </p:nvSpPr>
          <p:spPr bwMode="auto">
            <a:xfrm>
              <a:off x="8709353" y="5664140"/>
              <a:ext cx="2400724" cy="646331"/>
            </a:xfrm>
            <a:prstGeom prst="rect">
              <a:avLst/>
            </a:prstGeom>
            <a:noFill/>
            <a:ln w="19050" algn="ctr">
              <a:noFill/>
              <a:miter lim="800000"/>
              <a:headEnd/>
              <a:tailEnd/>
            </a:ln>
            <a:effectLst/>
          </p:spPr>
          <p:txBody>
            <a:bodyPr wrap="square">
              <a:spAutoFit/>
            </a:bodyPr>
            <a:lstStyle/>
            <a:p>
              <a:pPr algn="ctr"/>
              <a:r>
                <a:rPr lang="en-US" sz="1800" b="1" dirty="0" smtClean="0">
                  <a:latin typeface="+mn-lt"/>
                </a:rPr>
                <a:t>Public Cloud Servers</a:t>
              </a:r>
              <a:endParaRPr lang="en-US" sz="1800" b="1" dirty="0">
                <a:latin typeface="+mn-lt"/>
              </a:endParaRPr>
            </a:p>
          </p:txBody>
        </p:sp>
      </p:grpSp>
      <p:grpSp>
        <p:nvGrpSpPr>
          <p:cNvPr id="3" name="Group 2"/>
          <p:cNvGrpSpPr/>
          <p:nvPr/>
        </p:nvGrpSpPr>
        <p:grpSpPr>
          <a:xfrm>
            <a:off x="4377440" y="4275954"/>
            <a:ext cx="2723222" cy="2024675"/>
            <a:chOff x="4377440" y="4275954"/>
            <a:chExt cx="2723222" cy="2024675"/>
          </a:xfrm>
        </p:grpSpPr>
        <p:grpSp>
          <p:nvGrpSpPr>
            <p:cNvPr id="4" name="Group 147"/>
            <p:cNvGrpSpPr/>
            <p:nvPr/>
          </p:nvGrpSpPr>
          <p:grpSpPr>
            <a:xfrm>
              <a:off x="4476439" y="4275954"/>
              <a:ext cx="905752" cy="1402814"/>
              <a:chOff x="3733800" y="5029200"/>
              <a:chExt cx="679491" cy="1402814"/>
            </a:xfrm>
          </p:grpSpPr>
          <p:pic>
            <p:nvPicPr>
              <p:cNvPr id="71"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5979572"/>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5898241"/>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5812635"/>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5720990"/>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5634562"/>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5553231"/>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5467625"/>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5375980"/>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287781"/>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206451"/>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120845"/>
                <a:ext cx="679490" cy="45244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029200"/>
                <a:ext cx="679490" cy="4524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90"/>
            <p:cNvGrpSpPr/>
            <p:nvPr/>
          </p:nvGrpSpPr>
          <p:grpSpPr>
            <a:xfrm>
              <a:off x="5335674" y="4275954"/>
              <a:ext cx="905752" cy="1402814"/>
              <a:chOff x="3581400" y="2667000"/>
              <a:chExt cx="963904" cy="1989986"/>
            </a:xfrm>
          </p:grpSpPr>
          <p:pic>
            <p:nvPicPr>
              <p:cNvPr id="92"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03"/>
            <p:cNvGrpSpPr/>
            <p:nvPr/>
          </p:nvGrpSpPr>
          <p:grpSpPr>
            <a:xfrm>
              <a:off x="6194910" y="4275954"/>
              <a:ext cx="905752" cy="1402814"/>
              <a:chOff x="3581400" y="2667000"/>
              <a:chExt cx="963904" cy="1989986"/>
            </a:xfrm>
          </p:grpSpPr>
          <p:pic>
            <p:nvPicPr>
              <p:cNvPr id="109"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sp>
          <p:nvSpPr>
            <p:cNvPr id="227" name="Text Box 27"/>
            <p:cNvSpPr txBox="1">
              <a:spLocks noChangeArrowheads="1"/>
            </p:cNvSpPr>
            <p:nvPr/>
          </p:nvSpPr>
          <p:spPr bwMode="auto">
            <a:xfrm>
              <a:off x="4377440" y="5654298"/>
              <a:ext cx="2711090" cy="646331"/>
            </a:xfrm>
            <a:prstGeom prst="rect">
              <a:avLst/>
            </a:prstGeom>
            <a:noFill/>
            <a:ln w="19050" algn="ctr">
              <a:noFill/>
              <a:miter lim="800000"/>
              <a:headEnd/>
              <a:tailEnd/>
            </a:ln>
            <a:effectLst/>
          </p:spPr>
          <p:txBody>
            <a:bodyPr wrap="square">
              <a:spAutoFit/>
            </a:bodyPr>
            <a:lstStyle/>
            <a:p>
              <a:pPr algn="ctr"/>
              <a:r>
                <a:rPr lang="en-US" sz="1800" b="1" dirty="0" smtClean="0">
                  <a:latin typeface="+mn-lt"/>
                </a:rPr>
                <a:t>On-Premises</a:t>
              </a:r>
            </a:p>
            <a:p>
              <a:pPr algn="ctr"/>
              <a:r>
                <a:rPr lang="en-US" sz="1800" b="1" dirty="0" smtClean="0">
                  <a:latin typeface="+mn-lt"/>
                </a:rPr>
                <a:t>Servers</a:t>
              </a:r>
              <a:endParaRPr lang="en-US" sz="1800" b="1" dirty="0">
                <a:latin typeface="+mn-lt"/>
              </a:endParaRPr>
            </a:p>
          </p:txBody>
        </p:sp>
      </p:grpSp>
      <p:sp>
        <p:nvSpPr>
          <p:cNvPr id="248" name="Title 247"/>
          <p:cNvSpPr>
            <a:spLocks noGrp="1"/>
          </p:cNvSpPr>
          <p:nvPr>
            <p:ph type="title"/>
          </p:nvPr>
        </p:nvSpPr>
        <p:spPr>
          <a:xfrm>
            <a:off x="519112" y="228600"/>
            <a:ext cx="11149013" cy="997196"/>
          </a:xfrm>
        </p:spPr>
        <p:txBody>
          <a:bodyPr/>
          <a:lstStyle/>
          <a:p>
            <a:r>
              <a:rPr lang="en-US" dirty="0" smtClean="0"/>
              <a:t>Running a Parallel Application on a Cluster</a:t>
            </a:r>
            <a:r>
              <a:rPr lang="en-US" sz="3200" dirty="0"/>
              <a:t/>
            </a:r>
            <a:br>
              <a:rPr lang="en-US" sz="3200" dirty="0"/>
            </a:br>
            <a:r>
              <a:rPr lang="en-US" sz="2800" dirty="0">
                <a:solidFill>
                  <a:schemeClr val="accent1"/>
                </a:solidFill>
              </a:rPr>
              <a:t>An illustration</a:t>
            </a:r>
          </a:p>
        </p:txBody>
      </p:sp>
      <p:grpSp>
        <p:nvGrpSpPr>
          <p:cNvPr id="8" name="Group 7"/>
          <p:cNvGrpSpPr/>
          <p:nvPr/>
        </p:nvGrpSpPr>
        <p:grpSpPr>
          <a:xfrm>
            <a:off x="684212" y="4469319"/>
            <a:ext cx="2533952" cy="1764832"/>
            <a:chOff x="684212" y="4469319"/>
            <a:chExt cx="2533952" cy="1764832"/>
          </a:xfrm>
        </p:grpSpPr>
        <p:sp>
          <p:nvSpPr>
            <p:cNvPr id="150" name="Text Box 27"/>
            <p:cNvSpPr txBox="1">
              <a:spLocks noChangeArrowheads="1"/>
            </p:cNvSpPr>
            <p:nvPr/>
          </p:nvSpPr>
          <p:spPr bwMode="auto">
            <a:xfrm>
              <a:off x="684212" y="5587820"/>
              <a:ext cx="2533952" cy="646331"/>
            </a:xfrm>
            <a:prstGeom prst="rect">
              <a:avLst/>
            </a:prstGeom>
            <a:noFill/>
            <a:ln w="19050" algn="ctr">
              <a:noFill/>
              <a:miter lim="800000"/>
              <a:headEnd/>
              <a:tailEnd/>
            </a:ln>
            <a:effectLst/>
          </p:spPr>
          <p:txBody>
            <a:bodyPr wrap="square">
              <a:spAutoFit/>
            </a:bodyPr>
            <a:lstStyle/>
            <a:p>
              <a:pPr algn="ctr"/>
              <a:r>
                <a:rPr lang="en-US" sz="1800" b="1" dirty="0" smtClean="0">
                  <a:latin typeface="+mn-lt"/>
                </a:rPr>
                <a:t>Desktop</a:t>
              </a:r>
            </a:p>
            <a:p>
              <a:pPr algn="ctr"/>
              <a:r>
                <a:rPr lang="en-US" b="1" dirty="0" smtClean="0"/>
                <a:t>Workstation</a:t>
              </a:r>
              <a:r>
                <a:rPr lang="en-US" sz="1800" b="1" dirty="0" smtClean="0">
                  <a:latin typeface="+mn-lt"/>
                </a:rPr>
                <a:t>s</a:t>
              </a:r>
              <a:endParaRPr lang="en-US" sz="1800" b="1" dirty="0">
                <a:latin typeface="+mn-l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582" y="4469319"/>
              <a:ext cx="1156524" cy="86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3446" y="4689499"/>
              <a:ext cx="1156524" cy="86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369886" y="1227503"/>
            <a:ext cx="11477811" cy="2338425"/>
            <a:chOff x="369886" y="1227503"/>
            <a:chExt cx="11477811" cy="2338425"/>
          </a:xfrm>
        </p:grpSpPr>
        <p:sp>
          <p:nvSpPr>
            <p:cNvPr id="242" name="Rounded Rectangle 241"/>
            <p:cNvSpPr/>
            <p:nvPr/>
          </p:nvSpPr>
          <p:spPr>
            <a:xfrm>
              <a:off x="369886" y="1631926"/>
              <a:ext cx="11477810" cy="1934002"/>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a:solidFill>
                  <a:schemeClr val="tx1"/>
                </a:solidFill>
              </a:endParaRPr>
            </a:p>
          </p:txBody>
        </p:sp>
        <p:sp>
          <p:nvSpPr>
            <p:cNvPr id="241" name="TextBox 240"/>
            <p:cNvSpPr txBox="1"/>
            <p:nvPr/>
          </p:nvSpPr>
          <p:spPr>
            <a:xfrm>
              <a:off x="369888" y="1227503"/>
              <a:ext cx="11477809" cy="400110"/>
            </a:xfrm>
            <a:prstGeom prst="rect">
              <a:avLst/>
            </a:prstGeom>
            <a:noFill/>
          </p:spPr>
          <p:txBody>
            <a:bodyPr wrap="square" rtlCol="0">
              <a:spAutoFit/>
            </a:bodyPr>
            <a:lstStyle/>
            <a:p>
              <a:pPr algn="ctr"/>
              <a:r>
                <a:rPr lang="en-US" sz="2000" b="1" dirty="0" smtClean="0">
                  <a:latin typeface="+mn-lt"/>
                </a:rPr>
                <a:t>Application</a:t>
              </a:r>
              <a:endParaRPr lang="en-US" sz="2000" b="1" dirty="0">
                <a:latin typeface="+mn-lt"/>
              </a:endParaRPr>
            </a:p>
          </p:txBody>
        </p:sp>
      </p:grpSp>
      <p:grpSp>
        <p:nvGrpSpPr>
          <p:cNvPr id="11" name="Group 10"/>
          <p:cNvGrpSpPr/>
          <p:nvPr/>
        </p:nvGrpSpPr>
        <p:grpSpPr>
          <a:xfrm>
            <a:off x="851211" y="1898481"/>
            <a:ext cx="10566192" cy="3070320"/>
            <a:chOff x="851211" y="1898481"/>
            <a:chExt cx="10566192" cy="3070320"/>
          </a:xfrm>
        </p:grpSpPr>
        <p:sp>
          <p:nvSpPr>
            <p:cNvPr id="156" name="Rectangle 155"/>
            <p:cNvSpPr/>
            <p:nvPr/>
          </p:nvSpPr>
          <p:spPr>
            <a:xfrm>
              <a:off x="3209938" y="2460180"/>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83" name="Oval 182"/>
            <p:cNvSpPr/>
            <p:nvPr/>
          </p:nvSpPr>
          <p:spPr>
            <a:xfrm>
              <a:off x="3311512" y="2536380"/>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84" name="TextBox 183"/>
            <p:cNvSpPr txBox="1"/>
            <p:nvPr/>
          </p:nvSpPr>
          <p:spPr>
            <a:xfrm>
              <a:off x="3404253" y="2721910"/>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59" name="Rectangle 158"/>
            <p:cNvSpPr/>
            <p:nvPr/>
          </p:nvSpPr>
          <p:spPr>
            <a:xfrm>
              <a:off x="5392194" y="1898481"/>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0" name="Oval 159"/>
            <p:cNvSpPr/>
            <p:nvPr/>
          </p:nvSpPr>
          <p:spPr>
            <a:xfrm>
              <a:off x="5493767" y="1974681"/>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61" name="TextBox 160"/>
            <p:cNvSpPr txBox="1"/>
            <p:nvPr/>
          </p:nvSpPr>
          <p:spPr>
            <a:xfrm>
              <a:off x="5586509" y="2160211"/>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222" name="Rectangle 221"/>
            <p:cNvSpPr/>
            <p:nvPr/>
          </p:nvSpPr>
          <p:spPr>
            <a:xfrm>
              <a:off x="9792226" y="2085253"/>
              <a:ext cx="1625177" cy="897523"/>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223" name="Oval 222"/>
            <p:cNvSpPr/>
            <p:nvPr/>
          </p:nvSpPr>
          <p:spPr>
            <a:xfrm>
              <a:off x="9893800" y="2144576"/>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224" name="TextBox 223"/>
            <p:cNvSpPr txBox="1"/>
            <p:nvPr/>
          </p:nvSpPr>
          <p:spPr>
            <a:xfrm>
              <a:off x="9986541" y="2330106"/>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228" name="Rectangle 227"/>
            <p:cNvSpPr/>
            <p:nvPr/>
          </p:nvSpPr>
          <p:spPr>
            <a:xfrm>
              <a:off x="851211" y="2160211"/>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230" name="Oval 229"/>
            <p:cNvSpPr/>
            <p:nvPr/>
          </p:nvSpPr>
          <p:spPr>
            <a:xfrm>
              <a:off x="952785" y="2236411"/>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231" name="TextBox 230"/>
            <p:cNvSpPr txBox="1"/>
            <p:nvPr/>
          </p:nvSpPr>
          <p:spPr>
            <a:xfrm>
              <a:off x="1045526" y="2421941"/>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21" name="Trapezoid 3"/>
            <p:cNvSpPr/>
            <p:nvPr/>
          </p:nvSpPr>
          <p:spPr>
            <a:xfrm rot="10800000">
              <a:off x="851211" y="3010919"/>
              <a:ext cx="1625177" cy="1591700"/>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994316">
                  <a:moveTo>
                    <a:pt x="0" y="2986378"/>
                  </a:moveTo>
                  <a:lnTo>
                    <a:pt x="927320" y="0"/>
                  </a:lnTo>
                  <a:lnTo>
                    <a:pt x="922227" y="16674"/>
                  </a:lnTo>
                  <a:lnTo>
                    <a:pt x="3107634" y="2994316"/>
                  </a:lnTo>
                  <a:lnTo>
                    <a:pt x="0" y="2986378"/>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3"/>
            <p:cNvSpPr/>
            <p:nvPr/>
          </p:nvSpPr>
          <p:spPr>
            <a:xfrm rot="10800000">
              <a:off x="3209938" y="3386840"/>
              <a:ext cx="1628488" cy="1296102"/>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712725"/>
                <a:gd name="connsiteY0" fmla="*/ 2986378 h 2986379"/>
                <a:gd name="connsiteX1" fmla="*/ 927320 w 3712725"/>
                <a:gd name="connsiteY1" fmla="*/ 0 h 2986379"/>
                <a:gd name="connsiteX2" fmla="*/ 922227 w 3712725"/>
                <a:gd name="connsiteY2" fmla="*/ 16674 h 2986379"/>
                <a:gd name="connsiteX3" fmla="*/ 3712725 w 3712725"/>
                <a:gd name="connsiteY3" fmla="*/ 2954071 h 2986379"/>
                <a:gd name="connsiteX4" fmla="*/ 0 w 3712725"/>
                <a:gd name="connsiteY4" fmla="*/ 2986378 h 2986379"/>
                <a:gd name="connsiteX0" fmla="*/ 0 w 3040401"/>
                <a:gd name="connsiteY0" fmla="*/ 2966258 h 2966258"/>
                <a:gd name="connsiteX1" fmla="*/ 254996 w 3040401"/>
                <a:gd name="connsiteY1" fmla="*/ 0 h 2966258"/>
                <a:gd name="connsiteX2" fmla="*/ 249903 w 3040401"/>
                <a:gd name="connsiteY2" fmla="*/ 16674 h 2966258"/>
                <a:gd name="connsiteX3" fmla="*/ 3040401 w 3040401"/>
                <a:gd name="connsiteY3" fmla="*/ 2954071 h 2966258"/>
                <a:gd name="connsiteX4" fmla="*/ 0 w 3040401"/>
                <a:gd name="connsiteY4" fmla="*/ 2966258 h 29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401" h="2966258">
                  <a:moveTo>
                    <a:pt x="0" y="2966258"/>
                  </a:moveTo>
                  <a:lnTo>
                    <a:pt x="254996" y="0"/>
                  </a:lnTo>
                  <a:lnTo>
                    <a:pt x="249903" y="16674"/>
                  </a:lnTo>
                  <a:lnTo>
                    <a:pt x="3040401" y="2954071"/>
                  </a:lnTo>
                  <a:lnTo>
                    <a:pt x="0" y="2966258"/>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3"/>
            <p:cNvSpPr/>
            <p:nvPr/>
          </p:nvSpPr>
          <p:spPr>
            <a:xfrm rot="10800000">
              <a:off x="5392194" y="2812881"/>
              <a:ext cx="1625177" cy="2012403"/>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146335 w 3107634"/>
                <a:gd name="connsiteY2" fmla="*/ 3744 h 2994316"/>
                <a:gd name="connsiteX3" fmla="*/ 3107634 w 3107634"/>
                <a:gd name="connsiteY3" fmla="*/ 2994316 h 2994316"/>
                <a:gd name="connsiteX4" fmla="*/ 0 w 3107634"/>
                <a:gd name="connsiteY4" fmla="*/ 2986378 h 2994316"/>
                <a:gd name="connsiteX0" fmla="*/ 0 w 3107634"/>
                <a:gd name="connsiteY0" fmla="*/ 2982634 h 2990572"/>
                <a:gd name="connsiteX1" fmla="*/ 1061785 w 3107634"/>
                <a:gd name="connsiteY1" fmla="*/ 9186 h 2990572"/>
                <a:gd name="connsiteX2" fmla="*/ 1146335 w 3107634"/>
                <a:gd name="connsiteY2" fmla="*/ 0 h 2990572"/>
                <a:gd name="connsiteX3" fmla="*/ 3107634 w 3107634"/>
                <a:gd name="connsiteY3" fmla="*/ 2990572 h 2990572"/>
                <a:gd name="connsiteX4" fmla="*/ 0 w 3107634"/>
                <a:gd name="connsiteY4" fmla="*/ 2982634 h 2990572"/>
                <a:gd name="connsiteX0" fmla="*/ 0 w 3107634"/>
                <a:gd name="connsiteY0" fmla="*/ 2982634 h 2990572"/>
                <a:gd name="connsiteX1" fmla="*/ 1154091 w 3107634"/>
                <a:gd name="connsiteY1" fmla="*/ 40251 h 2990572"/>
                <a:gd name="connsiteX2" fmla="*/ 1146335 w 3107634"/>
                <a:gd name="connsiteY2" fmla="*/ 0 h 2990572"/>
                <a:gd name="connsiteX3" fmla="*/ 3107634 w 3107634"/>
                <a:gd name="connsiteY3" fmla="*/ 2990572 h 2990572"/>
                <a:gd name="connsiteX4" fmla="*/ 0 w 3107634"/>
                <a:gd name="connsiteY4" fmla="*/ 2982634 h 2990572"/>
                <a:gd name="connsiteX0" fmla="*/ 0 w 3107634"/>
                <a:gd name="connsiteY0" fmla="*/ 2951567 h 2959505"/>
                <a:gd name="connsiteX1" fmla="*/ 1154091 w 3107634"/>
                <a:gd name="connsiteY1" fmla="*/ 9184 h 2959505"/>
                <a:gd name="connsiteX2" fmla="*/ 1146335 w 3107634"/>
                <a:gd name="connsiteY2" fmla="*/ 0 h 2959505"/>
                <a:gd name="connsiteX3" fmla="*/ 3107634 w 3107634"/>
                <a:gd name="connsiteY3" fmla="*/ 2959505 h 2959505"/>
                <a:gd name="connsiteX4" fmla="*/ 0 w 3107634"/>
                <a:gd name="connsiteY4" fmla="*/ 2951567 h 295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959505">
                  <a:moveTo>
                    <a:pt x="0" y="2951567"/>
                  </a:moveTo>
                  <a:lnTo>
                    <a:pt x="1154091" y="9184"/>
                  </a:lnTo>
                  <a:lnTo>
                    <a:pt x="1146335" y="0"/>
                  </a:lnTo>
                  <a:lnTo>
                    <a:pt x="3107634" y="2959505"/>
                  </a:lnTo>
                  <a:lnTo>
                    <a:pt x="0" y="2951567"/>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3"/>
            <p:cNvSpPr/>
            <p:nvPr/>
          </p:nvSpPr>
          <p:spPr>
            <a:xfrm rot="10800000">
              <a:off x="7612567" y="3266509"/>
              <a:ext cx="1629593" cy="1532394"/>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146335 w 3107634"/>
                <a:gd name="connsiteY2" fmla="*/ 3744 h 2994316"/>
                <a:gd name="connsiteX3" fmla="*/ 3107634 w 3107634"/>
                <a:gd name="connsiteY3" fmla="*/ 2994316 h 2994316"/>
                <a:gd name="connsiteX4" fmla="*/ 0 w 3107634"/>
                <a:gd name="connsiteY4" fmla="*/ 2986378 h 2994316"/>
                <a:gd name="connsiteX0" fmla="*/ 0 w 3107634"/>
                <a:gd name="connsiteY0" fmla="*/ 2982634 h 2990572"/>
                <a:gd name="connsiteX1" fmla="*/ 1061785 w 3107634"/>
                <a:gd name="connsiteY1" fmla="*/ 9186 h 2990572"/>
                <a:gd name="connsiteX2" fmla="*/ 1146335 w 3107634"/>
                <a:gd name="connsiteY2" fmla="*/ 0 h 2990572"/>
                <a:gd name="connsiteX3" fmla="*/ 3107634 w 3107634"/>
                <a:gd name="connsiteY3" fmla="*/ 2990572 h 2990572"/>
                <a:gd name="connsiteX4" fmla="*/ 0 w 3107634"/>
                <a:gd name="connsiteY4" fmla="*/ 2982634 h 2990572"/>
                <a:gd name="connsiteX0" fmla="*/ 0 w 3107634"/>
                <a:gd name="connsiteY0" fmla="*/ 2982634 h 2990572"/>
                <a:gd name="connsiteX1" fmla="*/ 1154091 w 3107634"/>
                <a:gd name="connsiteY1" fmla="*/ 40251 h 2990572"/>
                <a:gd name="connsiteX2" fmla="*/ 1146335 w 3107634"/>
                <a:gd name="connsiteY2" fmla="*/ 0 h 2990572"/>
                <a:gd name="connsiteX3" fmla="*/ 3107634 w 3107634"/>
                <a:gd name="connsiteY3" fmla="*/ 2990572 h 2990572"/>
                <a:gd name="connsiteX4" fmla="*/ 0 w 3107634"/>
                <a:gd name="connsiteY4" fmla="*/ 2982634 h 2990572"/>
                <a:gd name="connsiteX0" fmla="*/ 0 w 3107634"/>
                <a:gd name="connsiteY0" fmla="*/ 2951567 h 2959505"/>
                <a:gd name="connsiteX1" fmla="*/ 1154091 w 3107634"/>
                <a:gd name="connsiteY1" fmla="*/ 9184 h 2959505"/>
                <a:gd name="connsiteX2" fmla="*/ 1146335 w 3107634"/>
                <a:gd name="connsiteY2" fmla="*/ 0 h 2959505"/>
                <a:gd name="connsiteX3" fmla="*/ 3107634 w 3107634"/>
                <a:gd name="connsiteY3" fmla="*/ 2959505 h 2959505"/>
                <a:gd name="connsiteX4" fmla="*/ 0 w 3107634"/>
                <a:gd name="connsiteY4" fmla="*/ 2951567 h 2959505"/>
                <a:gd name="connsiteX0" fmla="*/ 0 w 3107634"/>
                <a:gd name="connsiteY0" fmla="*/ 2942384 h 2950322"/>
                <a:gd name="connsiteX1" fmla="*/ 1154091 w 3107634"/>
                <a:gd name="connsiteY1" fmla="*/ 1 h 2950322"/>
                <a:gd name="connsiteX2" fmla="*/ 877404 w 3107634"/>
                <a:gd name="connsiteY2" fmla="*/ 41113 h 2950322"/>
                <a:gd name="connsiteX3" fmla="*/ 3107634 w 3107634"/>
                <a:gd name="connsiteY3" fmla="*/ 2950322 h 2950322"/>
                <a:gd name="connsiteX4" fmla="*/ 0 w 3107634"/>
                <a:gd name="connsiteY4" fmla="*/ 2942384 h 2950322"/>
                <a:gd name="connsiteX0" fmla="*/ 0 w 3107634"/>
                <a:gd name="connsiteY0" fmla="*/ 2901271 h 2909209"/>
                <a:gd name="connsiteX1" fmla="*/ 885163 w 3107634"/>
                <a:gd name="connsiteY1" fmla="*/ 9185 h 2909209"/>
                <a:gd name="connsiteX2" fmla="*/ 877404 w 3107634"/>
                <a:gd name="connsiteY2" fmla="*/ 0 h 2909209"/>
                <a:gd name="connsiteX3" fmla="*/ 3107634 w 3107634"/>
                <a:gd name="connsiteY3" fmla="*/ 2909209 h 2909209"/>
                <a:gd name="connsiteX4" fmla="*/ 0 w 3107634"/>
                <a:gd name="connsiteY4" fmla="*/ 2901271 h 290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909209">
                  <a:moveTo>
                    <a:pt x="0" y="2901271"/>
                  </a:moveTo>
                  <a:lnTo>
                    <a:pt x="885163" y="9185"/>
                  </a:lnTo>
                  <a:lnTo>
                    <a:pt x="877404" y="0"/>
                  </a:lnTo>
                  <a:lnTo>
                    <a:pt x="3107634" y="2909209"/>
                  </a:lnTo>
                  <a:lnTo>
                    <a:pt x="0" y="2901271"/>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7616986" y="2359253"/>
              <a:ext cx="1625177" cy="907256"/>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5" name="Oval 164"/>
            <p:cNvSpPr/>
            <p:nvPr/>
          </p:nvSpPr>
          <p:spPr>
            <a:xfrm>
              <a:off x="7718560" y="2428309"/>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78" name="TextBox 177"/>
            <p:cNvSpPr txBox="1"/>
            <p:nvPr/>
          </p:nvSpPr>
          <p:spPr>
            <a:xfrm>
              <a:off x="7811301" y="2613839"/>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37" name="Trapezoid 3"/>
            <p:cNvSpPr/>
            <p:nvPr/>
          </p:nvSpPr>
          <p:spPr>
            <a:xfrm rot="10800000">
              <a:off x="9787810" y="2982775"/>
              <a:ext cx="1625177" cy="198602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146335 w 3107634"/>
                <a:gd name="connsiteY2" fmla="*/ 3744 h 2994316"/>
                <a:gd name="connsiteX3" fmla="*/ 3107634 w 3107634"/>
                <a:gd name="connsiteY3" fmla="*/ 2994316 h 2994316"/>
                <a:gd name="connsiteX4" fmla="*/ 0 w 3107634"/>
                <a:gd name="connsiteY4" fmla="*/ 2986378 h 2994316"/>
                <a:gd name="connsiteX0" fmla="*/ 0 w 3107634"/>
                <a:gd name="connsiteY0" fmla="*/ 2982634 h 2990572"/>
                <a:gd name="connsiteX1" fmla="*/ 1061785 w 3107634"/>
                <a:gd name="connsiteY1" fmla="*/ 9186 h 2990572"/>
                <a:gd name="connsiteX2" fmla="*/ 1146335 w 3107634"/>
                <a:gd name="connsiteY2" fmla="*/ 0 h 2990572"/>
                <a:gd name="connsiteX3" fmla="*/ 3107634 w 3107634"/>
                <a:gd name="connsiteY3" fmla="*/ 2990572 h 2990572"/>
                <a:gd name="connsiteX4" fmla="*/ 0 w 3107634"/>
                <a:gd name="connsiteY4" fmla="*/ 2982634 h 2990572"/>
                <a:gd name="connsiteX0" fmla="*/ 0 w 3107634"/>
                <a:gd name="connsiteY0" fmla="*/ 2982634 h 2990572"/>
                <a:gd name="connsiteX1" fmla="*/ 1154091 w 3107634"/>
                <a:gd name="connsiteY1" fmla="*/ 40251 h 2990572"/>
                <a:gd name="connsiteX2" fmla="*/ 1146335 w 3107634"/>
                <a:gd name="connsiteY2" fmla="*/ 0 h 2990572"/>
                <a:gd name="connsiteX3" fmla="*/ 3107634 w 3107634"/>
                <a:gd name="connsiteY3" fmla="*/ 2990572 h 2990572"/>
                <a:gd name="connsiteX4" fmla="*/ 0 w 3107634"/>
                <a:gd name="connsiteY4" fmla="*/ 2982634 h 2990572"/>
                <a:gd name="connsiteX0" fmla="*/ 0 w 3107634"/>
                <a:gd name="connsiteY0" fmla="*/ 2951567 h 2959505"/>
                <a:gd name="connsiteX1" fmla="*/ 1154091 w 3107634"/>
                <a:gd name="connsiteY1" fmla="*/ 9184 h 2959505"/>
                <a:gd name="connsiteX2" fmla="*/ 1146335 w 3107634"/>
                <a:gd name="connsiteY2" fmla="*/ 0 h 2959505"/>
                <a:gd name="connsiteX3" fmla="*/ 3107634 w 3107634"/>
                <a:gd name="connsiteY3" fmla="*/ 2959505 h 2959505"/>
                <a:gd name="connsiteX4" fmla="*/ 0 w 3107634"/>
                <a:gd name="connsiteY4" fmla="*/ 2951567 h 2959505"/>
                <a:gd name="connsiteX0" fmla="*/ 0 w 3107634"/>
                <a:gd name="connsiteY0" fmla="*/ 2942383 h 2950321"/>
                <a:gd name="connsiteX1" fmla="*/ 1154091 w 3107634"/>
                <a:gd name="connsiteY1" fmla="*/ 0 h 2950321"/>
                <a:gd name="connsiteX2" fmla="*/ 1527321 w 3107634"/>
                <a:gd name="connsiteY2" fmla="*/ 29607 h 2950321"/>
                <a:gd name="connsiteX3" fmla="*/ 3107634 w 3107634"/>
                <a:gd name="connsiteY3" fmla="*/ 2950321 h 2950321"/>
                <a:gd name="connsiteX4" fmla="*/ 0 w 3107634"/>
                <a:gd name="connsiteY4" fmla="*/ 2942383 h 2950321"/>
                <a:gd name="connsiteX0" fmla="*/ 0 w 3107634"/>
                <a:gd name="connsiteY0" fmla="*/ 2942383 h 2950321"/>
                <a:gd name="connsiteX1" fmla="*/ 1154091 w 3107634"/>
                <a:gd name="connsiteY1" fmla="*/ 0 h 2950321"/>
                <a:gd name="connsiteX2" fmla="*/ 1519506 w 3107634"/>
                <a:gd name="connsiteY2" fmla="*/ 31294 h 2950321"/>
                <a:gd name="connsiteX3" fmla="*/ 1527321 w 3107634"/>
                <a:gd name="connsiteY3" fmla="*/ 29607 h 2950321"/>
                <a:gd name="connsiteX4" fmla="*/ 3107634 w 3107634"/>
                <a:gd name="connsiteY4" fmla="*/ 2950321 h 2950321"/>
                <a:gd name="connsiteX5" fmla="*/ 0 w 3107634"/>
                <a:gd name="connsiteY5" fmla="*/ 2942383 h 2950321"/>
                <a:gd name="connsiteX0" fmla="*/ 0 w 3107634"/>
                <a:gd name="connsiteY0" fmla="*/ 2942383 h 2950321"/>
                <a:gd name="connsiteX1" fmla="*/ 1467842 w 3107634"/>
                <a:gd name="connsiteY1" fmla="*/ 0 h 2950321"/>
                <a:gd name="connsiteX2" fmla="*/ 1519506 w 3107634"/>
                <a:gd name="connsiteY2" fmla="*/ 31294 h 2950321"/>
                <a:gd name="connsiteX3" fmla="*/ 1527321 w 3107634"/>
                <a:gd name="connsiteY3" fmla="*/ 29607 h 2950321"/>
                <a:gd name="connsiteX4" fmla="*/ 3107634 w 3107634"/>
                <a:gd name="connsiteY4" fmla="*/ 2950321 h 2950321"/>
                <a:gd name="connsiteX5" fmla="*/ 0 w 3107634"/>
                <a:gd name="connsiteY5" fmla="*/ 2942383 h 2950321"/>
                <a:gd name="connsiteX0" fmla="*/ 0 w 3107634"/>
                <a:gd name="connsiteY0" fmla="*/ 2912776 h 2920714"/>
                <a:gd name="connsiteX1" fmla="*/ 1488529 w 3107634"/>
                <a:gd name="connsiteY1" fmla="*/ 10178 h 2920714"/>
                <a:gd name="connsiteX2" fmla="*/ 1519506 w 3107634"/>
                <a:gd name="connsiteY2" fmla="*/ 1687 h 2920714"/>
                <a:gd name="connsiteX3" fmla="*/ 1527321 w 3107634"/>
                <a:gd name="connsiteY3" fmla="*/ 0 h 2920714"/>
                <a:gd name="connsiteX4" fmla="*/ 3107634 w 3107634"/>
                <a:gd name="connsiteY4" fmla="*/ 2920714 h 2920714"/>
                <a:gd name="connsiteX5" fmla="*/ 0 w 3107634"/>
                <a:gd name="connsiteY5" fmla="*/ 2912776 h 29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7634" h="2920714">
                  <a:moveTo>
                    <a:pt x="0" y="2912776"/>
                  </a:moveTo>
                  <a:lnTo>
                    <a:pt x="1488529" y="10178"/>
                  </a:lnTo>
                  <a:cubicBezTo>
                    <a:pt x="1528161" y="16299"/>
                    <a:pt x="1479874" y="-4434"/>
                    <a:pt x="1519506" y="1687"/>
                  </a:cubicBezTo>
                  <a:lnTo>
                    <a:pt x="1527321" y="0"/>
                  </a:lnTo>
                  <a:lnTo>
                    <a:pt x="3107634" y="2920714"/>
                  </a:lnTo>
                  <a:lnTo>
                    <a:pt x="0" y="2912776"/>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1647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Windows HPC Server?</a:t>
            </a:r>
            <a:endParaRPr lang="en-US" dirty="0"/>
          </a:p>
        </p:txBody>
      </p:sp>
      <p:sp>
        <p:nvSpPr>
          <p:cNvPr id="3" name="Text Placeholder 2"/>
          <p:cNvSpPr>
            <a:spLocks noGrp="1"/>
          </p:cNvSpPr>
          <p:nvPr>
            <p:ph type="body" sz="quarter" idx="10"/>
          </p:nvPr>
        </p:nvSpPr>
        <p:spPr>
          <a:xfrm>
            <a:off x="519112" y="1447799"/>
            <a:ext cx="11149013" cy="4610493"/>
          </a:xfrm>
        </p:spPr>
        <p:txBody>
          <a:bodyPr/>
          <a:lstStyle/>
          <a:p>
            <a:r>
              <a:rPr lang="en-US" dirty="0" smtClean="0"/>
              <a:t>Windows HPC Server is a version of Windows Server that includes technology for creating, using, and managing a compute cluster</a:t>
            </a:r>
            <a:endParaRPr lang="en-US" dirty="0"/>
          </a:p>
          <a:p>
            <a:pPr lvl="1"/>
            <a:r>
              <a:rPr lang="en-US" dirty="0" smtClean="0"/>
              <a:t>This talk describes Windows HPC Server 2008 R2 SP2, available in mid-2011</a:t>
            </a:r>
          </a:p>
          <a:p>
            <a:endParaRPr lang="en-US" dirty="0" smtClean="0"/>
          </a:p>
          <a:p>
            <a:r>
              <a:rPr lang="en-US" dirty="0" smtClean="0"/>
              <a:t>A Windows HPC cluster includes:</a:t>
            </a:r>
          </a:p>
          <a:p>
            <a:pPr lvl="1"/>
            <a:r>
              <a:rPr lang="en-US" dirty="0" smtClean="0"/>
              <a:t>A </a:t>
            </a:r>
            <a:r>
              <a:rPr lang="en-US" i="1" dirty="0" smtClean="0"/>
              <a:t>head node </a:t>
            </a:r>
            <a:r>
              <a:rPr lang="en-US" dirty="0" smtClean="0"/>
              <a:t>running on-premises</a:t>
            </a:r>
          </a:p>
          <a:p>
            <a:pPr lvl="1"/>
            <a:r>
              <a:rPr lang="en-US" dirty="0" smtClean="0"/>
              <a:t>Some number of </a:t>
            </a:r>
            <a:r>
              <a:rPr lang="en-US" i="1" dirty="0" smtClean="0"/>
              <a:t>compute nodes </a:t>
            </a:r>
            <a:r>
              <a:rPr lang="en-US" dirty="0" smtClean="0"/>
              <a:t>running on-premises and/or on Windows Azure</a:t>
            </a:r>
            <a:endParaRPr lang="en-US" dirty="0"/>
          </a:p>
        </p:txBody>
      </p:sp>
    </p:spTree>
    <p:extLst>
      <p:ext uri="{BB962C8B-B14F-4D97-AF65-F5344CB8AC3E}">
        <p14:creationId xmlns:p14="http://schemas.microsoft.com/office/powerpoint/2010/main" val="382940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9338" y="5092853"/>
            <a:ext cx="1925458" cy="776954"/>
            <a:chOff x="1059338" y="5092853"/>
            <a:chExt cx="1925458" cy="776954"/>
          </a:xfrm>
        </p:grpSpPr>
        <p:pic>
          <p:nvPicPr>
            <p:cNvPr id="14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479" y="5092853"/>
              <a:ext cx="905751" cy="452442"/>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Box 27"/>
            <p:cNvSpPr txBox="1">
              <a:spLocks noChangeArrowheads="1"/>
            </p:cNvSpPr>
            <p:nvPr/>
          </p:nvSpPr>
          <p:spPr bwMode="auto">
            <a:xfrm>
              <a:off x="1059338" y="5500475"/>
              <a:ext cx="1925458" cy="369332"/>
            </a:xfrm>
            <a:prstGeom prst="rect">
              <a:avLst/>
            </a:prstGeom>
            <a:noFill/>
            <a:ln w="19050" algn="ctr">
              <a:noFill/>
              <a:miter lim="800000"/>
              <a:headEnd/>
              <a:tailEnd/>
            </a:ln>
            <a:effectLst/>
          </p:spPr>
          <p:txBody>
            <a:bodyPr wrap="square">
              <a:spAutoFit/>
            </a:bodyPr>
            <a:lstStyle/>
            <a:p>
              <a:pPr algn="ctr"/>
              <a:r>
                <a:rPr lang="en-US" sz="1800" b="1" i="1" dirty="0">
                  <a:latin typeface="+mn-lt"/>
                </a:rPr>
                <a:t>Head Node</a:t>
              </a:r>
            </a:p>
          </p:txBody>
        </p:sp>
      </p:grpSp>
      <p:grpSp>
        <p:nvGrpSpPr>
          <p:cNvPr id="5" name="Group 4"/>
          <p:cNvGrpSpPr/>
          <p:nvPr/>
        </p:nvGrpSpPr>
        <p:grpSpPr>
          <a:xfrm>
            <a:off x="609441" y="2209801"/>
            <a:ext cx="3003930" cy="3045117"/>
            <a:chOff x="609441" y="2209801"/>
            <a:chExt cx="3003930" cy="3045117"/>
          </a:xfrm>
        </p:grpSpPr>
        <p:sp>
          <p:nvSpPr>
            <p:cNvPr id="148" name="Rectangle 147"/>
            <p:cNvSpPr/>
            <p:nvPr/>
          </p:nvSpPr>
          <p:spPr>
            <a:xfrm>
              <a:off x="609441" y="2209801"/>
              <a:ext cx="3003930" cy="1992306"/>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21" name="TextBox 120"/>
            <p:cNvSpPr txBox="1"/>
            <p:nvPr/>
          </p:nvSpPr>
          <p:spPr>
            <a:xfrm>
              <a:off x="609441" y="3576574"/>
              <a:ext cx="3003930" cy="646331"/>
            </a:xfrm>
            <a:prstGeom prst="rect">
              <a:avLst/>
            </a:prstGeom>
            <a:noFill/>
          </p:spPr>
          <p:txBody>
            <a:bodyPr wrap="square" rtlCol="0">
              <a:spAutoFit/>
            </a:bodyPr>
            <a:lstStyle/>
            <a:p>
              <a:pPr algn="ctr"/>
              <a:r>
                <a:rPr lang="en-US" sz="1800" b="1" dirty="0" smtClean="0">
                  <a:latin typeface="+mn-lt"/>
                </a:rPr>
                <a:t>Windows HPC</a:t>
              </a:r>
            </a:p>
            <a:p>
              <a:pPr algn="ctr"/>
              <a:r>
                <a:rPr lang="en-US" sz="1800" b="1" dirty="0" smtClean="0">
                  <a:latin typeface="+mn-lt"/>
                </a:rPr>
                <a:t>Server</a:t>
              </a:r>
            </a:p>
          </p:txBody>
        </p:sp>
        <p:sp>
          <p:nvSpPr>
            <p:cNvPr id="104" name="Trapezoid 3"/>
            <p:cNvSpPr/>
            <p:nvPr/>
          </p:nvSpPr>
          <p:spPr>
            <a:xfrm rot="10800000">
              <a:off x="609441" y="4222901"/>
              <a:ext cx="3003930" cy="1032017"/>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601206 w 3107634"/>
                <a:gd name="connsiteY2" fmla="*/ 1051629 h 2994316"/>
                <a:gd name="connsiteX3" fmla="*/ 3107634 w 3107634"/>
                <a:gd name="connsiteY3" fmla="*/ 2994316 h 2994316"/>
                <a:gd name="connsiteX4" fmla="*/ 0 w 3107634"/>
                <a:gd name="connsiteY4" fmla="*/ 2986378 h 2994316"/>
                <a:gd name="connsiteX0" fmla="*/ 0 w 3107634"/>
                <a:gd name="connsiteY0" fmla="*/ 1951422 h 1959360"/>
                <a:gd name="connsiteX1" fmla="*/ 1618423 w 3107634"/>
                <a:gd name="connsiteY1" fmla="*/ 0 h 1959360"/>
                <a:gd name="connsiteX2" fmla="*/ 1601206 w 3107634"/>
                <a:gd name="connsiteY2" fmla="*/ 16673 h 1959360"/>
                <a:gd name="connsiteX3" fmla="*/ 3107634 w 3107634"/>
                <a:gd name="connsiteY3" fmla="*/ 1959360 h 1959360"/>
                <a:gd name="connsiteX4" fmla="*/ 0 w 3107634"/>
                <a:gd name="connsiteY4" fmla="*/ 1951422 h 195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1959360">
                  <a:moveTo>
                    <a:pt x="0" y="1951422"/>
                  </a:moveTo>
                  <a:lnTo>
                    <a:pt x="1618423" y="0"/>
                  </a:lnTo>
                  <a:lnTo>
                    <a:pt x="1601206" y="16673"/>
                  </a:lnTo>
                  <a:lnTo>
                    <a:pt x="3107634" y="1959360"/>
                  </a:lnTo>
                  <a:lnTo>
                    <a:pt x="0" y="1951422"/>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397734" y="1103512"/>
            <a:ext cx="7233941" cy="2971800"/>
            <a:chOff x="4397734" y="1103512"/>
            <a:chExt cx="7233941" cy="2971800"/>
          </a:xfrm>
        </p:grpSpPr>
        <p:sp>
          <p:nvSpPr>
            <p:cNvPr id="242" name="Rounded Rectangle 241"/>
            <p:cNvSpPr/>
            <p:nvPr/>
          </p:nvSpPr>
          <p:spPr>
            <a:xfrm>
              <a:off x="4397734" y="1484512"/>
              <a:ext cx="7233941" cy="2590800"/>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a:solidFill>
                  <a:schemeClr val="tx1"/>
                </a:solidFill>
              </a:endParaRPr>
            </a:p>
          </p:txBody>
        </p:sp>
        <p:sp>
          <p:nvSpPr>
            <p:cNvPr id="241" name="TextBox 240"/>
            <p:cNvSpPr txBox="1"/>
            <p:nvPr/>
          </p:nvSpPr>
          <p:spPr>
            <a:xfrm>
              <a:off x="4397734" y="1103512"/>
              <a:ext cx="7233941" cy="369332"/>
            </a:xfrm>
            <a:prstGeom prst="rect">
              <a:avLst/>
            </a:prstGeom>
            <a:noFill/>
          </p:spPr>
          <p:txBody>
            <a:bodyPr wrap="square" rtlCol="0">
              <a:spAutoFit/>
            </a:bodyPr>
            <a:lstStyle/>
            <a:p>
              <a:pPr algn="ctr"/>
              <a:r>
                <a:rPr lang="en-US" sz="1800" b="1" dirty="0" smtClean="0">
                  <a:latin typeface="+mn-lt"/>
                </a:rPr>
                <a:t>Windows HPC Application</a:t>
              </a:r>
              <a:endParaRPr lang="en-US" sz="1800" b="1" dirty="0">
                <a:latin typeface="+mn-lt"/>
              </a:endParaRPr>
            </a:p>
          </p:txBody>
        </p:sp>
      </p:grpSp>
      <p:grpSp>
        <p:nvGrpSpPr>
          <p:cNvPr id="2" name="Group 1"/>
          <p:cNvGrpSpPr/>
          <p:nvPr/>
        </p:nvGrpSpPr>
        <p:grpSpPr>
          <a:xfrm>
            <a:off x="4415752" y="4294090"/>
            <a:ext cx="7215923" cy="2542882"/>
            <a:chOff x="4415752" y="4294090"/>
            <a:chExt cx="7215923" cy="2542882"/>
          </a:xfrm>
        </p:grpSpPr>
        <p:sp>
          <p:nvSpPr>
            <p:cNvPr id="182" name="Rectangle 181"/>
            <p:cNvSpPr/>
            <p:nvPr/>
          </p:nvSpPr>
          <p:spPr>
            <a:xfrm>
              <a:off x="4415752" y="4300184"/>
              <a:ext cx="7215922" cy="2172612"/>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err="1">
                <a:solidFill>
                  <a:schemeClr val="tx1">
                    <a:lumMod val="75000"/>
                    <a:lumOff val="25000"/>
                  </a:schemeClr>
                </a:solidFill>
              </a:endParaRPr>
            </a:p>
          </p:txBody>
        </p:sp>
        <p:pic>
          <p:nvPicPr>
            <p:cNvPr id="18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685672" y="4177481"/>
              <a:ext cx="1418499" cy="247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3" name="Group 90"/>
            <p:cNvGrpSpPr/>
            <p:nvPr/>
          </p:nvGrpSpPr>
          <p:grpSpPr>
            <a:xfrm>
              <a:off x="7132868" y="4423651"/>
              <a:ext cx="905752" cy="1402814"/>
              <a:chOff x="3581400" y="2667000"/>
              <a:chExt cx="963904" cy="1989986"/>
            </a:xfrm>
          </p:grpSpPr>
          <p:pic>
            <p:nvPicPr>
              <p:cNvPr id="20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8" name="Group 103"/>
            <p:cNvGrpSpPr/>
            <p:nvPr/>
          </p:nvGrpSpPr>
          <p:grpSpPr>
            <a:xfrm>
              <a:off x="7992104" y="4423651"/>
              <a:ext cx="905752" cy="1402814"/>
              <a:chOff x="3581400" y="2667000"/>
              <a:chExt cx="963904" cy="1989986"/>
            </a:xfrm>
          </p:grpSpPr>
          <p:pic>
            <p:nvPicPr>
              <p:cNvPr id="219"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9" name="Group 142"/>
            <p:cNvGrpSpPr/>
            <p:nvPr/>
          </p:nvGrpSpPr>
          <p:grpSpPr>
            <a:xfrm>
              <a:off x="9574264" y="4446399"/>
              <a:ext cx="905752" cy="1402814"/>
              <a:chOff x="3581400" y="2667000"/>
              <a:chExt cx="963904" cy="1989986"/>
            </a:xfrm>
          </p:grpSpPr>
          <p:pic>
            <p:nvPicPr>
              <p:cNvPr id="250"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2" name="Group 142"/>
            <p:cNvGrpSpPr/>
            <p:nvPr/>
          </p:nvGrpSpPr>
          <p:grpSpPr>
            <a:xfrm>
              <a:off x="10480015" y="4446399"/>
              <a:ext cx="905752" cy="1402814"/>
              <a:chOff x="3581400" y="2667000"/>
              <a:chExt cx="963904" cy="1989986"/>
            </a:xfrm>
          </p:grpSpPr>
          <p:pic>
            <p:nvPicPr>
              <p:cNvPr id="26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sp>
          <p:nvSpPr>
            <p:cNvPr id="275" name="Text Box 27"/>
            <p:cNvSpPr txBox="1">
              <a:spLocks noChangeArrowheads="1"/>
            </p:cNvSpPr>
            <p:nvPr/>
          </p:nvSpPr>
          <p:spPr bwMode="auto">
            <a:xfrm>
              <a:off x="9158174" y="5938811"/>
              <a:ext cx="2473500" cy="369332"/>
            </a:xfrm>
            <a:prstGeom prst="rect">
              <a:avLst/>
            </a:prstGeom>
            <a:noFill/>
            <a:ln w="19050" algn="ctr">
              <a:noFill/>
              <a:miter lim="800000"/>
              <a:headEnd/>
              <a:tailEnd/>
            </a:ln>
            <a:effectLst/>
          </p:spPr>
          <p:txBody>
            <a:bodyPr wrap="square">
              <a:spAutoFit/>
            </a:bodyPr>
            <a:lstStyle/>
            <a:p>
              <a:pPr algn="ctr"/>
              <a:r>
                <a:rPr lang="en-US" sz="1800" b="1" dirty="0" smtClean="0">
                  <a:latin typeface="+mn-lt"/>
                </a:rPr>
                <a:t>Windows Azure</a:t>
              </a:r>
              <a:endParaRPr lang="en-US" sz="1800" b="1" dirty="0">
                <a:latin typeface="+mn-lt"/>
              </a:endParaRPr>
            </a:p>
          </p:txBody>
        </p:sp>
        <p:sp>
          <p:nvSpPr>
            <p:cNvPr id="276" name="Text Box 27"/>
            <p:cNvSpPr txBox="1">
              <a:spLocks noChangeArrowheads="1"/>
            </p:cNvSpPr>
            <p:nvPr/>
          </p:nvSpPr>
          <p:spPr bwMode="auto">
            <a:xfrm>
              <a:off x="6708452" y="5826466"/>
              <a:ext cx="2449723" cy="646331"/>
            </a:xfrm>
            <a:prstGeom prst="rect">
              <a:avLst/>
            </a:prstGeom>
            <a:noFill/>
            <a:ln w="19050" algn="ctr">
              <a:noFill/>
              <a:miter lim="800000"/>
              <a:headEnd/>
              <a:tailEnd/>
            </a:ln>
            <a:effectLst/>
          </p:spPr>
          <p:txBody>
            <a:bodyPr wrap="square">
              <a:spAutoFit/>
            </a:bodyPr>
            <a:lstStyle/>
            <a:p>
              <a:pPr algn="ctr"/>
              <a:r>
                <a:rPr lang="en-US" sz="1800" b="1" dirty="0" smtClean="0">
                  <a:latin typeface="+mn-lt"/>
                </a:rPr>
                <a:t>Windows HPC Server</a:t>
              </a:r>
              <a:endParaRPr lang="en-US" sz="1800" b="1" dirty="0">
                <a:latin typeface="+mn-lt"/>
              </a:endParaRPr>
            </a:p>
          </p:txBody>
        </p:sp>
        <p:pic>
          <p:nvPicPr>
            <p:cNvPr id="2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492" y="4622046"/>
              <a:ext cx="1156524" cy="86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9" name="Straight Connector 278"/>
            <p:cNvCxnSpPr/>
            <p:nvPr/>
          </p:nvCxnSpPr>
          <p:spPr>
            <a:xfrm>
              <a:off x="6671647" y="4294090"/>
              <a:ext cx="0" cy="21735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9158174" y="4300184"/>
              <a:ext cx="0" cy="2167457"/>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8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401" y="4882538"/>
              <a:ext cx="1156524" cy="86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 name="Text Box 27"/>
            <p:cNvSpPr txBox="1">
              <a:spLocks noChangeArrowheads="1"/>
            </p:cNvSpPr>
            <p:nvPr/>
          </p:nvSpPr>
          <p:spPr bwMode="auto">
            <a:xfrm>
              <a:off x="4424092" y="5921655"/>
              <a:ext cx="2247556" cy="369332"/>
            </a:xfrm>
            <a:prstGeom prst="rect">
              <a:avLst/>
            </a:prstGeom>
            <a:noFill/>
            <a:ln w="19050" algn="ctr">
              <a:noFill/>
              <a:miter lim="800000"/>
              <a:headEnd/>
              <a:tailEnd/>
            </a:ln>
            <a:effectLst/>
          </p:spPr>
          <p:txBody>
            <a:bodyPr wrap="square">
              <a:spAutoFit/>
            </a:bodyPr>
            <a:lstStyle/>
            <a:p>
              <a:pPr algn="ctr"/>
              <a:r>
                <a:rPr lang="en-US" sz="1800" b="1" dirty="0" smtClean="0">
                  <a:latin typeface="+mn-lt"/>
                </a:rPr>
                <a:t>Windows 7</a:t>
              </a:r>
              <a:endParaRPr lang="en-US" sz="1800" b="1" dirty="0">
                <a:latin typeface="+mn-lt"/>
              </a:endParaRPr>
            </a:p>
          </p:txBody>
        </p:sp>
        <p:sp>
          <p:nvSpPr>
            <p:cNvPr id="278" name="TextBox 277"/>
            <p:cNvSpPr txBox="1"/>
            <p:nvPr/>
          </p:nvSpPr>
          <p:spPr>
            <a:xfrm>
              <a:off x="4424092" y="6467640"/>
              <a:ext cx="7207583" cy="369332"/>
            </a:xfrm>
            <a:prstGeom prst="rect">
              <a:avLst/>
            </a:prstGeom>
            <a:noFill/>
          </p:spPr>
          <p:txBody>
            <a:bodyPr wrap="square" rtlCol="0">
              <a:spAutoFit/>
            </a:bodyPr>
            <a:lstStyle/>
            <a:p>
              <a:pPr algn="ctr"/>
              <a:r>
                <a:rPr lang="en-US" sz="1800" b="1" i="1" dirty="0">
                  <a:latin typeface="+mn-lt"/>
                </a:rPr>
                <a:t>Compute Nodes</a:t>
              </a:r>
            </a:p>
          </p:txBody>
        </p:sp>
      </p:grpSp>
      <p:sp>
        <p:nvSpPr>
          <p:cNvPr id="21" name="Title 20"/>
          <p:cNvSpPr>
            <a:spLocks noGrp="1"/>
          </p:cNvSpPr>
          <p:nvPr>
            <p:ph type="title"/>
          </p:nvPr>
        </p:nvSpPr>
        <p:spPr/>
        <p:txBody>
          <a:bodyPr/>
          <a:lstStyle/>
          <a:p>
            <a:r>
              <a:rPr lang="en-US" dirty="0" smtClean="0"/>
              <a:t>A Windows HPC Application on a Cluster</a:t>
            </a:r>
            <a:endParaRPr lang="en-US" dirty="0"/>
          </a:p>
        </p:txBody>
      </p:sp>
      <p:grpSp>
        <p:nvGrpSpPr>
          <p:cNvPr id="7" name="Group 6"/>
          <p:cNvGrpSpPr/>
          <p:nvPr/>
        </p:nvGrpSpPr>
        <p:grpSpPr>
          <a:xfrm>
            <a:off x="859294" y="1026448"/>
            <a:ext cx="2069117" cy="1384763"/>
            <a:chOff x="859294" y="1026448"/>
            <a:chExt cx="2069117" cy="1384763"/>
          </a:xfrm>
        </p:grpSpPr>
        <p:grpSp>
          <p:nvGrpSpPr>
            <p:cNvPr id="6" name="Group 5"/>
            <p:cNvGrpSpPr/>
            <p:nvPr/>
          </p:nvGrpSpPr>
          <p:grpSpPr>
            <a:xfrm>
              <a:off x="859294" y="1026448"/>
              <a:ext cx="2069117" cy="914400"/>
              <a:chOff x="859294" y="1026448"/>
              <a:chExt cx="2069117" cy="914400"/>
            </a:xfrm>
          </p:grpSpPr>
          <p:sp>
            <p:nvSpPr>
              <p:cNvPr id="111" name="Rectangle 110"/>
              <p:cNvSpPr/>
              <p:nvPr/>
            </p:nvSpPr>
            <p:spPr>
              <a:xfrm>
                <a:off x="1303234" y="1026448"/>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12" name="Oval 111"/>
              <p:cNvSpPr/>
              <p:nvPr/>
            </p:nvSpPr>
            <p:spPr>
              <a:xfrm>
                <a:off x="1404807" y="1102648"/>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13" name="TextBox 112"/>
              <p:cNvSpPr txBox="1"/>
              <p:nvPr/>
            </p:nvSpPr>
            <p:spPr>
              <a:xfrm>
                <a:off x="1497549" y="1288178"/>
                <a:ext cx="1227715" cy="369332"/>
              </a:xfrm>
              <a:prstGeom prst="rect">
                <a:avLst/>
              </a:prstGeom>
              <a:noFill/>
            </p:spPr>
            <p:txBody>
              <a:bodyPr wrap="square" rtlCol="0">
                <a:spAutoFit/>
              </a:bodyPr>
              <a:lstStyle/>
              <a:p>
                <a:pPr algn="ctr"/>
                <a:r>
                  <a:rPr lang="en-US" sz="1800" b="1" i="1" dirty="0" smtClean="0">
                    <a:latin typeface="+mn-lt"/>
                  </a:rPr>
                  <a:t>Client</a:t>
                </a:r>
              </a:p>
            </p:txBody>
          </p:sp>
          <p:grpSp>
            <p:nvGrpSpPr>
              <p:cNvPr id="100" name="Group 248"/>
              <p:cNvGrpSpPr>
                <a:grpSpLocks/>
              </p:cNvGrpSpPr>
              <p:nvPr/>
            </p:nvGrpSpPr>
            <p:grpSpPr bwMode="auto">
              <a:xfrm>
                <a:off x="859294" y="1160863"/>
                <a:ext cx="228600" cy="594360"/>
                <a:chOff x="2976" y="768"/>
                <a:chExt cx="912" cy="2135"/>
              </a:xfrm>
            </p:grpSpPr>
            <p:sp>
              <p:nvSpPr>
                <p:cNvPr id="101"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102" name="Group 17"/>
                <p:cNvGrpSpPr>
                  <a:grpSpLocks/>
                </p:cNvGrpSpPr>
                <p:nvPr/>
              </p:nvGrpSpPr>
              <p:grpSpPr bwMode="auto">
                <a:xfrm>
                  <a:off x="2976" y="1433"/>
                  <a:ext cx="912" cy="1470"/>
                  <a:chOff x="2976" y="1433"/>
                  <a:chExt cx="912" cy="1495"/>
                </a:xfrm>
              </p:grpSpPr>
              <p:sp>
                <p:nvSpPr>
                  <p:cNvPr id="103"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09"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10"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sp>
          <p:nvSpPr>
            <p:cNvPr id="17" name="Freeform 16"/>
            <p:cNvSpPr/>
            <p:nvPr/>
          </p:nvSpPr>
          <p:spPr>
            <a:xfrm flipH="1">
              <a:off x="2074354" y="1864648"/>
              <a:ext cx="261838" cy="546563"/>
            </a:xfrm>
            <a:custGeom>
              <a:avLst/>
              <a:gdLst>
                <a:gd name="connsiteX0" fmla="*/ 112677 w 112677"/>
                <a:gd name="connsiteY0" fmla="*/ 0 h 526212"/>
                <a:gd name="connsiteX1" fmla="*/ 533 w 112677"/>
                <a:gd name="connsiteY1" fmla="*/ 224287 h 526212"/>
                <a:gd name="connsiteX2" fmla="*/ 78171 w 112677"/>
                <a:gd name="connsiteY2" fmla="*/ 526212 h 526212"/>
              </a:gdLst>
              <a:ahLst/>
              <a:cxnLst>
                <a:cxn ang="0">
                  <a:pos x="connsiteX0" y="connsiteY0"/>
                </a:cxn>
                <a:cxn ang="0">
                  <a:pos x="connsiteX1" y="connsiteY1"/>
                </a:cxn>
                <a:cxn ang="0">
                  <a:pos x="connsiteX2" y="connsiteY2"/>
                </a:cxn>
              </a:cxnLst>
              <a:rect l="l" t="t" r="r" b="b"/>
              <a:pathLst>
                <a:path w="112677" h="526212">
                  <a:moveTo>
                    <a:pt x="112677" y="0"/>
                  </a:moveTo>
                  <a:cubicBezTo>
                    <a:pt x="59480" y="68292"/>
                    <a:pt x="6284" y="136585"/>
                    <a:pt x="533" y="224287"/>
                  </a:cubicBezTo>
                  <a:cubicBezTo>
                    <a:pt x="-5218" y="311989"/>
                    <a:pt x="36476" y="419100"/>
                    <a:pt x="78171" y="526212"/>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grpSp>
        <p:nvGrpSpPr>
          <p:cNvPr id="11" name="Group 10"/>
          <p:cNvGrpSpPr/>
          <p:nvPr/>
        </p:nvGrpSpPr>
        <p:grpSpPr>
          <a:xfrm>
            <a:off x="761791" y="2897319"/>
            <a:ext cx="3662301" cy="2347944"/>
            <a:chOff x="761791" y="2897319"/>
            <a:chExt cx="3662301" cy="2347944"/>
          </a:xfrm>
        </p:grpSpPr>
        <p:sp>
          <p:nvSpPr>
            <p:cNvPr id="9" name="Freeform 8"/>
            <p:cNvSpPr/>
            <p:nvPr/>
          </p:nvSpPr>
          <p:spPr>
            <a:xfrm>
              <a:off x="3148780" y="3205954"/>
              <a:ext cx="1275312" cy="2039309"/>
            </a:xfrm>
            <a:custGeom>
              <a:avLst/>
              <a:gdLst>
                <a:gd name="connsiteX0" fmla="*/ 37550 w 850350"/>
                <a:gd name="connsiteY0" fmla="*/ 0 h 1847306"/>
                <a:gd name="connsiteX1" fmla="*/ 93995 w 850350"/>
                <a:gd name="connsiteY1" fmla="*/ 1659466 h 1847306"/>
                <a:gd name="connsiteX2" fmla="*/ 850350 w 850350"/>
                <a:gd name="connsiteY2" fmla="*/ 1738488 h 1847306"/>
              </a:gdLst>
              <a:ahLst/>
              <a:cxnLst>
                <a:cxn ang="0">
                  <a:pos x="connsiteX0" y="connsiteY0"/>
                </a:cxn>
                <a:cxn ang="0">
                  <a:pos x="connsiteX1" y="connsiteY1"/>
                </a:cxn>
                <a:cxn ang="0">
                  <a:pos x="connsiteX2" y="connsiteY2"/>
                </a:cxn>
              </a:cxnLst>
              <a:rect l="l" t="t" r="r" b="b"/>
              <a:pathLst>
                <a:path w="850350" h="1847306">
                  <a:moveTo>
                    <a:pt x="37550" y="0"/>
                  </a:moveTo>
                  <a:cubicBezTo>
                    <a:pt x="-1961" y="684859"/>
                    <a:pt x="-41472" y="1369718"/>
                    <a:pt x="93995" y="1659466"/>
                  </a:cubicBezTo>
                  <a:cubicBezTo>
                    <a:pt x="229462" y="1949214"/>
                    <a:pt x="539906" y="1843851"/>
                    <a:pt x="850350" y="1738488"/>
                  </a:cubicBezTo>
                </a:path>
              </a:pathLst>
            </a:custGeom>
            <a:ln w="2540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05" name="TextBox 104"/>
            <p:cNvSpPr txBox="1"/>
            <p:nvPr/>
          </p:nvSpPr>
          <p:spPr>
            <a:xfrm>
              <a:off x="761791" y="2897319"/>
              <a:ext cx="265124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800" b="1" i="1" dirty="0" smtClean="0">
                  <a:solidFill>
                    <a:schemeClr val="tx1"/>
                  </a:solidFill>
                </a:rPr>
                <a:t>Cluster Management</a:t>
              </a:r>
            </a:p>
          </p:txBody>
        </p:sp>
      </p:grpSp>
      <p:grpSp>
        <p:nvGrpSpPr>
          <p:cNvPr id="10" name="Group 9"/>
          <p:cNvGrpSpPr/>
          <p:nvPr/>
        </p:nvGrpSpPr>
        <p:grpSpPr>
          <a:xfrm>
            <a:off x="4874118" y="1679982"/>
            <a:ext cx="6366220" cy="3363898"/>
            <a:chOff x="4874118" y="1679982"/>
            <a:chExt cx="6366220" cy="3363898"/>
          </a:xfrm>
        </p:grpSpPr>
        <p:sp>
          <p:nvSpPr>
            <p:cNvPr id="156" name="Rectangle 155"/>
            <p:cNvSpPr/>
            <p:nvPr/>
          </p:nvSpPr>
          <p:spPr>
            <a:xfrm>
              <a:off x="4874118" y="2821118"/>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83" name="Oval 182"/>
            <p:cNvSpPr/>
            <p:nvPr/>
          </p:nvSpPr>
          <p:spPr>
            <a:xfrm>
              <a:off x="4975692" y="2897318"/>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84" name="TextBox 183"/>
            <p:cNvSpPr txBox="1"/>
            <p:nvPr/>
          </p:nvSpPr>
          <p:spPr>
            <a:xfrm>
              <a:off x="5068433" y="3082848"/>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59" name="Rectangle 158"/>
            <p:cNvSpPr/>
            <p:nvPr/>
          </p:nvSpPr>
          <p:spPr>
            <a:xfrm>
              <a:off x="7463533" y="1679982"/>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0" name="Oval 159"/>
            <p:cNvSpPr/>
            <p:nvPr/>
          </p:nvSpPr>
          <p:spPr>
            <a:xfrm>
              <a:off x="7565107" y="1756182"/>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61" name="TextBox 160"/>
            <p:cNvSpPr txBox="1"/>
            <p:nvPr/>
          </p:nvSpPr>
          <p:spPr>
            <a:xfrm>
              <a:off x="7657848" y="1941712"/>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64" name="Rectangle 163"/>
            <p:cNvSpPr/>
            <p:nvPr/>
          </p:nvSpPr>
          <p:spPr>
            <a:xfrm>
              <a:off x="9596883" y="2726004"/>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5" name="Oval 164"/>
            <p:cNvSpPr/>
            <p:nvPr/>
          </p:nvSpPr>
          <p:spPr>
            <a:xfrm>
              <a:off x="9698456" y="2802204"/>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78" name="TextBox 177"/>
            <p:cNvSpPr txBox="1"/>
            <p:nvPr/>
          </p:nvSpPr>
          <p:spPr>
            <a:xfrm>
              <a:off x="9791197" y="2987734"/>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06" name="Trapezoid 3"/>
            <p:cNvSpPr/>
            <p:nvPr/>
          </p:nvSpPr>
          <p:spPr>
            <a:xfrm rot="10800000">
              <a:off x="4874118" y="3735518"/>
              <a:ext cx="1620758" cy="1308362"/>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994316">
                  <a:moveTo>
                    <a:pt x="0" y="2986378"/>
                  </a:moveTo>
                  <a:lnTo>
                    <a:pt x="927320" y="0"/>
                  </a:lnTo>
                  <a:lnTo>
                    <a:pt x="922227" y="16674"/>
                  </a:lnTo>
                  <a:lnTo>
                    <a:pt x="3107634" y="2994316"/>
                  </a:lnTo>
                  <a:lnTo>
                    <a:pt x="0" y="2986378"/>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3"/>
            <p:cNvSpPr/>
            <p:nvPr/>
          </p:nvSpPr>
          <p:spPr>
            <a:xfrm rot="10800000">
              <a:off x="7407674" y="2579083"/>
              <a:ext cx="1681035" cy="2256745"/>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347325 h 3355263"/>
                <a:gd name="connsiteX1" fmla="*/ 927320 w 3107634"/>
                <a:gd name="connsiteY1" fmla="*/ 360947 h 3355263"/>
                <a:gd name="connsiteX2" fmla="*/ 1702208 w 3107634"/>
                <a:gd name="connsiteY2" fmla="*/ 0 h 3355263"/>
                <a:gd name="connsiteX3" fmla="*/ 3107634 w 3107634"/>
                <a:gd name="connsiteY3" fmla="*/ 3355263 h 3355263"/>
                <a:gd name="connsiteX4" fmla="*/ 0 w 3107634"/>
                <a:gd name="connsiteY4" fmla="*/ 3347325 h 3355263"/>
                <a:gd name="connsiteX0" fmla="*/ 0 w 3107634"/>
                <a:gd name="connsiteY0" fmla="*/ 3377022 h 3384960"/>
                <a:gd name="connsiteX1" fmla="*/ 1728970 w 3107634"/>
                <a:gd name="connsiteY1" fmla="*/ 0 h 3384960"/>
                <a:gd name="connsiteX2" fmla="*/ 1702208 w 3107634"/>
                <a:gd name="connsiteY2" fmla="*/ 29697 h 3384960"/>
                <a:gd name="connsiteX3" fmla="*/ 3107634 w 3107634"/>
                <a:gd name="connsiteY3" fmla="*/ 3384960 h 3384960"/>
                <a:gd name="connsiteX4" fmla="*/ 0 w 3107634"/>
                <a:gd name="connsiteY4" fmla="*/ 3377022 h 3384960"/>
                <a:gd name="connsiteX0" fmla="*/ 0 w 3107634"/>
                <a:gd name="connsiteY0" fmla="*/ 3377022 h 3384960"/>
                <a:gd name="connsiteX1" fmla="*/ 1728970 w 3107634"/>
                <a:gd name="connsiteY1" fmla="*/ 0 h 3384960"/>
                <a:gd name="connsiteX2" fmla="*/ 1658875 w 3107634"/>
                <a:gd name="connsiteY2" fmla="*/ 42718 h 3384960"/>
                <a:gd name="connsiteX3" fmla="*/ 3107634 w 3107634"/>
                <a:gd name="connsiteY3" fmla="*/ 3384960 h 3384960"/>
                <a:gd name="connsiteX4" fmla="*/ 0 w 3107634"/>
                <a:gd name="connsiteY4" fmla="*/ 3377022 h 3384960"/>
                <a:gd name="connsiteX0" fmla="*/ 0 w 3107634"/>
                <a:gd name="connsiteY0" fmla="*/ 3334304 h 3342242"/>
                <a:gd name="connsiteX1" fmla="*/ 1663974 w 3107634"/>
                <a:gd name="connsiteY1" fmla="*/ 9367 h 3342242"/>
                <a:gd name="connsiteX2" fmla="*/ 1658875 w 3107634"/>
                <a:gd name="connsiteY2" fmla="*/ 0 h 3342242"/>
                <a:gd name="connsiteX3" fmla="*/ 3107634 w 3107634"/>
                <a:gd name="connsiteY3" fmla="*/ 3342242 h 3342242"/>
                <a:gd name="connsiteX4" fmla="*/ 0 w 3107634"/>
                <a:gd name="connsiteY4" fmla="*/ 3334304 h 3342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3342242">
                  <a:moveTo>
                    <a:pt x="0" y="3334304"/>
                  </a:moveTo>
                  <a:lnTo>
                    <a:pt x="1663974" y="9367"/>
                  </a:lnTo>
                  <a:lnTo>
                    <a:pt x="1658875" y="0"/>
                  </a:lnTo>
                  <a:lnTo>
                    <a:pt x="3107634" y="3342242"/>
                  </a:lnTo>
                  <a:lnTo>
                    <a:pt x="0" y="3334304"/>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3"/>
            <p:cNvSpPr/>
            <p:nvPr/>
          </p:nvSpPr>
          <p:spPr>
            <a:xfrm rot="10800000">
              <a:off x="9596882" y="3640404"/>
              <a:ext cx="1643456" cy="137997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15055 h 3022993"/>
                <a:gd name="connsiteX1" fmla="*/ 927320 w 3107634"/>
                <a:gd name="connsiteY1" fmla="*/ 28677 h 3022993"/>
                <a:gd name="connsiteX2" fmla="*/ 1079530 w 3107634"/>
                <a:gd name="connsiteY2" fmla="*/ 0 h 3022993"/>
                <a:gd name="connsiteX3" fmla="*/ 3107634 w 3107634"/>
                <a:gd name="connsiteY3" fmla="*/ 3022993 h 3022993"/>
                <a:gd name="connsiteX4" fmla="*/ 0 w 3107634"/>
                <a:gd name="connsiteY4" fmla="*/ 3015055 h 3022993"/>
                <a:gd name="connsiteX0" fmla="*/ 0 w 3107634"/>
                <a:gd name="connsiteY0" fmla="*/ 3016613 h 3024551"/>
                <a:gd name="connsiteX1" fmla="*/ 1039681 w 3107634"/>
                <a:gd name="connsiteY1" fmla="*/ 0 h 3024551"/>
                <a:gd name="connsiteX2" fmla="*/ 1079530 w 3107634"/>
                <a:gd name="connsiteY2" fmla="*/ 1558 h 3024551"/>
                <a:gd name="connsiteX3" fmla="*/ 3107634 w 3107634"/>
                <a:gd name="connsiteY3" fmla="*/ 3024551 h 3024551"/>
                <a:gd name="connsiteX4" fmla="*/ 0 w 3107634"/>
                <a:gd name="connsiteY4" fmla="*/ 3016613 h 3024551"/>
                <a:gd name="connsiteX0" fmla="*/ 0 w 3107634"/>
                <a:gd name="connsiteY0" fmla="*/ 3016613 h 3024551"/>
                <a:gd name="connsiteX1" fmla="*/ 1039681 w 3107634"/>
                <a:gd name="connsiteY1" fmla="*/ 0 h 3024551"/>
                <a:gd name="connsiteX2" fmla="*/ 2808131 w 3107634"/>
                <a:gd name="connsiteY2" fmla="*/ 651990 h 3024551"/>
                <a:gd name="connsiteX3" fmla="*/ 3107634 w 3107634"/>
                <a:gd name="connsiteY3" fmla="*/ 3024551 h 3024551"/>
                <a:gd name="connsiteX4" fmla="*/ 0 w 3107634"/>
                <a:gd name="connsiteY4" fmla="*/ 3016613 h 3024551"/>
                <a:gd name="connsiteX0" fmla="*/ 0 w 3107634"/>
                <a:gd name="connsiteY0" fmla="*/ 2366180 h 2374118"/>
                <a:gd name="connsiteX1" fmla="*/ 2768283 w 3107634"/>
                <a:gd name="connsiteY1" fmla="*/ 0 h 2374118"/>
                <a:gd name="connsiteX2" fmla="*/ 2808131 w 3107634"/>
                <a:gd name="connsiteY2" fmla="*/ 1557 h 2374118"/>
                <a:gd name="connsiteX3" fmla="*/ 3107634 w 3107634"/>
                <a:gd name="connsiteY3" fmla="*/ 2374118 h 2374118"/>
                <a:gd name="connsiteX4" fmla="*/ 0 w 3107634"/>
                <a:gd name="connsiteY4" fmla="*/ 2366180 h 23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374118">
                  <a:moveTo>
                    <a:pt x="0" y="2366180"/>
                  </a:moveTo>
                  <a:lnTo>
                    <a:pt x="2768283" y="0"/>
                  </a:lnTo>
                  <a:lnTo>
                    <a:pt x="2808131" y="1557"/>
                  </a:lnTo>
                  <a:lnTo>
                    <a:pt x="3107634" y="2374118"/>
                  </a:lnTo>
                  <a:lnTo>
                    <a:pt x="0" y="236618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366151" y="1901053"/>
            <a:ext cx="6290585" cy="1367822"/>
            <a:chOff x="3366151" y="1901053"/>
            <a:chExt cx="6290585" cy="1367822"/>
          </a:xfrm>
        </p:grpSpPr>
        <p:sp>
          <p:nvSpPr>
            <p:cNvPr id="14" name="Freeform 13"/>
            <p:cNvSpPr/>
            <p:nvPr/>
          </p:nvSpPr>
          <p:spPr>
            <a:xfrm>
              <a:off x="3366152" y="2562115"/>
              <a:ext cx="6290584" cy="569873"/>
            </a:xfrm>
            <a:custGeom>
              <a:avLst/>
              <a:gdLst>
                <a:gd name="connsiteX0" fmla="*/ 0 w 5106838"/>
                <a:gd name="connsiteY0" fmla="*/ 252978 h 710178"/>
                <a:gd name="connsiteX1" fmla="*/ 2320505 w 5106838"/>
                <a:gd name="connsiteY1" fmla="*/ 20065 h 710178"/>
                <a:gd name="connsiteX2" fmla="*/ 5106838 w 5106838"/>
                <a:gd name="connsiteY2" fmla="*/ 710178 h 710178"/>
                <a:gd name="connsiteX0" fmla="*/ 0 w 5106838"/>
                <a:gd name="connsiteY0" fmla="*/ 112673 h 569873"/>
                <a:gd name="connsiteX1" fmla="*/ 2311878 w 5106838"/>
                <a:gd name="connsiteY1" fmla="*/ 60915 h 569873"/>
                <a:gd name="connsiteX2" fmla="*/ 5106838 w 5106838"/>
                <a:gd name="connsiteY2" fmla="*/ 569873 h 569873"/>
              </a:gdLst>
              <a:ahLst/>
              <a:cxnLst>
                <a:cxn ang="0">
                  <a:pos x="connsiteX0" y="connsiteY0"/>
                </a:cxn>
                <a:cxn ang="0">
                  <a:pos x="connsiteX1" y="connsiteY1"/>
                </a:cxn>
                <a:cxn ang="0">
                  <a:pos x="connsiteX2" y="connsiteY2"/>
                </a:cxn>
              </a:cxnLst>
              <a:rect l="l" t="t" r="r" b="b"/>
              <a:pathLst>
                <a:path w="5106838" h="569873">
                  <a:moveTo>
                    <a:pt x="0" y="112673"/>
                  </a:moveTo>
                  <a:cubicBezTo>
                    <a:pt x="734682" y="-41884"/>
                    <a:pt x="1460738" y="-15285"/>
                    <a:pt x="2311878" y="60915"/>
                  </a:cubicBezTo>
                  <a:cubicBezTo>
                    <a:pt x="3163018" y="137115"/>
                    <a:pt x="4139241" y="262916"/>
                    <a:pt x="5106838" y="569873"/>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6" name="Freeform 15"/>
            <p:cNvSpPr/>
            <p:nvPr/>
          </p:nvSpPr>
          <p:spPr>
            <a:xfrm>
              <a:off x="3410223" y="2666162"/>
              <a:ext cx="1519616" cy="602713"/>
            </a:xfrm>
            <a:custGeom>
              <a:avLst/>
              <a:gdLst>
                <a:gd name="connsiteX0" fmla="*/ 0 w 1414732"/>
                <a:gd name="connsiteY0" fmla="*/ 0 h 602713"/>
                <a:gd name="connsiteX1" fmla="*/ 560717 w 1414732"/>
                <a:gd name="connsiteY1" fmla="*/ 534837 h 602713"/>
                <a:gd name="connsiteX2" fmla="*/ 1414732 w 1414732"/>
                <a:gd name="connsiteY2" fmla="*/ 577969 h 602713"/>
              </a:gdLst>
              <a:ahLst/>
              <a:cxnLst>
                <a:cxn ang="0">
                  <a:pos x="connsiteX0" y="connsiteY0"/>
                </a:cxn>
                <a:cxn ang="0">
                  <a:pos x="connsiteX1" y="connsiteY1"/>
                </a:cxn>
                <a:cxn ang="0">
                  <a:pos x="connsiteX2" y="connsiteY2"/>
                </a:cxn>
              </a:cxnLst>
              <a:rect l="l" t="t" r="r" b="b"/>
              <a:pathLst>
                <a:path w="1414732" h="602713">
                  <a:moveTo>
                    <a:pt x="0" y="0"/>
                  </a:moveTo>
                  <a:cubicBezTo>
                    <a:pt x="162464" y="219254"/>
                    <a:pt x="324928" y="438509"/>
                    <a:pt x="560717" y="534837"/>
                  </a:cubicBezTo>
                  <a:cubicBezTo>
                    <a:pt x="796506" y="631165"/>
                    <a:pt x="1105619" y="604567"/>
                    <a:pt x="1414732" y="577969"/>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29" name="Freeform 228"/>
            <p:cNvSpPr/>
            <p:nvPr/>
          </p:nvSpPr>
          <p:spPr>
            <a:xfrm>
              <a:off x="3366151" y="1901053"/>
              <a:ext cx="4148402" cy="765108"/>
            </a:xfrm>
            <a:custGeom>
              <a:avLst/>
              <a:gdLst>
                <a:gd name="connsiteX0" fmla="*/ 0 w 2246243"/>
                <a:gd name="connsiteY0" fmla="*/ 571500 h 571500"/>
                <a:gd name="connsiteX1" fmla="*/ 874643 w 2246243"/>
                <a:gd name="connsiteY1" fmla="*/ 74543 h 571500"/>
                <a:gd name="connsiteX2" fmla="*/ 2246243 w 2246243"/>
                <a:gd name="connsiteY2" fmla="*/ 124239 h 571500"/>
              </a:gdLst>
              <a:ahLst/>
              <a:cxnLst>
                <a:cxn ang="0">
                  <a:pos x="connsiteX0" y="connsiteY0"/>
                </a:cxn>
                <a:cxn ang="0">
                  <a:pos x="connsiteX1" y="connsiteY1"/>
                </a:cxn>
                <a:cxn ang="0">
                  <a:pos x="connsiteX2" y="connsiteY2"/>
                </a:cxn>
              </a:cxnLst>
              <a:rect l="l" t="t" r="r" b="b"/>
              <a:pathLst>
                <a:path w="2246243" h="571500">
                  <a:moveTo>
                    <a:pt x="0" y="571500"/>
                  </a:moveTo>
                  <a:cubicBezTo>
                    <a:pt x="250134" y="360293"/>
                    <a:pt x="500269" y="149086"/>
                    <a:pt x="874643" y="74543"/>
                  </a:cubicBezTo>
                  <a:cubicBezTo>
                    <a:pt x="1249017" y="0"/>
                    <a:pt x="1747630" y="62119"/>
                    <a:pt x="2246243" y="124239"/>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sp>
        <p:nvSpPr>
          <p:cNvPr id="152" name="TextBox 151"/>
          <p:cNvSpPr txBox="1"/>
          <p:nvPr/>
        </p:nvSpPr>
        <p:spPr>
          <a:xfrm>
            <a:off x="761792" y="2411212"/>
            <a:ext cx="2648431"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Job Scheduling</a:t>
            </a:r>
          </a:p>
        </p:txBody>
      </p:sp>
    </p:spTree>
    <p:extLst>
      <p:ext uri="{BB962C8B-B14F-4D97-AF65-F5344CB8AC3E}">
        <p14:creationId xmlns:p14="http://schemas.microsoft.com/office/powerpoint/2010/main" val="2224719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fade">
                                      <p:cBhvr>
                                        <p:cTn id="27" dur="500"/>
                                        <p:tgtEl>
                                          <p:spTgt spid="1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309" y="1295400"/>
            <a:ext cx="9388498" cy="1523494"/>
          </a:xfrm>
        </p:spPr>
        <p:txBody>
          <a:bodyPr/>
          <a:lstStyle/>
          <a:p>
            <a:r>
              <a:rPr lang="en-US" dirty="0" smtClean="0"/>
              <a:t>Using Windows HPC Server: Application Types</a:t>
            </a:r>
            <a:endParaRPr lang="en-US" dirty="0"/>
          </a:p>
        </p:txBody>
      </p:sp>
    </p:spTree>
    <p:extLst>
      <p:ext uri="{BB962C8B-B14F-4D97-AF65-F5344CB8AC3E}">
        <p14:creationId xmlns:p14="http://schemas.microsoft.com/office/powerpoint/2010/main" val="37597246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2962</TotalTime>
  <Words>2453</Words>
  <Application>Microsoft Office PowerPoint</Application>
  <PresentationFormat>Custom</PresentationFormat>
  <Paragraphs>408</Paragraphs>
  <Slides>38</Slides>
  <Notes>26</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TENA11_BreakoutSessionTemplate_16x9_Final</vt:lpstr>
      <vt:lpstr>White with Consolas font for code slides</vt:lpstr>
      <vt:lpstr>TENA11_BreakoutSession_Template_16x9_Final (2)</vt:lpstr>
      <vt:lpstr>Introducing Windows HPC Server</vt:lpstr>
      <vt:lpstr>Agenda</vt:lpstr>
      <vt:lpstr>Cluster Computing with Windows HPC Server: The Basics</vt:lpstr>
      <vt:lpstr>What’s the Problem?</vt:lpstr>
      <vt:lpstr>What is a Cluster? A modern view</vt:lpstr>
      <vt:lpstr>Running a Parallel Application on a Cluster An illustration</vt:lpstr>
      <vt:lpstr>What is Windows HPC Server?</vt:lpstr>
      <vt:lpstr>A Windows HPC Application on a Cluster</vt:lpstr>
      <vt:lpstr>Using Windows HPC Server: Application Types</vt:lpstr>
      <vt:lpstr>Using Windows HPC Server Four types of applications (jobs)</vt:lpstr>
      <vt:lpstr>MPI Applications Basics</vt:lpstr>
      <vt:lpstr>MPI Applications An illustration</vt:lpstr>
      <vt:lpstr>Embarrassingly Parallel Applications Basics</vt:lpstr>
      <vt:lpstr>Embarrassingly Parallel Applications An illustration</vt:lpstr>
      <vt:lpstr>Excel Applications Basics</vt:lpstr>
      <vt:lpstr>Excel Applications An illustration</vt:lpstr>
      <vt:lpstr>Big Data Applications Basics</vt:lpstr>
      <vt:lpstr>Big Data Applications An illustration</vt:lpstr>
      <vt:lpstr>The Technology of Windows HPC Server: A Closer Look</vt:lpstr>
      <vt:lpstr>Managing a Cluster What Windows HPC Server provides</vt:lpstr>
      <vt:lpstr>HPC Cluster Manager Five views</vt:lpstr>
      <vt:lpstr>HPC Cluster Manager Node Management view: List</vt:lpstr>
      <vt:lpstr>HPC Cluster Manager Node Management view: Heat map</vt:lpstr>
      <vt:lpstr>Running a Job Illustrating the process</vt:lpstr>
      <vt:lpstr>Running a Job Options</vt:lpstr>
      <vt:lpstr>Running a Job Monitoring job progress</vt:lpstr>
      <vt:lpstr>Running a SOA Job A closer look</vt:lpstr>
      <vt:lpstr>Supporting Big Data</vt:lpstr>
      <vt:lpstr>Supporting Big Data Illustrating the DSC</vt:lpstr>
      <vt:lpstr>Supporting Big Data Data locality in LINQ to HPC jobs</vt:lpstr>
      <vt:lpstr>Supporting Big Data Running a LINQ to HPC job</vt:lpstr>
      <vt:lpstr>Cluster Computing on Windows The evolution of Windows HPC Server </vt:lpstr>
      <vt:lpstr>About the Speaker</vt:lpstr>
      <vt:lpstr>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wsv207_Introducing Windows HPC Server</dc:title>
  <dc:subject>Microsoft TechEd North America 2011</dc:subject>
  <dc:creator> David Chappell</dc:creator>
  <dc:description>Template: Jordan Cayabyab
Formatting:
Event Date: May 16-19, 2011
Event Location: Atlanta
Audience Type:</dc:description>
  <cp:lastModifiedBy>Shows</cp:lastModifiedBy>
  <cp:revision>155</cp:revision>
  <cp:lastPrinted>2010-05-11T05:02:34Z</cp:lastPrinted>
  <dcterms:created xsi:type="dcterms:W3CDTF">2011-03-13T17:03:19Z</dcterms:created>
  <dcterms:modified xsi:type="dcterms:W3CDTF">2011-05-19T22:19:47Z</dcterms:modified>
</cp:coreProperties>
</file>