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1" r:id="rId2"/>
  </p:sldMasterIdLst>
  <p:notesMasterIdLst>
    <p:notesMasterId r:id="rId21"/>
  </p:notesMasterIdLst>
  <p:handoutMasterIdLst>
    <p:handoutMasterId r:id="rId22"/>
  </p:handoutMasterIdLst>
  <p:sldIdLst>
    <p:sldId id="319" r:id="rId3"/>
    <p:sldId id="322" r:id="rId4"/>
    <p:sldId id="402" r:id="rId5"/>
    <p:sldId id="403" r:id="rId6"/>
    <p:sldId id="405" r:id="rId7"/>
    <p:sldId id="406" r:id="rId8"/>
    <p:sldId id="412" r:id="rId9"/>
    <p:sldId id="413" r:id="rId10"/>
    <p:sldId id="407" r:id="rId11"/>
    <p:sldId id="408" r:id="rId12"/>
    <p:sldId id="409" r:id="rId13"/>
    <p:sldId id="410" r:id="rId14"/>
    <p:sldId id="411" r:id="rId15"/>
    <p:sldId id="414" r:id="rId16"/>
    <p:sldId id="415" r:id="rId17"/>
    <p:sldId id="416" r:id="rId18"/>
    <p:sldId id="417" r:id="rId19"/>
    <p:sldId id="418" r:id="rId2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92805" autoAdjust="0"/>
  </p:normalViewPr>
  <p:slideViewPr>
    <p:cSldViewPr snapToGrid="0">
      <p:cViewPr varScale="1">
        <p:scale>
          <a:sx n="97" d="100"/>
          <a:sy n="97" d="100"/>
        </p:scale>
        <p:origin x="-522"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70" d="100"/>
        <a:sy n="7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11:38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11:38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11:38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11:38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11:38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11:38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11:38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B2E730F-2AFF-460D-A26B-C353A0B204DE}" type="slidenum">
              <a:rPr lang="en-ZA" smtClean="0"/>
              <a:pPr/>
              <a:t>4</a:t>
            </a:fld>
            <a:endParaRPr lang="en-ZA" smtClean="0"/>
          </a:p>
        </p:txBody>
      </p:sp>
      <p:sp>
        <p:nvSpPr>
          <p:cNvPr id="26627" name="Shape 3"/>
          <p:cNvSpPr txBox="1">
            <a:spLocks noGrp="1" noChangeArrowheads="1"/>
          </p:cNvSpPr>
          <p:nvPr/>
        </p:nvSpPr>
        <p:spPr bwMode="auto">
          <a:xfrm>
            <a:off x="3886200" y="0"/>
            <a:ext cx="2970213" cy="455613"/>
          </a:xfrm>
          <a:prstGeom prst="rect">
            <a:avLst/>
          </a:prstGeom>
          <a:noFill/>
          <a:ln w="9525">
            <a:noFill/>
            <a:miter lim="800000"/>
            <a:headEnd/>
            <a:tailEnd/>
          </a:ln>
        </p:spPr>
        <p:txBody>
          <a:bodyPr lIns="91230" tIns="45615" rIns="91230" bIns="45615"/>
          <a:lstStyle/>
          <a:p>
            <a:pPr algn="r" defTabSz="912813"/>
            <a:fld id="{936C07C9-3E79-4EEE-BC1D-559F45D3AFF2}" type="datetime8">
              <a:rPr lang="en-US" sz="1200">
                <a:effectLst/>
                <a:latin typeface="Times New Roman" pitchFamily="18" charset="0"/>
              </a:rPr>
              <a:pPr algn="r" defTabSz="912813"/>
              <a:t>5/17/2011 11:38 AM</a:t>
            </a:fld>
            <a:endParaRPr lang="en-US" sz="1200">
              <a:effectLst/>
              <a:latin typeface="Times New Roman" pitchFamily="18" charset="0"/>
            </a:endParaRPr>
          </a:p>
        </p:txBody>
      </p:sp>
      <p:sp>
        <p:nvSpPr>
          <p:cNvPr id="26628" name="Shape 4"/>
          <p:cNvSpPr txBox="1">
            <a:spLocks noGrp="1" noChangeArrowheads="1"/>
          </p:cNvSpPr>
          <p:nvPr/>
        </p:nvSpPr>
        <p:spPr bwMode="auto">
          <a:xfrm>
            <a:off x="5583238" y="8686800"/>
            <a:ext cx="1273175" cy="455613"/>
          </a:xfrm>
          <a:prstGeom prst="rect">
            <a:avLst/>
          </a:prstGeom>
          <a:noFill/>
          <a:ln w="9525">
            <a:noFill/>
            <a:miter lim="800000"/>
            <a:headEnd/>
            <a:tailEnd/>
          </a:ln>
        </p:spPr>
        <p:txBody>
          <a:bodyPr lIns="91230" tIns="45615" rIns="91230" bIns="45615" anchor="b"/>
          <a:lstStyle/>
          <a:p>
            <a:pPr algn="r" defTabSz="912813"/>
            <a:fld id="{740B8AAC-9C26-41F5-9B11-BD6EF519B7D3}" type="slidenum">
              <a:rPr lang="en-US" sz="1200">
                <a:effectLst/>
                <a:latin typeface="Times New Roman" pitchFamily="18" charset="0"/>
              </a:rPr>
              <a:pPr algn="r" defTabSz="912813"/>
              <a:t>4</a:t>
            </a:fld>
            <a:endParaRPr lang="en-US" sz="1200">
              <a:effectLst/>
              <a:latin typeface="Times New Roman" pitchFamily="18" charset="0"/>
            </a:endParaRPr>
          </a:p>
        </p:txBody>
      </p:sp>
      <p:sp>
        <p:nvSpPr>
          <p:cNvPr id="26629" name="Shape 5"/>
          <p:cNvSpPr txBox="1">
            <a:spLocks noGrp="1" noChangeArrowheads="1"/>
          </p:cNvSpPr>
          <p:nvPr/>
        </p:nvSpPr>
        <p:spPr bwMode="auto">
          <a:xfrm>
            <a:off x="0" y="8791575"/>
            <a:ext cx="5667375" cy="350838"/>
          </a:xfrm>
          <a:prstGeom prst="rect">
            <a:avLst/>
          </a:prstGeom>
          <a:noFill/>
          <a:ln w="9525">
            <a:noFill/>
            <a:miter lim="800000"/>
            <a:headEnd/>
            <a:tailEnd/>
          </a:ln>
        </p:spPr>
        <p:txBody>
          <a:bodyPr lIns="91230" tIns="45615" rIns="91230" bIns="45615" anchor="b"/>
          <a:lstStyle/>
          <a:p>
            <a:pPr defTabSz="912813">
              <a:lnSpc>
                <a:spcPct val="85000"/>
              </a:lnSpc>
              <a:spcBef>
                <a:spcPct val="20000"/>
              </a:spcBef>
            </a:pPr>
            <a:r>
              <a:rPr lang="en-US" sz="700">
                <a:effectLst/>
              </a:rPr>
              <a:t>© 2006 Microsoft Corporation. All rights reserved. Microsoft, Windows, Windows Vista and other product names are or may be registered trademarks and/or trademarks in the U.S. and/or other countries.</a:t>
            </a:r>
          </a:p>
          <a:p>
            <a:pPr defTabSz="912813">
              <a:lnSpc>
                <a:spcPct val="85000"/>
              </a:lnSpc>
              <a:spcBef>
                <a:spcPct val="20000"/>
              </a:spcBef>
            </a:pPr>
            <a:r>
              <a:rPr lang="en-US" sz="700">
                <a:effectLst/>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effectLst/>
              </a:rPr>
            </a:br>
            <a:r>
              <a:rPr lang="en-US" sz="700">
                <a:effectLst/>
              </a:rPr>
              <a:t>MICROSOFT MAKES NO WARRANTIES, EXPRESS, IMPLIED OR STATUTORY, AS TO THE INFORMATION IN THIS PRESENTATION.</a:t>
            </a:r>
          </a:p>
        </p:txBody>
      </p:sp>
      <p:sp>
        <p:nvSpPr>
          <p:cNvPr id="26630" name="Rectangle 66563"/>
          <p:cNvSpPr>
            <a:spLocks noGrp="1" noRot="1" noChangeAspect="1" noChangeArrowheads="1" noTextEdit="1"/>
          </p:cNvSpPr>
          <p:nvPr>
            <p:ph type="sldImg"/>
          </p:nvPr>
        </p:nvSpPr>
        <p:spPr>
          <a:ln cap="flat" algn="ctr">
            <a:headEnd type="none" w="med" len="med"/>
            <a:tailEnd type="none" w="med" len="med"/>
          </a:ln>
        </p:spPr>
      </p:sp>
      <p:sp>
        <p:nvSpPr>
          <p:cNvPr id="26631" name="Rectangle 66564"/>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8CC02C1-B5FB-4EB0-A918-A4FB46890A51}" type="slidenum">
              <a:rPr lang="en-ZA" smtClean="0"/>
              <a:pPr/>
              <a:t>5</a:t>
            </a:fld>
            <a:endParaRPr lang="en-ZA" smtClean="0"/>
          </a:p>
        </p:txBody>
      </p:sp>
      <p:sp>
        <p:nvSpPr>
          <p:cNvPr id="27651" name="Shape 3"/>
          <p:cNvSpPr txBox="1">
            <a:spLocks noGrp="1" noChangeArrowheads="1"/>
          </p:cNvSpPr>
          <p:nvPr/>
        </p:nvSpPr>
        <p:spPr bwMode="auto">
          <a:xfrm>
            <a:off x="3886200" y="0"/>
            <a:ext cx="2970213" cy="455613"/>
          </a:xfrm>
          <a:prstGeom prst="rect">
            <a:avLst/>
          </a:prstGeom>
          <a:noFill/>
          <a:ln w="9525">
            <a:noFill/>
            <a:miter lim="800000"/>
            <a:headEnd/>
            <a:tailEnd/>
          </a:ln>
        </p:spPr>
        <p:txBody>
          <a:bodyPr lIns="91230" tIns="45615" rIns="91230" bIns="45615"/>
          <a:lstStyle/>
          <a:p>
            <a:pPr algn="r" defTabSz="912813"/>
            <a:fld id="{1FBE0D60-13D0-4C6B-8CB5-F44B6C632092}" type="datetime8">
              <a:rPr lang="en-US" sz="1200">
                <a:effectLst/>
                <a:latin typeface="Times New Roman" pitchFamily="18" charset="0"/>
              </a:rPr>
              <a:pPr algn="r" defTabSz="912813"/>
              <a:t>5/17/2011 11:38 AM</a:t>
            </a:fld>
            <a:endParaRPr lang="en-US" sz="1200">
              <a:effectLst/>
              <a:latin typeface="Times New Roman" pitchFamily="18" charset="0"/>
            </a:endParaRPr>
          </a:p>
        </p:txBody>
      </p:sp>
      <p:sp>
        <p:nvSpPr>
          <p:cNvPr id="27652" name="Shape 4"/>
          <p:cNvSpPr txBox="1">
            <a:spLocks noGrp="1" noChangeArrowheads="1"/>
          </p:cNvSpPr>
          <p:nvPr/>
        </p:nvSpPr>
        <p:spPr bwMode="auto">
          <a:xfrm>
            <a:off x="5583238" y="8686800"/>
            <a:ext cx="1273175" cy="455613"/>
          </a:xfrm>
          <a:prstGeom prst="rect">
            <a:avLst/>
          </a:prstGeom>
          <a:noFill/>
          <a:ln w="9525">
            <a:noFill/>
            <a:miter lim="800000"/>
            <a:headEnd/>
            <a:tailEnd/>
          </a:ln>
        </p:spPr>
        <p:txBody>
          <a:bodyPr lIns="91230" tIns="45615" rIns="91230" bIns="45615" anchor="b"/>
          <a:lstStyle/>
          <a:p>
            <a:pPr algn="r" defTabSz="912813"/>
            <a:fld id="{DACA5D00-C6A7-4B47-A123-6F50A1BA09D3}" type="slidenum">
              <a:rPr lang="en-US" sz="1200">
                <a:effectLst/>
                <a:latin typeface="Times New Roman" pitchFamily="18" charset="0"/>
              </a:rPr>
              <a:pPr algn="r" defTabSz="912813"/>
              <a:t>5</a:t>
            </a:fld>
            <a:endParaRPr lang="en-US" sz="1200">
              <a:effectLst/>
              <a:latin typeface="Times New Roman" pitchFamily="18" charset="0"/>
            </a:endParaRPr>
          </a:p>
        </p:txBody>
      </p:sp>
      <p:sp>
        <p:nvSpPr>
          <p:cNvPr id="27653" name="Shape 5"/>
          <p:cNvSpPr txBox="1">
            <a:spLocks noGrp="1" noChangeArrowheads="1"/>
          </p:cNvSpPr>
          <p:nvPr/>
        </p:nvSpPr>
        <p:spPr bwMode="auto">
          <a:xfrm>
            <a:off x="0" y="8791575"/>
            <a:ext cx="5667375" cy="350838"/>
          </a:xfrm>
          <a:prstGeom prst="rect">
            <a:avLst/>
          </a:prstGeom>
          <a:noFill/>
          <a:ln w="9525">
            <a:noFill/>
            <a:miter lim="800000"/>
            <a:headEnd/>
            <a:tailEnd/>
          </a:ln>
        </p:spPr>
        <p:txBody>
          <a:bodyPr lIns="91230" tIns="45615" rIns="91230" bIns="45615" anchor="b"/>
          <a:lstStyle/>
          <a:p>
            <a:pPr defTabSz="912813">
              <a:lnSpc>
                <a:spcPct val="85000"/>
              </a:lnSpc>
              <a:spcBef>
                <a:spcPct val="20000"/>
              </a:spcBef>
            </a:pPr>
            <a:r>
              <a:rPr lang="en-US" sz="700">
                <a:effectLst/>
              </a:rPr>
              <a:t>© 2006 Microsoft Corporation. All rights reserved. Microsoft, Windows, Windows Vista and other product names are or may be registered trademarks and/or trademarks in the U.S. and/or other countries.</a:t>
            </a:r>
          </a:p>
          <a:p>
            <a:pPr defTabSz="912813">
              <a:lnSpc>
                <a:spcPct val="85000"/>
              </a:lnSpc>
              <a:spcBef>
                <a:spcPct val="20000"/>
              </a:spcBef>
            </a:pPr>
            <a:r>
              <a:rPr lang="en-US" sz="700">
                <a:effectLst/>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effectLst/>
              </a:rPr>
            </a:br>
            <a:r>
              <a:rPr lang="en-US" sz="700">
                <a:effectLst/>
              </a:rPr>
              <a:t>MICROSOFT MAKES NO WARRANTIES, EXPRESS, IMPLIED OR STATUTORY, AS TO THE INFORMATION IN THIS PRESENTATION.</a:t>
            </a:r>
          </a:p>
        </p:txBody>
      </p:sp>
      <p:sp>
        <p:nvSpPr>
          <p:cNvPr id="27654" name="Rectangle 70659"/>
          <p:cNvSpPr>
            <a:spLocks noGrp="1" noRot="1" noChangeAspect="1" noChangeArrowheads="1" noTextEdit="1"/>
          </p:cNvSpPr>
          <p:nvPr>
            <p:ph type="sldImg"/>
          </p:nvPr>
        </p:nvSpPr>
        <p:spPr>
          <a:ln cap="flat" algn="ctr">
            <a:headEnd type="none" w="med" len="med"/>
            <a:tailEnd type="none" w="med" len="med"/>
          </a:ln>
        </p:spPr>
      </p:sp>
      <p:sp>
        <p:nvSpPr>
          <p:cNvPr id="27655" name="Rectangle 70660"/>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11:38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8CC02C1-B5FB-4EB0-A918-A4FB46890A51}" type="slidenum">
              <a:rPr lang="en-ZA" smtClean="0"/>
              <a:pPr/>
              <a:t>7</a:t>
            </a:fld>
            <a:endParaRPr lang="en-ZA" smtClean="0"/>
          </a:p>
        </p:txBody>
      </p:sp>
      <p:sp>
        <p:nvSpPr>
          <p:cNvPr id="27651" name="Shape 3"/>
          <p:cNvSpPr txBox="1">
            <a:spLocks noGrp="1" noChangeArrowheads="1"/>
          </p:cNvSpPr>
          <p:nvPr/>
        </p:nvSpPr>
        <p:spPr bwMode="auto">
          <a:xfrm>
            <a:off x="3886200" y="0"/>
            <a:ext cx="2970213" cy="455613"/>
          </a:xfrm>
          <a:prstGeom prst="rect">
            <a:avLst/>
          </a:prstGeom>
          <a:noFill/>
          <a:ln w="9525">
            <a:noFill/>
            <a:miter lim="800000"/>
            <a:headEnd/>
            <a:tailEnd/>
          </a:ln>
        </p:spPr>
        <p:txBody>
          <a:bodyPr lIns="91230" tIns="45615" rIns="91230" bIns="45615"/>
          <a:lstStyle/>
          <a:p>
            <a:pPr algn="r" defTabSz="912813"/>
            <a:fld id="{1FBE0D60-13D0-4C6B-8CB5-F44B6C632092}" type="datetime8">
              <a:rPr lang="en-US" sz="1200">
                <a:effectLst/>
                <a:latin typeface="Times New Roman" pitchFamily="18" charset="0"/>
              </a:rPr>
              <a:pPr algn="r" defTabSz="912813"/>
              <a:t>5/17/2011 11:38 AM</a:t>
            </a:fld>
            <a:endParaRPr lang="en-US" sz="1200">
              <a:effectLst/>
              <a:latin typeface="Times New Roman" pitchFamily="18" charset="0"/>
            </a:endParaRPr>
          </a:p>
        </p:txBody>
      </p:sp>
      <p:sp>
        <p:nvSpPr>
          <p:cNvPr id="27652" name="Shape 4"/>
          <p:cNvSpPr txBox="1">
            <a:spLocks noGrp="1" noChangeArrowheads="1"/>
          </p:cNvSpPr>
          <p:nvPr/>
        </p:nvSpPr>
        <p:spPr bwMode="auto">
          <a:xfrm>
            <a:off x="5583238" y="8686800"/>
            <a:ext cx="1273175" cy="455613"/>
          </a:xfrm>
          <a:prstGeom prst="rect">
            <a:avLst/>
          </a:prstGeom>
          <a:noFill/>
          <a:ln w="9525">
            <a:noFill/>
            <a:miter lim="800000"/>
            <a:headEnd/>
            <a:tailEnd/>
          </a:ln>
        </p:spPr>
        <p:txBody>
          <a:bodyPr lIns="91230" tIns="45615" rIns="91230" bIns="45615" anchor="b"/>
          <a:lstStyle/>
          <a:p>
            <a:pPr algn="r" defTabSz="912813"/>
            <a:fld id="{DACA5D00-C6A7-4B47-A123-6F50A1BA09D3}" type="slidenum">
              <a:rPr lang="en-US" sz="1200">
                <a:effectLst/>
                <a:latin typeface="Times New Roman" pitchFamily="18" charset="0"/>
              </a:rPr>
              <a:pPr algn="r" defTabSz="912813"/>
              <a:t>7</a:t>
            </a:fld>
            <a:endParaRPr lang="en-US" sz="1200">
              <a:effectLst/>
              <a:latin typeface="Times New Roman" pitchFamily="18" charset="0"/>
            </a:endParaRPr>
          </a:p>
        </p:txBody>
      </p:sp>
      <p:sp>
        <p:nvSpPr>
          <p:cNvPr id="27653" name="Shape 5"/>
          <p:cNvSpPr txBox="1">
            <a:spLocks noGrp="1" noChangeArrowheads="1"/>
          </p:cNvSpPr>
          <p:nvPr/>
        </p:nvSpPr>
        <p:spPr bwMode="auto">
          <a:xfrm>
            <a:off x="0" y="8791575"/>
            <a:ext cx="5667375" cy="350838"/>
          </a:xfrm>
          <a:prstGeom prst="rect">
            <a:avLst/>
          </a:prstGeom>
          <a:noFill/>
          <a:ln w="9525">
            <a:noFill/>
            <a:miter lim="800000"/>
            <a:headEnd/>
            <a:tailEnd/>
          </a:ln>
        </p:spPr>
        <p:txBody>
          <a:bodyPr lIns="91230" tIns="45615" rIns="91230" bIns="45615" anchor="b"/>
          <a:lstStyle/>
          <a:p>
            <a:pPr defTabSz="912813">
              <a:lnSpc>
                <a:spcPct val="85000"/>
              </a:lnSpc>
              <a:spcBef>
                <a:spcPct val="20000"/>
              </a:spcBef>
            </a:pPr>
            <a:r>
              <a:rPr lang="en-US" sz="700">
                <a:effectLst/>
              </a:rPr>
              <a:t>© 2006 Microsoft Corporation. All rights reserved. Microsoft, Windows, Windows Vista and other product names are or may be registered trademarks and/or trademarks in the U.S. and/or other countries.</a:t>
            </a:r>
          </a:p>
          <a:p>
            <a:pPr defTabSz="912813">
              <a:lnSpc>
                <a:spcPct val="85000"/>
              </a:lnSpc>
              <a:spcBef>
                <a:spcPct val="20000"/>
              </a:spcBef>
            </a:pPr>
            <a:r>
              <a:rPr lang="en-US" sz="700">
                <a:effectLst/>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effectLst/>
              </a:rPr>
            </a:br>
            <a:r>
              <a:rPr lang="en-US" sz="700">
                <a:effectLst/>
              </a:rPr>
              <a:t>MICROSOFT MAKES NO WARRANTIES, EXPRESS, IMPLIED OR STATUTORY, AS TO THE INFORMATION IN THIS PRESENTATION.</a:t>
            </a:r>
          </a:p>
        </p:txBody>
      </p:sp>
      <p:sp>
        <p:nvSpPr>
          <p:cNvPr id="27654" name="Rectangle 70659"/>
          <p:cNvSpPr>
            <a:spLocks noGrp="1" noRot="1" noChangeAspect="1" noChangeArrowheads="1" noTextEdit="1"/>
          </p:cNvSpPr>
          <p:nvPr>
            <p:ph type="sldImg"/>
          </p:nvPr>
        </p:nvSpPr>
        <p:spPr>
          <a:ln cap="flat" algn="ctr">
            <a:headEnd type="none" w="med" len="med"/>
            <a:tailEnd type="none" w="med" len="med"/>
          </a:ln>
        </p:spPr>
      </p:sp>
      <p:sp>
        <p:nvSpPr>
          <p:cNvPr id="27655" name="Rectangle 70660"/>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11:38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11:38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86316300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48560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530336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36265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4218681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1206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3394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49046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357640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10860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5330809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6210489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122935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347960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726877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7698696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7881565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7036578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51207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47716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541979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1798906"/>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6.png"/><Relationship Id="rId5" Type="http://schemas.openxmlformats.org/officeDocument/2006/relationships/hyperlink" Target="http://www.microsoft.com/learning" TargetMode="External"/><Relationship Id="rId10" Type="http://schemas.openxmlformats.org/officeDocument/2006/relationships/image" Target="../media/image25.emf"/><Relationship Id="rId4" Type="http://schemas.openxmlformats.org/officeDocument/2006/relationships/image" Target="../media/image22.png"/><Relationship Id="rId9" Type="http://schemas.openxmlformats.org/officeDocument/2006/relationships/image" Target="../media/image24.png"/><Relationship Id="rId1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sv-SE" smtClean="0"/>
              <a:t>Drivers, BIOS and Arrays Management</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98248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Lite Touch Automation</a:t>
            </a:r>
            <a:endParaRPr lang="sv-SE" dirty="0"/>
          </a:p>
        </p:txBody>
      </p:sp>
      <p:sp>
        <p:nvSpPr>
          <p:cNvPr id="3" name="Content Placeholder 2"/>
          <p:cNvSpPr>
            <a:spLocks noGrp="1"/>
          </p:cNvSpPr>
          <p:nvPr>
            <p:ph idx="1"/>
          </p:nvPr>
        </p:nvSpPr>
        <p:spPr/>
        <p:txBody>
          <a:bodyPr/>
          <a:lstStyle/>
          <a:p>
            <a:r>
              <a:rPr lang="sv-SE" smtClean="0"/>
              <a:t>The MDT Database</a:t>
            </a:r>
          </a:p>
          <a:p>
            <a:pPr lvl="1"/>
            <a:r>
              <a:rPr lang="sv-SE" smtClean="0"/>
              <a:t>SQL 2008 R2 or SQL Server 2008 R2 Express recommended</a:t>
            </a:r>
          </a:p>
          <a:p>
            <a:pPr lvl="1"/>
            <a:r>
              <a:rPr lang="sv-SE" smtClean="0"/>
              <a:t>MDT by default is using Named Pipes</a:t>
            </a:r>
          </a:p>
          <a:p>
            <a:pPr lvl="1"/>
            <a:r>
              <a:rPr lang="sv-SE" smtClean="0"/>
              <a:t>Create a Security Login</a:t>
            </a:r>
            <a:endParaRPr lang="sv-SE" dirty="0" smtClean="0"/>
          </a:p>
        </p:txBody>
      </p:sp>
    </p:spTree>
    <p:extLst>
      <p:ext uri="{BB962C8B-B14F-4D97-AF65-F5344CB8AC3E}">
        <p14:creationId xmlns:p14="http://schemas.microsoft.com/office/powerpoint/2010/main" val="390118761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sv-SE" smtClean="0"/>
              <a:t>Lite Touch Automation</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4909402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WCL403 | Troubleshooting Windows 7 Deployments: In Depth</a:t>
            </a:r>
          </a:p>
        </p:txBody>
      </p:sp>
      <p:sp>
        <p:nvSpPr>
          <p:cNvPr id="10" name="Rectangle 9"/>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WCL302 | Absolute Offline Servicing Windows OS </a:t>
            </a:r>
          </a:p>
        </p:txBody>
      </p:sp>
      <p:sp>
        <p:nvSpPr>
          <p:cNvPr id="11" name="Rectangle 10"/>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WCL316 | Maximizing Windows 7 Performance: Troubleshooting Tips </a:t>
            </a:r>
          </a:p>
        </p:txBody>
      </p:sp>
      <p:sp>
        <p:nvSpPr>
          <p:cNvPr id="12" name="Rectangle 11"/>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WCL401 | Inside Panther: Troubleshooting the Windows Setup Engine </a:t>
            </a:r>
          </a:p>
        </p:txBody>
      </p:sp>
      <p:sp>
        <p:nvSpPr>
          <p:cNvPr id="14" name="Rectangle 13"/>
          <p:cNvSpPr/>
          <p:nvPr/>
        </p:nvSpPr>
        <p:spPr bwMode="auto">
          <a:xfrm>
            <a:off x="507868" y="470655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OSP471-INT | Desktop Deployment Live </a:t>
            </a:r>
            <a:r>
              <a:rPr lang="en-US" sz="2400" dirty="0" err="1">
                <a:gradFill>
                  <a:gsLst>
                    <a:gs pos="0">
                      <a:schemeClr val="tx1"/>
                    </a:gs>
                    <a:gs pos="100000">
                      <a:schemeClr val="tx1"/>
                    </a:gs>
                  </a:gsLst>
                  <a:lin ang="5400000" scaled="0"/>
                </a:gradFill>
              </a:rPr>
              <a:t>Gameshow</a:t>
            </a:r>
            <a:r>
              <a:rPr lang="en-US" sz="2400" dirty="0">
                <a:gradFill>
                  <a:gsLst>
                    <a:gs pos="0">
                      <a:schemeClr val="tx1"/>
                    </a:gs>
                    <a:gs pos="100000">
                      <a:schemeClr val="tx1"/>
                    </a:gs>
                  </a:gsLst>
                  <a:lin ang="5400000" scaled="0"/>
                </a:gradFill>
              </a:rPr>
              <a:t> </a:t>
            </a:r>
          </a:p>
        </p:txBody>
      </p:sp>
    </p:spTree>
    <p:extLst>
      <p:ext uri="{BB962C8B-B14F-4D97-AF65-F5344CB8AC3E}">
        <p14:creationId xmlns:p14="http://schemas.microsoft.com/office/powerpoint/2010/main" val="23994640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9021213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0373410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47234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60738617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36733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Deploying Windows Server 2008 R2 Using </a:t>
            </a:r>
            <a:r>
              <a:rPr lang="en-US" sz="3200" dirty="0" smtClean="0"/>
              <a:t/>
            </a:r>
            <a:br>
              <a:rPr lang="en-US" sz="3200" dirty="0" smtClean="0"/>
            </a:br>
            <a:r>
              <a:rPr lang="en-US" sz="3200" dirty="0" smtClean="0"/>
              <a:t>Microsoft </a:t>
            </a:r>
            <a:r>
              <a:rPr lang="en-US" sz="3200" dirty="0"/>
              <a:t>Deployment Toolkit 2010 Lite Touch </a:t>
            </a:r>
            <a:r>
              <a:rPr lang="en-US" sz="3200" dirty="0" smtClean="0"/>
              <a:t/>
            </a:r>
            <a:br>
              <a:rPr lang="en-US" sz="3200" dirty="0" smtClean="0"/>
            </a:br>
            <a:r>
              <a:rPr lang="en-US" sz="3200" dirty="0" smtClean="0"/>
              <a:t>and </a:t>
            </a:r>
            <a:r>
              <a:rPr lang="en-US" sz="3200" dirty="0"/>
              <a:t>Windows Deployment Services</a:t>
            </a:r>
          </a:p>
        </p:txBody>
      </p:sp>
      <p:sp>
        <p:nvSpPr>
          <p:cNvPr id="9" name="Text Placeholder 8"/>
          <p:cNvSpPr>
            <a:spLocks noGrp="1"/>
          </p:cNvSpPr>
          <p:nvPr>
            <p:ph type="body" sz="quarter" idx="10"/>
          </p:nvPr>
        </p:nvSpPr>
        <p:spPr/>
        <p:txBody>
          <a:bodyPr/>
          <a:lstStyle/>
          <a:p>
            <a:r>
              <a:rPr lang="en-US" dirty="0" smtClean="0"/>
              <a:t>WSV304</a:t>
            </a:r>
            <a:endParaRPr lang="en-US" dirty="0"/>
          </a:p>
        </p:txBody>
      </p:sp>
      <p:sp>
        <p:nvSpPr>
          <p:cNvPr id="5" name="Subtitle 2"/>
          <p:cNvSpPr txBox="1">
            <a:spLocks/>
          </p:cNvSpPr>
          <p:nvPr/>
        </p:nvSpPr>
        <p:spPr>
          <a:xfrm>
            <a:off x="969964" y="4697796"/>
            <a:ext cx="10242550"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Mikael Nystrom</a:t>
            </a:r>
          </a:p>
          <a:p>
            <a:r>
              <a:rPr lang="en-US" dirty="0" smtClean="0"/>
              <a:t>Senior Executive Consultant</a:t>
            </a:r>
          </a:p>
          <a:p>
            <a:r>
              <a:rPr lang="en-US" dirty="0" smtClean="0"/>
              <a:t>TrueSec</a:t>
            </a:r>
            <a:endParaRPr lang="en-US" dirty="0"/>
          </a:p>
        </p:txBody>
      </p:sp>
      <p:sp>
        <p:nvSpPr>
          <p:cNvPr id="6" name="Subtitle 2"/>
          <p:cNvSpPr txBox="1">
            <a:spLocks/>
          </p:cNvSpPr>
          <p:nvPr/>
        </p:nvSpPr>
        <p:spPr>
          <a:xfrm>
            <a:off x="6739828" y="4697796"/>
            <a:ext cx="5121275"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Johan Arwidmark</a:t>
            </a:r>
          </a:p>
          <a:p>
            <a:r>
              <a:rPr lang="en-US" dirty="0" smtClean="0"/>
              <a:t>Chief Technical Architect</a:t>
            </a:r>
          </a:p>
          <a:p>
            <a:r>
              <a:rPr lang="en-US" dirty="0" smtClean="0"/>
              <a:t>Knowledge Factory</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smtClean="0"/>
              <a:t>Agenda</a:t>
            </a:r>
            <a:endParaRPr lang="en-US" dirty="0"/>
          </a:p>
        </p:txBody>
      </p:sp>
      <p:sp>
        <p:nvSpPr>
          <p:cNvPr id="6" name="Content Placeholder 5"/>
          <p:cNvSpPr>
            <a:spLocks noGrp="1"/>
          </p:cNvSpPr>
          <p:nvPr>
            <p:ph idx="1"/>
          </p:nvPr>
        </p:nvSpPr>
        <p:spPr/>
        <p:txBody>
          <a:bodyPr/>
          <a:lstStyle/>
          <a:p>
            <a:r>
              <a:rPr lang="en-US" smtClean="0"/>
              <a:t>Deploy Windows Server 2008 R2 with MDT 2010</a:t>
            </a:r>
          </a:p>
          <a:p>
            <a:r>
              <a:rPr lang="en-US" smtClean="0"/>
              <a:t>Answer files and Task Sequences</a:t>
            </a:r>
          </a:p>
          <a:p>
            <a:r>
              <a:rPr lang="en-US" smtClean="0"/>
              <a:t>Customizing the Lite Touch Environments </a:t>
            </a:r>
          </a:p>
          <a:p>
            <a:r>
              <a:rPr lang="en-US" smtClean="0"/>
              <a:t>Hardware detection and driver injection</a:t>
            </a:r>
          </a:p>
          <a:p>
            <a:r>
              <a:rPr lang="en-US" smtClean="0"/>
              <a:t>Pre- and Post-configuration actions </a:t>
            </a:r>
          </a:p>
          <a:p>
            <a:pPr lvl="1"/>
            <a:r>
              <a:rPr lang="sv-SE" smtClean="0"/>
              <a:t>Array and BIOS config (WinPE)</a:t>
            </a:r>
          </a:p>
          <a:p>
            <a:pPr lvl="1"/>
            <a:r>
              <a:rPr lang="sv-SE" smtClean="0"/>
              <a:t>Support and Management Apps</a:t>
            </a:r>
          </a:p>
          <a:p>
            <a:pPr lvl="1"/>
            <a:r>
              <a:rPr lang="sv-SE" smtClean="0"/>
              <a:t>Server Roles</a:t>
            </a:r>
          </a:p>
          <a:p>
            <a:pPr lvl="1"/>
            <a:endParaRPr lang="en-US" dirty="0" smtClean="0"/>
          </a:p>
        </p:txBody>
      </p:sp>
    </p:spTree>
    <p:extLst>
      <p:ext uri="{BB962C8B-B14F-4D97-AF65-F5344CB8AC3E}">
        <p14:creationId xmlns:p14="http://schemas.microsoft.com/office/powerpoint/2010/main" val="29319060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Rectangle 18432"/>
          <p:cNvPicPr>
            <a:picLocks noChangeAspect="1" noChangeArrowheads="1"/>
          </p:cNvPicPr>
          <p:nvPr/>
        </p:nvPicPr>
        <p:blipFill>
          <a:blip r:embed="rId3"/>
          <a:srcRect/>
          <a:stretch>
            <a:fillRect/>
          </a:stretch>
        </p:blipFill>
        <p:spPr bwMode="ltGray">
          <a:xfrm>
            <a:off x="6323659" y="3520283"/>
            <a:ext cx="5865167" cy="3323167"/>
          </a:xfrm>
          <a:prstGeom prst="rect">
            <a:avLst/>
          </a:prstGeom>
          <a:noFill/>
          <a:ln w="9525">
            <a:noFill/>
            <a:miter lim="800000"/>
            <a:headEnd/>
            <a:tailEnd/>
          </a:ln>
        </p:spPr>
      </p:pic>
      <p:sp>
        <p:nvSpPr>
          <p:cNvPr id="28" name="TextBox 27"/>
          <p:cNvSpPr txBox="1">
            <a:spLocks noChangeArrowheads="1"/>
          </p:cNvSpPr>
          <p:nvPr/>
        </p:nvSpPr>
        <p:spPr bwMode="auto">
          <a:xfrm>
            <a:off x="8034186" y="4312709"/>
            <a:ext cx="2239555" cy="369328"/>
          </a:xfrm>
          <a:prstGeom prst="rect">
            <a:avLst/>
          </a:prstGeom>
          <a:noFill/>
          <a:ln w="12700" cap="flat" cmpd="sng" algn="ctr">
            <a:noFill/>
            <a:prstDash val="solid"/>
            <a:miter lim="800000"/>
            <a:headEnd type="none" w="med" len="med"/>
            <a:tailEnd type="none" w="med" len="med"/>
          </a:ln>
          <a:effectLst/>
        </p:spPr>
        <p:txBody>
          <a:bodyPr lIns="91436" tIns="45718" rIns="91436" bIns="45718">
            <a:spAutoFit/>
          </a:bodyPr>
          <a:lstStyle/>
          <a:p>
            <a:pPr>
              <a:lnSpc>
                <a:spcPct val="90000"/>
              </a:lnSpc>
              <a:buClr>
                <a:schemeClr val="tx2"/>
              </a:buClr>
              <a:buSzPct val="95000"/>
              <a:buFont typeface="Wingdings" pitchFamily="2" charset="2"/>
              <a:buNone/>
              <a:defRPr/>
            </a:pPr>
            <a:r>
              <a:rPr lang="en-US" sz="1000" dirty="0">
                <a:effectLst>
                  <a:outerShdw blurRad="38100" dist="38100" dir="2700000" algn="tl">
                    <a:srgbClr val="000000"/>
                  </a:outerShdw>
                </a:effectLst>
              </a:rPr>
              <a:t>Manual Deployment </a:t>
            </a:r>
            <a:endParaRPr lang="en-US" dirty="0">
              <a:solidFill>
                <a:schemeClr val="tx1"/>
              </a:solidFill>
              <a:effectLst>
                <a:outerShdw blurRad="38100" dist="38100" dir="2700000" algn="tl">
                  <a:srgbClr val="000000"/>
                </a:outerShdw>
              </a:effectLst>
            </a:endParaRPr>
          </a:p>
          <a:p>
            <a:pPr>
              <a:lnSpc>
                <a:spcPct val="90000"/>
              </a:lnSpc>
              <a:buClr>
                <a:schemeClr val="tx2"/>
              </a:buClr>
              <a:buSzPct val="95000"/>
              <a:buFont typeface="Wingdings" pitchFamily="2" charset="2"/>
              <a:buNone/>
              <a:defRPr/>
            </a:pPr>
            <a:r>
              <a:rPr lang="en-US" sz="1000" dirty="0" smtClean="0">
                <a:effectLst>
                  <a:outerShdw blurRad="38100" dist="38100" dir="2700000" algn="tl">
                    <a:srgbClr val="000000"/>
                  </a:outerShdw>
                </a:effectLst>
              </a:rPr>
              <a:t>High cost </a:t>
            </a:r>
            <a:endParaRPr lang="en-US" sz="1000" dirty="0">
              <a:effectLst>
                <a:outerShdw blurRad="38100" dist="38100" dir="2700000" algn="tl">
                  <a:srgbClr val="000000"/>
                </a:outerShdw>
              </a:effectLst>
            </a:endParaRPr>
          </a:p>
        </p:txBody>
      </p:sp>
      <p:sp>
        <p:nvSpPr>
          <p:cNvPr id="12" name="TextBox 11"/>
          <p:cNvSpPr txBox="1">
            <a:spLocks noChangeArrowheads="1"/>
          </p:cNvSpPr>
          <p:nvPr/>
        </p:nvSpPr>
        <p:spPr bwMode="auto">
          <a:xfrm>
            <a:off x="9504886" y="5414699"/>
            <a:ext cx="2459985" cy="369328"/>
          </a:xfrm>
          <a:prstGeom prst="rect">
            <a:avLst/>
          </a:prstGeom>
          <a:noFill/>
          <a:ln w="12700" cap="flat" cmpd="sng" algn="ctr">
            <a:noFill/>
            <a:prstDash val="solid"/>
            <a:miter lim="800000"/>
            <a:headEnd type="none" w="med" len="med"/>
            <a:tailEnd type="none" w="med" len="med"/>
          </a:ln>
          <a:effectLst/>
        </p:spPr>
        <p:txBody>
          <a:bodyPr lIns="91436" tIns="45718" rIns="91436" bIns="45718">
            <a:spAutoFit/>
          </a:bodyPr>
          <a:lstStyle/>
          <a:p>
            <a:pPr>
              <a:lnSpc>
                <a:spcPct val="90000"/>
              </a:lnSpc>
              <a:buClr>
                <a:schemeClr val="tx2"/>
              </a:buClr>
              <a:buSzPct val="95000"/>
              <a:buFont typeface="Wingdings" pitchFamily="2" charset="2"/>
              <a:buNone/>
              <a:defRPr/>
            </a:pPr>
            <a:r>
              <a:rPr lang="en-US" sz="1000" dirty="0" smtClean="0">
                <a:effectLst>
                  <a:outerShdw blurRad="38100" dist="38100" dir="2700000" algn="tl">
                    <a:srgbClr val="000000"/>
                  </a:outerShdw>
                </a:effectLst>
              </a:rPr>
              <a:t>Fully Automated </a:t>
            </a:r>
            <a:r>
              <a:rPr lang="en-US" sz="1000" dirty="0">
                <a:effectLst>
                  <a:outerShdw blurRad="38100" dist="38100" dir="2700000" algn="tl">
                    <a:srgbClr val="000000"/>
                  </a:outerShdw>
                </a:effectLst>
              </a:rPr>
              <a:t/>
            </a:r>
            <a:br>
              <a:rPr lang="en-US" sz="1000" dirty="0">
                <a:effectLst>
                  <a:outerShdw blurRad="38100" dist="38100" dir="2700000" algn="tl">
                    <a:srgbClr val="000000"/>
                  </a:outerShdw>
                </a:effectLst>
              </a:rPr>
            </a:br>
            <a:r>
              <a:rPr lang="en-US" sz="1000" dirty="0" smtClean="0">
                <a:effectLst>
                  <a:outerShdw blurRad="38100" dist="38100" dir="2700000" algn="tl">
                    <a:srgbClr val="000000"/>
                  </a:outerShdw>
                </a:effectLst>
              </a:rPr>
              <a:t>Low cost</a:t>
            </a:r>
            <a:endParaRPr lang="en-US" dirty="0">
              <a:solidFill>
                <a:schemeClr val="tx1"/>
              </a:solidFill>
              <a:effectLst>
                <a:outerShdw blurRad="38100" dist="38100" dir="2700000" algn="tl">
                  <a:srgbClr val="000000"/>
                </a:outerShdw>
              </a:effectLst>
            </a:endParaRPr>
          </a:p>
        </p:txBody>
      </p:sp>
      <p:pic>
        <p:nvPicPr>
          <p:cNvPr id="6150" name="Rectangle 18436"/>
          <p:cNvPicPr>
            <a:picLocks noChangeAspect="1" noChangeArrowheads="1"/>
          </p:cNvPicPr>
          <p:nvPr/>
        </p:nvPicPr>
        <p:blipFill>
          <a:blip r:embed="rId4"/>
          <a:srcRect/>
          <a:stretch>
            <a:fillRect/>
          </a:stretch>
        </p:blipFill>
        <p:spPr bwMode="auto">
          <a:xfrm rot="7199484">
            <a:off x="7558638" y="3341940"/>
            <a:ext cx="1797844" cy="3981824"/>
          </a:xfrm>
          <a:prstGeom prst="rect">
            <a:avLst/>
          </a:prstGeom>
          <a:noFill/>
          <a:ln w="9525">
            <a:noFill/>
            <a:miter lim="800000"/>
            <a:headEnd/>
            <a:tailEnd/>
          </a:ln>
        </p:spPr>
      </p:pic>
      <p:sp>
        <p:nvSpPr>
          <p:cNvPr id="31" name="Title 30"/>
          <p:cNvSpPr>
            <a:spLocks noGrp="1"/>
          </p:cNvSpPr>
          <p:nvPr>
            <p:ph type="title"/>
          </p:nvPr>
        </p:nvSpPr>
        <p:spPr/>
        <p:txBody>
          <a:bodyPr/>
          <a:lstStyle/>
          <a:p>
            <a:r>
              <a:rPr lang="en-US" smtClean="0"/>
              <a:t>What is MDT 2010?</a:t>
            </a:r>
            <a:endParaRPr lang="en-US" dirty="0"/>
          </a:p>
        </p:txBody>
      </p:sp>
      <p:sp>
        <p:nvSpPr>
          <p:cNvPr id="8" name="Content Placeholder 7"/>
          <p:cNvSpPr>
            <a:spLocks noGrp="1"/>
          </p:cNvSpPr>
          <p:nvPr>
            <p:ph idx="1"/>
          </p:nvPr>
        </p:nvSpPr>
        <p:spPr/>
        <p:txBody>
          <a:bodyPr/>
          <a:lstStyle/>
          <a:p>
            <a:r>
              <a:rPr lang="en-US" smtClean="0"/>
              <a:t>End-to-end guidance, best practices, and tools for efficient planning, building, and deploying Windows </a:t>
            </a:r>
          </a:p>
          <a:p>
            <a:r>
              <a:rPr lang="en-US" smtClean="0"/>
              <a:t>Based on real-world experience and industry best practices</a:t>
            </a:r>
          </a:p>
          <a:p>
            <a:endParaRPr lang="en-US" dirty="0"/>
          </a:p>
        </p:txBody>
      </p:sp>
    </p:spTree>
    <p:extLst>
      <p:ext uri="{BB962C8B-B14F-4D97-AF65-F5344CB8AC3E}">
        <p14:creationId xmlns:p14="http://schemas.microsoft.com/office/powerpoint/2010/main" val="27116872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Lite Touch Scenarios</a:t>
            </a:r>
            <a:endParaRPr lang="en-US" dirty="0"/>
          </a:p>
        </p:txBody>
      </p:sp>
      <p:sp>
        <p:nvSpPr>
          <p:cNvPr id="3" name="Text Placeholder 2"/>
          <p:cNvSpPr>
            <a:spLocks noGrp="1"/>
          </p:cNvSpPr>
          <p:nvPr>
            <p:ph idx="1"/>
          </p:nvPr>
        </p:nvSpPr>
        <p:spPr/>
        <p:txBody>
          <a:bodyPr/>
          <a:lstStyle/>
          <a:p>
            <a:r>
              <a:rPr lang="en-US" smtClean="0"/>
              <a:t>Deployment without management infrastructure</a:t>
            </a:r>
          </a:p>
          <a:p>
            <a:r>
              <a:rPr lang="en-US" smtClean="0"/>
              <a:t>Manually initiated</a:t>
            </a:r>
          </a:p>
          <a:p>
            <a:r>
              <a:rPr lang="en-US" smtClean="0"/>
              <a:t>Uses network share, Windows Deployment Services, CD/DVD, or USB</a:t>
            </a:r>
          </a:p>
          <a:p>
            <a:r>
              <a:rPr lang="en-US" smtClean="0"/>
              <a:t>Refresh, upgrade, replace, new computer</a:t>
            </a:r>
            <a:endParaRPr lang="en-US" dirty="0"/>
          </a:p>
        </p:txBody>
      </p:sp>
    </p:spTree>
    <p:extLst>
      <p:ext uri="{BB962C8B-B14F-4D97-AF65-F5344CB8AC3E}">
        <p14:creationId xmlns:p14="http://schemas.microsoft.com/office/powerpoint/2010/main" val="197666056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sv-SE" smtClean="0"/>
              <a:t>Lite Touch Deployment</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107426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Customizing Lite Touch</a:t>
            </a:r>
            <a:endParaRPr lang="en-US" dirty="0"/>
          </a:p>
        </p:txBody>
      </p:sp>
      <p:sp>
        <p:nvSpPr>
          <p:cNvPr id="3" name="Text Placeholder 2"/>
          <p:cNvSpPr>
            <a:spLocks noGrp="1"/>
          </p:cNvSpPr>
          <p:nvPr>
            <p:ph idx="1"/>
          </p:nvPr>
        </p:nvSpPr>
        <p:spPr/>
        <p:txBody>
          <a:bodyPr/>
          <a:lstStyle/>
          <a:p>
            <a:r>
              <a:rPr lang="en-US" smtClean="0"/>
              <a:t>Rules (Customsettings.ini) controls the deployment</a:t>
            </a:r>
          </a:p>
          <a:p>
            <a:r>
              <a:rPr lang="sv-SE" smtClean="0"/>
              <a:t>Open Architecture </a:t>
            </a:r>
          </a:p>
          <a:p>
            <a:pPr lvl="1"/>
            <a:r>
              <a:rPr lang="sv-SE" smtClean="0"/>
              <a:t>Vbscript</a:t>
            </a:r>
          </a:p>
          <a:p>
            <a:pPr lvl="1"/>
            <a:r>
              <a:rPr lang="sv-SE" smtClean="0"/>
              <a:t>HTA</a:t>
            </a:r>
          </a:p>
          <a:p>
            <a:r>
              <a:rPr lang="sv-SE" smtClean="0"/>
              <a:t>Wizard Editor available from Codeplex</a:t>
            </a:r>
            <a:endParaRPr lang="en-US" dirty="0"/>
          </a:p>
        </p:txBody>
      </p:sp>
    </p:spTree>
    <p:extLst>
      <p:ext uri="{BB962C8B-B14F-4D97-AF65-F5344CB8AC3E}">
        <p14:creationId xmlns:p14="http://schemas.microsoft.com/office/powerpoint/2010/main" val="212202954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Customizing Lite Touch</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160961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sv-SE" smtClean="0"/>
              <a:t>Drivers, BIOS and Arrays</a:t>
            </a:r>
            <a:endParaRPr lang="en-US" dirty="0"/>
          </a:p>
        </p:txBody>
      </p:sp>
      <p:sp>
        <p:nvSpPr>
          <p:cNvPr id="487427" name="Rectangle 3"/>
          <p:cNvSpPr>
            <a:spLocks noGrp="1" noChangeArrowheads="1"/>
          </p:cNvSpPr>
          <p:nvPr>
            <p:ph idx="1"/>
          </p:nvPr>
        </p:nvSpPr>
        <p:spPr/>
        <p:txBody>
          <a:bodyPr/>
          <a:lstStyle/>
          <a:p>
            <a:r>
              <a:rPr lang="en-US" smtClean="0"/>
              <a:t>Boot Critical Drivers</a:t>
            </a:r>
          </a:p>
          <a:p>
            <a:r>
              <a:rPr lang="en-US" smtClean="0"/>
              <a:t>Hardware detection</a:t>
            </a:r>
          </a:p>
          <a:p>
            <a:r>
              <a:rPr lang="en-US" smtClean="0"/>
              <a:t>Driver Injection</a:t>
            </a:r>
          </a:p>
          <a:p>
            <a:r>
              <a:rPr lang="sv-SE" smtClean="0"/>
              <a:t>BIOS and Array Configuration</a:t>
            </a:r>
          </a:p>
          <a:p>
            <a:pPr lvl="1"/>
            <a:r>
              <a:rPr lang="sv-SE" smtClean="0"/>
              <a:t>Using Vendor Toolkits</a:t>
            </a:r>
            <a:endParaRPr lang="en-US" dirty="0"/>
          </a:p>
        </p:txBody>
      </p:sp>
    </p:spTree>
    <p:extLst>
      <p:ext uri="{BB962C8B-B14F-4D97-AF65-F5344CB8AC3E}">
        <p14:creationId xmlns:p14="http://schemas.microsoft.com/office/powerpoint/2010/main" val="407956569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1451</TotalTime>
  <Words>1893</Words>
  <Application>Microsoft Office PowerPoint</Application>
  <PresentationFormat>Custom</PresentationFormat>
  <Paragraphs>148</Paragraphs>
  <Slides>18</Slides>
  <Notes>16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TENA11_BreakoutSession_Template_16x9_Final_05132011</vt:lpstr>
      <vt:lpstr>1_White with Consolas font for code slides</vt:lpstr>
      <vt:lpstr>PowerPoint Presentation</vt:lpstr>
      <vt:lpstr>Deploying Windows Server 2008 R2 Using  Microsoft Deployment Toolkit 2010 Lite Touch  and Windows Deployment Services</vt:lpstr>
      <vt:lpstr>Agenda</vt:lpstr>
      <vt:lpstr>What is MDT 2010?</vt:lpstr>
      <vt:lpstr>Lite Touch Scenarios</vt:lpstr>
      <vt:lpstr>Lite Touch Deployment</vt:lpstr>
      <vt:lpstr>Customizing Lite Touch</vt:lpstr>
      <vt:lpstr>Customizing Lite Touch</vt:lpstr>
      <vt:lpstr>Drivers, BIOS and Arrays</vt:lpstr>
      <vt:lpstr>Drivers, BIOS and Arrays Management</vt:lpstr>
      <vt:lpstr>Lite Touch Automation</vt:lpstr>
      <vt:lpstr>Lite Touch Automation</vt:lpstr>
      <vt:lpstr>Related Content</vt:lpstr>
      <vt:lpstr>Track Resources</vt:lpstr>
      <vt:lpstr>Resources</vt:lpstr>
      <vt:lpstr>PowerPoint Presentation</vt:lpstr>
      <vt:lpstr>PowerPoint Presentation</vt:lpstr>
      <vt:lpstr>PowerPoint Presentation</vt:lpstr>
    </vt:vector>
  </TitlesOfParts>
  <Manager>&lt;Content Manager Name Here&gt;</Manager>
  <Company>Deployment Artist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WSV304: Deploying Windows Server 2008 R2 Using Microsoft Deployment Toolkit 2010 Lite Touch and Windows Deployment Services</dc:title>
  <dc:subject>Microsoft TechEd North America 2011</dc:subject>
  <dc:creator> Mikael Nystrom, Johan Arwidmark</dc:creator>
  <dc:description>Template: Jordan Cayabyab
Formatting: Sylvia Tedjo, Silver Fox Productions
Event Date: May 16-19, 2011
Event Location: Atlanta
Audience Type:</dc:description>
  <cp:lastModifiedBy>Shows</cp:lastModifiedBy>
  <cp:revision>19</cp:revision>
  <cp:lastPrinted>2010-05-11T05:02:34Z</cp:lastPrinted>
  <dcterms:created xsi:type="dcterms:W3CDTF">2011-04-07T11:06:10Z</dcterms:created>
  <dcterms:modified xsi:type="dcterms:W3CDTF">2011-05-17T15:38:35Z</dcterms:modified>
</cp:coreProperties>
</file>